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7" r:id="rId3"/>
    <p:sldId id="268" r:id="rId4"/>
    <p:sldId id="269" r:id="rId5"/>
    <p:sldId id="257" r:id="rId6"/>
    <p:sldId id="258" r:id="rId7"/>
    <p:sldId id="274" r:id="rId8"/>
    <p:sldId id="260" r:id="rId9"/>
    <p:sldId id="275" r:id="rId10"/>
    <p:sldId id="292" r:id="rId11"/>
    <p:sldId id="278" r:id="rId12"/>
    <p:sldId id="279" r:id="rId13"/>
    <p:sldId id="290" r:id="rId14"/>
    <p:sldId id="291" r:id="rId15"/>
    <p:sldId id="289" r:id="rId16"/>
    <p:sldId id="288" r:id="rId17"/>
    <p:sldId id="282" r:id="rId18"/>
    <p:sldId id="283" r:id="rId19"/>
    <p:sldId id="284"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0"/>
    <p:restoredTop sz="96159"/>
  </p:normalViewPr>
  <p:slideViewPr>
    <p:cSldViewPr snapToGrid="0" snapToObjects="1">
      <p:cViewPr varScale="1">
        <p:scale>
          <a:sx n="111" d="100"/>
          <a:sy n="111" d="100"/>
        </p:scale>
        <p:origin x="4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060023-755B-40C7-BCAE-3895FA3633D6}" type="doc">
      <dgm:prSet loTypeId="urn:microsoft.com/office/officeart/2016/7/layout/RepeatingBendingProcessNew" loCatId="process" qsTypeId="urn:microsoft.com/office/officeart/2005/8/quickstyle/simple2" qsCatId="simple" csTypeId="urn:microsoft.com/office/officeart/2005/8/colors/colorful2" csCatId="colorful"/>
      <dgm:spPr/>
      <dgm:t>
        <a:bodyPr/>
        <a:lstStyle/>
        <a:p>
          <a:endParaRPr lang="en-US"/>
        </a:p>
      </dgm:t>
    </dgm:pt>
    <dgm:pt modelId="{E4B870C4-D428-4072-9750-5EA3732E096E}">
      <dgm:prSet/>
      <dgm:spPr/>
      <dgm:t>
        <a:bodyPr/>
        <a:lstStyle/>
        <a:p>
          <a:r>
            <a:rPr lang="en-AU"/>
            <a:t>predict the probability of churn (for the upcoming month) for each customer</a:t>
          </a:r>
          <a:endParaRPr lang="en-US"/>
        </a:p>
      </dgm:t>
    </dgm:pt>
    <dgm:pt modelId="{66EBA8A0-91C5-419A-BA45-516C58492C78}" type="parTrans" cxnId="{737DF554-FF75-485A-BD64-683E271DB3E7}">
      <dgm:prSet/>
      <dgm:spPr/>
      <dgm:t>
        <a:bodyPr/>
        <a:lstStyle/>
        <a:p>
          <a:endParaRPr lang="en-US"/>
        </a:p>
      </dgm:t>
    </dgm:pt>
    <dgm:pt modelId="{E55E4A5C-A364-4FED-B424-835E23EE050F}" type="sibTrans" cxnId="{737DF554-FF75-485A-BD64-683E271DB3E7}">
      <dgm:prSet/>
      <dgm:spPr/>
      <dgm:t>
        <a:bodyPr/>
        <a:lstStyle/>
        <a:p>
          <a:endParaRPr lang="en-US"/>
        </a:p>
      </dgm:t>
    </dgm:pt>
    <dgm:pt modelId="{9A275724-8EEE-4516-9A33-81316C05A21A}">
      <dgm:prSet/>
      <dgm:spPr/>
      <dgm:t>
        <a:bodyPr/>
        <a:lstStyle/>
        <a:p>
          <a:r>
            <a:rPr lang="en-AU"/>
            <a:t>Draw up typical user portraits: select the most outstanding groups and describe their main features</a:t>
          </a:r>
          <a:endParaRPr lang="en-US"/>
        </a:p>
      </dgm:t>
    </dgm:pt>
    <dgm:pt modelId="{8E93D459-3DED-424B-87E8-1DE0B6C2EC95}" type="parTrans" cxnId="{B1B17FA6-12CB-4799-B277-807E91232898}">
      <dgm:prSet/>
      <dgm:spPr/>
      <dgm:t>
        <a:bodyPr/>
        <a:lstStyle/>
        <a:p>
          <a:endParaRPr lang="en-US"/>
        </a:p>
      </dgm:t>
    </dgm:pt>
    <dgm:pt modelId="{24D28E25-C1C2-40AA-BCD6-2E7913122C8D}" type="sibTrans" cxnId="{B1B17FA6-12CB-4799-B277-807E91232898}">
      <dgm:prSet/>
      <dgm:spPr/>
      <dgm:t>
        <a:bodyPr/>
        <a:lstStyle/>
        <a:p>
          <a:endParaRPr lang="en-US"/>
        </a:p>
      </dgm:t>
    </dgm:pt>
    <dgm:pt modelId="{2C023F14-2B3D-4E85-A1BE-85FEDD59F84B}">
      <dgm:prSet/>
      <dgm:spPr/>
      <dgm:t>
        <a:bodyPr/>
        <a:lstStyle/>
        <a:p>
          <a:r>
            <a:rPr lang="en-AU"/>
            <a:t>Analyze the factors that impact churn most</a:t>
          </a:r>
          <a:endParaRPr lang="en-US"/>
        </a:p>
      </dgm:t>
    </dgm:pt>
    <dgm:pt modelId="{999F2DCF-5CC3-4E89-97F4-FE7C2D15F4C5}" type="parTrans" cxnId="{CFC940F3-1AC1-4C2A-A943-04D287729FB0}">
      <dgm:prSet/>
      <dgm:spPr/>
      <dgm:t>
        <a:bodyPr/>
        <a:lstStyle/>
        <a:p>
          <a:endParaRPr lang="en-US"/>
        </a:p>
      </dgm:t>
    </dgm:pt>
    <dgm:pt modelId="{E4640960-5C7F-4365-8CC1-41A8963B52F7}" type="sibTrans" cxnId="{CFC940F3-1AC1-4C2A-A943-04D287729FB0}">
      <dgm:prSet/>
      <dgm:spPr/>
      <dgm:t>
        <a:bodyPr/>
        <a:lstStyle/>
        <a:p>
          <a:endParaRPr lang="en-US"/>
        </a:p>
      </dgm:t>
    </dgm:pt>
    <dgm:pt modelId="{AD82EDB5-3978-46A1-9CED-F8C99745894D}">
      <dgm:prSet/>
      <dgm:spPr/>
      <dgm:t>
        <a:bodyPr/>
        <a:lstStyle/>
        <a:p>
          <a:r>
            <a:rPr lang="en-AU"/>
            <a:t>Draw basic conclusions and develop recommendations on how to improve customer service:</a:t>
          </a:r>
          <a:endParaRPr lang="en-US"/>
        </a:p>
      </dgm:t>
    </dgm:pt>
    <dgm:pt modelId="{7885B5F9-A2D6-41EC-81CB-115B7B60BB8F}" type="parTrans" cxnId="{A57226E0-05FA-4DC5-8664-9AB0F7C8E2BE}">
      <dgm:prSet/>
      <dgm:spPr/>
      <dgm:t>
        <a:bodyPr/>
        <a:lstStyle/>
        <a:p>
          <a:endParaRPr lang="en-US"/>
        </a:p>
      </dgm:t>
    </dgm:pt>
    <dgm:pt modelId="{64E4D9A1-D20A-4508-9AB2-E3378A9BD495}" type="sibTrans" cxnId="{A57226E0-05FA-4DC5-8664-9AB0F7C8E2BE}">
      <dgm:prSet/>
      <dgm:spPr/>
      <dgm:t>
        <a:bodyPr/>
        <a:lstStyle/>
        <a:p>
          <a:endParaRPr lang="en-US"/>
        </a:p>
      </dgm:t>
    </dgm:pt>
    <dgm:pt modelId="{4539EF35-1C78-4E3A-82CB-DB1378FEC819}">
      <dgm:prSet/>
      <dgm:spPr/>
      <dgm:t>
        <a:bodyPr/>
        <a:lstStyle/>
        <a:p>
          <a:r>
            <a:rPr lang="en-AU"/>
            <a:t>Identify target groups</a:t>
          </a:r>
          <a:endParaRPr lang="en-US"/>
        </a:p>
      </dgm:t>
    </dgm:pt>
    <dgm:pt modelId="{F1E9C72C-9280-4370-A7B0-2AD5412E3071}" type="parTrans" cxnId="{955F3E72-F7B7-45A7-B23C-0455BAE54C28}">
      <dgm:prSet/>
      <dgm:spPr/>
      <dgm:t>
        <a:bodyPr/>
        <a:lstStyle/>
        <a:p>
          <a:endParaRPr lang="en-US"/>
        </a:p>
      </dgm:t>
    </dgm:pt>
    <dgm:pt modelId="{D17995EB-0FDD-4D07-9630-60451A1FDA52}" type="sibTrans" cxnId="{955F3E72-F7B7-45A7-B23C-0455BAE54C28}">
      <dgm:prSet/>
      <dgm:spPr/>
      <dgm:t>
        <a:bodyPr/>
        <a:lstStyle/>
        <a:p>
          <a:endParaRPr lang="en-US"/>
        </a:p>
      </dgm:t>
    </dgm:pt>
    <dgm:pt modelId="{08B51015-A0E4-4977-A662-A4DF828563A0}">
      <dgm:prSet/>
      <dgm:spPr/>
      <dgm:t>
        <a:bodyPr/>
        <a:lstStyle/>
        <a:p>
          <a:r>
            <a:rPr lang="en-AU"/>
            <a:t>Suggest measures to cut churn</a:t>
          </a:r>
          <a:endParaRPr lang="en-US"/>
        </a:p>
      </dgm:t>
    </dgm:pt>
    <dgm:pt modelId="{56CAE15D-747B-4F06-89E4-DAD5AC163324}" type="parTrans" cxnId="{BF79D894-76AF-4FBA-9221-E7A9AD1FC0F3}">
      <dgm:prSet/>
      <dgm:spPr/>
      <dgm:t>
        <a:bodyPr/>
        <a:lstStyle/>
        <a:p>
          <a:endParaRPr lang="en-US"/>
        </a:p>
      </dgm:t>
    </dgm:pt>
    <dgm:pt modelId="{6417E6EE-40AD-4D89-B138-5F7D5DA5B92A}" type="sibTrans" cxnId="{BF79D894-76AF-4FBA-9221-E7A9AD1FC0F3}">
      <dgm:prSet/>
      <dgm:spPr/>
      <dgm:t>
        <a:bodyPr/>
        <a:lstStyle/>
        <a:p>
          <a:endParaRPr lang="en-US"/>
        </a:p>
      </dgm:t>
    </dgm:pt>
    <dgm:pt modelId="{11A70F49-D26C-406B-9E59-96E4E019CBFA}">
      <dgm:prSet/>
      <dgm:spPr/>
      <dgm:t>
        <a:bodyPr/>
        <a:lstStyle/>
        <a:p>
          <a:r>
            <a:rPr lang="en-AU"/>
            <a:t>Describe any other patterns you see with respect to interaction with customers</a:t>
          </a:r>
          <a:endParaRPr lang="en-US"/>
        </a:p>
      </dgm:t>
    </dgm:pt>
    <dgm:pt modelId="{CD0250D7-496F-4BA2-9B6D-60C964775EBF}" type="parTrans" cxnId="{A7A7DD43-FEE4-41C4-B884-9A6BDB249EEE}">
      <dgm:prSet/>
      <dgm:spPr/>
      <dgm:t>
        <a:bodyPr/>
        <a:lstStyle/>
        <a:p>
          <a:endParaRPr lang="en-US"/>
        </a:p>
      </dgm:t>
    </dgm:pt>
    <dgm:pt modelId="{DF170FAC-825D-45D0-8DE5-EBC73DD9EC31}" type="sibTrans" cxnId="{A7A7DD43-FEE4-41C4-B884-9A6BDB249EEE}">
      <dgm:prSet/>
      <dgm:spPr/>
      <dgm:t>
        <a:bodyPr/>
        <a:lstStyle/>
        <a:p>
          <a:endParaRPr lang="en-US"/>
        </a:p>
      </dgm:t>
    </dgm:pt>
    <dgm:pt modelId="{77F1F14E-E1BC-0142-836D-870C4A15D23F}" type="pres">
      <dgm:prSet presAssocID="{0A060023-755B-40C7-BCAE-3895FA3633D6}" presName="Name0" presStyleCnt="0">
        <dgm:presLayoutVars>
          <dgm:dir/>
          <dgm:resizeHandles val="exact"/>
        </dgm:presLayoutVars>
      </dgm:prSet>
      <dgm:spPr/>
    </dgm:pt>
    <dgm:pt modelId="{97D274A4-FC66-D847-B5B3-5B529CC8F5C9}" type="pres">
      <dgm:prSet presAssocID="{E4B870C4-D428-4072-9750-5EA3732E096E}" presName="node" presStyleLbl="node1" presStyleIdx="0" presStyleCnt="4">
        <dgm:presLayoutVars>
          <dgm:bulletEnabled val="1"/>
        </dgm:presLayoutVars>
      </dgm:prSet>
      <dgm:spPr/>
    </dgm:pt>
    <dgm:pt modelId="{F004926B-7DC0-9C4A-AC14-1E3214DB2430}" type="pres">
      <dgm:prSet presAssocID="{E55E4A5C-A364-4FED-B424-835E23EE050F}" presName="sibTrans" presStyleLbl="sibTrans1D1" presStyleIdx="0" presStyleCnt="3"/>
      <dgm:spPr/>
    </dgm:pt>
    <dgm:pt modelId="{AC93D9CE-43A9-7F49-A1DD-79647D0C7E5B}" type="pres">
      <dgm:prSet presAssocID="{E55E4A5C-A364-4FED-B424-835E23EE050F}" presName="connectorText" presStyleLbl="sibTrans1D1" presStyleIdx="0" presStyleCnt="3"/>
      <dgm:spPr/>
    </dgm:pt>
    <dgm:pt modelId="{F788E90E-C8F0-A349-A230-D6D41C3CC50D}" type="pres">
      <dgm:prSet presAssocID="{9A275724-8EEE-4516-9A33-81316C05A21A}" presName="node" presStyleLbl="node1" presStyleIdx="1" presStyleCnt="4">
        <dgm:presLayoutVars>
          <dgm:bulletEnabled val="1"/>
        </dgm:presLayoutVars>
      </dgm:prSet>
      <dgm:spPr/>
    </dgm:pt>
    <dgm:pt modelId="{15311D97-5AFA-5440-A621-10BCB42520EA}" type="pres">
      <dgm:prSet presAssocID="{24D28E25-C1C2-40AA-BCD6-2E7913122C8D}" presName="sibTrans" presStyleLbl="sibTrans1D1" presStyleIdx="1" presStyleCnt="3"/>
      <dgm:spPr/>
    </dgm:pt>
    <dgm:pt modelId="{8AE3FBAD-2C8D-7B48-956F-0D74C8DE0663}" type="pres">
      <dgm:prSet presAssocID="{24D28E25-C1C2-40AA-BCD6-2E7913122C8D}" presName="connectorText" presStyleLbl="sibTrans1D1" presStyleIdx="1" presStyleCnt="3"/>
      <dgm:spPr/>
    </dgm:pt>
    <dgm:pt modelId="{C0172640-429C-534E-9C74-36A999802546}" type="pres">
      <dgm:prSet presAssocID="{2C023F14-2B3D-4E85-A1BE-85FEDD59F84B}" presName="node" presStyleLbl="node1" presStyleIdx="2" presStyleCnt="4">
        <dgm:presLayoutVars>
          <dgm:bulletEnabled val="1"/>
        </dgm:presLayoutVars>
      </dgm:prSet>
      <dgm:spPr/>
    </dgm:pt>
    <dgm:pt modelId="{51A204B3-DDF9-FE43-97DF-F22B9D72DC34}" type="pres">
      <dgm:prSet presAssocID="{E4640960-5C7F-4365-8CC1-41A8963B52F7}" presName="sibTrans" presStyleLbl="sibTrans1D1" presStyleIdx="2" presStyleCnt="3"/>
      <dgm:spPr/>
    </dgm:pt>
    <dgm:pt modelId="{68141F32-DEA8-F044-B5E4-21712AEBE811}" type="pres">
      <dgm:prSet presAssocID="{E4640960-5C7F-4365-8CC1-41A8963B52F7}" presName="connectorText" presStyleLbl="sibTrans1D1" presStyleIdx="2" presStyleCnt="3"/>
      <dgm:spPr/>
    </dgm:pt>
    <dgm:pt modelId="{106D74D0-373C-0249-91E9-CC54720BE857}" type="pres">
      <dgm:prSet presAssocID="{AD82EDB5-3978-46A1-9CED-F8C99745894D}" presName="node" presStyleLbl="node1" presStyleIdx="3" presStyleCnt="4">
        <dgm:presLayoutVars>
          <dgm:bulletEnabled val="1"/>
        </dgm:presLayoutVars>
      </dgm:prSet>
      <dgm:spPr/>
    </dgm:pt>
  </dgm:ptLst>
  <dgm:cxnLst>
    <dgm:cxn modelId="{FE46400B-CE21-E344-B081-5E4E20F1A404}" type="presOf" srcId="{2C023F14-2B3D-4E85-A1BE-85FEDD59F84B}" destId="{C0172640-429C-534E-9C74-36A999802546}" srcOrd="0" destOrd="0" presId="urn:microsoft.com/office/officeart/2016/7/layout/RepeatingBendingProcessNew"/>
    <dgm:cxn modelId="{094D9411-A40A-2848-810A-84BFD3344CF1}" type="presOf" srcId="{E55E4A5C-A364-4FED-B424-835E23EE050F}" destId="{F004926B-7DC0-9C4A-AC14-1E3214DB2430}" srcOrd="0" destOrd="0" presId="urn:microsoft.com/office/officeart/2016/7/layout/RepeatingBendingProcessNew"/>
    <dgm:cxn modelId="{A7A7DD43-FEE4-41C4-B884-9A6BDB249EEE}" srcId="{AD82EDB5-3978-46A1-9CED-F8C99745894D}" destId="{11A70F49-D26C-406B-9E59-96E4E019CBFA}" srcOrd="2" destOrd="0" parTransId="{CD0250D7-496F-4BA2-9B6D-60C964775EBF}" sibTransId="{DF170FAC-825D-45D0-8DE5-EBC73DD9EC31}"/>
    <dgm:cxn modelId="{6ACF8945-AC33-7942-B883-11C00813DDE2}" type="presOf" srcId="{08B51015-A0E4-4977-A662-A4DF828563A0}" destId="{106D74D0-373C-0249-91E9-CC54720BE857}" srcOrd="0" destOrd="2" presId="urn:microsoft.com/office/officeart/2016/7/layout/RepeatingBendingProcessNew"/>
    <dgm:cxn modelId="{C478814E-17B3-F647-92EE-C73C1BC5A9CF}" type="presOf" srcId="{24D28E25-C1C2-40AA-BCD6-2E7913122C8D}" destId="{8AE3FBAD-2C8D-7B48-956F-0D74C8DE0663}" srcOrd="1" destOrd="0" presId="urn:microsoft.com/office/officeart/2016/7/layout/RepeatingBendingProcessNew"/>
    <dgm:cxn modelId="{955F3E72-F7B7-45A7-B23C-0455BAE54C28}" srcId="{AD82EDB5-3978-46A1-9CED-F8C99745894D}" destId="{4539EF35-1C78-4E3A-82CB-DB1378FEC819}" srcOrd="0" destOrd="0" parTransId="{F1E9C72C-9280-4370-A7B0-2AD5412E3071}" sibTransId="{D17995EB-0FDD-4D07-9630-60451A1FDA52}"/>
    <dgm:cxn modelId="{737DF554-FF75-485A-BD64-683E271DB3E7}" srcId="{0A060023-755B-40C7-BCAE-3895FA3633D6}" destId="{E4B870C4-D428-4072-9750-5EA3732E096E}" srcOrd="0" destOrd="0" parTransId="{66EBA8A0-91C5-419A-BA45-516C58492C78}" sibTransId="{E55E4A5C-A364-4FED-B424-835E23EE050F}"/>
    <dgm:cxn modelId="{BF79D894-76AF-4FBA-9221-E7A9AD1FC0F3}" srcId="{AD82EDB5-3978-46A1-9CED-F8C99745894D}" destId="{08B51015-A0E4-4977-A662-A4DF828563A0}" srcOrd="1" destOrd="0" parTransId="{56CAE15D-747B-4F06-89E4-DAD5AC163324}" sibTransId="{6417E6EE-40AD-4D89-B138-5F7D5DA5B92A}"/>
    <dgm:cxn modelId="{C10F439D-51FE-B548-A0A0-0BCE642FEF21}" type="presOf" srcId="{E4640960-5C7F-4365-8CC1-41A8963B52F7}" destId="{51A204B3-DDF9-FE43-97DF-F22B9D72DC34}" srcOrd="0" destOrd="0" presId="urn:microsoft.com/office/officeart/2016/7/layout/RepeatingBendingProcessNew"/>
    <dgm:cxn modelId="{B1B17FA6-12CB-4799-B277-807E91232898}" srcId="{0A060023-755B-40C7-BCAE-3895FA3633D6}" destId="{9A275724-8EEE-4516-9A33-81316C05A21A}" srcOrd="1" destOrd="0" parTransId="{8E93D459-3DED-424B-87E8-1DE0B6C2EC95}" sibTransId="{24D28E25-C1C2-40AA-BCD6-2E7913122C8D}"/>
    <dgm:cxn modelId="{C51D87C7-F57C-9B4E-8834-BDA760F7D46F}" type="presOf" srcId="{9A275724-8EEE-4516-9A33-81316C05A21A}" destId="{F788E90E-C8F0-A349-A230-D6D41C3CC50D}" srcOrd="0" destOrd="0" presId="urn:microsoft.com/office/officeart/2016/7/layout/RepeatingBendingProcessNew"/>
    <dgm:cxn modelId="{1BE6D1C8-0F83-F74C-AD83-D7747A7ECFA4}" type="presOf" srcId="{E4B870C4-D428-4072-9750-5EA3732E096E}" destId="{97D274A4-FC66-D847-B5B3-5B529CC8F5C9}" srcOrd="0" destOrd="0" presId="urn:microsoft.com/office/officeart/2016/7/layout/RepeatingBendingProcessNew"/>
    <dgm:cxn modelId="{76629ED4-C73A-544B-82FA-CDF8DCCA5DD4}" type="presOf" srcId="{11A70F49-D26C-406B-9E59-96E4E019CBFA}" destId="{106D74D0-373C-0249-91E9-CC54720BE857}" srcOrd="0" destOrd="3" presId="urn:microsoft.com/office/officeart/2016/7/layout/RepeatingBendingProcessNew"/>
    <dgm:cxn modelId="{2EE71AD8-E473-8D4E-AC6E-316148EA875F}" type="presOf" srcId="{4539EF35-1C78-4E3A-82CB-DB1378FEC819}" destId="{106D74D0-373C-0249-91E9-CC54720BE857}" srcOrd="0" destOrd="1" presId="urn:microsoft.com/office/officeart/2016/7/layout/RepeatingBendingProcessNew"/>
    <dgm:cxn modelId="{EDEA02D9-E6AF-7F41-9642-FE60C45373FC}" type="presOf" srcId="{0A060023-755B-40C7-BCAE-3895FA3633D6}" destId="{77F1F14E-E1BC-0142-836D-870C4A15D23F}" srcOrd="0" destOrd="0" presId="urn:microsoft.com/office/officeart/2016/7/layout/RepeatingBendingProcessNew"/>
    <dgm:cxn modelId="{A57226E0-05FA-4DC5-8664-9AB0F7C8E2BE}" srcId="{0A060023-755B-40C7-BCAE-3895FA3633D6}" destId="{AD82EDB5-3978-46A1-9CED-F8C99745894D}" srcOrd="3" destOrd="0" parTransId="{7885B5F9-A2D6-41EC-81CB-115B7B60BB8F}" sibTransId="{64E4D9A1-D20A-4508-9AB2-E3378A9BD495}"/>
    <dgm:cxn modelId="{A8A3CFF0-B722-7A4A-AA4C-B770C50C4D0B}" type="presOf" srcId="{E55E4A5C-A364-4FED-B424-835E23EE050F}" destId="{AC93D9CE-43A9-7F49-A1DD-79647D0C7E5B}" srcOrd="1" destOrd="0" presId="urn:microsoft.com/office/officeart/2016/7/layout/RepeatingBendingProcessNew"/>
    <dgm:cxn modelId="{CFC940F3-1AC1-4C2A-A943-04D287729FB0}" srcId="{0A060023-755B-40C7-BCAE-3895FA3633D6}" destId="{2C023F14-2B3D-4E85-A1BE-85FEDD59F84B}" srcOrd="2" destOrd="0" parTransId="{999F2DCF-5CC3-4E89-97F4-FE7C2D15F4C5}" sibTransId="{E4640960-5C7F-4365-8CC1-41A8963B52F7}"/>
    <dgm:cxn modelId="{1757E6F9-7D71-004A-96C9-0298F7752260}" type="presOf" srcId="{E4640960-5C7F-4365-8CC1-41A8963B52F7}" destId="{68141F32-DEA8-F044-B5E4-21712AEBE811}" srcOrd="1" destOrd="0" presId="urn:microsoft.com/office/officeart/2016/7/layout/RepeatingBendingProcessNew"/>
    <dgm:cxn modelId="{49B294FC-8967-CD43-9B9C-58567CB82062}" type="presOf" srcId="{AD82EDB5-3978-46A1-9CED-F8C99745894D}" destId="{106D74D0-373C-0249-91E9-CC54720BE857}" srcOrd="0" destOrd="0" presId="urn:microsoft.com/office/officeart/2016/7/layout/RepeatingBendingProcessNew"/>
    <dgm:cxn modelId="{FBC70EFD-FA46-F944-B164-906C305DF68D}" type="presOf" srcId="{24D28E25-C1C2-40AA-BCD6-2E7913122C8D}" destId="{15311D97-5AFA-5440-A621-10BCB42520EA}" srcOrd="0" destOrd="0" presId="urn:microsoft.com/office/officeart/2016/7/layout/RepeatingBendingProcessNew"/>
    <dgm:cxn modelId="{9064D203-7530-EB44-AAA5-9F3DB685C135}" type="presParOf" srcId="{77F1F14E-E1BC-0142-836D-870C4A15D23F}" destId="{97D274A4-FC66-D847-B5B3-5B529CC8F5C9}" srcOrd="0" destOrd="0" presId="urn:microsoft.com/office/officeart/2016/7/layout/RepeatingBendingProcessNew"/>
    <dgm:cxn modelId="{B8487FE0-85D3-FE4A-993F-B23D3BFF7533}" type="presParOf" srcId="{77F1F14E-E1BC-0142-836D-870C4A15D23F}" destId="{F004926B-7DC0-9C4A-AC14-1E3214DB2430}" srcOrd="1" destOrd="0" presId="urn:microsoft.com/office/officeart/2016/7/layout/RepeatingBendingProcessNew"/>
    <dgm:cxn modelId="{FA13A72B-AA4A-6148-8AD8-8C43EB863D3B}" type="presParOf" srcId="{F004926B-7DC0-9C4A-AC14-1E3214DB2430}" destId="{AC93D9CE-43A9-7F49-A1DD-79647D0C7E5B}" srcOrd="0" destOrd="0" presId="urn:microsoft.com/office/officeart/2016/7/layout/RepeatingBendingProcessNew"/>
    <dgm:cxn modelId="{6DF32F45-AF23-B54D-925C-CB01F0DB05CA}" type="presParOf" srcId="{77F1F14E-E1BC-0142-836D-870C4A15D23F}" destId="{F788E90E-C8F0-A349-A230-D6D41C3CC50D}" srcOrd="2" destOrd="0" presId="urn:microsoft.com/office/officeart/2016/7/layout/RepeatingBendingProcessNew"/>
    <dgm:cxn modelId="{04F22954-45F0-6F4F-BAA6-1F285D424DEB}" type="presParOf" srcId="{77F1F14E-E1BC-0142-836D-870C4A15D23F}" destId="{15311D97-5AFA-5440-A621-10BCB42520EA}" srcOrd="3" destOrd="0" presId="urn:microsoft.com/office/officeart/2016/7/layout/RepeatingBendingProcessNew"/>
    <dgm:cxn modelId="{C99303D3-DE15-8F4A-9B4D-6B1C7A636EA3}" type="presParOf" srcId="{15311D97-5AFA-5440-A621-10BCB42520EA}" destId="{8AE3FBAD-2C8D-7B48-956F-0D74C8DE0663}" srcOrd="0" destOrd="0" presId="urn:microsoft.com/office/officeart/2016/7/layout/RepeatingBendingProcessNew"/>
    <dgm:cxn modelId="{9E015517-35A7-D74E-AAC3-5CD9255F5EE0}" type="presParOf" srcId="{77F1F14E-E1BC-0142-836D-870C4A15D23F}" destId="{C0172640-429C-534E-9C74-36A999802546}" srcOrd="4" destOrd="0" presId="urn:microsoft.com/office/officeart/2016/7/layout/RepeatingBendingProcessNew"/>
    <dgm:cxn modelId="{CAB04FC8-A41D-A848-9E73-A03891CA5718}" type="presParOf" srcId="{77F1F14E-E1BC-0142-836D-870C4A15D23F}" destId="{51A204B3-DDF9-FE43-97DF-F22B9D72DC34}" srcOrd="5" destOrd="0" presId="urn:microsoft.com/office/officeart/2016/7/layout/RepeatingBendingProcessNew"/>
    <dgm:cxn modelId="{B912031A-58C7-A149-9A2D-3D240F95801F}" type="presParOf" srcId="{51A204B3-DDF9-FE43-97DF-F22B9D72DC34}" destId="{68141F32-DEA8-F044-B5E4-21712AEBE811}" srcOrd="0" destOrd="0" presId="urn:microsoft.com/office/officeart/2016/7/layout/RepeatingBendingProcessNew"/>
    <dgm:cxn modelId="{2C922E98-41C8-C042-A51C-9C4034D7C927}" type="presParOf" srcId="{77F1F14E-E1BC-0142-836D-870C4A15D23F}" destId="{106D74D0-373C-0249-91E9-CC54720BE857}"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6F540D-DC6A-4879-8071-AC82F7F9466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81CBF2-0485-465E-8193-7C959F6D232F}">
      <dgm:prSet custT="1"/>
      <dgm:spPr/>
      <dgm:t>
        <a:bodyPr/>
        <a:lstStyle/>
        <a:p>
          <a:pPr>
            <a:lnSpc>
              <a:spcPct val="100000"/>
            </a:lnSpc>
          </a:pPr>
          <a:r>
            <a:rPr lang="en-AU" sz="2000" b="0" i="0" baseline="0" dirty="0">
              <a:solidFill>
                <a:srgbClr val="C00000"/>
              </a:solidFill>
              <a:latin typeface="+mj-lt"/>
            </a:rPr>
            <a:t>As we can see, clusters vary greatly in terms of churn rate. </a:t>
          </a:r>
          <a:endParaRPr lang="en-US" sz="2000" dirty="0">
            <a:solidFill>
              <a:srgbClr val="C00000"/>
            </a:solidFill>
            <a:latin typeface="+mj-lt"/>
          </a:endParaRPr>
        </a:p>
      </dgm:t>
    </dgm:pt>
    <dgm:pt modelId="{69F7A36E-EDB4-4BE4-93F1-194F5A3CEF4C}" type="parTrans" cxnId="{AF905CC4-D240-4702-BE2D-F47CA72E2E3B}">
      <dgm:prSet/>
      <dgm:spPr/>
      <dgm:t>
        <a:bodyPr/>
        <a:lstStyle/>
        <a:p>
          <a:endParaRPr lang="en-US"/>
        </a:p>
      </dgm:t>
    </dgm:pt>
    <dgm:pt modelId="{720E4118-8350-4424-B5A5-3A26F4631FFC}" type="sibTrans" cxnId="{AF905CC4-D240-4702-BE2D-F47CA72E2E3B}">
      <dgm:prSet/>
      <dgm:spPr/>
      <dgm:t>
        <a:bodyPr/>
        <a:lstStyle/>
        <a:p>
          <a:endParaRPr lang="en-US"/>
        </a:p>
      </dgm:t>
    </dgm:pt>
    <dgm:pt modelId="{C6ACA0B0-56BB-463C-BF7A-1660270F8DC5}">
      <dgm:prSet/>
      <dgm:spPr/>
      <dgm:t>
        <a:bodyPr/>
        <a:lstStyle/>
        <a:p>
          <a:pPr>
            <a:lnSpc>
              <a:spcPct val="100000"/>
            </a:lnSpc>
          </a:pPr>
          <a:r>
            <a:rPr lang="en-AU" b="0" i="0" baseline="0" dirty="0"/>
            <a:t>Cluster 0 has the lowest churn rate (2.4%). Clients from clusters 1 and 3 are also quite loyal and their churn rate is less 13%. Clients in cluster 2 is more than 60% likely to quit.</a:t>
          </a:r>
          <a:endParaRPr lang="en-US" dirty="0"/>
        </a:p>
      </dgm:t>
    </dgm:pt>
    <dgm:pt modelId="{F2C0A873-C801-401F-90FF-19AB649DF4C6}" type="parTrans" cxnId="{F3015662-79A9-4BF8-B297-B77E075B9540}">
      <dgm:prSet/>
      <dgm:spPr/>
      <dgm:t>
        <a:bodyPr/>
        <a:lstStyle/>
        <a:p>
          <a:endParaRPr lang="en-US"/>
        </a:p>
      </dgm:t>
    </dgm:pt>
    <dgm:pt modelId="{788D518D-A3A0-405C-9635-850801E58E84}" type="sibTrans" cxnId="{F3015662-79A9-4BF8-B297-B77E075B9540}">
      <dgm:prSet/>
      <dgm:spPr/>
      <dgm:t>
        <a:bodyPr/>
        <a:lstStyle/>
        <a:p>
          <a:endParaRPr lang="en-US"/>
        </a:p>
      </dgm:t>
    </dgm:pt>
    <dgm:pt modelId="{E038CEF1-D363-4FAA-8657-7D3CF777E8BB}">
      <dgm:prSet/>
      <dgm:spPr/>
      <dgm:t>
        <a:bodyPr/>
        <a:lstStyle/>
        <a:p>
          <a:pPr>
            <a:lnSpc>
              <a:spcPct val="100000"/>
            </a:lnSpc>
          </a:pPr>
          <a:r>
            <a:rPr lang="en-AU" b="0" i="0" baseline="0"/>
            <a:t>Here are the general characteristics of customers who are more likely to churn: most of them have a lifetime below three months, visit less than twice a week, get lower promo_friends, the average additional extra charge below 125 USD, and they still have remaining contract period for about four months.</a:t>
          </a:r>
          <a:endParaRPr lang="en-US"/>
        </a:p>
      </dgm:t>
    </dgm:pt>
    <dgm:pt modelId="{C172BD2D-5712-4FC0-85FE-5D341177A507}" type="parTrans" cxnId="{BF6A8D88-8FC0-4C8E-91C6-1763513A2C62}">
      <dgm:prSet/>
      <dgm:spPr/>
      <dgm:t>
        <a:bodyPr/>
        <a:lstStyle/>
        <a:p>
          <a:endParaRPr lang="en-US"/>
        </a:p>
      </dgm:t>
    </dgm:pt>
    <dgm:pt modelId="{3AA9D0F1-AE49-4245-AF14-D456D79E85A3}" type="sibTrans" cxnId="{BF6A8D88-8FC0-4C8E-91C6-1763513A2C62}">
      <dgm:prSet/>
      <dgm:spPr/>
      <dgm:t>
        <a:bodyPr/>
        <a:lstStyle/>
        <a:p>
          <a:endParaRPr lang="en-US"/>
        </a:p>
      </dgm:t>
    </dgm:pt>
    <dgm:pt modelId="{E611D928-8EEF-4995-BEB6-A882BCCC19F8}" type="pres">
      <dgm:prSet presAssocID="{5B6F540D-DC6A-4879-8071-AC82F7F94669}" presName="root" presStyleCnt="0">
        <dgm:presLayoutVars>
          <dgm:dir/>
          <dgm:resizeHandles val="exact"/>
        </dgm:presLayoutVars>
      </dgm:prSet>
      <dgm:spPr/>
    </dgm:pt>
    <dgm:pt modelId="{679BBB1B-B014-4FF7-A7BC-D47355860099}" type="pres">
      <dgm:prSet presAssocID="{F281CBF2-0485-465E-8193-7C959F6D232F}" presName="compNode" presStyleCnt="0"/>
      <dgm:spPr/>
    </dgm:pt>
    <dgm:pt modelId="{D8AF5809-4298-463B-BEF4-AF8CC42F4498}" type="pres">
      <dgm:prSet presAssocID="{F281CBF2-0485-465E-8193-7C959F6D232F}" presName="bgRect" presStyleLbl="bgShp" presStyleIdx="0" presStyleCnt="3"/>
      <dgm:spPr/>
    </dgm:pt>
    <dgm:pt modelId="{E200709F-EDA5-48F2-9DD5-76CF586D4E46}" type="pres">
      <dgm:prSet presAssocID="{F281CBF2-0485-465E-8193-7C959F6D23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753B559C-9252-4DA5-9261-9529DA71EE2A}" type="pres">
      <dgm:prSet presAssocID="{F281CBF2-0485-465E-8193-7C959F6D232F}" presName="spaceRect" presStyleCnt="0"/>
      <dgm:spPr/>
    </dgm:pt>
    <dgm:pt modelId="{F37546AB-2D2C-4256-A408-C78A7D5BAD76}" type="pres">
      <dgm:prSet presAssocID="{F281CBF2-0485-465E-8193-7C959F6D232F}" presName="parTx" presStyleLbl="revTx" presStyleIdx="0" presStyleCnt="3">
        <dgm:presLayoutVars>
          <dgm:chMax val="0"/>
          <dgm:chPref val="0"/>
        </dgm:presLayoutVars>
      </dgm:prSet>
      <dgm:spPr/>
    </dgm:pt>
    <dgm:pt modelId="{0DE63CEB-721C-4A10-93BC-F39E91AC79B0}" type="pres">
      <dgm:prSet presAssocID="{720E4118-8350-4424-B5A5-3A26F4631FFC}" presName="sibTrans" presStyleCnt="0"/>
      <dgm:spPr/>
    </dgm:pt>
    <dgm:pt modelId="{131E2AA9-3ECF-417A-96A0-8772182C8311}" type="pres">
      <dgm:prSet presAssocID="{C6ACA0B0-56BB-463C-BF7A-1660270F8DC5}" presName="compNode" presStyleCnt="0"/>
      <dgm:spPr/>
    </dgm:pt>
    <dgm:pt modelId="{3B9D78AB-3204-48DC-A8FE-2C85507E4771}" type="pres">
      <dgm:prSet presAssocID="{C6ACA0B0-56BB-463C-BF7A-1660270F8DC5}" presName="bgRect" presStyleLbl="bgShp" presStyleIdx="1" presStyleCnt="3"/>
      <dgm:spPr/>
    </dgm:pt>
    <dgm:pt modelId="{54E79BA0-D87D-4B6F-A85C-68EE1930A5C6}" type="pres">
      <dgm:prSet presAssocID="{C6ACA0B0-56BB-463C-BF7A-1660270F8D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BD5560E2-1BF9-47DB-AB9F-6465BDFFD4CE}" type="pres">
      <dgm:prSet presAssocID="{C6ACA0B0-56BB-463C-BF7A-1660270F8DC5}" presName="spaceRect" presStyleCnt="0"/>
      <dgm:spPr/>
    </dgm:pt>
    <dgm:pt modelId="{B94F5C8B-AF58-4B18-BE0D-A7FF5CF2FBEF}" type="pres">
      <dgm:prSet presAssocID="{C6ACA0B0-56BB-463C-BF7A-1660270F8DC5}" presName="parTx" presStyleLbl="revTx" presStyleIdx="1" presStyleCnt="3">
        <dgm:presLayoutVars>
          <dgm:chMax val="0"/>
          <dgm:chPref val="0"/>
        </dgm:presLayoutVars>
      </dgm:prSet>
      <dgm:spPr/>
    </dgm:pt>
    <dgm:pt modelId="{82FBAFF1-25E7-4054-BFED-9217C086C33F}" type="pres">
      <dgm:prSet presAssocID="{788D518D-A3A0-405C-9635-850801E58E84}" presName="sibTrans" presStyleCnt="0"/>
      <dgm:spPr/>
    </dgm:pt>
    <dgm:pt modelId="{B3DCC113-C8CA-4AD7-B06D-0247E0130D8E}" type="pres">
      <dgm:prSet presAssocID="{E038CEF1-D363-4FAA-8657-7D3CF777E8BB}" presName="compNode" presStyleCnt="0"/>
      <dgm:spPr/>
    </dgm:pt>
    <dgm:pt modelId="{07558FDA-A60E-4295-B811-C553659453FF}" type="pres">
      <dgm:prSet presAssocID="{E038CEF1-D363-4FAA-8657-7D3CF777E8BB}" presName="bgRect" presStyleLbl="bgShp" presStyleIdx="2" presStyleCnt="3"/>
      <dgm:spPr/>
    </dgm:pt>
    <dgm:pt modelId="{4D372332-CE21-4B52-9037-6F20FFAABB17}" type="pres">
      <dgm:prSet presAssocID="{E038CEF1-D363-4FAA-8657-7D3CF777E8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09129328-FCBB-4DB2-964D-908363E925F4}" type="pres">
      <dgm:prSet presAssocID="{E038CEF1-D363-4FAA-8657-7D3CF777E8BB}" presName="spaceRect" presStyleCnt="0"/>
      <dgm:spPr/>
    </dgm:pt>
    <dgm:pt modelId="{D32FB1F9-9024-4463-9F08-450847675F41}" type="pres">
      <dgm:prSet presAssocID="{E038CEF1-D363-4FAA-8657-7D3CF777E8BB}" presName="parTx" presStyleLbl="revTx" presStyleIdx="2" presStyleCnt="3">
        <dgm:presLayoutVars>
          <dgm:chMax val="0"/>
          <dgm:chPref val="0"/>
        </dgm:presLayoutVars>
      </dgm:prSet>
      <dgm:spPr/>
    </dgm:pt>
  </dgm:ptLst>
  <dgm:cxnLst>
    <dgm:cxn modelId="{89D49D37-8397-4B35-9B3A-A079D15AD2EB}" type="presOf" srcId="{E038CEF1-D363-4FAA-8657-7D3CF777E8BB}" destId="{D32FB1F9-9024-4463-9F08-450847675F41}" srcOrd="0" destOrd="0" presId="urn:microsoft.com/office/officeart/2018/2/layout/IconVerticalSolidList"/>
    <dgm:cxn modelId="{F3015662-79A9-4BF8-B297-B77E075B9540}" srcId="{5B6F540D-DC6A-4879-8071-AC82F7F94669}" destId="{C6ACA0B0-56BB-463C-BF7A-1660270F8DC5}" srcOrd="1" destOrd="0" parTransId="{F2C0A873-C801-401F-90FF-19AB649DF4C6}" sibTransId="{788D518D-A3A0-405C-9635-850801E58E84}"/>
    <dgm:cxn modelId="{83992779-8139-4BEB-8CDF-8375D5C9431E}" type="presOf" srcId="{F281CBF2-0485-465E-8193-7C959F6D232F}" destId="{F37546AB-2D2C-4256-A408-C78A7D5BAD76}" srcOrd="0" destOrd="0" presId="urn:microsoft.com/office/officeart/2018/2/layout/IconVerticalSolidList"/>
    <dgm:cxn modelId="{BF6A8D88-8FC0-4C8E-91C6-1763513A2C62}" srcId="{5B6F540D-DC6A-4879-8071-AC82F7F94669}" destId="{E038CEF1-D363-4FAA-8657-7D3CF777E8BB}" srcOrd="2" destOrd="0" parTransId="{C172BD2D-5712-4FC0-85FE-5D341177A507}" sibTransId="{3AA9D0F1-AE49-4245-AF14-D456D79E85A3}"/>
    <dgm:cxn modelId="{99D8A990-B1A2-4FAA-AFF2-93ADBB60BE66}" type="presOf" srcId="{C6ACA0B0-56BB-463C-BF7A-1660270F8DC5}" destId="{B94F5C8B-AF58-4B18-BE0D-A7FF5CF2FBEF}" srcOrd="0" destOrd="0" presId="urn:microsoft.com/office/officeart/2018/2/layout/IconVerticalSolidList"/>
    <dgm:cxn modelId="{D93926A5-DE17-4ED5-9939-70381F34DBD5}" type="presOf" srcId="{5B6F540D-DC6A-4879-8071-AC82F7F94669}" destId="{E611D928-8EEF-4995-BEB6-A882BCCC19F8}" srcOrd="0" destOrd="0" presId="urn:microsoft.com/office/officeart/2018/2/layout/IconVerticalSolidList"/>
    <dgm:cxn modelId="{AF905CC4-D240-4702-BE2D-F47CA72E2E3B}" srcId="{5B6F540D-DC6A-4879-8071-AC82F7F94669}" destId="{F281CBF2-0485-465E-8193-7C959F6D232F}" srcOrd="0" destOrd="0" parTransId="{69F7A36E-EDB4-4BE4-93F1-194F5A3CEF4C}" sibTransId="{720E4118-8350-4424-B5A5-3A26F4631FFC}"/>
    <dgm:cxn modelId="{0259191F-ECBD-47B3-B73F-3A9BA4E33D6E}" type="presParOf" srcId="{E611D928-8EEF-4995-BEB6-A882BCCC19F8}" destId="{679BBB1B-B014-4FF7-A7BC-D47355860099}" srcOrd="0" destOrd="0" presId="urn:microsoft.com/office/officeart/2018/2/layout/IconVerticalSolidList"/>
    <dgm:cxn modelId="{32F3D2FF-B6EC-497A-9298-3F09DF5826AA}" type="presParOf" srcId="{679BBB1B-B014-4FF7-A7BC-D47355860099}" destId="{D8AF5809-4298-463B-BEF4-AF8CC42F4498}" srcOrd="0" destOrd="0" presId="urn:microsoft.com/office/officeart/2018/2/layout/IconVerticalSolidList"/>
    <dgm:cxn modelId="{5FEEC243-A3AE-447E-9E0B-DD80C9A7658A}" type="presParOf" srcId="{679BBB1B-B014-4FF7-A7BC-D47355860099}" destId="{E200709F-EDA5-48F2-9DD5-76CF586D4E46}" srcOrd="1" destOrd="0" presId="urn:microsoft.com/office/officeart/2018/2/layout/IconVerticalSolidList"/>
    <dgm:cxn modelId="{0D7E7FEF-008E-420E-B566-468D4560C8A9}" type="presParOf" srcId="{679BBB1B-B014-4FF7-A7BC-D47355860099}" destId="{753B559C-9252-4DA5-9261-9529DA71EE2A}" srcOrd="2" destOrd="0" presId="urn:microsoft.com/office/officeart/2018/2/layout/IconVerticalSolidList"/>
    <dgm:cxn modelId="{91A791C4-8756-4342-91EE-FCE733424C36}" type="presParOf" srcId="{679BBB1B-B014-4FF7-A7BC-D47355860099}" destId="{F37546AB-2D2C-4256-A408-C78A7D5BAD76}" srcOrd="3" destOrd="0" presId="urn:microsoft.com/office/officeart/2018/2/layout/IconVerticalSolidList"/>
    <dgm:cxn modelId="{BE0F81D3-E056-4487-B8B7-82846E6871FF}" type="presParOf" srcId="{E611D928-8EEF-4995-BEB6-A882BCCC19F8}" destId="{0DE63CEB-721C-4A10-93BC-F39E91AC79B0}" srcOrd="1" destOrd="0" presId="urn:microsoft.com/office/officeart/2018/2/layout/IconVerticalSolidList"/>
    <dgm:cxn modelId="{252C47B0-7656-4BAB-BC59-50D6865D38A3}" type="presParOf" srcId="{E611D928-8EEF-4995-BEB6-A882BCCC19F8}" destId="{131E2AA9-3ECF-417A-96A0-8772182C8311}" srcOrd="2" destOrd="0" presId="urn:microsoft.com/office/officeart/2018/2/layout/IconVerticalSolidList"/>
    <dgm:cxn modelId="{A1C0D291-B2D0-43F2-9A24-50084E342921}" type="presParOf" srcId="{131E2AA9-3ECF-417A-96A0-8772182C8311}" destId="{3B9D78AB-3204-48DC-A8FE-2C85507E4771}" srcOrd="0" destOrd="0" presId="urn:microsoft.com/office/officeart/2018/2/layout/IconVerticalSolidList"/>
    <dgm:cxn modelId="{2A1AE80A-05C7-4E78-8FBF-0708662F3A19}" type="presParOf" srcId="{131E2AA9-3ECF-417A-96A0-8772182C8311}" destId="{54E79BA0-D87D-4B6F-A85C-68EE1930A5C6}" srcOrd="1" destOrd="0" presId="urn:microsoft.com/office/officeart/2018/2/layout/IconVerticalSolidList"/>
    <dgm:cxn modelId="{B3BED325-A79A-4A2D-8636-F090FD0A7CD5}" type="presParOf" srcId="{131E2AA9-3ECF-417A-96A0-8772182C8311}" destId="{BD5560E2-1BF9-47DB-AB9F-6465BDFFD4CE}" srcOrd="2" destOrd="0" presId="urn:microsoft.com/office/officeart/2018/2/layout/IconVerticalSolidList"/>
    <dgm:cxn modelId="{E8B47023-55B1-4C68-9C36-08C1BEDA2C83}" type="presParOf" srcId="{131E2AA9-3ECF-417A-96A0-8772182C8311}" destId="{B94F5C8B-AF58-4B18-BE0D-A7FF5CF2FBEF}" srcOrd="3" destOrd="0" presId="urn:microsoft.com/office/officeart/2018/2/layout/IconVerticalSolidList"/>
    <dgm:cxn modelId="{6C189F06-BE41-4CBF-8B72-B60C68756FC3}" type="presParOf" srcId="{E611D928-8EEF-4995-BEB6-A882BCCC19F8}" destId="{82FBAFF1-25E7-4054-BFED-9217C086C33F}" srcOrd="3" destOrd="0" presId="urn:microsoft.com/office/officeart/2018/2/layout/IconVerticalSolidList"/>
    <dgm:cxn modelId="{4B536F39-0101-4FE1-A01D-A54DB6920675}" type="presParOf" srcId="{E611D928-8EEF-4995-BEB6-A882BCCC19F8}" destId="{B3DCC113-C8CA-4AD7-B06D-0247E0130D8E}" srcOrd="4" destOrd="0" presId="urn:microsoft.com/office/officeart/2018/2/layout/IconVerticalSolidList"/>
    <dgm:cxn modelId="{A47C2867-857C-4CFC-ACAA-80C09304069E}" type="presParOf" srcId="{B3DCC113-C8CA-4AD7-B06D-0247E0130D8E}" destId="{07558FDA-A60E-4295-B811-C553659453FF}" srcOrd="0" destOrd="0" presId="urn:microsoft.com/office/officeart/2018/2/layout/IconVerticalSolidList"/>
    <dgm:cxn modelId="{483FD7CB-595E-44B5-8051-3BED8C8866B1}" type="presParOf" srcId="{B3DCC113-C8CA-4AD7-B06D-0247E0130D8E}" destId="{4D372332-CE21-4B52-9037-6F20FFAABB17}" srcOrd="1" destOrd="0" presId="urn:microsoft.com/office/officeart/2018/2/layout/IconVerticalSolidList"/>
    <dgm:cxn modelId="{E108CECF-AD84-4FD8-9CF7-550345FC99EA}" type="presParOf" srcId="{B3DCC113-C8CA-4AD7-B06D-0247E0130D8E}" destId="{09129328-FCBB-4DB2-964D-908363E925F4}" srcOrd="2" destOrd="0" presId="urn:microsoft.com/office/officeart/2018/2/layout/IconVerticalSolidList"/>
    <dgm:cxn modelId="{800B7DA7-E2B0-48B7-A77B-DD2E11D4C23F}" type="presParOf" srcId="{B3DCC113-C8CA-4AD7-B06D-0247E0130D8E}" destId="{D32FB1F9-9024-4463-9F08-450847675F4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D375A0-DA58-47DC-9AC3-C51A899D32F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190FFA9-F4FA-4A0D-A70E-E07DF9773F6F}">
      <dgm:prSet/>
      <dgm:spPr/>
      <dgm:t>
        <a:bodyPr/>
        <a:lstStyle/>
        <a:p>
          <a:r>
            <a:rPr lang="en-AU" b="1" dirty="0"/>
            <a:t>Enhance Engagement</a:t>
          </a:r>
          <a:r>
            <a:rPr lang="en-AU" dirty="0"/>
            <a:t>: Develop strategies to increase class attendance among all customers, with personalized offerings and incentives for regular attendees.</a:t>
          </a:r>
          <a:endParaRPr lang="en-US" dirty="0"/>
        </a:p>
      </dgm:t>
    </dgm:pt>
    <dgm:pt modelId="{101474F6-7C56-489B-BBF0-57D18BEE9811}" type="parTrans" cxnId="{4E08F4FC-1DAB-42B9-B0EE-736B194E55C5}">
      <dgm:prSet/>
      <dgm:spPr/>
      <dgm:t>
        <a:bodyPr/>
        <a:lstStyle/>
        <a:p>
          <a:endParaRPr lang="en-US"/>
        </a:p>
      </dgm:t>
    </dgm:pt>
    <dgm:pt modelId="{177C0308-4A10-4637-B517-DAEA5C62B787}" type="sibTrans" cxnId="{4E08F4FC-1DAB-42B9-B0EE-736B194E55C5}">
      <dgm:prSet/>
      <dgm:spPr/>
      <dgm:t>
        <a:bodyPr/>
        <a:lstStyle/>
        <a:p>
          <a:endParaRPr lang="en-US"/>
        </a:p>
      </dgm:t>
    </dgm:pt>
    <dgm:pt modelId="{B04256D7-9517-4520-9267-35FDFD6FEA5F}">
      <dgm:prSet/>
      <dgm:spPr/>
      <dgm:t>
        <a:bodyPr/>
        <a:lstStyle/>
        <a:p>
          <a:r>
            <a:rPr lang="en-AU" b="1"/>
            <a:t>Targeted Marketing for Age Groups</a:t>
          </a:r>
          <a:r>
            <a:rPr lang="en-AU"/>
            <a:t>: Tailor marketing efforts to target and attract customers within the age range of 18-25, as they have the highest churn rate. Consider creating specialized programs or offers that cater to their needs and preferences.</a:t>
          </a:r>
          <a:endParaRPr lang="en-US"/>
        </a:p>
      </dgm:t>
    </dgm:pt>
    <dgm:pt modelId="{24FB1AC3-7F4E-487C-B1DA-037821664651}" type="parTrans" cxnId="{E7F6BB02-8A06-4777-9C9A-A17B152999FC}">
      <dgm:prSet/>
      <dgm:spPr/>
      <dgm:t>
        <a:bodyPr/>
        <a:lstStyle/>
        <a:p>
          <a:endParaRPr lang="en-US"/>
        </a:p>
      </dgm:t>
    </dgm:pt>
    <dgm:pt modelId="{673A2ADB-BB03-415A-A3DF-FF8CC6220629}" type="sibTrans" cxnId="{E7F6BB02-8A06-4777-9C9A-A17B152999FC}">
      <dgm:prSet/>
      <dgm:spPr/>
      <dgm:t>
        <a:bodyPr/>
        <a:lstStyle/>
        <a:p>
          <a:endParaRPr lang="en-US"/>
        </a:p>
      </dgm:t>
    </dgm:pt>
    <dgm:pt modelId="{A8468B25-1BAB-49C3-A1D7-674831A507B7}">
      <dgm:prSet/>
      <dgm:spPr/>
      <dgm:t>
        <a:bodyPr/>
        <a:lstStyle/>
        <a:p>
          <a:r>
            <a:rPr lang="en-AU" b="1"/>
            <a:t>Customer Value Enhancement</a:t>
          </a:r>
          <a:r>
            <a:rPr lang="en-AU"/>
            <a:t>: Focus on extending customer lifetime value by providing tailored services, exclusive benefits, and loyalty programs for long-term members.</a:t>
          </a:r>
          <a:endParaRPr lang="en-US"/>
        </a:p>
      </dgm:t>
    </dgm:pt>
    <dgm:pt modelId="{DF8A131F-4854-4515-956B-83A2D14185FA}" type="parTrans" cxnId="{EFB65F54-E94A-492B-B766-D225B030C064}">
      <dgm:prSet/>
      <dgm:spPr/>
      <dgm:t>
        <a:bodyPr/>
        <a:lstStyle/>
        <a:p>
          <a:endParaRPr lang="en-US"/>
        </a:p>
      </dgm:t>
    </dgm:pt>
    <dgm:pt modelId="{CE42A026-5839-47D0-9F69-795FF6F198D6}" type="sibTrans" cxnId="{EFB65F54-E94A-492B-B766-D225B030C064}">
      <dgm:prSet/>
      <dgm:spPr/>
      <dgm:t>
        <a:bodyPr/>
        <a:lstStyle/>
        <a:p>
          <a:endParaRPr lang="en-US"/>
        </a:p>
      </dgm:t>
    </dgm:pt>
    <dgm:pt modelId="{1167E08C-5C17-4F8C-AB57-0E370F2F4EEB}">
      <dgm:prSet/>
      <dgm:spPr/>
      <dgm:t>
        <a:bodyPr/>
        <a:lstStyle/>
        <a:p>
          <a:r>
            <a:rPr lang="en-AU" b="1"/>
            <a:t>Strengthen Referral Programs</a:t>
          </a:r>
          <a:r>
            <a:rPr lang="en-AU"/>
            <a:t>: Implement initiatives to encourage more churned customers to refer the gym to their friends, leveraging word-of-mouth marketing to boost retention.</a:t>
          </a:r>
          <a:endParaRPr lang="en-US"/>
        </a:p>
      </dgm:t>
    </dgm:pt>
    <dgm:pt modelId="{49D1995C-551D-4C77-9746-44CF42815E0D}" type="parTrans" cxnId="{ED693FCF-7433-4739-AAED-888C2B0B2485}">
      <dgm:prSet/>
      <dgm:spPr/>
      <dgm:t>
        <a:bodyPr/>
        <a:lstStyle/>
        <a:p>
          <a:endParaRPr lang="en-US"/>
        </a:p>
      </dgm:t>
    </dgm:pt>
    <dgm:pt modelId="{5BE66F36-9847-438A-A682-47B212CE13E3}" type="sibTrans" cxnId="{ED693FCF-7433-4739-AAED-888C2B0B2485}">
      <dgm:prSet/>
      <dgm:spPr/>
      <dgm:t>
        <a:bodyPr/>
        <a:lstStyle/>
        <a:p>
          <a:endParaRPr lang="en-US"/>
        </a:p>
      </dgm:t>
    </dgm:pt>
    <dgm:pt modelId="{B3832D68-827E-4B0E-857E-A3532F7CF7B4}" type="pres">
      <dgm:prSet presAssocID="{70D375A0-DA58-47DC-9AC3-C51A899D32FB}" presName="root" presStyleCnt="0">
        <dgm:presLayoutVars>
          <dgm:dir/>
          <dgm:resizeHandles val="exact"/>
        </dgm:presLayoutVars>
      </dgm:prSet>
      <dgm:spPr/>
    </dgm:pt>
    <dgm:pt modelId="{FCBC1224-E0AC-46C5-B77C-AA7FDFD6810F}" type="pres">
      <dgm:prSet presAssocID="{70D375A0-DA58-47DC-9AC3-C51A899D32FB}" presName="container" presStyleCnt="0">
        <dgm:presLayoutVars>
          <dgm:dir/>
          <dgm:resizeHandles val="exact"/>
        </dgm:presLayoutVars>
      </dgm:prSet>
      <dgm:spPr/>
    </dgm:pt>
    <dgm:pt modelId="{28E50BB3-6D50-45CC-94F0-0C7905443648}" type="pres">
      <dgm:prSet presAssocID="{D190FFA9-F4FA-4A0D-A70E-E07DF9773F6F}" presName="compNode" presStyleCnt="0"/>
      <dgm:spPr/>
    </dgm:pt>
    <dgm:pt modelId="{66EAD06D-B125-4603-BFCD-DEB8945CBD6B}" type="pres">
      <dgm:prSet presAssocID="{D190FFA9-F4FA-4A0D-A70E-E07DF9773F6F}" presName="iconBgRect" presStyleLbl="bgShp" presStyleIdx="0" presStyleCnt="4"/>
      <dgm:spPr/>
    </dgm:pt>
    <dgm:pt modelId="{758CF0C8-4C1C-432C-9876-3F164A1F7802}" type="pres">
      <dgm:prSet presAssocID="{D190FFA9-F4FA-4A0D-A70E-E07DF9773F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404B20C2-5466-4B11-94ED-74D4A8DF9264}" type="pres">
      <dgm:prSet presAssocID="{D190FFA9-F4FA-4A0D-A70E-E07DF9773F6F}" presName="spaceRect" presStyleCnt="0"/>
      <dgm:spPr/>
    </dgm:pt>
    <dgm:pt modelId="{0274B10E-FCA3-4F29-80D0-81E8AFE8EA98}" type="pres">
      <dgm:prSet presAssocID="{D190FFA9-F4FA-4A0D-A70E-E07DF9773F6F}" presName="textRect" presStyleLbl="revTx" presStyleIdx="0" presStyleCnt="4">
        <dgm:presLayoutVars>
          <dgm:chMax val="1"/>
          <dgm:chPref val="1"/>
        </dgm:presLayoutVars>
      </dgm:prSet>
      <dgm:spPr/>
    </dgm:pt>
    <dgm:pt modelId="{80CD46E5-C0D5-485F-9D52-8A6698CCFC19}" type="pres">
      <dgm:prSet presAssocID="{177C0308-4A10-4637-B517-DAEA5C62B787}" presName="sibTrans" presStyleLbl="sibTrans2D1" presStyleIdx="0" presStyleCnt="0"/>
      <dgm:spPr/>
    </dgm:pt>
    <dgm:pt modelId="{2D507F1A-B46A-4674-94C3-6F0852BF9075}" type="pres">
      <dgm:prSet presAssocID="{B04256D7-9517-4520-9267-35FDFD6FEA5F}" presName="compNode" presStyleCnt="0"/>
      <dgm:spPr/>
    </dgm:pt>
    <dgm:pt modelId="{A61A7783-B54F-4DB1-9279-EEB3FE60F3CA}" type="pres">
      <dgm:prSet presAssocID="{B04256D7-9517-4520-9267-35FDFD6FEA5F}" presName="iconBgRect" presStyleLbl="bgShp" presStyleIdx="1" presStyleCnt="4"/>
      <dgm:spPr/>
    </dgm:pt>
    <dgm:pt modelId="{1410EB4E-AB2B-4ADE-8FD1-383CBB99DDDC}" type="pres">
      <dgm:prSet presAssocID="{B04256D7-9517-4520-9267-35FDFD6FEA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C1BFF821-E289-49C4-8E18-17D34BED27B6}" type="pres">
      <dgm:prSet presAssocID="{B04256D7-9517-4520-9267-35FDFD6FEA5F}" presName="spaceRect" presStyleCnt="0"/>
      <dgm:spPr/>
    </dgm:pt>
    <dgm:pt modelId="{66100135-D5C1-4A79-BB2F-047065CC2578}" type="pres">
      <dgm:prSet presAssocID="{B04256D7-9517-4520-9267-35FDFD6FEA5F}" presName="textRect" presStyleLbl="revTx" presStyleIdx="1" presStyleCnt="4">
        <dgm:presLayoutVars>
          <dgm:chMax val="1"/>
          <dgm:chPref val="1"/>
        </dgm:presLayoutVars>
      </dgm:prSet>
      <dgm:spPr/>
    </dgm:pt>
    <dgm:pt modelId="{2686C175-5E82-4AD4-B689-9A2576824971}" type="pres">
      <dgm:prSet presAssocID="{673A2ADB-BB03-415A-A3DF-FF8CC6220629}" presName="sibTrans" presStyleLbl="sibTrans2D1" presStyleIdx="0" presStyleCnt="0"/>
      <dgm:spPr/>
    </dgm:pt>
    <dgm:pt modelId="{F6BE9600-7D0E-4A76-B7A1-A66C658827B8}" type="pres">
      <dgm:prSet presAssocID="{A8468B25-1BAB-49C3-A1D7-674831A507B7}" presName="compNode" presStyleCnt="0"/>
      <dgm:spPr/>
    </dgm:pt>
    <dgm:pt modelId="{0B4E4697-12C3-48BA-B1ED-96ACEB67901F}" type="pres">
      <dgm:prSet presAssocID="{A8468B25-1BAB-49C3-A1D7-674831A507B7}" presName="iconBgRect" presStyleLbl="bgShp" presStyleIdx="2" presStyleCnt="4"/>
      <dgm:spPr/>
    </dgm:pt>
    <dgm:pt modelId="{117BABAF-4436-4BFF-92E4-250E921765A0}" type="pres">
      <dgm:prSet presAssocID="{A8468B25-1BAB-49C3-A1D7-674831A507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bbon"/>
        </a:ext>
      </dgm:extLst>
    </dgm:pt>
    <dgm:pt modelId="{6C5AC4CB-2491-47D8-8150-A862A588D2A1}" type="pres">
      <dgm:prSet presAssocID="{A8468B25-1BAB-49C3-A1D7-674831A507B7}" presName="spaceRect" presStyleCnt="0"/>
      <dgm:spPr/>
    </dgm:pt>
    <dgm:pt modelId="{3F99661C-7F91-440F-B722-82B78AB6384C}" type="pres">
      <dgm:prSet presAssocID="{A8468B25-1BAB-49C3-A1D7-674831A507B7}" presName="textRect" presStyleLbl="revTx" presStyleIdx="2" presStyleCnt="4">
        <dgm:presLayoutVars>
          <dgm:chMax val="1"/>
          <dgm:chPref val="1"/>
        </dgm:presLayoutVars>
      </dgm:prSet>
      <dgm:spPr/>
    </dgm:pt>
    <dgm:pt modelId="{6D4D0CF0-0162-4BD1-83E8-485DE0ABB776}" type="pres">
      <dgm:prSet presAssocID="{CE42A026-5839-47D0-9F69-795FF6F198D6}" presName="sibTrans" presStyleLbl="sibTrans2D1" presStyleIdx="0" presStyleCnt="0"/>
      <dgm:spPr/>
    </dgm:pt>
    <dgm:pt modelId="{CC0292ED-823F-46F4-8612-BE0B85E85A8E}" type="pres">
      <dgm:prSet presAssocID="{1167E08C-5C17-4F8C-AB57-0E370F2F4EEB}" presName="compNode" presStyleCnt="0"/>
      <dgm:spPr/>
    </dgm:pt>
    <dgm:pt modelId="{BDD68ECD-34EC-491E-8580-6851B4892388}" type="pres">
      <dgm:prSet presAssocID="{1167E08C-5C17-4F8C-AB57-0E370F2F4EEB}" presName="iconBgRect" presStyleLbl="bgShp" presStyleIdx="3" presStyleCnt="4"/>
      <dgm:spPr/>
    </dgm:pt>
    <dgm:pt modelId="{A924A35D-EBFD-47FA-88BC-DC3B944754F1}" type="pres">
      <dgm:prSet presAssocID="{1167E08C-5C17-4F8C-AB57-0E370F2F4E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umbbell"/>
        </a:ext>
      </dgm:extLst>
    </dgm:pt>
    <dgm:pt modelId="{E2B290DD-44D4-46E7-90EF-6299B34F9C56}" type="pres">
      <dgm:prSet presAssocID="{1167E08C-5C17-4F8C-AB57-0E370F2F4EEB}" presName="spaceRect" presStyleCnt="0"/>
      <dgm:spPr/>
    </dgm:pt>
    <dgm:pt modelId="{E2184D41-5073-4336-9963-630FA5A45F40}" type="pres">
      <dgm:prSet presAssocID="{1167E08C-5C17-4F8C-AB57-0E370F2F4EEB}" presName="textRect" presStyleLbl="revTx" presStyleIdx="3" presStyleCnt="4">
        <dgm:presLayoutVars>
          <dgm:chMax val="1"/>
          <dgm:chPref val="1"/>
        </dgm:presLayoutVars>
      </dgm:prSet>
      <dgm:spPr/>
    </dgm:pt>
  </dgm:ptLst>
  <dgm:cxnLst>
    <dgm:cxn modelId="{E7F6BB02-8A06-4777-9C9A-A17B152999FC}" srcId="{70D375A0-DA58-47DC-9AC3-C51A899D32FB}" destId="{B04256D7-9517-4520-9267-35FDFD6FEA5F}" srcOrd="1" destOrd="0" parTransId="{24FB1AC3-7F4E-487C-B1DA-037821664651}" sibTransId="{673A2ADB-BB03-415A-A3DF-FF8CC6220629}"/>
    <dgm:cxn modelId="{8B08E920-5564-4B83-8C33-1AE6395B69EB}" type="presOf" srcId="{B04256D7-9517-4520-9267-35FDFD6FEA5F}" destId="{66100135-D5C1-4A79-BB2F-047065CC2578}" srcOrd="0" destOrd="0" presId="urn:microsoft.com/office/officeart/2018/2/layout/IconCircleList"/>
    <dgm:cxn modelId="{81626F23-2C3D-4CBF-B79B-5B468983C62C}" type="presOf" srcId="{CE42A026-5839-47D0-9F69-795FF6F198D6}" destId="{6D4D0CF0-0162-4BD1-83E8-485DE0ABB776}" srcOrd="0" destOrd="0" presId="urn:microsoft.com/office/officeart/2018/2/layout/IconCircleList"/>
    <dgm:cxn modelId="{A07BE264-2A70-4E3F-90D9-5FFD78BC052A}" type="presOf" srcId="{70D375A0-DA58-47DC-9AC3-C51A899D32FB}" destId="{B3832D68-827E-4B0E-857E-A3532F7CF7B4}" srcOrd="0" destOrd="0" presId="urn:microsoft.com/office/officeart/2018/2/layout/IconCircleList"/>
    <dgm:cxn modelId="{EFB65F54-E94A-492B-B766-D225B030C064}" srcId="{70D375A0-DA58-47DC-9AC3-C51A899D32FB}" destId="{A8468B25-1BAB-49C3-A1D7-674831A507B7}" srcOrd="2" destOrd="0" parTransId="{DF8A131F-4854-4515-956B-83A2D14185FA}" sibTransId="{CE42A026-5839-47D0-9F69-795FF6F198D6}"/>
    <dgm:cxn modelId="{B138DD89-F6C4-4F12-80CE-80588E5A0275}" type="presOf" srcId="{D190FFA9-F4FA-4A0D-A70E-E07DF9773F6F}" destId="{0274B10E-FCA3-4F29-80D0-81E8AFE8EA98}" srcOrd="0" destOrd="0" presId="urn:microsoft.com/office/officeart/2018/2/layout/IconCircleList"/>
    <dgm:cxn modelId="{9D4197B5-EE89-4C4B-96EA-FDC124040CB1}" type="presOf" srcId="{673A2ADB-BB03-415A-A3DF-FF8CC6220629}" destId="{2686C175-5E82-4AD4-B689-9A2576824971}" srcOrd="0" destOrd="0" presId="urn:microsoft.com/office/officeart/2018/2/layout/IconCircleList"/>
    <dgm:cxn modelId="{CB4FA1BC-2428-4E7A-837E-860F7F443D4B}" type="presOf" srcId="{177C0308-4A10-4637-B517-DAEA5C62B787}" destId="{80CD46E5-C0D5-485F-9D52-8A6698CCFC19}" srcOrd="0" destOrd="0" presId="urn:microsoft.com/office/officeart/2018/2/layout/IconCircleList"/>
    <dgm:cxn modelId="{ED693FCF-7433-4739-AAED-888C2B0B2485}" srcId="{70D375A0-DA58-47DC-9AC3-C51A899D32FB}" destId="{1167E08C-5C17-4F8C-AB57-0E370F2F4EEB}" srcOrd="3" destOrd="0" parTransId="{49D1995C-551D-4C77-9746-44CF42815E0D}" sibTransId="{5BE66F36-9847-438A-A682-47B212CE13E3}"/>
    <dgm:cxn modelId="{5E6203E8-EA61-4874-8E82-5EDFEABCB093}" type="presOf" srcId="{A8468B25-1BAB-49C3-A1D7-674831A507B7}" destId="{3F99661C-7F91-440F-B722-82B78AB6384C}" srcOrd="0" destOrd="0" presId="urn:microsoft.com/office/officeart/2018/2/layout/IconCircleList"/>
    <dgm:cxn modelId="{4E08F4FC-1DAB-42B9-B0EE-736B194E55C5}" srcId="{70D375A0-DA58-47DC-9AC3-C51A899D32FB}" destId="{D190FFA9-F4FA-4A0D-A70E-E07DF9773F6F}" srcOrd="0" destOrd="0" parTransId="{101474F6-7C56-489B-BBF0-57D18BEE9811}" sibTransId="{177C0308-4A10-4637-B517-DAEA5C62B787}"/>
    <dgm:cxn modelId="{41CE26FE-2A35-44D5-89F5-2CA3586257F8}" type="presOf" srcId="{1167E08C-5C17-4F8C-AB57-0E370F2F4EEB}" destId="{E2184D41-5073-4336-9963-630FA5A45F40}" srcOrd="0" destOrd="0" presId="urn:microsoft.com/office/officeart/2018/2/layout/IconCircleList"/>
    <dgm:cxn modelId="{31B35DDE-3A0D-49B7-BFA0-181D963E56EC}" type="presParOf" srcId="{B3832D68-827E-4B0E-857E-A3532F7CF7B4}" destId="{FCBC1224-E0AC-46C5-B77C-AA7FDFD6810F}" srcOrd="0" destOrd="0" presId="urn:microsoft.com/office/officeart/2018/2/layout/IconCircleList"/>
    <dgm:cxn modelId="{46DB2E3A-0902-452D-8F82-79720F455741}" type="presParOf" srcId="{FCBC1224-E0AC-46C5-B77C-AA7FDFD6810F}" destId="{28E50BB3-6D50-45CC-94F0-0C7905443648}" srcOrd="0" destOrd="0" presId="urn:microsoft.com/office/officeart/2018/2/layout/IconCircleList"/>
    <dgm:cxn modelId="{9016F3E5-2735-41A7-834D-2506EB4BB2F3}" type="presParOf" srcId="{28E50BB3-6D50-45CC-94F0-0C7905443648}" destId="{66EAD06D-B125-4603-BFCD-DEB8945CBD6B}" srcOrd="0" destOrd="0" presId="urn:microsoft.com/office/officeart/2018/2/layout/IconCircleList"/>
    <dgm:cxn modelId="{DF4CCEDF-11E2-44D1-BF5D-728D20F5503C}" type="presParOf" srcId="{28E50BB3-6D50-45CC-94F0-0C7905443648}" destId="{758CF0C8-4C1C-432C-9876-3F164A1F7802}" srcOrd="1" destOrd="0" presId="urn:microsoft.com/office/officeart/2018/2/layout/IconCircleList"/>
    <dgm:cxn modelId="{CCE16DD6-6EA5-4DE6-9047-C11BD8913FD0}" type="presParOf" srcId="{28E50BB3-6D50-45CC-94F0-0C7905443648}" destId="{404B20C2-5466-4B11-94ED-74D4A8DF9264}" srcOrd="2" destOrd="0" presId="urn:microsoft.com/office/officeart/2018/2/layout/IconCircleList"/>
    <dgm:cxn modelId="{01F4E37A-AF36-481B-B7A7-F371BD1AE396}" type="presParOf" srcId="{28E50BB3-6D50-45CC-94F0-0C7905443648}" destId="{0274B10E-FCA3-4F29-80D0-81E8AFE8EA98}" srcOrd="3" destOrd="0" presId="urn:microsoft.com/office/officeart/2018/2/layout/IconCircleList"/>
    <dgm:cxn modelId="{A8CDD1CB-BF10-488A-A130-7FC791F5D386}" type="presParOf" srcId="{FCBC1224-E0AC-46C5-B77C-AA7FDFD6810F}" destId="{80CD46E5-C0D5-485F-9D52-8A6698CCFC19}" srcOrd="1" destOrd="0" presId="urn:microsoft.com/office/officeart/2018/2/layout/IconCircleList"/>
    <dgm:cxn modelId="{AFA9CFDC-474F-4AC9-942B-E9759C6BBC4A}" type="presParOf" srcId="{FCBC1224-E0AC-46C5-B77C-AA7FDFD6810F}" destId="{2D507F1A-B46A-4674-94C3-6F0852BF9075}" srcOrd="2" destOrd="0" presId="urn:microsoft.com/office/officeart/2018/2/layout/IconCircleList"/>
    <dgm:cxn modelId="{A32DC282-2EFC-4316-BCF8-FE3F077F4D07}" type="presParOf" srcId="{2D507F1A-B46A-4674-94C3-6F0852BF9075}" destId="{A61A7783-B54F-4DB1-9279-EEB3FE60F3CA}" srcOrd="0" destOrd="0" presId="urn:microsoft.com/office/officeart/2018/2/layout/IconCircleList"/>
    <dgm:cxn modelId="{4B5CB1C0-08F2-4627-9150-70B865B5A464}" type="presParOf" srcId="{2D507F1A-B46A-4674-94C3-6F0852BF9075}" destId="{1410EB4E-AB2B-4ADE-8FD1-383CBB99DDDC}" srcOrd="1" destOrd="0" presId="urn:microsoft.com/office/officeart/2018/2/layout/IconCircleList"/>
    <dgm:cxn modelId="{CCEE52F8-E94D-4D06-90D0-99CA487E7A9C}" type="presParOf" srcId="{2D507F1A-B46A-4674-94C3-6F0852BF9075}" destId="{C1BFF821-E289-49C4-8E18-17D34BED27B6}" srcOrd="2" destOrd="0" presId="urn:microsoft.com/office/officeart/2018/2/layout/IconCircleList"/>
    <dgm:cxn modelId="{31640A09-8417-4D56-A888-EBF1521F22C4}" type="presParOf" srcId="{2D507F1A-B46A-4674-94C3-6F0852BF9075}" destId="{66100135-D5C1-4A79-BB2F-047065CC2578}" srcOrd="3" destOrd="0" presId="urn:microsoft.com/office/officeart/2018/2/layout/IconCircleList"/>
    <dgm:cxn modelId="{97168525-3D0E-4255-9F0F-48EC7C27E98C}" type="presParOf" srcId="{FCBC1224-E0AC-46C5-B77C-AA7FDFD6810F}" destId="{2686C175-5E82-4AD4-B689-9A2576824971}" srcOrd="3" destOrd="0" presId="urn:microsoft.com/office/officeart/2018/2/layout/IconCircleList"/>
    <dgm:cxn modelId="{1F6955A9-65C4-4364-81B5-366E52454E47}" type="presParOf" srcId="{FCBC1224-E0AC-46C5-B77C-AA7FDFD6810F}" destId="{F6BE9600-7D0E-4A76-B7A1-A66C658827B8}" srcOrd="4" destOrd="0" presId="urn:microsoft.com/office/officeart/2018/2/layout/IconCircleList"/>
    <dgm:cxn modelId="{D6372BA9-A4B1-4694-BD13-CA5E047A5861}" type="presParOf" srcId="{F6BE9600-7D0E-4A76-B7A1-A66C658827B8}" destId="{0B4E4697-12C3-48BA-B1ED-96ACEB67901F}" srcOrd="0" destOrd="0" presId="urn:microsoft.com/office/officeart/2018/2/layout/IconCircleList"/>
    <dgm:cxn modelId="{F65976DF-536D-402A-A1C6-4F3B23508038}" type="presParOf" srcId="{F6BE9600-7D0E-4A76-B7A1-A66C658827B8}" destId="{117BABAF-4436-4BFF-92E4-250E921765A0}" srcOrd="1" destOrd="0" presId="urn:microsoft.com/office/officeart/2018/2/layout/IconCircleList"/>
    <dgm:cxn modelId="{88CD4B9E-00F6-4E3E-918B-D765D742070B}" type="presParOf" srcId="{F6BE9600-7D0E-4A76-B7A1-A66C658827B8}" destId="{6C5AC4CB-2491-47D8-8150-A862A588D2A1}" srcOrd="2" destOrd="0" presId="urn:microsoft.com/office/officeart/2018/2/layout/IconCircleList"/>
    <dgm:cxn modelId="{6442FA86-9775-4F1B-A591-670AF9CE91C3}" type="presParOf" srcId="{F6BE9600-7D0E-4A76-B7A1-A66C658827B8}" destId="{3F99661C-7F91-440F-B722-82B78AB6384C}" srcOrd="3" destOrd="0" presId="urn:microsoft.com/office/officeart/2018/2/layout/IconCircleList"/>
    <dgm:cxn modelId="{75A8BA8C-8F7E-4C87-A927-535D5A75863B}" type="presParOf" srcId="{FCBC1224-E0AC-46C5-B77C-AA7FDFD6810F}" destId="{6D4D0CF0-0162-4BD1-83E8-485DE0ABB776}" srcOrd="5" destOrd="0" presId="urn:microsoft.com/office/officeart/2018/2/layout/IconCircleList"/>
    <dgm:cxn modelId="{930B5FA5-BEE6-415C-A3E9-0AFC6402B6A0}" type="presParOf" srcId="{FCBC1224-E0AC-46C5-B77C-AA7FDFD6810F}" destId="{CC0292ED-823F-46F4-8612-BE0B85E85A8E}" srcOrd="6" destOrd="0" presId="urn:microsoft.com/office/officeart/2018/2/layout/IconCircleList"/>
    <dgm:cxn modelId="{E08C6CA2-AF28-4D3D-9C80-13F9CBB78828}" type="presParOf" srcId="{CC0292ED-823F-46F4-8612-BE0B85E85A8E}" destId="{BDD68ECD-34EC-491E-8580-6851B4892388}" srcOrd="0" destOrd="0" presId="urn:microsoft.com/office/officeart/2018/2/layout/IconCircleList"/>
    <dgm:cxn modelId="{3A149B61-0378-4ECE-9EA0-3ED91B57F1C5}" type="presParOf" srcId="{CC0292ED-823F-46F4-8612-BE0B85E85A8E}" destId="{A924A35D-EBFD-47FA-88BC-DC3B944754F1}" srcOrd="1" destOrd="0" presId="urn:microsoft.com/office/officeart/2018/2/layout/IconCircleList"/>
    <dgm:cxn modelId="{9CD567E3-D0B5-48E1-A968-F3BA530E6D28}" type="presParOf" srcId="{CC0292ED-823F-46F4-8612-BE0B85E85A8E}" destId="{E2B290DD-44D4-46E7-90EF-6299B34F9C56}" srcOrd="2" destOrd="0" presId="urn:microsoft.com/office/officeart/2018/2/layout/IconCircleList"/>
    <dgm:cxn modelId="{F84D4742-80DE-4FDC-8EFF-BAD271D6C565}" type="presParOf" srcId="{CC0292ED-823F-46F4-8612-BE0B85E85A8E}" destId="{E2184D41-5073-4336-9963-630FA5A45F4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4926B-7DC0-9C4A-AC14-1E3214DB2430}">
      <dsp:nvSpPr>
        <dsp:cNvPr id="0" name=""/>
        <dsp:cNvSpPr/>
      </dsp:nvSpPr>
      <dsp:spPr>
        <a:xfrm>
          <a:off x="2581130" y="1306349"/>
          <a:ext cx="563195" cy="91440"/>
        </a:xfrm>
        <a:custGeom>
          <a:avLst/>
          <a:gdLst/>
          <a:ahLst/>
          <a:cxnLst/>
          <a:rect l="0" t="0" r="0" b="0"/>
          <a:pathLst>
            <a:path>
              <a:moveTo>
                <a:pt x="0" y="45720"/>
              </a:moveTo>
              <a:lnTo>
                <a:pt x="56319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7883" y="1349100"/>
        <a:ext cx="29689" cy="5937"/>
      </dsp:txXfrm>
    </dsp:sp>
    <dsp:sp modelId="{97D274A4-FC66-D847-B5B3-5B529CC8F5C9}">
      <dsp:nvSpPr>
        <dsp:cNvPr id="0" name=""/>
        <dsp:cNvSpPr/>
      </dsp:nvSpPr>
      <dsp:spPr>
        <a:xfrm>
          <a:off x="1209" y="577553"/>
          <a:ext cx="2581720" cy="154903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6506" tIns="132791" rIns="126506" bIns="132791" numCol="1" spcCol="1270" anchor="ctr" anchorCtr="0">
          <a:noAutofit/>
        </a:bodyPr>
        <a:lstStyle/>
        <a:p>
          <a:pPr marL="0" lvl="0" indent="0" algn="ctr" defTabSz="577850">
            <a:lnSpc>
              <a:spcPct val="90000"/>
            </a:lnSpc>
            <a:spcBef>
              <a:spcPct val="0"/>
            </a:spcBef>
            <a:spcAft>
              <a:spcPct val="35000"/>
            </a:spcAft>
            <a:buNone/>
          </a:pPr>
          <a:r>
            <a:rPr lang="en-AU" sz="1300" kern="1200"/>
            <a:t>predict the probability of churn (for the upcoming month) for each customer</a:t>
          </a:r>
          <a:endParaRPr lang="en-US" sz="1300" kern="1200"/>
        </a:p>
      </dsp:txBody>
      <dsp:txXfrm>
        <a:off x="1209" y="577553"/>
        <a:ext cx="2581720" cy="1549032"/>
      </dsp:txXfrm>
    </dsp:sp>
    <dsp:sp modelId="{15311D97-5AFA-5440-A621-10BCB42520EA}">
      <dsp:nvSpPr>
        <dsp:cNvPr id="0" name=""/>
        <dsp:cNvSpPr/>
      </dsp:nvSpPr>
      <dsp:spPr>
        <a:xfrm>
          <a:off x="1292069" y="2124785"/>
          <a:ext cx="3175516" cy="563195"/>
        </a:xfrm>
        <a:custGeom>
          <a:avLst/>
          <a:gdLst/>
          <a:ahLst/>
          <a:cxnLst/>
          <a:rect l="0" t="0" r="0" b="0"/>
          <a:pathLst>
            <a:path>
              <a:moveTo>
                <a:pt x="3175516" y="0"/>
              </a:moveTo>
              <a:lnTo>
                <a:pt x="3175516" y="298697"/>
              </a:lnTo>
              <a:lnTo>
                <a:pt x="0" y="298697"/>
              </a:lnTo>
              <a:lnTo>
                <a:pt x="0" y="563195"/>
              </a:lnTo>
            </a:path>
          </a:pathLst>
        </a:custGeom>
        <a:noFill/>
        <a:ln w="9525" cap="flat" cmpd="sng" algn="ctr">
          <a:solidFill>
            <a:schemeClr val="accent2">
              <a:hueOff val="1799994"/>
              <a:satOff val="-925"/>
              <a:lumOff val="-235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064" y="2403414"/>
        <a:ext cx="161527" cy="5937"/>
      </dsp:txXfrm>
    </dsp:sp>
    <dsp:sp modelId="{F788E90E-C8F0-A349-A230-D6D41C3CC50D}">
      <dsp:nvSpPr>
        <dsp:cNvPr id="0" name=""/>
        <dsp:cNvSpPr/>
      </dsp:nvSpPr>
      <dsp:spPr>
        <a:xfrm>
          <a:off x="3176725" y="577553"/>
          <a:ext cx="2581720" cy="1549032"/>
        </a:xfrm>
        <a:prstGeom prst="rect">
          <a:avLst/>
        </a:prstGeom>
        <a:solidFill>
          <a:schemeClr val="accent2">
            <a:hueOff val="1199996"/>
            <a:satOff val="-617"/>
            <a:lumOff val="-156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6506" tIns="132791" rIns="126506" bIns="132791" numCol="1" spcCol="1270" anchor="ctr" anchorCtr="0">
          <a:noAutofit/>
        </a:bodyPr>
        <a:lstStyle/>
        <a:p>
          <a:pPr marL="0" lvl="0" indent="0" algn="ctr" defTabSz="577850">
            <a:lnSpc>
              <a:spcPct val="90000"/>
            </a:lnSpc>
            <a:spcBef>
              <a:spcPct val="0"/>
            </a:spcBef>
            <a:spcAft>
              <a:spcPct val="35000"/>
            </a:spcAft>
            <a:buNone/>
          </a:pPr>
          <a:r>
            <a:rPr lang="en-AU" sz="1300" kern="1200"/>
            <a:t>Draw up typical user portraits: select the most outstanding groups and describe their main features</a:t>
          </a:r>
          <a:endParaRPr lang="en-US" sz="1300" kern="1200"/>
        </a:p>
      </dsp:txBody>
      <dsp:txXfrm>
        <a:off x="3176725" y="577553"/>
        <a:ext cx="2581720" cy="1549032"/>
      </dsp:txXfrm>
    </dsp:sp>
    <dsp:sp modelId="{51A204B3-DDF9-FE43-97DF-F22B9D72DC34}">
      <dsp:nvSpPr>
        <dsp:cNvPr id="0" name=""/>
        <dsp:cNvSpPr/>
      </dsp:nvSpPr>
      <dsp:spPr>
        <a:xfrm>
          <a:off x="2581130" y="3449177"/>
          <a:ext cx="563195" cy="91440"/>
        </a:xfrm>
        <a:custGeom>
          <a:avLst/>
          <a:gdLst/>
          <a:ahLst/>
          <a:cxnLst/>
          <a:rect l="0" t="0" r="0" b="0"/>
          <a:pathLst>
            <a:path>
              <a:moveTo>
                <a:pt x="0" y="45720"/>
              </a:moveTo>
              <a:lnTo>
                <a:pt x="563195" y="45720"/>
              </a:lnTo>
            </a:path>
          </a:pathLst>
        </a:custGeom>
        <a:noFill/>
        <a:ln w="9525" cap="flat" cmpd="sng" algn="ctr">
          <a:solidFill>
            <a:schemeClr val="accent2">
              <a:hueOff val="3599988"/>
              <a:satOff val="-1850"/>
              <a:lumOff val="-470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7883" y="3491928"/>
        <a:ext cx="29689" cy="5937"/>
      </dsp:txXfrm>
    </dsp:sp>
    <dsp:sp modelId="{C0172640-429C-534E-9C74-36A999802546}">
      <dsp:nvSpPr>
        <dsp:cNvPr id="0" name=""/>
        <dsp:cNvSpPr/>
      </dsp:nvSpPr>
      <dsp:spPr>
        <a:xfrm>
          <a:off x="1209" y="2720381"/>
          <a:ext cx="2581720" cy="1549032"/>
        </a:xfrm>
        <a:prstGeom prst="rect">
          <a:avLst/>
        </a:prstGeom>
        <a:solidFill>
          <a:schemeClr val="accent2">
            <a:hueOff val="2399992"/>
            <a:satOff val="-1233"/>
            <a:lumOff val="-313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6506" tIns="132791" rIns="126506" bIns="132791" numCol="1" spcCol="1270" anchor="ctr" anchorCtr="0">
          <a:noAutofit/>
        </a:bodyPr>
        <a:lstStyle/>
        <a:p>
          <a:pPr marL="0" lvl="0" indent="0" algn="ctr" defTabSz="577850">
            <a:lnSpc>
              <a:spcPct val="90000"/>
            </a:lnSpc>
            <a:spcBef>
              <a:spcPct val="0"/>
            </a:spcBef>
            <a:spcAft>
              <a:spcPct val="35000"/>
            </a:spcAft>
            <a:buNone/>
          </a:pPr>
          <a:r>
            <a:rPr lang="en-AU" sz="1300" kern="1200"/>
            <a:t>Analyze the factors that impact churn most</a:t>
          </a:r>
          <a:endParaRPr lang="en-US" sz="1300" kern="1200"/>
        </a:p>
      </dsp:txBody>
      <dsp:txXfrm>
        <a:off x="1209" y="2720381"/>
        <a:ext cx="2581720" cy="1549032"/>
      </dsp:txXfrm>
    </dsp:sp>
    <dsp:sp modelId="{106D74D0-373C-0249-91E9-CC54720BE857}">
      <dsp:nvSpPr>
        <dsp:cNvPr id="0" name=""/>
        <dsp:cNvSpPr/>
      </dsp:nvSpPr>
      <dsp:spPr>
        <a:xfrm>
          <a:off x="3176725" y="2720381"/>
          <a:ext cx="2581720" cy="1549032"/>
        </a:xfrm>
        <a:prstGeom prst="rect">
          <a:avLst/>
        </a:prstGeom>
        <a:solidFill>
          <a:schemeClr val="accent2">
            <a:hueOff val="3599988"/>
            <a:satOff val="-1850"/>
            <a:lumOff val="-470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6506" tIns="132791" rIns="126506" bIns="132791" numCol="1" spcCol="1270" anchor="t" anchorCtr="0">
          <a:noAutofit/>
        </a:bodyPr>
        <a:lstStyle/>
        <a:p>
          <a:pPr marL="0" lvl="0" indent="0" algn="l" defTabSz="577850">
            <a:lnSpc>
              <a:spcPct val="90000"/>
            </a:lnSpc>
            <a:spcBef>
              <a:spcPct val="0"/>
            </a:spcBef>
            <a:spcAft>
              <a:spcPct val="35000"/>
            </a:spcAft>
            <a:buNone/>
          </a:pPr>
          <a:r>
            <a:rPr lang="en-AU" sz="1300" kern="1200"/>
            <a:t>Draw basic conclusions and develop recommendations on how to improve customer service:</a:t>
          </a:r>
          <a:endParaRPr lang="en-US" sz="1300" kern="1200"/>
        </a:p>
        <a:p>
          <a:pPr marL="57150" lvl="1" indent="-57150" algn="l" defTabSz="444500">
            <a:lnSpc>
              <a:spcPct val="90000"/>
            </a:lnSpc>
            <a:spcBef>
              <a:spcPct val="0"/>
            </a:spcBef>
            <a:spcAft>
              <a:spcPct val="15000"/>
            </a:spcAft>
            <a:buChar char="•"/>
          </a:pPr>
          <a:r>
            <a:rPr lang="en-AU" sz="1000" kern="1200"/>
            <a:t>Identify target groups</a:t>
          </a:r>
          <a:endParaRPr lang="en-US" sz="1000" kern="1200"/>
        </a:p>
        <a:p>
          <a:pPr marL="57150" lvl="1" indent="-57150" algn="l" defTabSz="444500">
            <a:lnSpc>
              <a:spcPct val="90000"/>
            </a:lnSpc>
            <a:spcBef>
              <a:spcPct val="0"/>
            </a:spcBef>
            <a:spcAft>
              <a:spcPct val="15000"/>
            </a:spcAft>
            <a:buChar char="•"/>
          </a:pPr>
          <a:r>
            <a:rPr lang="en-AU" sz="1000" kern="1200"/>
            <a:t>Suggest measures to cut churn</a:t>
          </a:r>
          <a:endParaRPr lang="en-US" sz="1000" kern="1200"/>
        </a:p>
        <a:p>
          <a:pPr marL="57150" lvl="1" indent="-57150" algn="l" defTabSz="444500">
            <a:lnSpc>
              <a:spcPct val="90000"/>
            </a:lnSpc>
            <a:spcBef>
              <a:spcPct val="0"/>
            </a:spcBef>
            <a:spcAft>
              <a:spcPct val="15000"/>
            </a:spcAft>
            <a:buChar char="•"/>
          </a:pPr>
          <a:r>
            <a:rPr lang="en-AU" sz="1000" kern="1200"/>
            <a:t>Describe any other patterns you see with respect to interaction with customers</a:t>
          </a:r>
          <a:endParaRPr lang="en-US" sz="1000" kern="1200"/>
        </a:p>
      </dsp:txBody>
      <dsp:txXfrm>
        <a:off x="3176725" y="2720381"/>
        <a:ext cx="2581720" cy="15490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F5809-4298-463B-BEF4-AF8CC42F4498}">
      <dsp:nvSpPr>
        <dsp:cNvPr id="0" name=""/>
        <dsp:cNvSpPr/>
      </dsp:nvSpPr>
      <dsp:spPr>
        <a:xfrm>
          <a:off x="0" y="449"/>
          <a:ext cx="4949172" cy="35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0709F-EDA5-48F2-9DD5-76CF586D4E46}">
      <dsp:nvSpPr>
        <dsp:cNvPr id="0" name=""/>
        <dsp:cNvSpPr/>
      </dsp:nvSpPr>
      <dsp:spPr>
        <a:xfrm>
          <a:off x="10703" y="8410"/>
          <a:ext cx="19461" cy="194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7546AB-2D2C-4256-A408-C78A7D5BAD76}">
      <dsp:nvSpPr>
        <dsp:cNvPr id="0" name=""/>
        <dsp:cNvSpPr/>
      </dsp:nvSpPr>
      <dsp:spPr>
        <a:xfrm>
          <a:off x="40869" y="449"/>
          <a:ext cx="4661679" cy="1132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36" tIns="119836" rIns="119836" bIns="119836" numCol="1" spcCol="1270" anchor="ctr" anchorCtr="0">
          <a:noAutofit/>
        </a:bodyPr>
        <a:lstStyle/>
        <a:p>
          <a:pPr marL="0" lvl="0" indent="0" algn="l" defTabSz="889000">
            <a:lnSpc>
              <a:spcPct val="100000"/>
            </a:lnSpc>
            <a:spcBef>
              <a:spcPct val="0"/>
            </a:spcBef>
            <a:spcAft>
              <a:spcPct val="35000"/>
            </a:spcAft>
            <a:buNone/>
          </a:pPr>
          <a:r>
            <a:rPr lang="en-AU" sz="2000" b="0" i="0" kern="1200" baseline="0" dirty="0">
              <a:solidFill>
                <a:srgbClr val="C00000"/>
              </a:solidFill>
              <a:latin typeface="+mj-lt"/>
            </a:rPr>
            <a:t>As we can see, clusters vary greatly in terms of churn rate. </a:t>
          </a:r>
          <a:endParaRPr lang="en-US" sz="2000" kern="1200" dirty="0">
            <a:solidFill>
              <a:srgbClr val="C00000"/>
            </a:solidFill>
            <a:latin typeface="+mj-lt"/>
          </a:endParaRPr>
        </a:p>
      </dsp:txBody>
      <dsp:txXfrm>
        <a:off x="40869" y="449"/>
        <a:ext cx="4661679" cy="1132311"/>
      </dsp:txXfrm>
    </dsp:sp>
    <dsp:sp modelId="{3B9D78AB-3204-48DC-A8FE-2C85507E4771}">
      <dsp:nvSpPr>
        <dsp:cNvPr id="0" name=""/>
        <dsp:cNvSpPr/>
      </dsp:nvSpPr>
      <dsp:spPr>
        <a:xfrm>
          <a:off x="0" y="1274299"/>
          <a:ext cx="4949172" cy="35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79BA0-D87D-4B6F-A85C-68EE1930A5C6}">
      <dsp:nvSpPr>
        <dsp:cNvPr id="0" name=""/>
        <dsp:cNvSpPr/>
      </dsp:nvSpPr>
      <dsp:spPr>
        <a:xfrm>
          <a:off x="10703" y="1282260"/>
          <a:ext cx="19461" cy="194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F5C8B-AF58-4B18-BE0D-A7FF5CF2FBEF}">
      <dsp:nvSpPr>
        <dsp:cNvPr id="0" name=""/>
        <dsp:cNvSpPr/>
      </dsp:nvSpPr>
      <dsp:spPr>
        <a:xfrm>
          <a:off x="40869" y="1274299"/>
          <a:ext cx="4661679" cy="1132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36" tIns="119836" rIns="119836" bIns="119836" numCol="1" spcCol="1270" anchor="ctr" anchorCtr="0">
          <a:noAutofit/>
        </a:bodyPr>
        <a:lstStyle/>
        <a:p>
          <a:pPr marL="0" lvl="0" indent="0" algn="l" defTabSz="622300">
            <a:lnSpc>
              <a:spcPct val="100000"/>
            </a:lnSpc>
            <a:spcBef>
              <a:spcPct val="0"/>
            </a:spcBef>
            <a:spcAft>
              <a:spcPct val="35000"/>
            </a:spcAft>
            <a:buNone/>
          </a:pPr>
          <a:r>
            <a:rPr lang="en-AU" sz="1400" b="0" i="0" kern="1200" baseline="0" dirty="0"/>
            <a:t>Cluster 0 has the lowest churn rate (2.4%). Clients from clusters 1 and 3 are also quite loyal and their churn rate is less 13%. Clients in cluster 2 is more than 60% likely to quit.</a:t>
          </a:r>
          <a:endParaRPr lang="en-US" sz="1400" kern="1200" dirty="0"/>
        </a:p>
      </dsp:txBody>
      <dsp:txXfrm>
        <a:off x="40869" y="1274299"/>
        <a:ext cx="4661679" cy="1132311"/>
      </dsp:txXfrm>
    </dsp:sp>
    <dsp:sp modelId="{07558FDA-A60E-4295-B811-C553659453FF}">
      <dsp:nvSpPr>
        <dsp:cNvPr id="0" name=""/>
        <dsp:cNvSpPr/>
      </dsp:nvSpPr>
      <dsp:spPr>
        <a:xfrm>
          <a:off x="0" y="2548149"/>
          <a:ext cx="4949172" cy="35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72332-CE21-4B52-9037-6F20FFAABB17}">
      <dsp:nvSpPr>
        <dsp:cNvPr id="0" name=""/>
        <dsp:cNvSpPr/>
      </dsp:nvSpPr>
      <dsp:spPr>
        <a:xfrm>
          <a:off x="10703" y="2556111"/>
          <a:ext cx="19461" cy="194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2FB1F9-9024-4463-9F08-450847675F41}">
      <dsp:nvSpPr>
        <dsp:cNvPr id="0" name=""/>
        <dsp:cNvSpPr/>
      </dsp:nvSpPr>
      <dsp:spPr>
        <a:xfrm>
          <a:off x="40869" y="2548149"/>
          <a:ext cx="4661679" cy="1132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36" tIns="119836" rIns="119836" bIns="119836" numCol="1" spcCol="1270" anchor="ctr" anchorCtr="0">
          <a:noAutofit/>
        </a:bodyPr>
        <a:lstStyle/>
        <a:p>
          <a:pPr marL="0" lvl="0" indent="0" algn="l" defTabSz="622300">
            <a:lnSpc>
              <a:spcPct val="100000"/>
            </a:lnSpc>
            <a:spcBef>
              <a:spcPct val="0"/>
            </a:spcBef>
            <a:spcAft>
              <a:spcPct val="35000"/>
            </a:spcAft>
            <a:buNone/>
          </a:pPr>
          <a:r>
            <a:rPr lang="en-AU" sz="1400" b="0" i="0" kern="1200" baseline="0"/>
            <a:t>Here are the general characteristics of customers who are more likely to churn: most of them have a lifetime below three months, visit less than twice a week, get lower promo_friends, the average additional extra charge below 125 USD, and they still have remaining contract period for about four months.</a:t>
          </a:r>
          <a:endParaRPr lang="en-US" sz="1400" kern="1200"/>
        </a:p>
      </dsp:txBody>
      <dsp:txXfrm>
        <a:off x="40869" y="2548149"/>
        <a:ext cx="4661679" cy="11323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AD06D-B125-4603-BFCD-DEB8945CBD6B}">
      <dsp:nvSpPr>
        <dsp:cNvPr id="0" name=""/>
        <dsp:cNvSpPr/>
      </dsp:nvSpPr>
      <dsp:spPr>
        <a:xfrm>
          <a:off x="259433" y="261772"/>
          <a:ext cx="1360223" cy="136022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CF0C8-4C1C-432C-9876-3F164A1F7802}">
      <dsp:nvSpPr>
        <dsp:cNvPr id="0" name=""/>
        <dsp:cNvSpPr/>
      </dsp:nvSpPr>
      <dsp:spPr>
        <a:xfrm>
          <a:off x="545080" y="547419"/>
          <a:ext cx="788929" cy="788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74B10E-FCA3-4F29-80D0-81E8AFE8EA98}">
      <dsp:nvSpPr>
        <dsp:cNvPr id="0" name=""/>
        <dsp:cNvSpPr/>
      </dsp:nvSpPr>
      <dsp:spPr>
        <a:xfrm>
          <a:off x="1911133" y="261772"/>
          <a:ext cx="3206241" cy="136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AU" sz="1400" b="1" kern="1200" dirty="0"/>
            <a:t>Enhance Engagement</a:t>
          </a:r>
          <a:r>
            <a:rPr lang="en-AU" sz="1400" kern="1200" dirty="0"/>
            <a:t>: Develop strategies to increase class attendance among all customers, with personalized offerings and incentives for regular attendees.</a:t>
          </a:r>
          <a:endParaRPr lang="en-US" sz="1400" kern="1200" dirty="0"/>
        </a:p>
      </dsp:txBody>
      <dsp:txXfrm>
        <a:off x="1911133" y="261772"/>
        <a:ext cx="3206241" cy="1360223"/>
      </dsp:txXfrm>
    </dsp:sp>
    <dsp:sp modelId="{A61A7783-B54F-4DB1-9279-EEB3FE60F3CA}">
      <dsp:nvSpPr>
        <dsp:cNvPr id="0" name=""/>
        <dsp:cNvSpPr/>
      </dsp:nvSpPr>
      <dsp:spPr>
        <a:xfrm>
          <a:off x="5676038" y="261772"/>
          <a:ext cx="1360223" cy="136022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0EB4E-AB2B-4ADE-8FD1-383CBB99DDDC}">
      <dsp:nvSpPr>
        <dsp:cNvPr id="0" name=""/>
        <dsp:cNvSpPr/>
      </dsp:nvSpPr>
      <dsp:spPr>
        <a:xfrm>
          <a:off x="5961685" y="547419"/>
          <a:ext cx="788929" cy="788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100135-D5C1-4A79-BB2F-047065CC2578}">
      <dsp:nvSpPr>
        <dsp:cNvPr id="0" name=""/>
        <dsp:cNvSpPr/>
      </dsp:nvSpPr>
      <dsp:spPr>
        <a:xfrm>
          <a:off x="7327738" y="261772"/>
          <a:ext cx="3206241" cy="136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AU" sz="1400" b="1" kern="1200"/>
            <a:t>Targeted Marketing for Age Groups</a:t>
          </a:r>
          <a:r>
            <a:rPr lang="en-AU" sz="1400" kern="1200"/>
            <a:t>: Tailor marketing efforts to target and attract customers within the age range of 18-25, as they have the highest churn rate. Consider creating specialized programs or offers that cater to their needs and preferences.</a:t>
          </a:r>
          <a:endParaRPr lang="en-US" sz="1400" kern="1200"/>
        </a:p>
      </dsp:txBody>
      <dsp:txXfrm>
        <a:off x="7327738" y="261772"/>
        <a:ext cx="3206241" cy="1360223"/>
      </dsp:txXfrm>
    </dsp:sp>
    <dsp:sp modelId="{0B4E4697-12C3-48BA-B1ED-96ACEB67901F}">
      <dsp:nvSpPr>
        <dsp:cNvPr id="0" name=""/>
        <dsp:cNvSpPr/>
      </dsp:nvSpPr>
      <dsp:spPr>
        <a:xfrm>
          <a:off x="259433" y="2286428"/>
          <a:ext cx="1360223" cy="136022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7BABAF-4436-4BFF-92E4-250E921765A0}">
      <dsp:nvSpPr>
        <dsp:cNvPr id="0" name=""/>
        <dsp:cNvSpPr/>
      </dsp:nvSpPr>
      <dsp:spPr>
        <a:xfrm>
          <a:off x="545080" y="2572075"/>
          <a:ext cx="788929" cy="7889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99661C-7F91-440F-B722-82B78AB6384C}">
      <dsp:nvSpPr>
        <dsp:cNvPr id="0" name=""/>
        <dsp:cNvSpPr/>
      </dsp:nvSpPr>
      <dsp:spPr>
        <a:xfrm>
          <a:off x="1911133" y="2286428"/>
          <a:ext cx="3206241" cy="136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AU" sz="1400" b="1" kern="1200"/>
            <a:t>Customer Value Enhancement</a:t>
          </a:r>
          <a:r>
            <a:rPr lang="en-AU" sz="1400" kern="1200"/>
            <a:t>: Focus on extending customer lifetime value by providing tailored services, exclusive benefits, and loyalty programs for long-term members.</a:t>
          </a:r>
          <a:endParaRPr lang="en-US" sz="1400" kern="1200"/>
        </a:p>
      </dsp:txBody>
      <dsp:txXfrm>
        <a:off x="1911133" y="2286428"/>
        <a:ext cx="3206241" cy="1360223"/>
      </dsp:txXfrm>
    </dsp:sp>
    <dsp:sp modelId="{BDD68ECD-34EC-491E-8580-6851B4892388}">
      <dsp:nvSpPr>
        <dsp:cNvPr id="0" name=""/>
        <dsp:cNvSpPr/>
      </dsp:nvSpPr>
      <dsp:spPr>
        <a:xfrm>
          <a:off x="5676038" y="2286428"/>
          <a:ext cx="1360223" cy="136022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4A35D-EBFD-47FA-88BC-DC3B944754F1}">
      <dsp:nvSpPr>
        <dsp:cNvPr id="0" name=""/>
        <dsp:cNvSpPr/>
      </dsp:nvSpPr>
      <dsp:spPr>
        <a:xfrm>
          <a:off x="5961685" y="2572075"/>
          <a:ext cx="788929" cy="7889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184D41-5073-4336-9963-630FA5A45F40}">
      <dsp:nvSpPr>
        <dsp:cNvPr id="0" name=""/>
        <dsp:cNvSpPr/>
      </dsp:nvSpPr>
      <dsp:spPr>
        <a:xfrm>
          <a:off x="7327738" y="2286428"/>
          <a:ext cx="3206241" cy="136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AU" sz="1400" b="1" kern="1200"/>
            <a:t>Strengthen Referral Programs</a:t>
          </a:r>
          <a:r>
            <a:rPr lang="en-AU" sz="1400" kern="1200"/>
            <a:t>: Implement initiatives to encourage more churned customers to refer the gym to their friends, leveraging word-of-mouth marketing to boost retention.</a:t>
          </a:r>
          <a:endParaRPr lang="en-US" sz="1400" kern="1200"/>
        </a:p>
      </dsp:txBody>
      <dsp:txXfrm>
        <a:off x="7327738" y="2286428"/>
        <a:ext cx="3206241" cy="136022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78EE2-5B0E-8A46-990D-0EF776E05C78}"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38AD9-0F00-5D49-97A5-4E250C2D0BB0}" type="slidenum">
              <a:rPr lang="en-US" smtClean="0"/>
              <a:t>‹#›</a:t>
            </a:fld>
            <a:endParaRPr lang="en-US"/>
          </a:p>
        </p:txBody>
      </p:sp>
    </p:spTree>
    <p:extLst>
      <p:ext uri="{BB962C8B-B14F-4D97-AF65-F5344CB8AC3E}">
        <p14:creationId xmlns:p14="http://schemas.microsoft.com/office/powerpoint/2010/main" val="348915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CE38AD9-0F00-5D49-97A5-4E250C2D0BB0}" type="slidenum">
              <a:rPr lang="en-US" smtClean="0"/>
              <a:t>5</a:t>
            </a:fld>
            <a:endParaRPr lang="en-US"/>
          </a:p>
        </p:txBody>
      </p:sp>
    </p:spTree>
    <p:extLst>
      <p:ext uri="{BB962C8B-B14F-4D97-AF65-F5344CB8AC3E}">
        <p14:creationId xmlns:p14="http://schemas.microsoft.com/office/powerpoint/2010/main" val="314604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Extract</a:t>
            </a:r>
            <a:r>
              <a:rPr lang="en-AU" baseline="0" dirty="0"/>
              <a:t> </a:t>
            </a:r>
            <a:r>
              <a:rPr lang="en-AU" dirty="0"/>
              <a:t>from Monash Data</a:t>
            </a:r>
            <a:r>
              <a:rPr lang="en-AU" baseline="0" dirty="0"/>
              <a:t> Boot </a:t>
            </a:r>
            <a:r>
              <a:rPr lang="en-AU" baseline="0"/>
              <a:t>Camp Lesson 21.1</a:t>
            </a:r>
            <a:endParaRPr lang="en-AU" dirty="0"/>
          </a:p>
        </p:txBody>
      </p:sp>
      <p:sp>
        <p:nvSpPr>
          <p:cNvPr id="4" name="Slide Number Placeholder 3"/>
          <p:cNvSpPr>
            <a:spLocks noGrp="1"/>
          </p:cNvSpPr>
          <p:nvPr>
            <p:ph type="sldNum" sz="quarter" idx="10"/>
          </p:nvPr>
        </p:nvSpPr>
        <p:spPr/>
        <p:txBody>
          <a:bodyPr/>
          <a:lstStyle/>
          <a:p>
            <a:fld id="{9E5437FE-DFFE-41E3-AFA0-728D95F3B78C}" type="slidenum">
              <a:rPr lang="en-AU" smtClean="0"/>
              <a:t>9</a:t>
            </a:fld>
            <a:endParaRPr lang="en-AU"/>
          </a:p>
        </p:txBody>
      </p:sp>
    </p:spTree>
    <p:extLst>
      <p:ext uri="{BB962C8B-B14F-4D97-AF65-F5344CB8AC3E}">
        <p14:creationId xmlns:p14="http://schemas.microsoft.com/office/powerpoint/2010/main" val="1811883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GB"/>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10/30/2024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GB"/>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GB"/>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GB"/>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10/30/2024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GB"/>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10/30/2024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8.png"/><Relationship Id="rId7" Type="http://schemas.openxmlformats.org/officeDocument/2006/relationships/diagramColors" Target="../diagrams/colors2.xml"/><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0950-62A8-AF4D-8709-17ED5095592A}"/>
              </a:ext>
            </a:extLst>
          </p:cNvPr>
          <p:cNvSpPr>
            <a:spLocks noGrp="1"/>
          </p:cNvSpPr>
          <p:nvPr>
            <p:ph type="ctrTitle"/>
          </p:nvPr>
        </p:nvSpPr>
        <p:spPr/>
        <p:txBody>
          <a:bodyPr/>
          <a:lstStyle/>
          <a:p>
            <a:r>
              <a:rPr lang="en-AU" dirty="0"/>
              <a:t>The gym chain Model Fitness </a:t>
            </a:r>
            <a:endParaRPr lang="en-US" dirty="0"/>
          </a:p>
        </p:txBody>
      </p:sp>
      <p:sp>
        <p:nvSpPr>
          <p:cNvPr id="3" name="Subtitle 2">
            <a:extLst>
              <a:ext uri="{FF2B5EF4-FFF2-40B4-BE49-F238E27FC236}">
                <a16:creationId xmlns:a16="http://schemas.microsoft.com/office/drawing/2014/main" id="{147DFEC3-ED33-4E4B-B314-5CBB57FE49C2}"/>
              </a:ext>
            </a:extLst>
          </p:cNvPr>
          <p:cNvSpPr>
            <a:spLocks noGrp="1"/>
          </p:cNvSpPr>
          <p:nvPr>
            <p:ph type="subTitle" idx="1"/>
          </p:nvPr>
        </p:nvSpPr>
        <p:spPr/>
        <p:txBody>
          <a:bodyPr/>
          <a:lstStyle/>
          <a:p>
            <a:r>
              <a:rPr lang="en-AU" dirty="0"/>
              <a:t>to </a:t>
            </a:r>
            <a:r>
              <a:rPr lang="en-AU" dirty="0" err="1"/>
              <a:t>analyze</a:t>
            </a:r>
            <a:r>
              <a:rPr lang="en-AU" dirty="0"/>
              <a:t> customer profiles and come up with a customer retention strategy</a:t>
            </a:r>
            <a:endParaRPr lang="en-US" dirty="0"/>
          </a:p>
        </p:txBody>
      </p:sp>
      <p:sp>
        <p:nvSpPr>
          <p:cNvPr id="4" name="TextBox 3">
            <a:extLst>
              <a:ext uri="{FF2B5EF4-FFF2-40B4-BE49-F238E27FC236}">
                <a16:creationId xmlns:a16="http://schemas.microsoft.com/office/drawing/2014/main" id="{8A9ECCB0-0209-6E4E-9F5E-461153A0E39A}"/>
              </a:ext>
            </a:extLst>
          </p:cNvPr>
          <p:cNvSpPr txBox="1"/>
          <p:nvPr/>
        </p:nvSpPr>
        <p:spPr>
          <a:xfrm rot="21396025">
            <a:off x="4843012" y="4793795"/>
            <a:ext cx="6335625" cy="1200329"/>
          </a:xfrm>
          <a:prstGeom prst="rect">
            <a:avLst/>
          </a:prstGeom>
          <a:noFill/>
        </p:spPr>
        <p:txBody>
          <a:bodyPr wrap="square" rtlCol="0">
            <a:spAutoFit/>
          </a:bodyPr>
          <a:lstStyle/>
          <a:p>
            <a:r>
              <a:rPr lang="en-AU" b="1" dirty="0" err="1">
                <a:latin typeface="Arial" panose="020B0604020202020204" pitchFamily="34" charset="0"/>
                <a:cs typeface="Arial" panose="020B0604020202020204" pitchFamily="34" charset="0"/>
              </a:rPr>
              <a:t>Evgeniia</a:t>
            </a:r>
            <a:r>
              <a:rPr lang="en-AU" b="1" dirty="0">
                <a:latin typeface="Arial" panose="020B0604020202020204" pitchFamily="34" charset="0"/>
                <a:cs typeface="Arial" panose="020B0604020202020204" pitchFamily="34" charset="0"/>
              </a:rPr>
              <a:t> </a:t>
            </a:r>
            <a:r>
              <a:rPr lang="en-AU" b="1" dirty="0" err="1">
                <a:latin typeface="Arial" panose="020B0604020202020204" pitchFamily="34" charset="0"/>
                <a:cs typeface="Arial" panose="020B0604020202020204" pitchFamily="34" charset="0"/>
              </a:rPr>
              <a:t>Kozodeeva</a:t>
            </a:r>
            <a:r>
              <a:rPr lang="en-AU" b="1" dirty="0">
                <a:latin typeface="Arial" panose="020B0604020202020204" pitchFamily="34" charset="0"/>
                <a:cs typeface="Arial" panose="020B0604020202020204" pitchFamily="34" charset="0"/>
              </a:rPr>
              <a:t>(Jane)                </a:t>
            </a:r>
            <a:r>
              <a:rPr lang="en-AU" b="1" dirty="0" err="1">
                <a:latin typeface="Arial" panose="020B0604020202020204" pitchFamily="34" charset="0"/>
                <a:cs typeface="Arial" panose="020B0604020202020204" pitchFamily="34" charset="0"/>
              </a:rPr>
              <a:t>Jiahuib</a:t>
            </a:r>
            <a:r>
              <a:rPr lang="en-AU" b="1" dirty="0">
                <a:latin typeface="Arial" panose="020B0604020202020204" pitchFamily="34" charset="0"/>
                <a:cs typeface="Arial" panose="020B0604020202020204" pitchFamily="34" charset="0"/>
              </a:rPr>
              <a:t> Du(Mary)</a:t>
            </a:r>
          </a:p>
          <a:p>
            <a:endParaRPr lang="en-AU" b="1" dirty="0">
              <a:latin typeface="Arial" panose="020B0604020202020204" pitchFamily="34" charset="0"/>
              <a:cs typeface="Arial" panose="020B0604020202020204" pitchFamily="34" charset="0"/>
            </a:endParaRPr>
          </a:p>
          <a:p>
            <a:r>
              <a:rPr lang="en-AU" b="1" dirty="0">
                <a:latin typeface="Arial" panose="020B0604020202020204" pitchFamily="34" charset="0"/>
                <a:cs typeface="Arial" panose="020B0604020202020204" pitchFamily="34" charset="0"/>
              </a:rPr>
              <a:t>Mark Krishnan     Hung Lim(Hansen)     Han Wang(Sher)</a:t>
            </a:r>
          </a:p>
          <a:p>
            <a:endParaRPr lang="en-US" dirty="0"/>
          </a:p>
        </p:txBody>
      </p:sp>
    </p:spTree>
    <p:extLst>
      <p:ext uri="{BB962C8B-B14F-4D97-AF65-F5344CB8AC3E}">
        <p14:creationId xmlns:p14="http://schemas.microsoft.com/office/powerpoint/2010/main" val="261322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BC1E-9488-F848-93B3-0479464F2C68}"/>
              </a:ext>
            </a:extLst>
          </p:cNvPr>
          <p:cNvSpPr>
            <a:spLocks noGrp="1"/>
          </p:cNvSpPr>
          <p:nvPr>
            <p:ph type="title"/>
          </p:nvPr>
        </p:nvSpPr>
        <p:spPr>
          <a:xfrm>
            <a:off x="8009812" y="685800"/>
            <a:ext cx="3072869" cy="1151965"/>
          </a:xfrm>
        </p:spPr>
        <p:txBody>
          <a:bodyPr>
            <a:normAutofit/>
          </a:bodyPr>
          <a:lstStyle/>
          <a:p>
            <a:r>
              <a:rPr lang="en-AU" sz="4400" b="1" dirty="0" err="1"/>
              <a:t>LazyPredict</a:t>
            </a:r>
            <a:endParaRPr lang="en-US" sz="4400" dirty="0"/>
          </a:p>
        </p:txBody>
      </p:sp>
      <p:sp>
        <p:nvSpPr>
          <p:cNvPr id="9" name="Rectangle 8">
            <a:extLst>
              <a:ext uri="{FF2B5EF4-FFF2-40B4-BE49-F238E27FC236}">
                <a16:creationId xmlns:a16="http://schemas.microsoft.com/office/drawing/2014/main" id="{40EBDF3C-61A6-450C-8532-9276D9A1E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40" y="457200"/>
            <a:ext cx="7045932"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8DA8C7A-1B48-EA44-A800-7F5BC647AF08}"/>
              </a:ext>
            </a:extLst>
          </p:cNvPr>
          <p:cNvPicPr>
            <a:picLocks noChangeAspect="1"/>
          </p:cNvPicPr>
          <p:nvPr/>
        </p:nvPicPr>
        <p:blipFill>
          <a:blip r:embed="rId3"/>
          <a:stretch>
            <a:fillRect/>
          </a:stretch>
        </p:blipFill>
        <p:spPr>
          <a:xfrm>
            <a:off x="750707" y="823608"/>
            <a:ext cx="6557897" cy="3951133"/>
          </a:xfrm>
          <a:prstGeom prst="rect">
            <a:avLst/>
          </a:prstGeom>
        </p:spPr>
      </p:pic>
      <p:sp>
        <p:nvSpPr>
          <p:cNvPr id="3" name="Content Placeholder 2">
            <a:extLst>
              <a:ext uri="{FF2B5EF4-FFF2-40B4-BE49-F238E27FC236}">
                <a16:creationId xmlns:a16="http://schemas.microsoft.com/office/drawing/2014/main" id="{14276926-775E-C14D-8CCC-CB1150E92E6A}"/>
              </a:ext>
            </a:extLst>
          </p:cNvPr>
          <p:cNvSpPr>
            <a:spLocks noGrp="1"/>
          </p:cNvSpPr>
          <p:nvPr>
            <p:ph sz="quarter" idx="13"/>
          </p:nvPr>
        </p:nvSpPr>
        <p:spPr>
          <a:xfrm>
            <a:off x="8006592" y="2071048"/>
            <a:ext cx="3076090" cy="3072290"/>
          </a:xfrm>
        </p:spPr>
        <p:txBody>
          <a:bodyPr anchor="t">
            <a:normAutofit/>
          </a:bodyPr>
          <a:lstStyle/>
          <a:p>
            <a:pPr>
              <a:lnSpc>
                <a:spcPct val="110000"/>
              </a:lnSpc>
            </a:pPr>
            <a:r>
              <a:rPr lang="en-AU" sz="1500" dirty="0"/>
              <a:t>strong predictive capability across multiple classifiers, particularly </a:t>
            </a:r>
            <a:r>
              <a:rPr lang="en-AU" sz="1500" dirty="0" err="1"/>
              <a:t>favoring</a:t>
            </a:r>
            <a:r>
              <a:rPr lang="en-AU" sz="1500" dirty="0"/>
              <a:t> the </a:t>
            </a:r>
            <a:r>
              <a:rPr lang="en-AU" sz="1500" dirty="0" err="1"/>
              <a:t>XGBClassifier</a:t>
            </a:r>
            <a:r>
              <a:rPr lang="en-AU" sz="1500" dirty="0"/>
              <a:t> for its overall performance. </a:t>
            </a:r>
          </a:p>
          <a:p>
            <a:pPr>
              <a:lnSpc>
                <a:spcPct val="110000"/>
              </a:lnSpc>
            </a:pPr>
            <a:r>
              <a:rPr lang="en-AU" sz="1500" dirty="0"/>
              <a:t>However, the final choice of the model should also consider the specific needs of the application, such as speed and interpretability.</a:t>
            </a:r>
            <a:endParaRPr lang="en-US" sz="1500" dirty="0"/>
          </a:p>
        </p:txBody>
      </p:sp>
    </p:spTree>
    <p:extLst>
      <p:ext uri="{BB962C8B-B14F-4D97-AF65-F5344CB8AC3E}">
        <p14:creationId xmlns:p14="http://schemas.microsoft.com/office/powerpoint/2010/main" val="390165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88BD-05BD-DE4A-AA2A-E6C045594DF6}"/>
              </a:ext>
            </a:extLst>
          </p:cNvPr>
          <p:cNvSpPr>
            <a:spLocks noGrp="1"/>
          </p:cNvSpPr>
          <p:nvPr>
            <p:ph type="title"/>
          </p:nvPr>
        </p:nvSpPr>
        <p:spPr>
          <a:xfrm>
            <a:off x="685801" y="343000"/>
            <a:ext cx="10396882" cy="1151965"/>
          </a:xfrm>
        </p:spPr>
        <p:txBody>
          <a:bodyPr/>
          <a:lstStyle/>
          <a:p>
            <a:r>
              <a:rPr lang="en-AU" dirty="0"/>
              <a:t>Adaptive boost classifier</a:t>
            </a:r>
            <a:endParaRPr lang="en-US" dirty="0"/>
          </a:p>
        </p:txBody>
      </p:sp>
      <p:pic>
        <p:nvPicPr>
          <p:cNvPr id="5" name="Content Placeholder 4">
            <a:extLst>
              <a:ext uri="{FF2B5EF4-FFF2-40B4-BE49-F238E27FC236}">
                <a16:creationId xmlns:a16="http://schemas.microsoft.com/office/drawing/2014/main" id="{F7D2B454-78A4-59C0-1FD7-9F520CE361FE}"/>
              </a:ext>
            </a:extLst>
          </p:cNvPr>
          <p:cNvPicPr>
            <a:picLocks noGrp="1" noChangeAspect="1"/>
          </p:cNvPicPr>
          <p:nvPr>
            <p:ph sz="quarter" idx="13"/>
          </p:nvPr>
        </p:nvPicPr>
        <p:blipFill>
          <a:blip r:embed="rId2"/>
          <a:stretch>
            <a:fillRect/>
          </a:stretch>
        </p:blipFill>
        <p:spPr>
          <a:xfrm>
            <a:off x="4014041" y="1842399"/>
            <a:ext cx="3969900" cy="3173199"/>
          </a:xfrm>
        </p:spPr>
      </p:pic>
      <p:pic>
        <p:nvPicPr>
          <p:cNvPr id="7" name="Picture 6">
            <a:extLst>
              <a:ext uri="{FF2B5EF4-FFF2-40B4-BE49-F238E27FC236}">
                <a16:creationId xmlns:a16="http://schemas.microsoft.com/office/drawing/2014/main" id="{6DF09D43-ACA7-7786-35D9-026C8DF3073D}"/>
              </a:ext>
            </a:extLst>
          </p:cNvPr>
          <p:cNvPicPr>
            <a:picLocks noChangeAspect="1"/>
          </p:cNvPicPr>
          <p:nvPr/>
        </p:nvPicPr>
        <p:blipFill>
          <a:blip r:embed="rId3"/>
          <a:stretch>
            <a:fillRect/>
          </a:stretch>
        </p:blipFill>
        <p:spPr>
          <a:xfrm>
            <a:off x="44689" y="1842400"/>
            <a:ext cx="3812530" cy="3173199"/>
          </a:xfrm>
          <a:prstGeom prst="rect">
            <a:avLst/>
          </a:prstGeom>
        </p:spPr>
      </p:pic>
      <p:sp>
        <p:nvSpPr>
          <p:cNvPr id="8" name="TextBox 7">
            <a:extLst>
              <a:ext uri="{FF2B5EF4-FFF2-40B4-BE49-F238E27FC236}">
                <a16:creationId xmlns:a16="http://schemas.microsoft.com/office/drawing/2014/main" id="{7B31C614-AFA8-F1ED-2402-4C4A7B09C63C}"/>
              </a:ext>
            </a:extLst>
          </p:cNvPr>
          <p:cNvSpPr txBox="1"/>
          <p:nvPr/>
        </p:nvSpPr>
        <p:spPr>
          <a:xfrm>
            <a:off x="8140212" y="1964899"/>
            <a:ext cx="3624157" cy="3170099"/>
          </a:xfrm>
          <a:prstGeom prst="rect">
            <a:avLst/>
          </a:prstGeom>
          <a:noFill/>
        </p:spPr>
        <p:txBody>
          <a:bodyPr wrap="square" rtlCol="0">
            <a:spAutoFit/>
          </a:bodyPr>
          <a:lstStyle/>
          <a:p>
            <a:r>
              <a:rPr lang="en-US" altLang="zh-CN" sz="1400" b="1" u="sng"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Model Strengths: </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With high precision and recall, AdaBoost classifier is effective at identifying customers likely to churn and is also reliable in minimizing misclassification of loyal customers.</a:t>
            </a:r>
            <a:endPar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400" b="1" u="sng"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Areas for Improvement: </a:t>
            </a:r>
            <a:r>
              <a:rPr lang="en-US" altLang="zh-CN" sz="1400" b="1" kern="100" dirty="0">
                <a:effectLst/>
                <a:latin typeface="等线" panose="02010600030101010101" pitchFamily="2" charset="-122"/>
                <a:ea typeface="等线" panose="02010600030101010101" pitchFamily="2" charset="-122"/>
                <a:cs typeface="Times New Roman" panose="02020603050405020304" pitchFamily="18" charset="0"/>
              </a:rPr>
              <a:t>False negatives (missed churners) indicate the model may overlook some customers who are at risk of leaving. Consider additional techniques like hyperparameter tuning, ensemble methods with different configurations, or gathering more features if reducing false negatives is a priority.</a:t>
            </a:r>
            <a:endPar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67458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3F4B-2678-0F4F-8BC4-14ADA3CED07F}"/>
              </a:ext>
            </a:extLst>
          </p:cNvPr>
          <p:cNvSpPr>
            <a:spLocks noGrp="1"/>
          </p:cNvSpPr>
          <p:nvPr>
            <p:ph type="title"/>
          </p:nvPr>
        </p:nvSpPr>
        <p:spPr>
          <a:xfrm>
            <a:off x="685801" y="685800"/>
            <a:ext cx="3491683" cy="4453732"/>
          </a:xfrm>
        </p:spPr>
        <p:txBody>
          <a:bodyPr>
            <a:normAutofit/>
          </a:bodyPr>
          <a:lstStyle/>
          <a:p>
            <a:r>
              <a:rPr lang="en-AU" sz="4600" dirty="0"/>
              <a:t>Train dataset with “logistic regression” method</a:t>
            </a:r>
            <a:endParaRPr lang="en-US" sz="4600" dirty="0"/>
          </a:p>
        </p:txBody>
      </p:sp>
      <p:sp>
        <p:nvSpPr>
          <p:cNvPr id="10" name="TextBox 9">
            <a:extLst>
              <a:ext uri="{FF2B5EF4-FFF2-40B4-BE49-F238E27FC236}">
                <a16:creationId xmlns:a16="http://schemas.microsoft.com/office/drawing/2014/main" id="{4D415A4A-1562-C64A-FF86-A0AC464912D6}"/>
              </a:ext>
            </a:extLst>
          </p:cNvPr>
          <p:cNvSpPr txBox="1"/>
          <p:nvPr/>
        </p:nvSpPr>
        <p:spPr>
          <a:xfrm>
            <a:off x="4081950" y="755018"/>
            <a:ext cx="6876882" cy="1477328"/>
          </a:xfrm>
          <a:prstGeom prst="rect">
            <a:avLst/>
          </a:prstGeom>
          <a:noFill/>
        </p:spPr>
        <p:txBody>
          <a:bodyPr wrap="square" rtlCol="0">
            <a:spAutoFit/>
          </a:bodyPr>
          <a:lstStyle/>
          <a:p>
            <a:r>
              <a:rPr lang="en-US" altLang="zh-CN" b="1" dirty="0">
                <a:latin typeface="等线" panose="02010600030101010101" pitchFamily="2" charset="-122"/>
                <a:cs typeface="Times New Roman" panose="02020603050405020304" pitchFamily="18" charset="0"/>
              </a:rPr>
              <a:t>T</a:t>
            </a:r>
            <a:r>
              <a:rPr lang="en-US" altLang="zh-CN" sz="1800" b="1" dirty="0">
                <a:effectLst/>
                <a:latin typeface="等线" panose="02010600030101010101" pitchFamily="2" charset="-122"/>
                <a:cs typeface="Times New Roman" panose="02020603050405020304" pitchFamily="18" charset="0"/>
              </a:rPr>
              <a:t>his section demonstrates setting up a logistic regression model for a binary classification problem and using stratified data splitting to handle class imbalance. Stratification helps maintain the original class proportions in both training and test sets, ensuring the model is trained and tested fairly across the classes.</a:t>
            </a:r>
            <a:endParaRPr lang="zh-CN" altLang="en-US" b="1" dirty="0"/>
          </a:p>
        </p:txBody>
      </p:sp>
      <p:pic>
        <p:nvPicPr>
          <p:cNvPr id="12" name="Content Placeholder 4">
            <a:extLst>
              <a:ext uri="{FF2B5EF4-FFF2-40B4-BE49-F238E27FC236}">
                <a16:creationId xmlns:a16="http://schemas.microsoft.com/office/drawing/2014/main" id="{5D898B61-3590-2A7E-E978-65F4871D8772}"/>
              </a:ext>
            </a:extLst>
          </p:cNvPr>
          <p:cNvPicPr>
            <a:picLocks noGrp="1" noChangeAspect="1"/>
          </p:cNvPicPr>
          <p:nvPr>
            <p:ph sz="quarter" idx="13"/>
          </p:nvPr>
        </p:nvPicPr>
        <p:blipFill>
          <a:blip r:embed="rId2"/>
          <a:stretch>
            <a:fillRect/>
          </a:stretch>
        </p:blipFill>
        <p:spPr>
          <a:xfrm>
            <a:off x="5029327" y="2497096"/>
            <a:ext cx="5309674" cy="2867222"/>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409550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92A138-EC4F-4F03-B497-EBDF2443F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264D8-7113-5B43-83EF-DF7D5D1F71DA}"/>
              </a:ext>
            </a:extLst>
          </p:cNvPr>
          <p:cNvSpPr>
            <a:spLocks noGrp="1"/>
          </p:cNvSpPr>
          <p:nvPr>
            <p:ph type="title"/>
          </p:nvPr>
        </p:nvSpPr>
        <p:spPr>
          <a:xfrm>
            <a:off x="685800" y="685800"/>
            <a:ext cx="10792837" cy="1485900"/>
          </a:xfrm>
        </p:spPr>
        <p:txBody>
          <a:bodyPr>
            <a:normAutofit/>
          </a:bodyPr>
          <a:lstStyle/>
          <a:p>
            <a:r>
              <a:rPr lang="en-US" sz="5000"/>
              <a:t>COMPARISONS – WHY RANDOM FOREST?</a:t>
            </a:r>
            <a:br>
              <a:rPr lang="en-US" sz="5000"/>
            </a:br>
            <a:endParaRPr lang="en-US" sz="5000"/>
          </a:p>
        </p:txBody>
      </p:sp>
      <p:sp>
        <p:nvSpPr>
          <p:cNvPr id="3" name="Content Placeholder 2">
            <a:extLst>
              <a:ext uri="{FF2B5EF4-FFF2-40B4-BE49-F238E27FC236}">
                <a16:creationId xmlns:a16="http://schemas.microsoft.com/office/drawing/2014/main" id="{6B758556-E719-CA49-90BC-1EF10C26146A}"/>
              </a:ext>
            </a:extLst>
          </p:cNvPr>
          <p:cNvSpPr>
            <a:spLocks noGrp="1"/>
          </p:cNvSpPr>
          <p:nvPr>
            <p:ph sz="quarter" idx="13"/>
          </p:nvPr>
        </p:nvSpPr>
        <p:spPr>
          <a:xfrm>
            <a:off x="685801" y="2286000"/>
            <a:ext cx="5326380" cy="3800693"/>
          </a:xfrm>
        </p:spPr>
        <p:txBody>
          <a:bodyPr anchor="t">
            <a:normAutofit/>
          </a:bodyPr>
          <a:lstStyle/>
          <a:p>
            <a:endParaRPr lang="en-US" sz="1800" dirty="0"/>
          </a:p>
          <a:p>
            <a:endParaRPr lang="en-US" sz="1800" dirty="0"/>
          </a:p>
          <a:p>
            <a:r>
              <a:rPr lang="en-US" sz="1800" dirty="0"/>
              <a:t>NEURAL NETWORK: BIG DATA </a:t>
            </a:r>
          </a:p>
          <a:p>
            <a:r>
              <a:rPr lang="en-US" sz="1800" dirty="0"/>
              <a:t>RANDOM FOREST: FEATURES</a:t>
            </a:r>
          </a:p>
          <a:p>
            <a:r>
              <a:rPr lang="en-US" sz="1800" dirty="0"/>
              <a:t>ADABOOST: OUTLIERS  </a:t>
            </a:r>
          </a:p>
          <a:p>
            <a:endParaRPr lang="en-US" sz="1800" dirty="0"/>
          </a:p>
        </p:txBody>
      </p:sp>
      <p:pic>
        <p:nvPicPr>
          <p:cNvPr id="4" name="Picture 3">
            <a:extLst>
              <a:ext uri="{FF2B5EF4-FFF2-40B4-BE49-F238E27FC236}">
                <a16:creationId xmlns:a16="http://schemas.microsoft.com/office/drawing/2014/main" id="{D63A95F9-35E8-554E-9012-5E66E1753A86}"/>
              </a:ext>
            </a:extLst>
          </p:cNvPr>
          <p:cNvPicPr>
            <a:picLocks noChangeAspect="1"/>
          </p:cNvPicPr>
          <p:nvPr/>
        </p:nvPicPr>
        <p:blipFill>
          <a:blip r:embed="rId3"/>
          <a:stretch>
            <a:fillRect/>
          </a:stretch>
        </p:blipFill>
        <p:spPr>
          <a:xfrm>
            <a:off x="5186363" y="1544611"/>
            <a:ext cx="6207073" cy="4843072"/>
          </a:xfrm>
          <a:prstGeom prst="rect">
            <a:avLst/>
          </a:prstGeom>
        </p:spPr>
      </p:pic>
      <p:sp>
        <p:nvSpPr>
          <p:cNvPr id="7" name="Multiply 6">
            <a:extLst>
              <a:ext uri="{FF2B5EF4-FFF2-40B4-BE49-F238E27FC236}">
                <a16:creationId xmlns:a16="http://schemas.microsoft.com/office/drawing/2014/main" id="{55AC8A89-199C-F94B-A324-07351871D97E}"/>
              </a:ext>
            </a:extLst>
          </p:cNvPr>
          <p:cNvSpPr/>
          <p:nvPr/>
        </p:nvSpPr>
        <p:spPr>
          <a:xfrm>
            <a:off x="3525512" y="3069347"/>
            <a:ext cx="503564" cy="71930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a:extLst>
              <a:ext uri="{FF2B5EF4-FFF2-40B4-BE49-F238E27FC236}">
                <a16:creationId xmlns:a16="http://schemas.microsoft.com/office/drawing/2014/main" id="{A3B5FABE-41DA-FC4F-9058-D0486EBDD04B}"/>
              </a:ext>
            </a:extLst>
          </p:cNvPr>
          <p:cNvSpPr/>
          <p:nvPr/>
        </p:nvSpPr>
        <p:spPr>
          <a:xfrm>
            <a:off x="3021948" y="3970520"/>
            <a:ext cx="503564" cy="71930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98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885D-CABA-8E4E-A13D-4F08DF278253}"/>
              </a:ext>
            </a:extLst>
          </p:cNvPr>
          <p:cNvSpPr>
            <a:spLocks noGrp="1"/>
          </p:cNvSpPr>
          <p:nvPr>
            <p:ph type="title"/>
          </p:nvPr>
        </p:nvSpPr>
        <p:spPr/>
        <p:txBody>
          <a:bodyPr>
            <a:normAutofit fontScale="90000"/>
          </a:bodyPr>
          <a:lstStyle/>
          <a:p>
            <a:r>
              <a:rPr lang="en-US" dirty="0"/>
              <a:t>COMPARISONS – BETWEEN OUR MODELS OF CHOICES</a:t>
            </a:r>
            <a:br>
              <a:rPr lang="en-US" dirty="0"/>
            </a:br>
            <a:endParaRPr lang="en-US" dirty="0"/>
          </a:p>
        </p:txBody>
      </p:sp>
      <p:pic>
        <p:nvPicPr>
          <p:cNvPr id="4" name="Picture 3">
            <a:extLst>
              <a:ext uri="{FF2B5EF4-FFF2-40B4-BE49-F238E27FC236}">
                <a16:creationId xmlns:a16="http://schemas.microsoft.com/office/drawing/2014/main" id="{964FD390-3E7D-7445-BC2D-4DC70581004E}"/>
              </a:ext>
            </a:extLst>
          </p:cNvPr>
          <p:cNvPicPr>
            <a:picLocks noChangeAspect="1"/>
          </p:cNvPicPr>
          <p:nvPr/>
        </p:nvPicPr>
        <p:blipFill>
          <a:blip r:embed="rId2"/>
          <a:stretch>
            <a:fillRect/>
          </a:stretch>
        </p:blipFill>
        <p:spPr>
          <a:xfrm>
            <a:off x="393933" y="1685926"/>
            <a:ext cx="5869127" cy="3021784"/>
          </a:xfrm>
          <a:prstGeom prst="rect">
            <a:avLst/>
          </a:prstGeom>
        </p:spPr>
      </p:pic>
      <p:pic>
        <p:nvPicPr>
          <p:cNvPr id="5" name="Picture 4">
            <a:extLst>
              <a:ext uri="{FF2B5EF4-FFF2-40B4-BE49-F238E27FC236}">
                <a16:creationId xmlns:a16="http://schemas.microsoft.com/office/drawing/2014/main" id="{34FD6B18-F4A0-0A4C-A113-B4B786AED947}"/>
              </a:ext>
            </a:extLst>
          </p:cNvPr>
          <p:cNvPicPr>
            <a:picLocks noChangeAspect="1"/>
          </p:cNvPicPr>
          <p:nvPr/>
        </p:nvPicPr>
        <p:blipFill>
          <a:blip r:embed="rId3"/>
          <a:stretch>
            <a:fillRect/>
          </a:stretch>
        </p:blipFill>
        <p:spPr>
          <a:xfrm>
            <a:off x="6678384" y="1143000"/>
            <a:ext cx="4413015" cy="3564710"/>
          </a:xfrm>
          <a:prstGeom prst="rect">
            <a:avLst/>
          </a:prstGeom>
        </p:spPr>
      </p:pic>
      <p:sp>
        <p:nvSpPr>
          <p:cNvPr id="6" name="Content Placeholder 5">
            <a:extLst>
              <a:ext uri="{FF2B5EF4-FFF2-40B4-BE49-F238E27FC236}">
                <a16:creationId xmlns:a16="http://schemas.microsoft.com/office/drawing/2014/main" id="{052F1714-BE95-F14F-95A3-D95CC0B43387}"/>
              </a:ext>
            </a:extLst>
          </p:cNvPr>
          <p:cNvSpPr txBox="1">
            <a:spLocks noGrp="1"/>
          </p:cNvSpPr>
          <p:nvPr>
            <p:ph sz="quarter" idx="13"/>
          </p:nvPr>
        </p:nvSpPr>
        <p:spPr>
          <a:xfrm>
            <a:off x="571500" y="3472199"/>
            <a:ext cx="10394707" cy="3311189"/>
          </a:xfrm>
          <a:prstGeom prst="rect">
            <a:avLst/>
          </a:prstGeom>
          <a:noFill/>
        </p:spPr>
        <p:txBody>
          <a:bodyPr wrap="none" rtlCol="0">
            <a:spAutoFit/>
          </a:bodyPr>
          <a:lstStyle/>
          <a:p>
            <a:r>
              <a:rPr lang="en-US" dirty="0"/>
              <a:t>SMOTE – BALANCE DATA </a:t>
            </a:r>
          </a:p>
        </p:txBody>
      </p:sp>
      <p:sp>
        <p:nvSpPr>
          <p:cNvPr id="7" name="TextBox 6">
            <a:extLst>
              <a:ext uri="{FF2B5EF4-FFF2-40B4-BE49-F238E27FC236}">
                <a16:creationId xmlns:a16="http://schemas.microsoft.com/office/drawing/2014/main" id="{C5B7B0D2-CD74-8A41-8CA2-11B193A4E631}"/>
              </a:ext>
            </a:extLst>
          </p:cNvPr>
          <p:cNvSpPr txBox="1"/>
          <p:nvPr/>
        </p:nvSpPr>
        <p:spPr>
          <a:xfrm>
            <a:off x="6794773" y="4943127"/>
            <a:ext cx="3665042" cy="369332"/>
          </a:xfrm>
          <a:prstGeom prst="rect">
            <a:avLst/>
          </a:prstGeom>
          <a:noFill/>
        </p:spPr>
        <p:txBody>
          <a:bodyPr wrap="none" rtlCol="0">
            <a:spAutoFit/>
          </a:bodyPr>
          <a:lstStyle/>
          <a:p>
            <a:r>
              <a:rPr lang="en-US" dirty="0"/>
              <a:t>FEATURE: LIFETIME, FREQUENCY OF VISIT</a:t>
            </a:r>
          </a:p>
        </p:txBody>
      </p:sp>
    </p:spTree>
    <p:extLst>
      <p:ext uri="{BB962C8B-B14F-4D97-AF65-F5344CB8AC3E}">
        <p14:creationId xmlns:p14="http://schemas.microsoft.com/office/powerpoint/2010/main" val="2150071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186B-0153-FA4D-82D1-3BF4C128525A}"/>
              </a:ext>
            </a:extLst>
          </p:cNvPr>
          <p:cNvSpPr>
            <a:spLocks noGrp="1"/>
          </p:cNvSpPr>
          <p:nvPr>
            <p:ph type="title"/>
          </p:nvPr>
        </p:nvSpPr>
        <p:spPr>
          <a:xfrm>
            <a:off x="687094" y="685800"/>
            <a:ext cx="4210873" cy="1151965"/>
          </a:xfrm>
        </p:spPr>
        <p:txBody>
          <a:bodyPr>
            <a:normAutofit/>
          </a:bodyPr>
          <a:lstStyle/>
          <a:p>
            <a:r>
              <a:rPr lang="en-AU" sz="2600" b="1"/>
              <a:t>Optimizations and Feature</a:t>
            </a:r>
            <a:br>
              <a:rPr lang="en-AU" sz="2600" b="1"/>
            </a:br>
            <a:endParaRPr lang="en-US" sz="2600"/>
          </a:p>
        </p:txBody>
      </p:sp>
      <p:sp>
        <p:nvSpPr>
          <p:cNvPr id="3" name="Content Placeholder 2">
            <a:extLst>
              <a:ext uri="{FF2B5EF4-FFF2-40B4-BE49-F238E27FC236}">
                <a16:creationId xmlns:a16="http://schemas.microsoft.com/office/drawing/2014/main" id="{83CDAEAA-FE07-3442-8C31-01CD056B06CB}"/>
              </a:ext>
            </a:extLst>
          </p:cNvPr>
          <p:cNvSpPr>
            <a:spLocks noGrp="1"/>
          </p:cNvSpPr>
          <p:nvPr>
            <p:ph sz="quarter" idx="13"/>
          </p:nvPr>
        </p:nvSpPr>
        <p:spPr>
          <a:xfrm>
            <a:off x="685800" y="2063397"/>
            <a:ext cx="4209992" cy="2866342"/>
          </a:xfrm>
        </p:spPr>
        <p:txBody>
          <a:bodyPr>
            <a:normAutofit/>
          </a:bodyPr>
          <a:lstStyle/>
          <a:p>
            <a:pPr indent="-228600" defTabSz="914400">
              <a:spcAft>
                <a:spcPts val="600"/>
              </a:spcAft>
              <a:buClr>
                <a:schemeClr val="accent1"/>
              </a:buClr>
              <a:buSzPct val="160000"/>
              <a:buFont typeface="Arial" panose="020B0604020202020204" pitchFamily="34" charset="0"/>
              <a:buChar char="•"/>
            </a:pPr>
            <a:r>
              <a:rPr lang="en-US" cap="all" dirty="0"/>
              <a:t>TEST THE NOISE</a:t>
            </a:r>
          </a:p>
          <a:p>
            <a:pPr defTabSz="914400">
              <a:spcAft>
                <a:spcPts val="600"/>
              </a:spcAft>
              <a:buClr>
                <a:schemeClr val="accent1"/>
              </a:buClr>
              <a:buSzPct val="160000"/>
            </a:pPr>
            <a:r>
              <a:rPr lang="en-US" cap="all" dirty="0"/>
              <a:t>REMOVE FACTORS NOT CONTRIBUTING</a:t>
            </a:r>
          </a:p>
        </p:txBody>
      </p:sp>
      <p:sp>
        <p:nvSpPr>
          <p:cNvPr id="11" name="Rectangle 10">
            <a:extLst>
              <a:ext uri="{FF2B5EF4-FFF2-40B4-BE49-F238E27FC236}">
                <a16:creationId xmlns:a16="http://schemas.microsoft.com/office/drawing/2014/main" id="{56B7DF66-9C53-4104-A2D0-29A84D227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282" y="457200"/>
            <a:ext cx="5824059"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E9A567-B9DB-C748-90F9-72BD4FB1B8D2}"/>
              </a:ext>
            </a:extLst>
          </p:cNvPr>
          <p:cNvPicPr>
            <a:picLocks noChangeAspect="1"/>
          </p:cNvPicPr>
          <p:nvPr/>
        </p:nvPicPr>
        <p:blipFill>
          <a:blip r:embed="rId3"/>
          <a:srcRect l="9782" r="62242"/>
          <a:stretch/>
        </p:blipFill>
        <p:spPr>
          <a:xfrm>
            <a:off x="5611749" y="689358"/>
            <a:ext cx="2608785" cy="4219633"/>
          </a:xfrm>
          <a:prstGeom prst="rect">
            <a:avLst/>
          </a:prstGeom>
        </p:spPr>
      </p:pic>
      <p:pic>
        <p:nvPicPr>
          <p:cNvPr id="5" name="Picture 4">
            <a:extLst>
              <a:ext uri="{FF2B5EF4-FFF2-40B4-BE49-F238E27FC236}">
                <a16:creationId xmlns:a16="http://schemas.microsoft.com/office/drawing/2014/main" id="{B0C1CBCE-AC61-264F-8C84-00BB1E73F1E6}"/>
              </a:ext>
            </a:extLst>
          </p:cNvPr>
          <p:cNvPicPr>
            <a:picLocks noChangeAspect="1"/>
          </p:cNvPicPr>
          <p:nvPr/>
        </p:nvPicPr>
        <p:blipFill>
          <a:blip r:embed="rId4"/>
          <a:srcRect l="7446" r="10577" b="-4"/>
          <a:stretch/>
        </p:blipFill>
        <p:spPr>
          <a:xfrm>
            <a:off x="8343978" y="683155"/>
            <a:ext cx="2614164" cy="4225838"/>
          </a:xfrm>
          <a:prstGeom prst="rect">
            <a:avLst/>
          </a:prstGeom>
        </p:spPr>
      </p:pic>
    </p:spTree>
    <p:extLst>
      <p:ext uri="{BB962C8B-B14F-4D97-AF65-F5344CB8AC3E}">
        <p14:creationId xmlns:p14="http://schemas.microsoft.com/office/powerpoint/2010/main" val="3052953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679E24-B442-48DA-91F5-D20C35276B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a:extLst>
              <a:ext uri="{FF2B5EF4-FFF2-40B4-BE49-F238E27FC236}">
                <a16:creationId xmlns:a16="http://schemas.microsoft.com/office/drawing/2014/main" id="{47FFD68E-AD03-4180-8BBB-B3E7DE0D1C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1" name="Rectangle 10">
              <a:extLst>
                <a:ext uri="{FF2B5EF4-FFF2-40B4-BE49-F238E27FC236}">
                  <a16:creationId xmlns:a16="http://schemas.microsoft.com/office/drawing/2014/main" id="{B36C81B8-0929-4B46-BCB0-00954C0E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2" name="Freeform 11">
              <a:extLst>
                <a:ext uri="{FF2B5EF4-FFF2-40B4-BE49-F238E27FC236}">
                  <a16:creationId xmlns:a16="http://schemas.microsoft.com/office/drawing/2014/main" id="{A771D040-DA75-4CDB-859B-07D4C8094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AU"/>
            </a:p>
          </p:txBody>
        </p:sp>
        <p:sp>
          <p:nvSpPr>
            <p:cNvPr id="13" name="Rectangle 12">
              <a:extLst>
                <a:ext uri="{FF2B5EF4-FFF2-40B4-BE49-F238E27FC236}">
                  <a16:creationId xmlns:a16="http://schemas.microsoft.com/office/drawing/2014/main" id="{4C97C64C-CFCE-45F6-B8D4-4B46AB898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grpSp>
      <p:pic>
        <p:nvPicPr>
          <p:cNvPr id="15" name="Picture 14">
            <a:extLst>
              <a:ext uri="{FF2B5EF4-FFF2-40B4-BE49-F238E27FC236}">
                <a16:creationId xmlns:a16="http://schemas.microsoft.com/office/drawing/2014/main" id="{91AB8A88-A60F-421C-9564-D5A7639EA5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Rectangle 16">
            <a:extLst>
              <a:ext uri="{FF2B5EF4-FFF2-40B4-BE49-F238E27FC236}">
                <a16:creationId xmlns:a16="http://schemas.microsoft.com/office/drawing/2014/main" id="{832D3A04-3120-4CF3-8F9E-6DCF218BA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2" name="Picture 1">
            <a:extLst>
              <a:ext uri="{FF2B5EF4-FFF2-40B4-BE49-F238E27FC236}">
                <a16:creationId xmlns:a16="http://schemas.microsoft.com/office/drawing/2014/main" id="{5D1B6966-A0FF-B7A8-94C0-FFDF393CEFBB}"/>
              </a:ext>
            </a:extLst>
          </p:cNvPr>
          <p:cNvPicPr>
            <a:picLocks noChangeAspect="1"/>
          </p:cNvPicPr>
          <p:nvPr/>
        </p:nvPicPr>
        <p:blipFill>
          <a:blip r:embed="rId4"/>
          <a:stretch>
            <a:fillRect/>
          </a:stretch>
        </p:blipFill>
        <p:spPr>
          <a:xfrm>
            <a:off x="7544197" y="468696"/>
            <a:ext cx="2713921" cy="5458422"/>
          </a:xfrm>
          <a:prstGeom prst="rect">
            <a:avLst/>
          </a:prstGeom>
          <a:ln>
            <a:noFill/>
          </a:ln>
        </p:spPr>
      </p:pic>
      <p:sp>
        <p:nvSpPr>
          <p:cNvPr id="19" name="Freeform 9">
            <a:extLst>
              <a:ext uri="{FF2B5EF4-FFF2-40B4-BE49-F238E27FC236}">
                <a16:creationId xmlns:a16="http://schemas.microsoft.com/office/drawing/2014/main" id="{98D68143-E11F-49D9-A842-E52CB4364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AU"/>
          </a:p>
        </p:txBody>
      </p:sp>
      <p:sp>
        <p:nvSpPr>
          <p:cNvPr id="21" name="Rectangle 20">
            <a:extLst>
              <a:ext uri="{FF2B5EF4-FFF2-40B4-BE49-F238E27FC236}">
                <a16:creationId xmlns:a16="http://schemas.microsoft.com/office/drawing/2014/main" id="{70D81F57-CC57-46AD-86A2-54F697BD5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TextBox 2">
            <a:extLst>
              <a:ext uri="{FF2B5EF4-FFF2-40B4-BE49-F238E27FC236}">
                <a16:creationId xmlns:a16="http://schemas.microsoft.com/office/drawing/2014/main" id="{01AC0870-7F58-784E-B1D3-92CF7442AAEB}"/>
              </a:ext>
            </a:extLst>
          </p:cNvPr>
          <p:cNvSpPr txBox="1"/>
          <p:nvPr/>
        </p:nvSpPr>
        <p:spPr>
          <a:xfrm>
            <a:off x="685800" y="2063395"/>
            <a:ext cx="4957273" cy="3446103"/>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60000"/>
              <a:buFont typeface="Arial" panose="020B0604020202020204" pitchFamily="34" charset="0"/>
              <a:buChar char="•"/>
            </a:pPr>
            <a:endParaRPr lang="en-US" sz="3200" cap="all" dirty="0">
              <a:solidFill>
                <a:schemeClr val="bg1"/>
              </a:solidFill>
              <a:latin typeface="+mj-lt"/>
            </a:endParaRPr>
          </a:p>
          <a:p>
            <a:pPr indent="-228600" defTabSz="914400">
              <a:lnSpc>
                <a:spcPct val="120000"/>
              </a:lnSpc>
              <a:spcAft>
                <a:spcPts val="600"/>
              </a:spcAft>
              <a:buClr>
                <a:schemeClr val="accent1"/>
              </a:buClr>
              <a:buSzPct val="160000"/>
              <a:buFont typeface="Arial" panose="020B0604020202020204" pitchFamily="34" charset="0"/>
              <a:buChar char="•"/>
            </a:pPr>
            <a:r>
              <a:rPr lang="en-US" sz="3200" cap="all" dirty="0">
                <a:solidFill>
                  <a:schemeClr val="bg1"/>
                </a:solidFill>
                <a:latin typeface="+mj-lt"/>
              </a:rPr>
              <a:t>FLASK CHURN PREDICTION</a:t>
            </a:r>
          </a:p>
        </p:txBody>
      </p:sp>
      <p:pic>
        <p:nvPicPr>
          <p:cNvPr id="5" name="Picture 4">
            <a:extLst>
              <a:ext uri="{FF2B5EF4-FFF2-40B4-BE49-F238E27FC236}">
                <a16:creationId xmlns:a16="http://schemas.microsoft.com/office/drawing/2014/main" id="{8F3849F6-41DB-C544-B5FB-1DFE8AACEDA8}"/>
              </a:ext>
            </a:extLst>
          </p:cNvPr>
          <p:cNvPicPr>
            <a:picLocks noChangeAspect="1"/>
          </p:cNvPicPr>
          <p:nvPr/>
        </p:nvPicPr>
        <p:blipFill>
          <a:blip r:embed="rId5"/>
          <a:stretch>
            <a:fillRect/>
          </a:stretch>
        </p:blipFill>
        <p:spPr>
          <a:xfrm>
            <a:off x="891135" y="2185988"/>
            <a:ext cx="3142023" cy="1228724"/>
          </a:xfrm>
          <a:prstGeom prst="rect">
            <a:avLst/>
          </a:prstGeom>
        </p:spPr>
      </p:pic>
    </p:spTree>
    <p:extLst>
      <p:ext uri="{BB962C8B-B14F-4D97-AF65-F5344CB8AC3E}">
        <p14:creationId xmlns:p14="http://schemas.microsoft.com/office/powerpoint/2010/main" val="162235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B326-7F48-114F-8A19-04C1AD40D76F}"/>
              </a:ext>
            </a:extLst>
          </p:cNvPr>
          <p:cNvSpPr>
            <a:spLocks noGrp="1"/>
          </p:cNvSpPr>
          <p:nvPr>
            <p:ph type="title"/>
          </p:nvPr>
        </p:nvSpPr>
        <p:spPr>
          <a:xfrm>
            <a:off x="583059" y="138071"/>
            <a:ext cx="6398496" cy="1151965"/>
          </a:xfrm>
        </p:spPr>
        <p:txBody>
          <a:bodyPr vert="horz" lIns="91440" tIns="45720" rIns="91440" bIns="45720" rtlCol="0" anchor="ctr">
            <a:normAutofit/>
          </a:bodyPr>
          <a:lstStyle/>
          <a:p>
            <a:r>
              <a:rPr lang="en-US" sz="2500" b="1" dirty="0"/>
              <a:t>Standardize the data and plot a dendrogram </a:t>
            </a:r>
            <a:br>
              <a:rPr lang="en-US" sz="2200" b="1" dirty="0"/>
            </a:br>
            <a:endParaRPr lang="en-US" sz="2200" dirty="0"/>
          </a:p>
        </p:txBody>
      </p:sp>
      <p:sp>
        <p:nvSpPr>
          <p:cNvPr id="8" name="TextBox 7">
            <a:extLst>
              <a:ext uri="{FF2B5EF4-FFF2-40B4-BE49-F238E27FC236}">
                <a16:creationId xmlns:a16="http://schemas.microsoft.com/office/drawing/2014/main" id="{9D57223D-1D40-FF4F-B426-A07D86F1D0F9}"/>
              </a:ext>
            </a:extLst>
          </p:cNvPr>
          <p:cNvSpPr txBox="1"/>
          <p:nvPr/>
        </p:nvSpPr>
        <p:spPr>
          <a:xfrm>
            <a:off x="809090" y="1261782"/>
            <a:ext cx="4738955" cy="3237468"/>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60000"/>
              <a:buFont typeface="Arial" panose="020B0604020202020204" pitchFamily="34" charset="0"/>
              <a:buChar char="•"/>
            </a:pPr>
            <a:r>
              <a:rPr lang="en-US" cap="all" dirty="0"/>
              <a:t>As we can see from the dendrogram, the system allows us to divide clients into 3 clusters. </a:t>
            </a:r>
          </a:p>
          <a:p>
            <a:pPr indent="-228600" defTabSz="914400">
              <a:lnSpc>
                <a:spcPct val="120000"/>
              </a:lnSpc>
              <a:spcAft>
                <a:spcPts val="600"/>
              </a:spcAft>
              <a:buClr>
                <a:schemeClr val="accent1"/>
              </a:buClr>
              <a:buSzPct val="160000"/>
              <a:buFont typeface="Arial" panose="020B0604020202020204" pitchFamily="34" charset="0"/>
              <a:buChar char="•"/>
            </a:pPr>
            <a:r>
              <a:rPr lang="en-US" cap="all" dirty="0"/>
              <a:t>However, according to the terms of reference during training, the model based on the K-Means algorithm will be divided into 4 clusters.</a:t>
            </a:r>
          </a:p>
        </p:txBody>
      </p:sp>
      <p:pic>
        <p:nvPicPr>
          <p:cNvPr id="3" name="Picture 2">
            <a:extLst>
              <a:ext uri="{FF2B5EF4-FFF2-40B4-BE49-F238E27FC236}">
                <a16:creationId xmlns:a16="http://schemas.microsoft.com/office/drawing/2014/main" id="{FEA51B54-A73A-8354-7087-5C1A352E7D8E}"/>
              </a:ext>
            </a:extLst>
          </p:cNvPr>
          <p:cNvPicPr>
            <a:picLocks noChangeAspect="1"/>
          </p:cNvPicPr>
          <p:nvPr/>
        </p:nvPicPr>
        <p:blipFill>
          <a:blip r:embed="rId2"/>
          <a:stretch>
            <a:fillRect/>
          </a:stretch>
        </p:blipFill>
        <p:spPr>
          <a:xfrm>
            <a:off x="7939065" y="138072"/>
            <a:ext cx="2166006" cy="2800338"/>
          </a:xfrm>
          <a:prstGeom prst="rect">
            <a:avLst/>
          </a:prstGeom>
          <a:ln w="57150" cmpd="thinThick">
            <a:solidFill>
              <a:schemeClr val="bg1">
                <a:lumMod val="50000"/>
              </a:schemeClr>
            </a:solidFill>
            <a:miter lim="800000"/>
          </a:ln>
        </p:spPr>
      </p:pic>
      <p:pic>
        <p:nvPicPr>
          <p:cNvPr id="5" name="Content Placeholder 4">
            <a:extLst>
              <a:ext uri="{FF2B5EF4-FFF2-40B4-BE49-F238E27FC236}">
                <a16:creationId xmlns:a16="http://schemas.microsoft.com/office/drawing/2014/main" id="{627F18D1-2630-484F-94F4-AAAFE57F37A9}"/>
              </a:ext>
            </a:extLst>
          </p:cNvPr>
          <p:cNvPicPr>
            <a:picLocks noGrp="1" noChangeAspect="1"/>
          </p:cNvPicPr>
          <p:nvPr>
            <p:ph sz="quarter" idx="13"/>
          </p:nvPr>
        </p:nvPicPr>
        <p:blipFill>
          <a:blip r:embed="rId3"/>
          <a:stretch>
            <a:fillRect/>
          </a:stretch>
        </p:blipFill>
        <p:spPr>
          <a:xfrm>
            <a:off x="6643957" y="3096879"/>
            <a:ext cx="4597094" cy="3275430"/>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147562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D123-4066-7E43-9DDC-E5BBBD4A8996}"/>
              </a:ext>
            </a:extLst>
          </p:cNvPr>
          <p:cNvSpPr>
            <a:spLocks noGrp="1"/>
          </p:cNvSpPr>
          <p:nvPr>
            <p:ph type="title"/>
          </p:nvPr>
        </p:nvSpPr>
        <p:spPr/>
        <p:txBody>
          <a:bodyPr>
            <a:normAutofit fontScale="90000"/>
          </a:bodyPr>
          <a:lstStyle/>
          <a:p>
            <a:pPr algn="ctr"/>
            <a:r>
              <a:rPr lang="en-AU" b="1" dirty="0"/>
              <a:t>Plot distributions of features for the clusters</a:t>
            </a:r>
            <a:br>
              <a:rPr lang="en-AU" dirty="0"/>
            </a:br>
            <a:endParaRPr lang="en-US" dirty="0"/>
          </a:p>
        </p:txBody>
      </p:sp>
      <p:pic>
        <p:nvPicPr>
          <p:cNvPr id="6" name="Picture 5">
            <a:extLst>
              <a:ext uri="{FF2B5EF4-FFF2-40B4-BE49-F238E27FC236}">
                <a16:creationId xmlns:a16="http://schemas.microsoft.com/office/drawing/2014/main" id="{6DBC67EE-E488-CF6D-9550-68295ACBD431}"/>
              </a:ext>
            </a:extLst>
          </p:cNvPr>
          <p:cNvPicPr>
            <a:picLocks noChangeAspect="1"/>
          </p:cNvPicPr>
          <p:nvPr/>
        </p:nvPicPr>
        <p:blipFill>
          <a:blip r:embed="rId2"/>
          <a:stretch>
            <a:fillRect/>
          </a:stretch>
        </p:blipFill>
        <p:spPr>
          <a:xfrm>
            <a:off x="590868" y="1784720"/>
            <a:ext cx="4355175" cy="3235516"/>
          </a:xfrm>
          <a:prstGeom prst="rect">
            <a:avLst/>
          </a:prstGeom>
        </p:spPr>
      </p:pic>
      <p:pic>
        <p:nvPicPr>
          <p:cNvPr id="13" name="Picture 12">
            <a:extLst>
              <a:ext uri="{FF2B5EF4-FFF2-40B4-BE49-F238E27FC236}">
                <a16:creationId xmlns:a16="http://schemas.microsoft.com/office/drawing/2014/main" id="{67E01E87-47EA-DE2F-4498-32CE60FECD98}"/>
              </a:ext>
            </a:extLst>
          </p:cNvPr>
          <p:cNvPicPr>
            <a:picLocks noChangeAspect="1"/>
          </p:cNvPicPr>
          <p:nvPr/>
        </p:nvPicPr>
        <p:blipFill>
          <a:blip r:embed="rId3"/>
          <a:stretch>
            <a:fillRect/>
          </a:stretch>
        </p:blipFill>
        <p:spPr>
          <a:xfrm>
            <a:off x="5627148" y="2858056"/>
            <a:ext cx="4882728" cy="3213948"/>
          </a:xfrm>
          <a:prstGeom prst="rect">
            <a:avLst/>
          </a:prstGeom>
        </p:spPr>
      </p:pic>
      <p:sp>
        <p:nvSpPr>
          <p:cNvPr id="15" name="TextBox 14">
            <a:extLst>
              <a:ext uri="{FF2B5EF4-FFF2-40B4-BE49-F238E27FC236}">
                <a16:creationId xmlns:a16="http://schemas.microsoft.com/office/drawing/2014/main" id="{55FC5B16-9D48-E3FA-5664-145DA2155895}"/>
              </a:ext>
            </a:extLst>
          </p:cNvPr>
          <p:cNvSpPr txBox="1"/>
          <p:nvPr/>
        </p:nvSpPr>
        <p:spPr>
          <a:xfrm>
            <a:off x="5627148" y="1533110"/>
            <a:ext cx="6136640" cy="1200329"/>
          </a:xfrm>
          <a:prstGeom prst="rect">
            <a:avLst/>
          </a:prstGeom>
          <a:noFill/>
        </p:spPr>
        <p:txBody>
          <a:bodyPr wrap="square">
            <a:spAutoFit/>
          </a:bodyPr>
          <a:lstStyle/>
          <a:p>
            <a:pPr algn="l"/>
            <a:r>
              <a:rPr lang="en-US" sz="1800" dirty="0"/>
              <a:t>The following features have an explicit division into clusters:</a:t>
            </a:r>
            <a:r>
              <a:rPr lang="en-US" altLang="zh-CN" sz="1800" dirty="0"/>
              <a:t> </a:t>
            </a:r>
            <a:br>
              <a:rPr lang="en-US" altLang="zh-CN" sz="1800" dirty="0"/>
            </a:br>
            <a:r>
              <a:rPr lang="en-US" altLang="zh-CN" sz="1800" dirty="0"/>
              <a:t>                             </a:t>
            </a:r>
            <a:r>
              <a:rPr lang="en-US" sz="1800" dirty="0" err="1"/>
              <a:t>month_to_end</a:t>
            </a:r>
            <a:br>
              <a:rPr lang="en-US" sz="1800" dirty="0"/>
            </a:br>
            <a:r>
              <a:rPr lang="en-US" sz="1800" dirty="0"/>
              <a:t>                             contract_6m</a:t>
            </a:r>
            <a:br>
              <a:rPr lang="en-US" sz="1800" dirty="0"/>
            </a:br>
            <a:r>
              <a:rPr lang="en-US" sz="1800" dirty="0"/>
              <a:t>                             </a:t>
            </a:r>
            <a:r>
              <a:rPr lang="en-US" sz="1800" dirty="0" err="1"/>
              <a:t>contract_year</a:t>
            </a:r>
            <a:r>
              <a:rPr lang="en-US" sz="1800" dirty="0"/>
              <a:t>.</a:t>
            </a:r>
            <a:endParaRPr lang="en-AU"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3438787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4F00BBB-C3C6-AA2D-80A6-E3BCDB18638B}"/>
              </a:ext>
            </a:extLst>
          </p:cNvPr>
          <p:cNvPicPr>
            <a:picLocks noChangeAspect="1"/>
          </p:cNvPicPr>
          <p:nvPr/>
        </p:nvPicPr>
        <p:blipFill>
          <a:blip r:embed="rId2"/>
          <a:stretch>
            <a:fillRect/>
          </a:stretch>
        </p:blipFill>
        <p:spPr>
          <a:xfrm>
            <a:off x="6320775" y="451371"/>
            <a:ext cx="5142813" cy="2455692"/>
          </a:xfrm>
          <a:prstGeom prst="rect">
            <a:avLst/>
          </a:prstGeom>
          <a:ln>
            <a:noFill/>
          </a:ln>
        </p:spPr>
      </p:pic>
      <p:pic>
        <p:nvPicPr>
          <p:cNvPr id="10" name="Picture 9">
            <a:extLst>
              <a:ext uri="{FF2B5EF4-FFF2-40B4-BE49-F238E27FC236}">
                <a16:creationId xmlns:a16="http://schemas.microsoft.com/office/drawing/2014/main" id="{389EE583-D3D8-21D4-A86F-2ECBE25FA0F5}"/>
              </a:ext>
            </a:extLst>
          </p:cNvPr>
          <p:cNvPicPr>
            <a:picLocks noChangeAspect="1"/>
          </p:cNvPicPr>
          <p:nvPr/>
        </p:nvPicPr>
        <p:blipFill>
          <a:blip r:embed="rId3"/>
          <a:stretch>
            <a:fillRect/>
          </a:stretch>
        </p:blipFill>
        <p:spPr>
          <a:xfrm>
            <a:off x="6320775" y="3471870"/>
            <a:ext cx="5142813" cy="2444109"/>
          </a:xfrm>
          <a:prstGeom prst="rect">
            <a:avLst/>
          </a:prstGeom>
          <a:ln>
            <a:noFill/>
          </a:ln>
        </p:spPr>
      </p:pic>
      <p:graphicFrame>
        <p:nvGraphicFramePr>
          <p:cNvPr id="15" name="Text Placeholder 12">
            <a:extLst>
              <a:ext uri="{FF2B5EF4-FFF2-40B4-BE49-F238E27FC236}">
                <a16:creationId xmlns:a16="http://schemas.microsoft.com/office/drawing/2014/main" id="{F1C8C693-F51D-0F1D-4099-431005576D09}"/>
              </a:ext>
            </a:extLst>
          </p:cNvPr>
          <p:cNvGraphicFramePr/>
          <p:nvPr>
            <p:extLst>
              <p:ext uri="{D42A27DB-BD31-4B8C-83A1-F6EECF244321}">
                <p14:modId xmlns:p14="http://schemas.microsoft.com/office/powerpoint/2010/main" val="1539570700"/>
              </p:ext>
            </p:extLst>
          </p:nvPr>
        </p:nvGraphicFramePr>
        <p:xfrm>
          <a:off x="572620" y="950409"/>
          <a:ext cx="4949172" cy="36809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3177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DA91-FECA-114F-ABA7-F0A50CF81F93}"/>
              </a:ext>
            </a:extLst>
          </p:cNvPr>
          <p:cNvSpPr>
            <a:spLocks noGrp="1"/>
          </p:cNvSpPr>
          <p:nvPr>
            <p:ph type="title"/>
          </p:nvPr>
        </p:nvSpPr>
        <p:spPr>
          <a:xfrm>
            <a:off x="685801" y="685800"/>
            <a:ext cx="6397155" cy="1151965"/>
          </a:xfrm>
        </p:spPr>
        <p:txBody>
          <a:bodyPr>
            <a:normAutofit/>
          </a:bodyPr>
          <a:lstStyle/>
          <a:p>
            <a:r>
              <a:rPr lang="en-AU" sz="4200"/>
              <a:t>The gym chain One Fitness </a:t>
            </a:r>
            <a:endParaRPr lang="en-US" sz="4200"/>
          </a:p>
        </p:txBody>
      </p:sp>
      <p:sp>
        <p:nvSpPr>
          <p:cNvPr id="3" name="Content Placeholder 2">
            <a:extLst>
              <a:ext uri="{FF2B5EF4-FFF2-40B4-BE49-F238E27FC236}">
                <a16:creationId xmlns:a16="http://schemas.microsoft.com/office/drawing/2014/main" id="{428DE033-B9B5-6F4D-A34F-03E271B5B459}"/>
              </a:ext>
            </a:extLst>
          </p:cNvPr>
          <p:cNvSpPr>
            <a:spLocks noGrp="1"/>
          </p:cNvSpPr>
          <p:nvPr>
            <p:ph sz="quarter" idx="13"/>
          </p:nvPr>
        </p:nvSpPr>
        <p:spPr>
          <a:xfrm>
            <a:off x="685800" y="2076423"/>
            <a:ext cx="6397157" cy="3288739"/>
          </a:xfrm>
        </p:spPr>
        <p:txBody>
          <a:bodyPr anchor="t">
            <a:normAutofit/>
          </a:bodyPr>
          <a:lstStyle/>
          <a:p>
            <a:r>
              <a:rPr lang="en-AU" dirty="0"/>
              <a:t>Gym Chain One would like us to determine if a customer has disengaged? </a:t>
            </a:r>
          </a:p>
          <a:p>
            <a:r>
              <a:rPr lang="en-AU" dirty="0"/>
              <a:t>Are there any factors that may contribute to a customer Continuing their membership or not?</a:t>
            </a:r>
          </a:p>
          <a:p>
            <a:endParaRPr lang="en-US" dirty="0"/>
          </a:p>
        </p:txBody>
      </p:sp>
      <p:pic>
        <p:nvPicPr>
          <p:cNvPr id="5" name="Picture 4">
            <a:extLst>
              <a:ext uri="{FF2B5EF4-FFF2-40B4-BE49-F238E27FC236}">
                <a16:creationId xmlns:a16="http://schemas.microsoft.com/office/drawing/2014/main" id="{E95BEAFD-D1B8-CD40-AE28-30F7DB2720C6}"/>
              </a:ext>
            </a:extLst>
          </p:cNvPr>
          <p:cNvPicPr>
            <a:picLocks noChangeAspect="1"/>
          </p:cNvPicPr>
          <p:nvPr/>
        </p:nvPicPr>
        <p:blipFill>
          <a:blip r:embed="rId3"/>
          <a:stretch>
            <a:fillRect/>
          </a:stretch>
        </p:blipFill>
        <p:spPr>
          <a:xfrm>
            <a:off x="7568124" y="481058"/>
            <a:ext cx="3836475" cy="4790822"/>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229295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4DAAB9-1F6E-44A6-8EBD-11AA857B2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9CB99-A5DD-0747-AB81-426097C90948}"/>
              </a:ext>
            </a:extLst>
          </p:cNvPr>
          <p:cNvSpPr>
            <a:spLocks noGrp="1"/>
          </p:cNvSpPr>
          <p:nvPr>
            <p:ph type="title"/>
          </p:nvPr>
        </p:nvSpPr>
        <p:spPr>
          <a:xfrm>
            <a:off x="685800" y="685800"/>
            <a:ext cx="10792837" cy="1151965"/>
          </a:xfrm>
        </p:spPr>
        <p:txBody>
          <a:bodyPr>
            <a:normAutofit/>
          </a:bodyPr>
          <a:lstStyle/>
          <a:p>
            <a:r>
              <a:rPr lang="en-US" dirty="0"/>
              <a:t>recommendations</a:t>
            </a:r>
          </a:p>
        </p:txBody>
      </p:sp>
      <p:graphicFrame>
        <p:nvGraphicFramePr>
          <p:cNvPr id="5" name="Content Placeholder 2">
            <a:extLst>
              <a:ext uri="{FF2B5EF4-FFF2-40B4-BE49-F238E27FC236}">
                <a16:creationId xmlns:a16="http://schemas.microsoft.com/office/drawing/2014/main" id="{11DB54C3-047D-1A5A-0F3E-334A783DC2E6}"/>
              </a:ext>
            </a:extLst>
          </p:cNvPr>
          <p:cNvGraphicFramePr>
            <a:graphicFrameLocks noGrp="1"/>
          </p:cNvGraphicFramePr>
          <p:nvPr>
            <p:ph sz="quarter" idx="13"/>
            <p:extLst>
              <p:ext uri="{D42A27DB-BD31-4B8C-83A1-F6EECF244321}">
                <p14:modId xmlns:p14="http://schemas.microsoft.com/office/powerpoint/2010/main" val="3806743880"/>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350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2" name="Picture 8">
            <a:extLst>
              <a:ext uri="{FF2B5EF4-FFF2-40B4-BE49-F238E27FC236}">
                <a16:creationId xmlns:a16="http://schemas.microsoft.com/office/drawing/2014/main" id="{90A9C49B-76D8-4E9B-B430-D1ADF40F1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F88A5712-2FE0-4DD4-BDC6-099EA378A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3" name="Freeform 9">
            <a:extLst>
              <a:ext uri="{FF2B5EF4-FFF2-40B4-BE49-F238E27FC236}">
                <a16:creationId xmlns:a16="http://schemas.microsoft.com/office/drawing/2014/main" id="{448E5503-E0F8-4B94-81A3-B1FA57623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AU"/>
          </a:p>
        </p:txBody>
      </p:sp>
      <p:sp>
        <p:nvSpPr>
          <p:cNvPr id="15" name="Rectangle 14">
            <a:extLst>
              <a:ext uri="{FF2B5EF4-FFF2-40B4-BE49-F238E27FC236}">
                <a16:creationId xmlns:a16="http://schemas.microsoft.com/office/drawing/2014/main" id="{CE54F896-85E7-4403-9E37-1B004731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EEA85E5E-2636-1B41-A761-C4110D3A4E69}"/>
              </a:ext>
            </a:extLst>
          </p:cNvPr>
          <p:cNvSpPr>
            <a:spLocks noGrp="1"/>
          </p:cNvSpPr>
          <p:nvPr>
            <p:ph type="title"/>
          </p:nvPr>
        </p:nvSpPr>
        <p:spPr>
          <a:xfrm>
            <a:off x="685802" y="685800"/>
            <a:ext cx="3381946" cy="4846967"/>
          </a:xfrm>
        </p:spPr>
        <p:txBody>
          <a:bodyPr>
            <a:normAutofit/>
          </a:bodyPr>
          <a:lstStyle/>
          <a:p>
            <a:r>
              <a:rPr lang="en-US" sz="4100">
                <a:solidFill>
                  <a:srgbClr val="FFFFFF"/>
                </a:solidFill>
              </a:rPr>
              <a:t>Introduction </a:t>
            </a:r>
          </a:p>
        </p:txBody>
      </p:sp>
      <p:graphicFrame>
        <p:nvGraphicFramePr>
          <p:cNvPr id="14" name="Content Placeholder 2">
            <a:extLst>
              <a:ext uri="{FF2B5EF4-FFF2-40B4-BE49-F238E27FC236}">
                <a16:creationId xmlns:a16="http://schemas.microsoft.com/office/drawing/2014/main" id="{5D81809F-BD05-26DD-274D-C73EE9684C6F}"/>
              </a:ext>
            </a:extLst>
          </p:cNvPr>
          <p:cNvGraphicFramePr>
            <a:graphicFrameLocks noGrp="1"/>
          </p:cNvGraphicFramePr>
          <p:nvPr>
            <p:ph sz="quarter" idx="13"/>
            <p:extLst>
              <p:ext uri="{D42A27DB-BD31-4B8C-83A1-F6EECF244321}">
                <p14:modId xmlns:p14="http://schemas.microsoft.com/office/powerpoint/2010/main" val="1364962590"/>
              </p:ext>
            </p:extLst>
          </p:nvPr>
        </p:nvGraphicFramePr>
        <p:xfrm>
          <a:off x="5294108" y="685800"/>
          <a:ext cx="5759656" cy="48469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3728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15D9-F17C-954D-8633-B956997A8387}"/>
              </a:ext>
            </a:extLst>
          </p:cNvPr>
          <p:cNvSpPr>
            <a:spLocks noGrp="1"/>
          </p:cNvSpPr>
          <p:nvPr>
            <p:ph type="title"/>
          </p:nvPr>
        </p:nvSpPr>
        <p:spPr>
          <a:xfrm>
            <a:off x="4708586" y="685800"/>
            <a:ext cx="6374097" cy="1151965"/>
          </a:xfrm>
        </p:spPr>
        <p:txBody>
          <a:bodyPr>
            <a:normAutofit/>
          </a:bodyPr>
          <a:lstStyle/>
          <a:p>
            <a:br>
              <a:rPr lang="en-US" sz="3000"/>
            </a:br>
            <a:r>
              <a:rPr lang="en-US" sz="3000"/>
              <a:t>clients who left / clients who stay</a:t>
            </a:r>
          </a:p>
        </p:txBody>
      </p:sp>
      <p:pic>
        <p:nvPicPr>
          <p:cNvPr id="5" name="Picture 4">
            <a:extLst>
              <a:ext uri="{FF2B5EF4-FFF2-40B4-BE49-F238E27FC236}">
                <a16:creationId xmlns:a16="http://schemas.microsoft.com/office/drawing/2014/main" id="{2DBD81BB-BFBE-3740-91B1-2A9F2ABE6EC3}"/>
              </a:ext>
            </a:extLst>
          </p:cNvPr>
          <p:cNvPicPr>
            <a:picLocks noChangeAspect="1"/>
          </p:cNvPicPr>
          <p:nvPr/>
        </p:nvPicPr>
        <p:blipFill>
          <a:blip r:embed="rId3"/>
          <a:stretch>
            <a:fillRect/>
          </a:stretch>
        </p:blipFill>
        <p:spPr>
          <a:xfrm>
            <a:off x="820888" y="451343"/>
            <a:ext cx="3007156" cy="4850252"/>
          </a:xfrm>
          <a:prstGeom prst="rect">
            <a:avLst/>
          </a:prstGeom>
          <a:ln w="57150" cmpd="thinThick">
            <a:solidFill>
              <a:schemeClr val="bg1">
                <a:lumMod val="50000"/>
              </a:schemeClr>
            </a:solidFill>
            <a:miter lim="800000"/>
          </a:ln>
        </p:spPr>
      </p:pic>
      <p:sp>
        <p:nvSpPr>
          <p:cNvPr id="3" name="Content Placeholder 2">
            <a:extLst>
              <a:ext uri="{FF2B5EF4-FFF2-40B4-BE49-F238E27FC236}">
                <a16:creationId xmlns:a16="http://schemas.microsoft.com/office/drawing/2014/main" id="{B41F1223-8303-0B45-B76B-78B3DAB6AC71}"/>
              </a:ext>
            </a:extLst>
          </p:cNvPr>
          <p:cNvSpPr>
            <a:spLocks noGrp="1"/>
          </p:cNvSpPr>
          <p:nvPr>
            <p:ph sz="quarter" idx="13"/>
          </p:nvPr>
        </p:nvSpPr>
        <p:spPr>
          <a:xfrm>
            <a:off x="4701906" y="2142066"/>
            <a:ext cx="6380777" cy="3232519"/>
          </a:xfrm>
        </p:spPr>
        <p:txBody>
          <a:bodyPr>
            <a:normAutofit/>
          </a:bodyPr>
          <a:lstStyle/>
          <a:p>
            <a:pPr>
              <a:lnSpc>
                <a:spcPct val="110000"/>
              </a:lnSpc>
            </a:pPr>
            <a:r>
              <a:rPr lang="en-AU" sz="800"/>
              <a:t>Clients who live closer to the gym are more loyal customers.</a:t>
            </a:r>
          </a:p>
          <a:p>
            <a:pPr>
              <a:lnSpc>
                <a:spcPct val="110000"/>
              </a:lnSpc>
            </a:pPr>
            <a:r>
              <a:rPr lang="en-AU" sz="800"/>
              <a:t>Clients working in partner companies are more loyal customers.</a:t>
            </a:r>
          </a:p>
          <a:p>
            <a:pPr>
              <a:lnSpc>
                <a:spcPct val="110000"/>
              </a:lnSpc>
            </a:pPr>
            <a:r>
              <a:rPr lang="en-AU" sz="800"/>
              <a:t>Customers who came through the "bring a friend" promo are more loyal customers.</a:t>
            </a:r>
          </a:p>
          <a:p>
            <a:pPr>
              <a:lnSpc>
                <a:spcPct val="110000"/>
              </a:lnSpc>
            </a:pPr>
            <a:r>
              <a:rPr lang="en-AU" sz="800"/>
              <a:t>More customer churn among those who bought a gym membership for a shorter period.</a:t>
            </a:r>
          </a:p>
          <a:p>
            <a:pPr>
              <a:lnSpc>
                <a:spcPct val="110000"/>
              </a:lnSpc>
            </a:pPr>
            <a:r>
              <a:rPr lang="en-AU" sz="800"/>
              <a:t>Loyal clients are eager to attend group classes.</a:t>
            </a:r>
          </a:p>
          <a:p>
            <a:pPr>
              <a:lnSpc>
                <a:spcPct val="110000"/>
              </a:lnSpc>
            </a:pPr>
            <a:r>
              <a:rPr lang="en-AU" sz="800"/>
              <a:t>Loyal customers spend more money on additional services for the entire duration of the subscription. However, due to the fact that loyal customers go to the gym on average 5 times longer, and if we compare the costs of additional services per month, it turns out that customers who are inclined to stop exercising spend more money.</a:t>
            </a:r>
          </a:p>
          <a:p>
            <a:pPr>
              <a:lnSpc>
                <a:spcPct val="110000"/>
              </a:lnSpc>
            </a:pPr>
            <a:r>
              <a:rPr lang="en-AU" sz="800"/>
              <a:t>Not loyal customers, usually buy a gym membership for a small number of months. On average, they drop out when they still have 1.7 months left until the end of their contract, while loyal customers, on average, have 5 months until the end of their contract.</a:t>
            </a:r>
          </a:p>
          <a:p>
            <a:pPr>
              <a:lnSpc>
                <a:spcPct val="110000"/>
              </a:lnSpc>
            </a:pPr>
            <a:r>
              <a:rPr lang="en-AU" sz="800"/>
              <a:t>Loyal customers visit the gym more often.</a:t>
            </a:r>
          </a:p>
          <a:p>
            <a:pPr>
              <a:lnSpc>
                <a:spcPct val="110000"/>
              </a:lnSpc>
            </a:pPr>
            <a:r>
              <a:rPr lang="en-AU" sz="800"/>
              <a:t>Most clients who quit going to the gym did so in the first 2 months.</a:t>
            </a:r>
          </a:p>
          <a:p>
            <a:pPr>
              <a:lnSpc>
                <a:spcPct val="110000"/>
              </a:lnSpc>
            </a:pPr>
            <a:endParaRPr lang="en-US" sz="800"/>
          </a:p>
        </p:txBody>
      </p:sp>
    </p:spTree>
    <p:extLst>
      <p:ext uri="{BB962C8B-B14F-4D97-AF65-F5344CB8AC3E}">
        <p14:creationId xmlns:p14="http://schemas.microsoft.com/office/powerpoint/2010/main" val="388412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B1AC45A-F9B7-4D03-9EC3-BA0410EE6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34" y="1"/>
            <a:ext cx="11721533" cy="398062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6D8D8A7-3D6B-D747-8862-41004EFA9D5F}"/>
              </a:ext>
            </a:extLst>
          </p:cNvPr>
          <p:cNvPicPr>
            <a:picLocks noChangeAspect="1"/>
          </p:cNvPicPr>
          <p:nvPr/>
        </p:nvPicPr>
        <p:blipFill>
          <a:blip r:embed="rId4"/>
          <a:stretch>
            <a:fillRect/>
          </a:stretch>
        </p:blipFill>
        <p:spPr>
          <a:xfrm>
            <a:off x="57488" y="42646"/>
            <a:ext cx="5791144" cy="3937977"/>
          </a:xfrm>
          <a:prstGeom prst="rect">
            <a:avLst/>
          </a:prstGeom>
          <a:ln>
            <a:noFill/>
          </a:ln>
        </p:spPr>
      </p:pic>
      <p:pic>
        <p:nvPicPr>
          <p:cNvPr id="8" name="Picture 7">
            <a:extLst>
              <a:ext uri="{FF2B5EF4-FFF2-40B4-BE49-F238E27FC236}">
                <a16:creationId xmlns:a16="http://schemas.microsoft.com/office/drawing/2014/main" id="{0920E30B-D412-C840-AB14-8F441758955D}"/>
              </a:ext>
            </a:extLst>
          </p:cNvPr>
          <p:cNvPicPr>
            <a:picLocks noChangeAspect="1"/>
          </p:cNvPicPr>
          <p:nvPr/>
        </p:nvPicPr>
        <p:blipFill>
          <a:blip r:embed="rId5"/>
          <a:stretch>
            <a:fillRect/>
          </a:stretch>
        </p:blipFill>
        <p:spPr>
          <a:xfrm>
            <a:off x="5848632" y="2808449"/>
            <a:ext cx="5794811" cy="999604"/>
          </a:xfrm>
          <a:prstGeom prst="rect">
            <a:avLst/>
          </a:prstGeom>
          <a:ln>
            <a:noFill/>
          </a:ln>
        </p:spPr>
      </p:pic>
      <p:sp>
        <p:nvSpPr>
          <p:cNvPr id="20" name="Rectangle 19">
            <a:extLst>
              <a:ext uri="{FF2B5EF4-FFF2-40B4-BE49-F238E27FC236}">
                <a16:creationId xmlns:a16="http://schemas.microsoft.com/office/drawing/2014/main" id="{9851FC3B-CE9A-4567-83E2-E185C75C4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134" y="4109680"/>
            <a:ext cx="11730000" cy="2299058"/>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679A21C2-6003-BB44-B50E-E2D59DD3ADC8}"/>
              </a:ext>
            </a:extLst>
          </p:cNvPr>
          <p:cNvSpPr>
            <a:spLocks noGrp="1"/>
          </p:cNvSpPr>
          <p:nvPr>
            <p:ph type="title"/>
          </p:nvPr>
        </p:nvSpPr>
        <p:spPr>
          <a:xfrm>
            <a:off x="685801" y="4267829"/>
            <a:ext cx="3373149" cy="1608035"/>
          </a:xfrm>
        </p:spPr>
        <p:txBody>
          <a:bodyPr vert="horz" lIns="91440" tIns="45720" rIns="91440" bIns="45720" rtlCol="0">
            <a:normAutofit/>
          </a:bodyPr>
          <a:lstStyle/>
          <a:p>
            <a:r>
              <a:rPr lang="en-US" sz="4800" dirty="0">
                <a:solidFill>
                  <a:schemeClr val="bg1"/>
                </a:solidFill>
              </a:rPr>
              <a:t>EDA – FEATURES 1</a:t>
            </a:r>
          </a:p>
        </p:txBody>
      </p:sp>
      <p:sp>
        <p:nvSpPr>
          <p:cNvPr id="15" name="Content Placeholder 14">
            <a:extLst>
              <a:ext uri="{FF2B5EF4-FFF2-40B4-BE49-F238E27FC236}">
                <a16:creationId xmlns:a16="http://schemas.microsoft.com/office/drawing/2014/main" id="{A53606D4-D932-8FD2-977E-6C4FFE663764}"/>
              </a:ext>
            </a:extLst>
          </p:cNvPr>
          <p:cNvSpPr>
            <a:spLocks noGrp="1"/>
          </p:cNvSpPr>
          <p:nvPr>
            <p:ph sz="quarter" idx="13"/>
          </p:nvPr>
        </p:nvSpPr>
        <p:spPr>
          <a:xfrm>
            <a:off x="4634682" y="4267829"/>
            <a:ext cx="6635805" cy="1608035"/>
          </a:xfrm>
        </p:spPr>
        <p:txBody>
          <a:bodyPr>
            <a:normAutofit/>
          </a:bodyPr>
          <a:lstStyle/>
          <a:p>
            <a:r>
              <a:rPr lang="en-US" dirty="0">
                <a:solidFill>
                  <a:schemeClr val="bg1"/>
                </a:solidFill>
              </a:rPr>
              <a:t>BY category data ANALYSIS VS CHURN RATES</a:t>
            </a:r>
          </a:p>
        </p:txBody>
      </p:sp>
      <p:sp>
        <p:nvSpPr>
          <p:cNvPr id="9" name="TextBox 8">
            <a:extLst>
              <a:ext uri="{FF2B5EF4-FFF2-40B4-BE49-F238E27FC236}">
                <a16:creationId xmlns:a16="http://schemas.microsoft.com/office/drawing/2014/main" id="{5359CEFA-19FF-174C-B2FC-DD60A0D08C6E}"/>
              </a:ext>
            </a:extLst>
          </p:cNvPr>
          <p:cNvSpPr txBox="1"/>
          <p:nvPr/>
        </p:nvSpPr>
        <p:spPr>
          <a:xfrm>
            <a:off x="5791145" y="187626"/>
            <a:ext cx="5794811" cy="2585323"/>
          </a:xfrm>
          <a:prstGeom prst="rect">
            <a:avLst/>
          </a:prstGeom>
          <a:noFill/>
        </p:spPr>
        <p:txBody>
          <a:bodyPr wrap="square" rtlCol="0">
            <a:spAutoFit/>
          </a:bodyPr>
          <a:lstStyle/>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Clients who live closer to the gym are more loyal customers.</a:t>
            </a:r>
          </a:p>
          <a:p>
            <a:pPr marL="285750" indent="-285750">
              <a:buFont typeface="Arial" panose="020B0604020202020204" pitchFamily="34" charset="0"/>
              <a:buChar char="•"/>
            </a:pPr>
            <a:r>
              <a:rPr lang="en-AU" dirty="0"/>
              <a:t>Clients working in partner companies are more loyal customers.</a:t>
            </a:r>
          </a:p>
          <a:p>
            <a:pPr marL="285750" indent="-285750">
              <a:buFont typeface="Arial" panose="020B0604020202020204" pitchFamily="34" charset="0"/>
              <a:buChar char="•"/>
            </a:pPr>
            <a:r>
              <a:rPr lang="en-AU" dirty="0"/>
              <a:t>Customers who came through the "bring a friend" promo are more loyal customers.</a:t>
            </a:r>
          </a:p>
          <a:p>
            <a:pPr marL="285750" indent="-285750">
              <a:buFont typeface="Arial" panose="020B0604020202020204" pitchFamily="34" charset="0"/>
              <a:buChar char="•"/>
            </a:pPr>
            <a:r>
              <a:rPr lang="en-AU" dirty="0"/>
              <a:t>Loyal clients are eager to attend group classes.</a:t>
            </a:r>
          </a:p>
          <a:p>
            <a:endParaRPr lang="en-US" dirty="0"/>
          </a:p>
        </p:txBody>
      </p:sp>
      <p:sp>
        <p:nvSpPr>
          <p:cNvPr id="3" name="Multiply 2">
            <a:extLst>
              <a:ext uri="{FF2B5EF4-FFF2-40B4-BE49-F238E27FC236}">
                <a16:creationId xmlns:a16="http://schemas.microsoft.com/office/drawing/2014/main" id="{1FC7E068-E5B4-F34B-80B6-78D9770CF058}"/>
              </a:ext>
            </a:extLst>
          </p:cNvPr>
          <p:cNvSpPr/>
          <p:nvPr/>
        </p:nvSpPr>
        <p:spPr>
          <a:xfrm>
            <a:off x="610861" y="1758517"/>
            <a:ext cx="684047" cy="181828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72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B1AC45A-F9B7-4D03-9EC3-BA0410EE6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34" y="1"/>
            <a:ext cx="11721533" cy="398062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CA4EE0C-1C25-B447-A12B-B083E167C129}"/>
              </a:ext>
            </a:extLst>
          </p:cNvPr>
          <p:cNvPicPr>
            <a:picLocks noChangeAspect="1"/>
          </p:cNvPicPr>
          <p:nvPr/>
        </p:nvPicPr>
        <p:blipFill>
          <a:blip r:embed="rId3"/>
          <a:stretch>
            <a:fillRect/>
          </a:stretch>
        </p:blipFill>
        <p:spPr>
          <a:xfrm>
            <a:off x="1" y="426702"/>
            <a:ext cx="5791144" cy="3127216"/>
          </a:xfrm>
          <a:prstGeom prst="rect">
            <a:avLst/>
          </a:prstGeom>
          <a:ln>
            <a:noFill/>
          </a:ln>
        </p:spPr>
      </p:pic>
      <p:pic>
        <p:nvPicPr>
          <p:cNvPr id="7" name="Picture 6">
            <a:extLst>
              <a:ext uri="{FF2B5EF4-FFF2-40B4-BE49-F238E27FC236}">
                <a16:creationId xmlns:a16="http://schemas.microsoft.com/office/drawing/2014/main" id="{F9207598-0E18-0F43-8F2D-ABC374B43668}"/>
              </a:ext>
            </a:extLst>
          </p:cNvPr>
          <p:cNvPicPr>
            <a:picLocks noChangeAspect="1"/>
          </p:cNvPicPr>
          <p:nvPr/>
        </p:nvPicPr>
        <p:blipFill>
          <a:blip r:embed="rId4"/>
          <a:stretch>
            <a:fillRect/>
          </a:stretch>
        </p:blipFill>
        <p:spPr>
          <a:xfrm>
            <a:off x="5791145" y="2666257"/>
            <a:ext cx="5794811" cy="1101014"/>
          </a:xfrm>
          <a:prstGeom prst="rect">
            <a:avLst/>
          </a:prstGeom>
          <a:ln>
            <a:noFill/>
          </a:ln>
        </p:spPr>
      </p:pic>
      <p:sp>
        <p:nvSpPr>
          <p:cNvPr id="16" name="Rectangle 15">
            <a:extLst>
              <a:ext uri="{FF2B5EF4-FFF2-40B4-BE49-F238E27FC236}">
                <a16:creationId xmlns:a16="http://schemas.microsoft.com/office/drawing/2014/main" id="{9851FC3B-CE9A-4567-83E2-E185C75C4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134" y="4109680"/>
            <a:ext cx="11730000" cy="2299058"/>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DBF8B580-B984-FC4E-AE01-413E9872A142}"/>
              </a:ext>
            </a:extLst>
          </p:cNvPr>
          <p:cNvSpPr>
            <a:spLocks noGrp="1"/>
          </p:cNvSpPr>
          <p:nvPr>
            <p:ph type="title"/>
          </p:nvPr>
        </p:nvSpPr>
        <p:spPr>
          <a:xfrm>
            <a:off x="685801" y="4267829"/>
            <a:ext cx="3373149" cy="1608035"/>
          </a:xfrm>
        </p:spPr>
        <p:txBody>
          <a:bodyPr>
            <a:normAutofit/>
          </a:bodyPr>
          <a:lstStyle/>
          <a:p>
            <a:r>
              <a:rPr lang="en-US" sz="4800" dirty="0">
                <a:solidFill>
                  <a:schemeClr val="bg1"/>
                </a:solidFill>
              </a:rPr>
              <a:t>EDA – FEATURES 2</a:t>
            </a:r>
          </a:p>
        </p:txBody>
      </p:sp>
      <p:sp>
        <p:nvSpPr>
          <p:cNvPr id="11" name="Content Placeholder 10">
            <a:extLst>
              <a:ext uri="{FF2B5EF4-FFF2-40B4-BE49-F238E27FC236}">
                <a16:creationId xmlns:a16="http://schemas.microsoft.com/office/drawing/2014/main" id="{CF902244-BA6B-5ADF-075C-B54512912093}"/>
              </a:ext>
            </a:extLst>
          </p:cNvPr>
          <p:cNvSpPr>
            <a:spLocks noGrp="1"/>
          </p:cNvSpPr>
          <p:nvPr>
            <p:ph sz="quarter" idx="13"/>
          </p:nvPr>
        </p:nvSpPr>
        <p:spPr>
          <a:xfrm>
            <a:off x="4634682" y="4267829"/>
            <a:ext cx="6635805" cy="1608035"/>
          </a:xfrm>
        </p:spPr>
        <p:txBody>
          <a:bodyPr>
            <a:normAutofit/>
          </a:bodyPr>
          <a:lstStyle/>
          <a:p>
            <a:r>
              <a:rPr lang="en-US" dirty="0">
                <a:solidFill>
                  <a:schemeClr val="bg1"/>
                </a:solidFill>
              </a:rPr>
              <a:t>BY CONTRACT TERMS ANALYSIS VS CHURN RATES</a:t>
            </a:r>
          </a:p>
          <a:p>
            <a:endParaRPr lang="en-US" dirty="0">
              <a:solidFill>
                <a:schemeClr val="bg1"/>
              </a:solidFill>
            </a:endParaRPr>
          </a:p>
        </p:txBody>
      </p:sp>
      <p:sp>
        <p:nvSpPr>
          <p:cNvPr id="8" name="TextBox 7">
            <a:extLst>
              <a:ext uri="{FF2B5EF4-FFF2-40B4-BE49-F238E27FC236}">
                <a16:creationId xmlns:a16="http://schemas.microsoft.com/office/drawing/2014/main" id="{2B7A2FF8-1537-AE42-9C2D-89C5BF35D1EF}"/>
              </a:ext>
            </a:extLst>
          </p:cNvPr>
          <p:cNvSpPr txBox="1"/>
          <p:nvPr/>
        </p:nvSpPr>
        <p:spPr>
          <a:xfrm>
            <a:off x="5803280" y="1046806"/>
            <a:ext cx="51596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Non-loyal customers usually buy a gym membership for one month. </a:t>
            </a:r>
          </a:p>
          <a:p>
            <a:pPr marL="285750" indent="-285750">
              <a:buFont typeface="Arial" panose="020B0604020202020204" pitchFamily="34" charset="0"/>
              <a:buChar char="•"/>
            </a:pPr>
            <a:r>
              <a:rPr lang="en-US" dirty="0"/>
              <a:t>Clients who buy a one-year contract very rarely stop going to the gym.</a:t>
            </a:r>
          </a:p>
        </p:txBody>
      </p:sp>
    </p:spTree>
    <p:extLst>
      <p:ext uri="{BB962C8B-B14F-4D97-AF65-F5344CB8AC3E}">
        <p14:creationId xmlns:p14="http://schemas.microsoft.com/office/powerpoint/2010/main" val="306632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0D53-873A-614E-9D3A-6E50A62202DD}"/>
              </a:ext>
            </a:extLst>
          </p:cNvPr>
          <p:cNvSpPr>
            <a:spLocks noGrp="1"/>
          </p:cNvSpPr>
          <p:nvPr>
            <p:ph type="title"/>
          </p:nvPr>
        </p:nvSpPr>
        <p:spPr/>
        <p:txBody>
          <a:bodyPr/>
          <a:lstStyle/>
          <a:p>
            <a:r>
              <a:rPr lang="en-US" dirty="0"/>
              <a:t>Eda – feature 3 - numeric dataset</a:t>
            </a:r>
          </a:p>
        </p:txBody>
      </p:sp>
      <p:pic>
        <p:nvPicPr>
          <p:cNvPr id="11" name="Picture 10">
            <a:extLst>
              <a:ext uri="{FF2B5EF4-FFF2-40B4-BE49-F238E27FC236}">
                <a16:creationId xmlns:a16="http://schemas.microsoft.com/office/drawing/2014/main" id="{E8A97520-89AB-2B4E-B7F0-C59255C0F1F0}"/>
              </a:ext>
            </a:extLst>
          </p:cNvPr>
          <p:cNvPicPr>
            <a:picLocks noChangeAspect="1"/>
          </p:cNvPicPr>
          <p:nvPr/>
        </p:nvPicPr>
        <p:blipFill>
          <a:blip r:embed="rId2"/>
          <a:stretch>
            <a:fillRect/>
          </a:stretch>
        </p:blipFill>
        <p:spPr>
          <a:xfrm>
            <a:off x="766482" y="3481291"/>
            <a:ext cx="3009516" cy="1625759"/>
          </a:xfrm>
          <a:prstGeom prst="rect">
            <a:avLst/>
          </a:prstGeom>
        </p:spPr>
      </p:pic>
      <p:pic>
        <p:nvPicPr>
          <p:cNvPr id="13" name="Picture 12">
            <a:extLst>
              <a:ext uri="{FF2B5EF4-FFF2-40B4-BE49-F238E27FC236}">
                <a16:creationId xmlns:a16="http://schemas.microsoft.com/office/drawing/2014/main" id="{3D81FE36-B9EB-D04A-99CC-994781211E96}"/>
              </a:ext>
            </a:extLst>
          </p:cNvPr>
          <p:cNvPicPr>
            <a:picLocks noChangeAspect="1"/>
          </p:cNvPicPr>
          <p:nvPr/>
        </p:nvPicPr>
        <p:blipFill>
          <a:blip r:embed="rId3"/>
          <a:stretch>
            <a:fillRect/>
          </a:stretch>
        </p:blipFill>
        <p:spPr>
          <a:xfrm>
            <a:off x="7380487" y="1655043"/>
            <a:ext cx="3187058" cy="1721668"/>
          </a:xfrm>
          <a:prstGeom prst="rect">
            <a:avLst/>
          </a:prstGeom>
        </p:spPr>
      </p:pic>
      <p:sp>
        <p:nvSpPr>
          <p:cNvPr id="4" name="Content Placeholder 3">
            <a:extLst>
              <a:ext uri="{FF2B5EF4-FFF2-40B4-BE49-F238E27FC236}">
                <a16:creationId xmlns:a16="http://schemas.microsoft.com/office/drawing/2014/main" id="{E0B78322-E943-0746-AE33-6C95FDB5BAD3}"/>
              </a:ext>
            </a:extLst>
          </p:cNvPr>
          <p:cNvSpPr>
            <a:spLocks noGrp="1"/>
          </p:cNvSpPr>
          <p:nvPr>
            <p:ph sz="quarter" idx="13"/>
          </p:nvPr>
        </p:nvSpPr>
        <p:spPr>
          <a:xfrm>
            <a:off x="3856679" y="1617504"/>
            <a:ext cx="3187059" cy="3311189"/>
          </a:xfrm>
        </p:spPr>
        <p:txBody>
          <a:bodyPr>
            <a:normAutofit fontScale="62500" lnSpcReduction="20000"/>
          </a:bodyPr>
          <a:lstStyle/>
          <a:p>
            <a:r>
              <a:rPr lang="en-US" dirty="0">
                <a:solidFill>
                  <a:srgbClr val="C00000"/>
                </a:solidFill>
              </a:rPr>
              <a:t>CONTRACT</a:t>
            </a:r>
            <a:r>
              <a:rPr lang="en-US" dirty="0"/>
              <a:t>: </a:t>
            </a:r>
          </a:p>
          <a:p>
            <a:r>
              <a:rPr lang="en-US" dirty="0"/>
              <a:t>Non-loyal customers usually buy a gym membership for one month. Clients who buy a one-year contract very rarely stop going to the gym.</a:t>
            </a:r>
          </a:p>
          <a:p>
            <a:r>
              <a:rPr lang="en-US" dirty="0">
                <a:solidFill>
                  <a:srgbClr val="C00000"/>
                </a:solidFill>
              </a:rPr>
              <a:t>Frequency</a:t>
            </a:r>
            <a:r>
              <a:rPr lang="en-US" dirty="0"/>
              <a:t>: Loyal customers visit the gym more often.</a:t>
            </a:r>
          </a:p>
          <a:p>
            <a:r>
              <a:rPr lang="en-AU" dirty="0">
                <a:solidFill>
                  <a:srgbClr val="C00000"/>
                </a:solidFill>
              </a:rPr>
              <a:t>COST</a:t>
            </a:r>
            <a:r>
              <a:rPr lang="en-AU" dirty="0"/>
              <a:t>: Loyal customers spend more money on additional services for the entire duration of the subscription.</a:t>
            </a:r>
          </a:p>
          <a:p>
            <a:r>
              <a:rPr lang="en-AU" dirty="0"/>
              <a:t>customers who are inclined to stop exercising spend more money.</a:t>
            </a:r>
          </a:p>
          <a:p>
            <a:endParaRPr lang="en-US" dirty="0"/>
          </a:p>
        </p:txBody>
      </p:sp>
      <p:pic>
        <p:nvPicPr>
          <p:cNvPr id="10" name="Picture 9">
            <a:extLst>
              <a:ext uri="{FF2B5EF4-FFF2-40B4-BE49-F238E27FC236}">
                <a16:creationId xmlns:a16="http://schemas.microsoft.com/office/drawing/2014/main" id="{827C806B-5D66-A744-9B72-C4A6EBA87256}"/>
              </a:ext>
            </a:extLst>
          </p:cNvPr>
          <p:cNvPicPr>
            <a:picLocks noChangeAspect="1"/>
          </p:cNvPicPr>
          <p:nvPr/>
        </p:nvPicPr>
        <p:blipFill>
          <a:blip r:embed="rId4"/>
          <a:stretch>
            <a:fillRect/>
          </a:stretch>
        </p:blipFill>
        <p:spPr>
          <a:xfrm>
            <a:off x="766482" y="1655043"/>
            <a:ext cx="3009516" cy="1625759"/>
          </a:xfrm>
          <a:prstGeom prst="rect">
            <a:avLst/>
          </a:prstGeom>
        </p:spPr>
      </p:pic>
      <p:pic>
        <p:nvPicPr>
          <p:cNvPr id="8" name="Picture 7">
            <a:extLst>
              <a:ext uri="{FF2B5EF4-FFF2-40B4-BE49-F238E27FC236}">
                <a16:creationId xmlns:a16="http://schemas.microsoft.com/office/drawing/2014/main" id="{36571A28-6E2A-F045-86D2-E6C453A9F4F4}"/>
              </a:ext>
            </a:extLst>
          </p:cNvPr>
          <p:cNvPicPr>
            <a:picLocks noChangeAspect="1"/>
          </p:cNvPicPr>
          <p:nvPr/>
        </p:nvPicPr>
        <p:blipFill>
          <a:blip r:embed="rId5"/>
          <a:stretch>
            <a:fillRect/>
          </a:stretch>
        </p:blipFill>
        <p:spPr>
          <a:xfrm>
            <a:off x="3229403" y="5793655"/>
            <a:ext cx="4855319" cy="317687"/>
          </a:xfrm>
          <a:prstGeom prst="rect">
            <a:avLst/>
          </a:prstGeom>
        </p:spPr>
      </p:pic>
      <p:pic>
        <p:nvPicPr>
          <p:cNvPr id="14" name="Picture 13">
            <a:extLst>
              <a:ext uri="{FF2B5EF4-FFF2-40B4-BE49-F238E27FC236}">
                <a16:creationId xmlns:a16="http://schemas.microsoft.com/office/drawing/2014/main" id="{FE84F936-1CE5-1441-A157-3A5712CEB4FC}"/>
              </a:ext>
            </a:extLst>
          </p:cNvPr>
          <p:cNvPicPr>
            <a:picLocks noChangeAspect="1"/>
          </p:cNvPicPr>
          <p:nvPr/>
        </p:nvPicPr>
        <p:blipFill>
          <a:blip r:embed="rId6"/>
          <a:stretch>
            <a:fillRect/>
          </a:stretch>
        </p:blipFill>
        <p:spPr>
          <a:xfrm>
            <a:off x="3637681" y="5250771"/>
            <a:ext cx="4038762" cy="311447"/>
          </a:xfrm>
          <a:prstGeom prst="rect">
            <a:avLst/>
          </a:prstGeom>
        </p:spPr>
      </p:pic>
      <p:pic>
        <p:nvPicPr>
          <p:cNvPr id="16" name="Picture 15">
            <a:extLst>
              <a:ext uri="{FF2B5EF4-FFF2-40B4-BE49-F238E27FC236}">
                <a16:creationId xmlns:a16="http://schemas.microsoft.com/office/drawing/2014/main" id="{1B34DEFB-8E1C-1D45-9592-5CB2CD2720EF}"/>
              </a:ext>
            </a:extLst>
          </p:cNvPr>
          <p:cNvPicPr>
            <a:picLocks noChangeAspect="1"/>
          </p:cNvPicPr>
          <p:nvPr/>
        </p:nvPicPr>
        <p:blipFill>
          <a:blip r:embed="rId7"/>
          <a:stretch>
            <a:fillRect/>
          </a:stretch>
        </p:blipFill>
        <p:spPr>
          <a:xfrm>
            <a:off x="3891573" y="4677168"/>
            <a:ext cx="3373339" cy="299337"/>
          </a:xfrm>
          <a:prstGeom prst="rect">
            <a:avLst/>
          </a:prstGeom>
        </p:spPr>
      </p:pic>
      <p:pic>
        <p:nvPicPr>
          <p:cNvPr id="12" name="Picture 11">
            <a:extLst>
              <a:ext uri="{FF2B5EF4-FFF2-40B4-BE49-F238E27FC236}">
                <a16:creationId xmlns:a16="http://schemas.microsoft.com/office/drawing/2014/main" id="{CF2B77A3-F783-F24F-850D-B58B90F82329}"/>
              </a:ext>
            </a:extLst>
          </p:cNvPr>
          <p:cNvPicPr>
            <a:picLocks noChangeAspect="1"/>
          </p:cNvPicPr>
          <p:nvPr/>
        </p:nvPicPr>
        <p:blipFill>
          <a:blip r:embed="rId8"/>
          <a:stretch>
            <a:fillRect/>
          </a:stretch>
        </p:blipFill>
        <p:spPr>
          <a:xfrm>
            <a:off x="7380488" y="3481291"/>
            <a:ext cx="3187058" cy="1721668"/>
          </a:xfrm>
          <a:prstGeom prst="rect">
            <a:avLst/>
          </a:prstGeom>
        </p:spPr>
      </p:pic>
    </p:spTree>
    <p:extLst>
      <p:ext uri="{BB962C8B-B14F-4D97-AF65-F5344CB8AC3E}">
        <p14:creationId xmlns:p14="http://schemas.microsoft.com/office/powerpoint/2010/main" val="95856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6FB8-B53B-714B-AF94-18465D0A3937}"/>
              </a:ext>
            </a:extLst>
          </p:cNvPr>
          <p:cNvSpPr>
            <a:spLocks noGrp="1"/>
          </p:cNvSpPr>
          <p:nvPr>
            <p:ph type="title"/>
          </p:nvPr>
        </p:nvSpPr>
        <p:spPr/>
        <p:txBody>
          <a:bodyPr>
            <a:normAutofit fontScale="90000"/>
          </a:bodyPr>
          <a:lstStyle/>
          <a:p>
            <a:r>
              <a:rPr lang="en-AU" b="1" dirty="0"/>
              <a:t>Correlation matrix between customer features</a:t>
            </a:r>
            <a:br>
              <a:rPr lang="en-AU" b="1" dirty="0"/>
            </a:br>
            <a:endParaRPr lang="en-US" dirty="0"/>
          </a:p>
        </p:txBody>
      </p:sp>
      <p:pic>
        <p:nvPicPr>
          <p:cNvPr id="5" name="Content Placeholder 4">
            <a:extLst>
              <a:ext uri="{FF2B5EF4-FFF2-40B4-BE49-F238E27FC236}">
                <a16:creationId xmlns:a16="http://schemas.microsoft.com/office/drawing/2014/main" id="{F69B6DB0-7B5C-0240-9BCB-6CB068515CCA}"/>
              </a:ext>
            </a:extLst>
          </p:cNvPr>
          <p:cNvPicPr>
            <a:picLocks noGrp="1" noChangeAspect="1"/>
          </p:cNvPicPr>
          <p:nvPr>
            <p:ph sz="quarter" idx="13"/>
          </p:nvPr>
        </p:nvPicPr>
        <p:blipFill>
          <a:blip r:embed="rId2"/>
          <a:stretch>
            <a:fillRect/>
          </a:stretch>
        </p:blipFill>
        <p:spPr>
          <a:xfrm>
            <a:off x="685801" y="2121868"/>
            <a:ext cx="3515150" cy="2360922"/>
          </a:xfrm>
        </p:spPr>
      </p:pic>
      <p:pic>
        <p:nvPicPr>
          <p:cNvPr id="7" name="Picture 6">
            <a:extLst>
              <a:ext uri="{FF2B5EF4-FFF2-40B4-BE49-F238E27FC236}">
                <a16:creationId xmlns:a16="http://schemas.microsoft.com/office/drawing/2014/main" id="{D4656C10-4284-594A-9B23-950FD1E9FEC4}"/>
              </a:ext>
            </a:extLst>
          </p:cNvPr>
          <p:cNvPicPr>
            <a:picLocks noChangeAspect="1"/>
          </p:cNvPicPr>
          <p:nvPr/>
        </p:nvPicPr>
        <p:blipFill>
          <a:blip r:embed="rId3"/>
          <a:stretch>
            <a:fillRect/>
          </a:stretch>
        </p:blipFill>
        <p:spPr>
          <a:xfrm>
            <a:off x="4999261" y="2121868"/>
            <a:ext cx="3515150" cy="2478938"/>
          </a:xfrm>
          <a:prstGeom prst="rect">
            <a:avLst/>
          </a:prstGeom>
        </p:spPr>
      </p:pic>
      <p:sp>
        <p:nvSpPr>
          <p:cNvPr id="8" name="TextBox 7">
            <a:extLst>
              <a:ext uri="{FF2B5EF4-FFF2-40B4-BE49-F238E27FC236}">
                <a16:creationId xmlns:a16="http://schemas.microsoft.com/office/drawing/2014/main" id="{EAC2FCFD-8FB0-D940-AE71-433531327A72}"/>
              </a:ext>
            </a:extLst>
          </p:cNvPr>
          <p:cNvSpPr txBox="1"/>
          <p:nvPr/>
        </p:nvSpPr>
        <p:spPr>
          <a:xfrm>
            <a:off x="2048436" y="4493688"/>
            <a:ext cx="84830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D2ED5BE6-576E-DB4B-A4E0-A297C7CA6FD8}"/>
              </a:ext>
            </a:extLst>
          </p:cNvPr>
          <p:cNvSpPr txBox="1"/>
          <p:nvPr/>
        </p:nvSpPr>
        <p:spPr>
          <a:xfrm>
            <a:off x="6398308" y="4811498"/>
            <a:ext cx="720069" cy="369332"/>
          </a:xfrm>
          <a:prstGeom prst="rect">
            <a:avLst/>
          </a:prstGeom>
          <a:noFill/>
        </p:spPr>
        <p:txBody>
          <a:bodyPr wrap="none" rtlCol="0">
            <a:spAutoFit/>
          </a:bodyPr>
          <a:lstStyle/>
          <a:p>
            <a:r>
              <a:rPr lang="en-US"/>
              <a:t>AFTER</a:t>
            </a:r>
            <a:endParaRPr lang="en-US" dirty="0"/>
          </a:p>
        </p:txBody>
      </p:sp>
      <p:sp>
        <p:nvSpPr>
          <p:cNvPr id="11" name="Rectangle 10">
            <a:extLst>
              <a:ext uri="{FF2B5EF4-FFF2-40B4-BE49-F238E27FC236}">
                <a16:creationId xmlns:a16="http://schemas.microsoft.com/office/drawing/2014/main" id="{383768B1-F9B3-9941-BF3C-0203F3442C4B}"/>
              </a:ext>
            </a:extLst>
          </p:cNvPr>
          <p:cNvSpPr/>
          <p:nvPr/>
        </p:nvSpPr>
        <p:spPr>
          <a:xfrm>
            <a:off x="8788307" y="2121868"/>
            <a:ext cx="2541332" cy="3416320"/>
          </a:xfrm>
          <a:prstGeom prst="rect">
            <a:avLst/>
          </a:prstGeom>
        </p:spPr>
        <p:txBody>
          <a:bodyPr wrap="square">
            <a:spAutoFit/>
          </a:bodyPr>
          <a:lstStyle/>
          <a:p>
            <a:r>
              <a:rPr lang="en-AU" b="1" dirty="0">
                <a:solidFill>
                  <a:srgbClr val="000000"/>
                </a:solidFill>
                <a:latin typeface="Helvetica Neue" panose="02000503000000020004" pitchFamily="2" charset="0"/>
              </a:rPr>
              <a:t>For clients who continue to visit the gym, the frequency of visits does not change.</a:t>
            </a:r>
          </a:p>
          <a:p>
            <a:r>
              <a:rPr lang="en-AU" b="1" dirty="0">
                <a:solidFill>
                  <a:srgbClr val="000000"/>
                </a:solidFill>
                <a:latin typeface="Helvetica Neue" panose="02000503000000020004" pitchFamily="2" charset="0"/>
              </a:rPr>
              <a:t>However, for those who left, the frequency of visits has decreased in the last month, compared to the previous period.</a:t>
            </a:r>
            <a:endParaRPr lang="en-US" b="1" dirty="0"/>
          </a:p>
        </p:txBody>
      </p:sp>
      <p:pic>
        <p:nvPicPr>
          <p:cNvPr id="13" name="Picture 12">
            <a:extLst>
              <a:ext uri="{FF2B5EF4-FFF2-40B4-BE49-F238E27FC236}">
                <a16:creationId xmlns:a16="http://schemas.microsoft.com/office/drawing/2014/main" id="{0C415BA5-9E6C-374D-B161-4D3278D91357}"/>
              </a:ext>
            </a:extLst>
          </p:cNvPr>
          <p:cNvPicPr>
            <a:picLocks noChangeAspect="1"/>
          </p:cNvPicPr>
          <p:nvPr/>
        </p:nvPicPr>
        <p:blipFill>
          <a:blip r:embed="rId4"/>
          <a:stretch>
            <a:fillRect/>
          </a:stretch>
        </p:blipFill>
        <p:spPr>
          <a:xfrm>
            <a:off x="4844680" y="5215172"/>
            <a:ext cx="3824311" cy="847754"/>
          </a:xfrm>
          <a:prstGeom prst="rect">
            <a:avLst/>
          </a:prstGeom>
        </p:spPr>
      </p:pic>
      <p:pic>
        <p:nvPicPr>
          <p:cNvPr id="15" name="Picture 14">
            <a:extLst>
              <a:ext uri="{FF2B5EF4-FFF2-40B4-BE49-F238E27FC236}">
                <a16:creationId xmlns:a16="http://schemas.microsoft.com/office/drawing/2014/main" id="{20D2E27B-4AC8-1942-85E3-B80539003C04}"/>
              </a:ext>
            </a:extLst>
          </p:cNvPr>
          <p:cNvPicPr>
            <a:picLocks noChangeAspect="1"/>
          </p:cNvPicPr>
          <p:nvPr/>
        </p:nvPicPr>
        <p:blipFill>
          <a:blip r:embed="rId5"/>
          <a:stretch>
            <a:fillRect/>
          </a:stretch>
        </p:blipFill>
        <p:spPr>
          <a:xfrm>
            <a:off x="932685" y="4923542"/>
            <a:ext cx="3086101" cy="1431014"/>
          </a:xfrm>
          <a:prstGeom prst="rect">
            <a:avLst/>
          </a:prstGeom>
        </p:spPr>
      </p:pic>
    </p:spTree>
    <p:extLst>
      <p:ext uri="{BB962C8B-B14F-4D97-AF65-F5344CB8AC3E}">
        <p14:creationId xmlns:p14="http://schemas.microsoft.com/office/powerpoint/2010/main" val="144664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48" name="Picture 23">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9"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0"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1"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2"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AU"/>
          </a:p>
        </p:txBody>
      </p:sp>
      <p:sp>
        <p:nvSpPr>
          <p:cNvPr id="53"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54" name="Picture 35">
            <a:extLst>
              <a:ext uri="{FF2B5EF4-FFF2-40B4-BE49-F238E27FC236}">
                <a16:creationId xmlns:a16="http://schemas.microsoft.com/office/drawing/2014/main" id="{47458151-6535-4712-9D31-5BFEBD2205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5" name="Rectangle 37">
            <a:extLst>
              <a:ext uri="{FF2B5EF4-FFF2-40B4-BE49-F238E27FC236}">
                <a16:creationId xmlns:a16="http://schemas.microsoft.com/office/drawing/2014/main" id="{28F956D1-3AF5-47E1-BF12-D331E34A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
            <a:extLst>
              <a:ext uri="{FF2B5EF4-FFF2-40B4-BE49-F238E27FC236}">
                <a16:creationId xmlns:a16="http://schemas.microsoft.com/office/drawing/2014/main" id="{4A5A7DD1-718C-42BE-9B90-4D960E22E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AU"/>
          </a:p>
        </p:txBody>
      </p:sp>
      <p:sp>
        <p:nvSpPr>
          <p:cNvPr id="3" name="Rectangle 2">
            <a:extLst>
              <a:ext uri="{FF2B5EF4-FFF2-40B4-BE49-F238E27FC236}">
                <a16:creationId xmlns:a16="http://schemas.microsoft.com/office/drawing/2014/main" id="{347D5851-ECE8-5643-A786-297BA4B686C4}"/>
              </a:ext>
            </a:extLst>
          </p:cNvPr>
          <p:cNvSpPr/>
          <p:nvPr/>
        </p:nvSpPr>
        <p:spPr>
          <a:xfrm>
            <a:off x="446663" y="1304458"/>
            <a:ext cx="3326650" cy="2901781"/>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600" cap="all">
                <a:solidFill>
                  <a:schemeClr val="accent1"/>
                </a:solidFill>
                <a:latin typeface="+mj-lt"/>
                <a:ea typeface="+mj-ea"/>
                <a:cs typeface="+mj-cs"/>
              </a:rPr>
              <a:t>Build a model to predict user churn</a:t>
            </a:r>
          </a:p>
        </p:txBody>
      </p:sp>
      <p:sp>
        <p:nvSpPr>
          <p:cNvPr id="57" name="Rectangle 41">
            <a:extLst>
              <a:ext uri="{FF2B5EF4-FFF2-40B4-BE49-F238E27FC236}">
                <a16:creationId xmlns:a16="http://schemas.microsoft.com/office/drawing/2014/main" id="{9DE02FF1-20BC-4306-B0FB-AE6D71D73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8" name="Rectangle 43">
            <a:extLst>
              <a:ext uri="{FF2B5EF4-FFF2-40B4-BE49-F238E27FC236}">
                <a16:creationId xmlns:a16="http://schemas.microsoft.com/office/drawing/2014/main" id="{89A8C427-1B47-42B2-9206-1F34BE757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2622"/>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9" name="Rectangle 45">
            <a:extLst>
              <a:ext uri="{FF2B5EF4-FFF2-40B4-BE49-F238E27FC236}">
                <a16:creationId xmlns:a16="http://schemas.microsoft.com/office/drawing/2014/main" id="{C9864909-0F48-48BD-B525-B293738D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5"/>
          <a:stretch>
            <a:fillRect/>
          </a:stretch>
        </p:blipFill>
        <p:spPr>
          <a:xfrm>
            <a:off x="5321367" y="1681636"/>
            <a:ext cx="6174771" cy="3488745"/>
          </a:xfrm>
          <a:prstGeom prst="rect">
            <a:avLst/>
          </a:prstGeom>
        </p:spPr>
      </p:pic>
    </p:spTree>
    <p:extLst>
      <p:ext uri="{BB962C8B-B14F-4D97-AF65-F5344CB8AC3E}">
        <p14:creationId xmlns:p14="http://schemas.microsoft.com/office/powerpoint/2010/main" val="29139132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1140</Words>
  <Application>Microsoft Office PowerPoint</Application>
  <PresentationFormat>Widescreen</PresentationFormat>
  <Paragraphs>87</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等线</vt:lpstr>
      <vt:lpstr>Arial</vt:lpstr>
      <vt:lpstr>Calibri</vt:lpstr>
      <vt:lpstr>Helvetica Neue</vt:lpstr>
      <vt:lpstr>Impact</vt:lpstr>
      <vt:lpstr>Roboto</vt:lpstr>
      <vt:lpstr>Main Event</vt:lpstr>
      <vt:lpstr>The gym chain Model Fitness </vt:lpstr>
      <vt:lpstr>The gym chain One Fitness </vt:lpstr>
      <vt:lpstr>Introduction </vt:lpstr>
      <vt:lpstr> clients who left / clients who stay</vt:lpstr>
      <vt:lpstr>EDA – FEATURES 1</vt:lpstr>
      <vt:lpstr>EDA – FEATURES 2</vt:lpstr>
      <vt:lpstr>Eda – feature 3 - numeric dataset</vt:lpstr>
      <vt:lpstr>Correlation matrix between customer features </vt:lpstr>
      <vt:lpstr>PowerPoint Presentation</vt:lpstr>
      <vt:lpstr>LazyPredict</vt:lpstr>
      <vt:lpstr>Adaptive boost classifier</vt:lpstr>
      <vt:lpstr>Train dataset with “logistic regression” method</vt:lpstr>
      <vt:lpstr>COMPARISONS – WHY RANDOM FOREST? </vt:lpstr>
      <vt:lpstr>COMPARISONS – BETWEEN OUR MODELS OF CHOICES </vt:lpstr>
      <vt:lpstr>Optimizations and Feature </vt:lpstr>
      <vt:lpstr>PowerPoint Presentation</vt:lpstr>
      <vt:lpstr>Standardize the data and plot a dendrogram  </vt:lpstr>
      <vt:lpstr>Plot distributions of features for the clusters </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gym chain Model Fitness</dc:title>
  <dc:creator>Han Wang</dc:creator>
  <cp:lastModifiedBy>Hans LIM</cp:lastModifiedBy>
  <cp:revision>7</cp:revision>
  <dcterms:created xsi:type="dcterms:W3CDTF">2024-10-30T10:37:14Z</dcterms:created>
  <dcterms:modified xsi:type="dcterms:W3CDTF">2024-10-31T08:15:45Z</dcterms:modified>
</cp:coreProperties>
</file>