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3" Target="ppt/presentation.xml" Type="http://schemas.openxmlformats.org/officeDocument/2006/relationships/officeDocument"/><Relationship Id="rId2" Target="docProps/core.xml" Type="http://schemas.openxmlformats.org/package/2006/relationships/metadata/core-properties"/><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autoAdjust="0" sz="19981"/>
    <p:restoredTop autoAdjust="0" sz="74305"/>
  </p:normalViewPr>
  <p:slideViewPr>
    <p:cSldViewPr snapToGrid="0">
      <p:cViewPr varScale="1">
        <p:scale>
          <a:sx d="100" n="67"/>
          <a:sy d="100" n="67"/>
        </p:scale>
        <p:origin x="834" y="66"/>
      </p:cViewPr>
      <p:guideLst/>
    </p:cSldViewPr>
  </p:slideViewPr>
  <p:notesTextViewPr>
    <p:cViewPr>
      <p:scale>
        <a:sx d="2" n="3"/>
        <a:sy d="2" n="3"/>
      </p:scale>
      <p:origin x="0" y="0"/>
    </p:cViewPr>
  </p:notesTextViewPr>
  <p:gridSpacing cx="72008" cy="72008"/>
</p:viewPr>
</file>

<file path=ppt/_rels/presentation.xml.rels><?xml version="1.0" encoding="UTF-8" standalone="yes"?><Relationships xmlns="http://schemas.openxmlformats.org/package/2006/relationships"><Relationship Id="rId35" Target="slides/slide29.xml" Type="http://schemas.openxmlformats.org/officeDocument/2006/relationships/slide"/><Relationship Id="rId34" Target="slides/slide28.xml" Type="http://schemas.openxmlformats.org/officeDocument/2006/relationships/slide"/><Relationship Id="rId33" Target="slides/slide27.xml" Type="http://schemas.openxmlformats.org/officeDocument/2006/relationships/slide"/><Relationship Id="rId32" Target="slides/slide26.xml" Type="http://schemas.openxmlformats.org/officeDocument/2006/relationships/slide"/><Relationship Id="rId31" Target="slides/slide25.xml" Type="http://schemas.openxmlformats.org/officeDocument/2006/relationships/slide"/><Relationship Id="rId30" Target="slides/slide24.xml" Type="http://schemas.openxmlformats.org/officeDocument/2006/relationships/slide"/><Relationship Id="rId27" Target="slides/slide21.xml" Type="http://schemas.openxmlformats.org/officeDocument/2006/relationships/slide"/><Relationship Id="rId26" Target="slides/slide20.xml" Type="http://schemas.openxmlformats.org/officeDocument/2006/relationships/slide"/><Relationship Id="rId25" Target="slides/slide19.xml" Type="http://schemas.openxmlformats.org/officeDocument/2006/relationships/slide"/><Relationship Id="rId24" Target="slides/slide18.xml" Type="http://schemas.openxmlformats.org/officeDocument/2006/relationships/slide"/><Relationship Id="rId21" Target="slides/slide15.xml" Type="http://schemas.openxmlformats.org/officeDocument/2006/relationships/slide"/><Relationship Id="rId19" Target="slides/slide13.xml" Type="http://schemas.openxmlformats.org/officeDocument/2006/relationships/slide"/><Relationship Id="rId20" Target="slides/slide14.xml" Type="http://schemas.openxmlformats.org/officeDocument/2006/relationships/slide"/><Relationship Id="rId18" Target="slides/slide12.xml" Type="http://schemas.openxmlformats.org/officeDocument/2006/relationships/slide"/><Relationship Id="rId17" Target="slides/slide11.xml" Type="http://schemas.openxmlformats.org/officeDocument/2006/relationships/slide"/><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10" Target="slides/slide4.xml" Type="http://schemas.openxmlformats.org/officeDocument/2006/relationships/slide"/><Relationship Id="rId9" Target="slides/slide3.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3" Target="slides/slide17.xml" Type="http://schemas.openxmlformats.org/officeDocument/2006/relationships/slide"/><Relationship Id="rId29" Target="slides/slide23.xml" Type="http://schemas.openxmlformats.org/officeDocument/2006/relationships/slide"/><Relationship Id="rId2" Target="viewProps.xml" Type="http://schemas.openxmlformats.org/officeDocument/2006/relationships/viewProps"/><Relationship Id="rId22" Target="slides/slide16.xml" Type="http://schemas.openxmlformats.org/officeDocument/2006/relationships/slide"/><Relationship Id="rId28" Target="slides/slide22.xml" Type="http://schemas.openxmlformats.org/officeDocument/2006/relationships/slide"/><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numCol="1"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numCol="1" rIns="91440" rtlCol="0" tIns="45720" vert="horz"/>
          <a:lstStyle>
            <a:lvl1pPr algn="r">
              <a:defRPr sz="1200"/>
            </a:lvl1pPr>
          </a:lstStyle>
          <a:p>
            <a:fld id="{C5607C80-1587-42B7-8C97-2E14C191EE12}" type="datetimeFigureOut">
              <a:rPr lang="en-US" smtClean="0"/>
              <a:t>5/7/2018</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numCol="1"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numCol="1" rIns="91440" rtlCol="0" tIns="45720"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numCol="1"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numCol="1" rIns="91440" rtlCol="0" tIns="45720" vert="horz"/>
          <a:lstStyle>
            <a:lvl1pPr algn="r">
              <a:defRPr sz="1200"/>
            </a:lvl1pPr>
          </a:lstStyle>
          <a:p>
            <a:fld id="{246639C4-D743-4639-96F1-89F6B4A1546A}" type="slidenum">
              <a:rPr lang="en-US" smtClean="0"/>
              <a:t>‹#›</a:t>
            </a:fld>
            <a:endParaRPr lang="en-US"/>
          </a:p>
        </p:txBody>
      </p:sp>
    </p:spTree>
    <p:extLst>
      <p:ext uri="{BB962C8B-B14F-4D97-AF65-F5344CB8AC3E}">
        <p14:creationId xmlns:p14="http://schemas.microsoft.com/office/powerpoint/2010/main" val="5260644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2.xml" Type="http://schemas.openxmlformats.org/officeDocument/2006/relationships/slide"/><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2" Target="../slides/slide14.xml" Type="http://schemas.openxmlformats.org/officeDocument/2006/relationships/slide"/><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2" Target="../slides/slide29.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b="0" dirty="0" i="0" kern="1200" lang="en-US" strike="noStrike" sz="1200" u="none">
              <a:solidFill>
                <a:schemeClr val="tx1"/>
              </a:solidFill>
              <a:effectLst/>
              <a:latin typeface="+mn-lt"/>
              <a:ea typeface="+mn-ea"/>
              <a:cs typeface="+mn-cs"/>
            </a:endParaRPr>
          </a:p>
          <a:p>
            <a:r>
              <a:rPr b="0" dirty="0" i="0" kern="1200" lang="en-US" strike="noStrike" sz="1200" u="none">
                <a:solidFill>
                  <a:schemeClr val="tx1"/>
                </a:solidFill>
                <a:effectLst/>
                <a:latin typeface="+mn-lt"/>
                <a:ea typeface="+mn-ea"/>
                <a:cs typeface="+mn-cs"/>
              </a:rPr>
              <a:t>alpha stable distributions - heavy-tailed distributions</a:t>
            </a:r>
            <a:endParaRPr dirty="0" lang="en-US"/>
          </a:p>
        </p:txBody>
      </p:sp>
      <p:sp>
        <p:nvSpPr>
          <p:cNvPr id="4" name="Slide Number Placeholder 3"/>
          <p:cNvSpPr>
            <a:spLocks noGrp="1"/>
          </p:cNvSpPr>
          <p:nvPr>
            <p:ph idx="10" sz="quarter" type="sldNum"/>
          </p:nvPr>
        </p:nvSpPr>
        <p:spPr/>
        <p:txBody>
          <a:bodyPr numCol="1"/>
          <a:lstStyle/>
          <a:p>
            <a:fld id="{246639C4-D743-4639-96F1-89F6B4A1546A}" type="slidenum">
              <a:rPr lang="en-US" smtClean="0"/>
              <a:t>2</a:t>
            </a:fld>
            <a:endParaRPr lang="en-US"/>
          </a:p>
        </p:txBody>
      </p:sp>
    </p:spTree>
    <p:extLst>
      <p:ext uri="{BB962C8B-B14F-4D97-AF65-F5344CB8AC3E}">
        <p14:creationId xmlns:p14="http://schemas.microsoft.com/office/powerpoint/2010/main" val="335370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b="0" dirty="0" i="0" kern="1200" lang="en-US" strike="noStrike" sz="1200" u="none">
                <a:solidFill>
                  <a:schemeClr val="tx1"/>
                </a:solidFill>
                <a:effectLst/>
                <a:latin typeface="+mn-lt"/>
                <a:ea typeface="+mn-ea"/>
                <a:cs typeface="+mn-cs"/>
              </a:rPr>
              <a:t>Some properties: The moments of alpha stable distributions can only be defined up to the order . the distribution is heavy tailed (making Gaussians the only distributions in the alpha stable family to not be heavy tailed and to have a finite variance). the first moment does not exist</a:t>
            </a:r>
            <a:endParaRPr dirty="0" lang="en-US"/>
          </a:p>
        </p:txBody>
      </p:sp>
      <p:sp>
        <p:nvSpPr>
          <p:cNvPr id="4" name="Slide Number Placeholder 3"/>
          <p:cNvSpPr>
            <a:spLocks noGrp="1"/>
          </p:cNvSpPr>
          <p:nvPr>
            <p:ph idx="10" sz="quarter" type="sldNum"/>
          </p:nvPr>
        </p:nvSpPr>
        <p:spPr/>
        <p:txBody>
          <a:bodyPr numCol="1"/>
          <a:lstStyle/>
          <a:p>
            <a:fld id="{246639C4-D743-4639-96F1-89F6B4A1546A}" type="slidenum">
              <a:rPr lang="en-US" smtClean="0"/>
              <a:t>14</a:t>
            </a:fld>
            <a:endParaRPr lang="en-US"/>
          </a:p>
        </p:txBody>
      </p:sp>
    </p:spTree>
    <p:extLst>
      <p:ext uri="{BB962C8B-B14F-4D97-AF65-F5344CB8AC3E}">
        <p14:creationId xmlns:p14="http://schemas.microsoft.com/office/powerpoint/2010/main" val="3011551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r>
              <a:rPr dirty="0" lang="en-US"/>
              <a:t>Anti atoms</a:t>
            </a:r>
          </a:p>
        </p:txBody>
      </p:sp>
      <p:sp>
        <p:nvSpPr>
          <p:cNvPr id="4" name="Slide Number Placeholder 3"/>
          <p:cNvSpPr>
            <a:spLocks noGrp="1"/>
          </p:cNvSpPr>
          <p:nvPr>
            <p:ph idx="10" sz="quarter" type="sldNum"/>
          </p:nvPr>
        </p:nvSpPr>
        <p:spPr/>
        <p:txBody>
          <a:bodyPr numCol="1"/>
          <a:lstStyle/>
          <a:p>
            <a:fld id="{246639C4-D743-4639-96F1-89F6B4A1546A}" type="slidenum">
              <a:rPr lang="en-US" smtClean="0"/>
              <a:t>29</a:t>
            </a:fld>
            <a:endParaRPr lang="en-US"/>
          </a:p>
        </p:txBody>
      </p:sp>
    </p:spTree>
    <p:extLst>
      <p:ext uri="{BB962C8B-B14F-4D97-AF65-F5344CB8AC3E}">
        <p14:creationId xmlns:p14="http://schemas.microsoft.com/office/powerpoint/2010/main" val="1805977627"/>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anchor="ctr" anchorCtr="1" lIns="274320" numCol="1" rIns="274320">
            <a:normAutofit/>
          </a:bodyPr>
          <a:lstStyle>
            <a:lvl1pPr algn="ctr">
              <a:defRPr sz="3800">
                <a:solidFill>
                  <a:srgbClr val="262626"/>
                </a:solidFill>
              </a:defRPr>
            </a:lvl1pPr>
          </a:lstStyle>
          <a:p>
            <a:r>
              <a:rPr lang="en-US"/>
              <a:t>Click to edit Master title style</a:t>
            </a:r>
            <a:endParaRPr dirty="0" lang="en-US"/>
          </a:p>
        </p:txBody>
      </p:sp>
      <p:sp>
        <p:nvSpPr>
          <p:cNvPr id="3" name="Subtitle 2"/>
          <p:cNvSpPr>
            <a:spLocks noGrp="1"/>
          </p:cNvSpPr>
          <p:nvPr>
            <p:ph idx="1" type="subTitle"/>
          </p:nvPr>
        </p:nvSpPr>
        <p:spPr>
          <a:xfrm>
            <a:off x="2695194" y="4352544"/>
            <a:ext cx="6801612" cy="1239894"/>
          </a:xfrm>
          <a:noFill/>
        </p:spPr>
        <p:txBody>
          <a:bodyPr numCol="1">
            <a:normAutofit/>
          </a:bodyPr>
          <a:lstStyle>
            <a:lvl1pPr algn="ctr" indent="0" marL="0">
              <a:buNone/>
              <a:defRPr sz="2000">
                <a:solidFill>
                  <a:schemeClr val="tx1">
                    <a:lumMod val="75000"/>
                    <a:lumOff val="25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7" name="Date Placeholder 6"/>
          <p:cNvSpPr>
            <a:spLocks noGrp="1"/>
          </p:cNvSpPr>
          <p:nvPr>
            <p:ph idx="10" sz="half" type="dt"/>
          </p:nvPr>
        </p:nvSpPr>
        <p:spPr/>
        <p:txBody>
          <a:bodyPr numCol="1"/>
          <a:lstStyle/>
          <a:p>
            <a:fld id="{1160EA64-D806-43AC-9DF2-F8C432F32B4C}" type="datetimeFigureOut">
              <a:rPr dirty="0" lang="en-US"/>
              <a:t>5/7/2018</a:t>
            </a:fld>
            <a:endParaRPr dirty="0" lang="en-US"/>
          </a:p>
        </p:txBody>
      </p:sp>
      <p:sp>
        <p:nvSpPr>
          <p:cNvPr id="8" name="Footer Placeholder 7"/>
          <p:cNvSpPr>
            <a:spLocks noGrp="1"/>
          </p:cNvSpPr>
          <p:nvPr>
            <p:ph idx="11" sz="quarter" type="ftr"/>
          </p:nvPr>
        </p:nvSpPr>
        <p:spPr/>
        <p:txBody>
          <a:bodyPr numCol="1"/>
          <a:lstStyle/>
          <a:p>
            <a:endParaRPr dirty="0" lang="en-US"/>
          </a:p>
        </p:txBody>
      </p:sp>
      <p:sp>
        <p:nvSpPr>
          <p:cNvPr id="9" name="Slide Number Placeholder 8"/>
          <p:cNvSpPr>
            <a:spLocks noGrp="1"/>
          </p:cNvSpPr>
          <p:nvPr>
            <p:ph idx="12" sz="quarter" type="sldNum"/>
          </p:nvPr>
        </p:nvSpPr>
        <p:spPr/>
        <p:txBody>
          <a:bodyPr numCol="1"/>
          <a:lstStyle/>
          <a:p>
            <a:fld id="{8A7A6979-0714-4377-B894-6BE4C2D6E202}" type="slidenum">
              <a:rPr dirty="0" lang="en-US"/>
              <a:pPr/>
              <a:t>‹#›</a:t>
            </a:fld>
            <a:endParaRPr dirty="0" lang="en-US"/>
          </a:p>
        </p:txBody>
      </p:sp>
    </p:spTree>
  </p:cSld>
  <p:clrMapOvr>
    <a:overrideClrMapping accent1="accent1" accent2="accent2" accent3="accent3" accent4="accent4" accent5="accent5" accent6="accent6" bg1="dk1" bg2="dk2" folHlink="folHlink" hlink="hlink" tx1="lt1" tx2="lt2"/>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dirty="0" lang="en-US"/>
          </a:p>
        </p:txBody>
      </p:sp>
      <p:sp>
        <p:nvSpPr>
          <p:cNvPr id="3" name="Vertical Text Placeholder 2"/>
          <p:cNvSpPr>
            <a:spLocks noGrp="1"/>
          </p:cNvSpPr>
          <p:nvPr>
            <p:ph idx="1" orient="vert" type="body"/>
          </p:nvPr>
        </p:nvSpPr>
        <p:spPr/>
        <p:txBody>
          <a:bodyPr numCol="1"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10" sz="half" type="dt"/>
          </p:nvPr>
        </p:nvSpPr>
        <p:spPr/>
        <p:txBody>
          <a:bodyPr numCol="1"/>
          <a:lstStyle/>
          <a:p>
            <a:fld id="{E9F9C37B-1D36-470B-8223-D6C91242EC14}" type="datetimeFigureOut">
              <a:rPr dirty="0" lang="en-US"/>
              <a:t>5/7/2018</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8A7A6979-0714-4377-B894-6BE4C2D6E202}"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8653112" y="937260"/>
            <a:ext cx="1298608" cy="4983480"/>
          </a:xfrm>
        </p:spPr>
        <p:txBody>
          <a:bodyPr numCol="1" vert="eaVert"/>
          <a:lstStyle/>
          <a:p>
            <a:r>
              <a:rPr lang="en-US"/>
              <a:t>Click to edit Master title style</a:t>
            </a:r>
            <a:endParaRPr dirty="0" lang="en-US"/>
          </a:p>
        </p:txBody>
      </p:sp>
      <p:sp>
        <p:nvSpPr>
          <p:cNvPr id="3" name="Vertical Text Placeholder 2"/>
          <p:cNvSpPr>
            <a:spLocks noGrp="1"/>
          </p:cNvSpPr>
          <p:nvPr>
            <p:ph idx="1" orient="vert" type="body"/>
          </p:nvPr>
        </p:nvSpPr>
        <p:spPr>
          <a:xfrm>
            <a:off x="2231136" y="937260"/>
            <a:ext cx="6198489" cy="4983480"/>
          </a:xfrm>
        </p:spPr>
        <p:txBody>
          <a:bodyPr numCol="1"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10" sz="half" type="dt"/>
          </p:nvPr>
        </p:nvSpPr>
        <p:spPr/>
        <p:txBody>
          <a:bodyPr numCol="1"/>
          <a:lstStyle/>
          <a:p>
            <a:fld id="{67C6F52A-A82B-47A2-A83A-8C4C91F2D59F}" type="datetimeFigureOut">
              <a:rPr dirty="0" lang="en-US"/>
              <a:t>5/7/2018</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8A7A6979-0714-4377-B894-6BE4C2D6E202}"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dirty="0" lang="en-US"/>
          </a:p>
        </p:txBody>
      </p:sp>
      <p:sp>
        <p:nvSpPr>
          <p:cNvPr id="3" name="Content Placeholder 2"/>
          <p:cNvSpPr>
            <a:spLocks noGrp="1"/>
          </p:cNvSpPr>
          <p:nvPr>
            <p:ph idx="1"/>
          </p:nvPr>
        </p:nvSpPr>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7" name="Date Placeholder 6"/>
          <p:cNvSpPr>
            <a:spLocks noGrp="1"/>
          </p:cNvSpPr>
          <p:nvPr>
            <p:ph idx="10" sz="half" type="dt"/>
          </p:nvPr>
        </p:nvSpPr>
        <p:spPr/>
        <p:txBody>
          <a:bodyPr numCol="1"/>
          <a:lstStyle/>
          <a:p>
            <a:fld id="{F070A7B3-6521-4DCA-87E5-044747A908C1}" type="datetimeFigureOut">
              <a:rPr dirty="0" lang="en-US"/>
              <a:t>5/7/2018</a:t>
            </a:fld>
            <a:endParaRPr dirty="0" lang="en-US"/>
          </a:p>
        </p:txBody>
      </p:sp>
      <p:sp>
        <p:nvSpPr>
          <p:cNvPr id="8" name="Footer Placeholder 7"/>
          <p:cNvSpPr>
            <a:spLocks noGrp="1"/>
          </p:cNvSpPr>
          <p:nvPr>
            <p:ph idx="11" sz="quarter" type="ftr"/>
          </p:nvPr>
        </p:nvSpPr>
        <p:spPr/>
        <p:txBody>
          <a:bodyPr numCol="1"/>
          <a:lstStyle/>
          <a:p>
            <a:endParaRPr dirty="0" lang="en-US"/>
          </a:p>
        </p:txBody>
      </p:sp>
      <p:sp>
        <p:nvSpPr>
          <p:cNvPr id="9" name="Slide Number Placeholder 8"/>
          <p:cNvSpPr>
            <a:spLocks noGrp="1"/>
          </p:cNvSpPr>
          <p:nvPr>
            <p:ph idx="12" sz="quarter" type="sldNum"/>
          </p:nvPr>
        </p:nvSpPr>
        <p:spPr/>
        <p:txBody>
          <a:bodyPr numCol="1"/>
          <a:lstStyle/>
          <a:p>
            <a:fld id="{8A7A6979-0714-4377-B894-6BE4C2D6E202}" type="slidenum">
              <a:rPr dirty="0" lang="en-US"/>
              <a:pPr/>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anchor="ctr" anchorCtr="1" lIns="274320" numCol="1" rIns="274320">
            <a:normAutofit/>
          </a:bodyPr>
          <a:lstStyle>
            <a:lvl1pPr>
              <a:defRPr sz="3800">
                <a:solidFill>
                  <a:srgbClr val="262626"/>
                </a:solidFill>
              </a:defRPr>
            </a:lvl1pPr>
          </a:lstStyle>
          <a:p>
            <a:r>
              <a:rPr lang="en-US"/>
              <a:t>Click to edit Master title style</a:t>
            </a:r>
            <a:endParaRPr dirty="0" lang="en-US"/>
          </a:p>
        </p:txBody>
      </p:sp>
      <p:sp>
        <p:nvSpPr>
          <p:cNvPr id="3" name="Text Placeholder 2"/>
          <p:cNvSpPr>
            <a:spLocks noGrp="1"/>
          </p:cNvSpPr>
          <p:nvPr>
            <p:ph idx="1" type="body"/>
          </p:nvPr>
        </p:nvSpPr>
        <p:spPr>
          <a:xfrm>
            <a:off x="2695194" y="4352465"/>
            <a:ext cx="6801612" cy="1265082"/>
          </a:xfrm>
        </p:spPr>
        <p:txBody>
          <a:bodyPr anchor="t" anchorCtr="1" numCol="1">
            <a:normAutofit/>
          </a:bodyPr>
          <a:lstStyle>
            <a:lvl1pPr indent="0" marL="0">
              <a:buNone/>
              <a:defRPr sz="20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idx="10" sz="half" type="dt"/>
          </p:nvPr>
        </p:nvSpPr>
        <p:spPr/>
        <p:txBody>
          <a:bodyPr numCol="1"/>
          <a:lstStyle/>
          <a:p>
            <a:fld id="{1160EA64-D806-43AC-9DF2-F8C432F32B4C}" type="datetimeFigureOut">
              <a:rPr dirty="0" lang="en-US"/>
              <a:t>5/7/2018</a:t>
            </a:fld>
            <a:endParaRPr dirty="0" lang="en-US"/>
          </a:p>
        </p:txBody>
      </p:sp>
      <p:sp>
        <p:nvSpPr>
          <p:cNvPr id="8" name="Footer Placeholder 7"/>
          <p:cNvSpPr>
            <a:spLocks noGrp="1"/>
          </p:cNvSpPr>
          <p:nvPr>
            <p:ph idx="11" sz="quarter" type="ftr"/>
          </p:nvPr>
        </p:nvSpPr>
        <p:spPr/>
        <p:txBody>
          <a:bodyPr numCol="1"/>
          <a:lstStyle/>
          <a:p>
            <a:endParaRPr dirty="0" lang="en-US"/>
          </a:p>
        </p:txBody>
      </p:sp>
      <p:sp>
        <p:nvSpPr>
          <p:cNvPr id="9" name="Slide Number Placeholder 8"/>
          <p:cNvSpPr>
            <a:spLocks noGrp="1"/>
          </p:cNvSpPr>
          <p:nvPr>
            <p:ph idx="12" sz="quarter" type="sldNum"/>
          </p:nvPr>
        </p:nvSpPr>
        <p:spPr/>
        <p:txBody>
          <a:bodyPr numCol="1"/>
          <a:lstStyle/>
          <a:p>
            <a:fld id="{8A7A6979-0714-4377-B894-6BE4C2D6E202}" type="slidenum">
              <a:rPr dirty="0" lang="en-US"/>
              <a:pPr/>
              <a:t>‹#›</a:t>
            </a:fld>
            <a:endParaRPr dirty="0" lang="en-US"/>
          </a:p>
        </p:txBody>
      </p:sp>
    </p:spTree>
  </p:cSld>
  <p:clrMapOvr>
    <a:overrideClrMapping accent1="accent1" accent2="accent2" accent3="accent3" accent4="accent4" accent5="accent5" accent6="accent6" bg1="dk1" bg2="dk2" folHlink="folHlink" hlink="hlink" tx1="lt1" tx2="lt2"/>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dirty="0" lang="en-US"/>
          </a:p>
        </p:txBody>
      </p:sp>
      <p:sp>
        <p:nvSpPr>
          <p:cNvPr id="3" name="Content Placeholder 2"/>
          <p:cNvSpPr>
            <a:spLocks noGrp="1"/>
          </p:cNvSpPr>
          <p:nvPr>
            <p:ph idx="1" sz="half"/>
          </p:nvPr>
        </p:nvSpPr>
        <p:spPr>
          <a:xfrm>
            <a:off x="1581912" y="2638044"/>
            <a:ext cx="4271771" cy="3101982"/>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Content Placeholder 3"/>
          <p:cNvSpPr>
            <a:spLocks noGrp="1"/>
          </p:cNvSpPr>
          <p:nvPr>
            <p:ph idx="2" sz="half"/>
          </p:nvPr>
        </p:nvSpPr>
        <p:spPr>
          <a:xfrm>
            <a:off x="6338315" y="2638044"/>
            <a:ext cx="4270247" cy="3101982"/>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8" name="Date Placeholder 7"/>
          <p:cNvSpPr>
            <a:spLocks noGrp="1"/>
          </p:cNvSpPr>
          <p:nvPr>
            <p:ph idx="10" sz="half" type="dt"/>
          </p:nvPr>
        </p:nvSpPr>
        <p:spPr/>
        <p:txBody>
          <a:bodyPr numCol="1"/>
          <a:lstStyle/>
          <a:p>
            <a:fld id="{AB134690-1557-4C89-A502-4959FE7FAD70}" type="datetimeFigureOut">
              <a:rPr dirty="0" lang="en-US"/>
              <a:t>5/7/2018</a:t>
            </a:fld>
            <a:endParaRPr dirty="0" lang="en-US"/>
          </a:p>
        </p:txBody>
      </p:sp>
      <p:sp>
        <p:nvSpPr>
          <p:cNvPr id="9" name="Footer Placeholder 8"/>
          <p:cNvSpPr>
            <a:spLocks noGrp="1"/>
          </p:cNvSpPr>
          <p:nvPr>
            <p:ph idx="11" sz="quarter" type="ftr"/>
          </p:nvPr>
        </p:nvSpPr>
        <p:spPr/>
        <p:txBody>
          <a:bodyPr numCol="1"/>
          <a:lstStyle/>
          <a:p>
            <a:endParaRPr dirty="0" lang="en-US"/>
          </a:p>
        </p:txBody>
      </p:sp>
      <p:sp>
        <p:nvSpPr>
          <p:cNvPr id="10" name="Slide Number Placeholder 9"/>
          <p:cNvSpPr>
            <a:spLocks noGrp="1"/>
          </p:cNvSpPr>
          <p:nvPr>
            <p:ph idx="12" sz="quarter" type="sldNum"/>
          </p:nvPr>
        </p:nvSpPr>
        <p:spPr/>
        <p:txBody>
          <a:bodyPr numCol="1"/>
          <a:lstStyle/>
          <a:p>
            <a:fld id="{8A7A6979-0714-4377-B894-6BE4C2D6E202}"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3" name="Text Placeholder 2"/>
          <p:cNvSpPr>
            <a:spLocks noGrp="1"/>
          </p:cNvSpPr>
          <p:nvPr>
            <p:ph idx="1" type="body"/>
          </p:nvPr>
        </p:nvSpPr>
        <p:spPr>
          <a:xfrm>
            <a:off x="1583436" y="2313433"/>
            <a:ext cx="4270248" cy="704087"/>
          </a:xfrm>
        </p:spPr>
        <p:txBody>
          <a:bodyPr anchor="b" anchorCtr="1" numCol="1">
            <a:normAutofit/>
          </a:bodyPr>
          <a:lstStyle>
            <a:lvl1pPr algn="ctr" indent="0" marL="0">
              <a:buNone/>
              <a:defRPr b="0" baseline="0" cap="all" spc="100" sz="1900">
                <a:solidFill>
                  <a:schemeClr val="accent2">
                    <a:lumMod val="75000"/>
                  </a:schemeClr>
                </a:solidFill>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4" name="Content Placeholder 3"/>
          <p:cNvSpPr>
            <a:spLocks noGrp="1"/>
          </p:cNvSpPr>
          <p:nvPr>
            <p:ph idx="2" sz="half"/>
          </p:nvPr>
        </p:nvSpPr>
        <p:spPr>
          <a:xfrm>
            <a:off x="1583436" y="3143250"/>
            <a:ext cx="4270248" cy="2596776"/>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6" name="Content Placeholder 5"/>
          <p:cNvSpPr>
            <a:spLocks noGrp="1"/>
          </p:cNvSpPr>
          <p:nvPr>
            <p:ph idx="4" sz="quarter"/>
          </p:nvPr>
        </p:nvSpPr>
        <p:spPr>
          <a:xfrm>
            <a:off x="6338316" y="3143250"/>
            <a:ext cx="4253484" cy="2596776"/>
          </a:xfrm>
        </p:spPr>
        <p:txBody>
          <a:bodyPr numCol="1"/>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1" name="Text Placeholder 4"/>
          <p:cNvSpPr>
            <a:spLocks noGrp="1"/>
          </p:cNvSpPr>
          <p:nvPr>
            <p:ph idx="13" sz="quarter" type="body"/>
          </p:nvPr>
        </p:nvSpPr>
        <p:spPr>
          <a:xfrm>
            <a:off x="6338316" y="2313433"/>
            <a:ext cx="4270248" cy="704087"/>
          </a:xfrm>
        </p:spPr>
        <p:txBody>
          <a:bodyPr anchor="b" anchorCtr="1" numCol="1">
            <a:normAutofit/>
          </a:bodyPr>
          <a:lstStyle>
            <a:lvl1pPr algn="ctr" indent="0" marL="0">
              <a:buNone/>
              <a:defRPr b="0" baseline="0" cap="all" spc="100" sz="1900">
                <a:solidFill>
                  <a:schemeClr val="accent2">
                    <a:lumMod val="75000"/>
                  </a:schemeClr>
                </a:solidFill>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7" name="Date Placeholder 6"/>
          <p:cNvSpPr>
            <a:spLocks noGrp="1"/>
          </p:cNvSpPr>
          <p:nvPr>
            <p:ph idx="10" sz="half" type="dt"/>
          </p:nvPr>
        </p:nvSpPr>
        <p:spPr/>
        <p:txBody>
          <a:bodyPr numCol="1"/>
          <a:lstStyle/>
          <a:p>
            <a:fld id="{4F7D4976-E339-4826-83B7-FBD03F55ECF8}" type="datetimeFigureOut">
              <a:rPr dirty="0" lang="en-US"/>
              <a:t>5/7/2018</a:t>
            </a:fld>
            <a:endParaRPr dirty="0" lang="en-US"/>
          </a:p>
        </p:txBody>
      </p:sp>
      <p:sp>
        <p:nvSpPr>
          <p:cNvPr id="8" name="Footer Placeholder 7"/>
          <p:cNvSpPr>
            <a:spLocks noGrp="1"/>
          </p:cNvSpPr>
          <p:nvPr>
            <p:ph idx="11" sz="quarter" type="ftr"/>
          </p:nvPr>
        </p:nvSpPr>
        <p:spPr/>
        <p:txBody>
          <a:bodyPr numCol="1"/>
          <a:lstStyle/>
          <a:p>
            <a:endParaRPr dirty="0" lang="en-US"/>
          </a:p>
        </p:txBody>
      </p:sp>
      <p:sp>
        <p:nvSpPr>
          <p:cNvPr id="9" name="Slide Number Placeholder 8"/>
          <p:cNvSpPr>
            <a:spLocks noGrp="1"/>
          </p:cNvSpPr>
          <p:nvPr>
            <p:ph idx="12" sz="quarter" type="sldNum"/>
          </p:nvPr>
        </p:nvSpPr>
        <p:spPr/>
        <p:txBody>
          <a:bodyPr numCol="1"/>
          <a:lstStyle/>
          <a:p>
            <a:fld id="{8A7A6979-0714-4377-B894-6BE4C2D6E202}" type="slidenum">
              <a:rPr dirty="0" lang="en-US"/>
              <a:t>‹#›</a:t>
            </a:fld>
            <a:endParaRPr dirty="0" lang="en-US"/>
          </a:p>
        </p:txBody>
      </p:sp>
      <p:sp>
        <p:nvSpPr>
          <p:cNvPr id="10" name="Title 9"/>
          <p:cNvSpPr>
            <a:spLocks noGrp="1"/>
          </p:cNvSpPr>
          <p:nvPr>
            <p:ph type="title"/>
          </p:nvPr>
        </p:nvSpPr>
        <p:spPr/>
        <p:txBody>
          <a:bodyPr numCol="1"/>
          <a:lstStyle/>
          <a:p>
            <a:r>
              <a:rPr lang="en-US"/>
              <a:t>Click to edit Master title style</a:t>
            </a:r>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endParaRPr dirty="0" lang="en-US"/>
          </a:p>
        </p:txBody>
      </p:sp>
      <p:sp>
        <p:nvSpPr>
          <p:cNvPr id="3" name="Date Placeholder 2"/>
          <p:cNvSpPr>
            <a:spLocks noGrp="1"/>
          </p:cNvSpPr>
          <p:nvPr>
            <p:ph idx="10" sz="half" type="dt"/>
          </p:nvPr>
        </p:nvSpPr>
        <p:spPr/>
        <p:txBody>
          <a:bodyPr numCol="1"/>
          <a:lstStyle/>
          <a:p>
            <a:fld id="{E1037C31-9E7A-4F99-8774-A0E530DE1A42}" type="datetimeFigureOut">
              <a:rPr dirty="0" lang="en-US"/>
              <a:t>5/7/2018</a:t>
            </a:fld>
            <a:endParaRPr dirty="0" lang="en-US"/>
          </a:p>
        </p:txBody>
      </p:sp>
      <p:sp>
        <p:nvSpPr>
          <p:cNvPr id="4" name="Footer Placeholder 3"/>
          <p:cNvSpPr>
            <a:spLocks noGrp="1"/>
          </p:cNvSpPr>
          <p:nvPr>
            <p:ph idx="11" sz="quarter" type="ftr"/>
          </p:nvPr>
        </p:nvSpPr>
        <p:spPr/>
        <p:txBody>
          <a:bodyPr numCol="1"/>
          <a:lstStyle/>
          <a:p>
            <a:endParaRPr dirty="0" lang="en-US"/>
          </a:p>
        </p:txBody>
      </p:sp>
      <p:sp>
        <p:nvSpPr>
          <p:cNvPr id="5" name="Slide Number Placeholder 4"/>
          <p:cNvSpPr>
            <a:spLocks noGrp="1"/>
          </p:cNvSpPr>
          <p:nvPr>
            <p:ph idx="12" sz="quarter" type="sldNum"/>
          </p:nvPr>
        </p:nvSpPr>
        <p:spPr/>
        <p:txBody>
          <a:bodyPr numCol="1"/>
          <a:lstStyle/>
          <a:p>
            <a:fld id="{8A7A6979-0714-4377-B894-6BE4C2D6E202}"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p>
            <a:fld id="{C278504F-A551-4DE0-9316-4DCD1D8CC752}" type="datetimeFigureOut">
              <a:rPr dirty="0" lang="en-US"/>
              <a:t>5/7/2018</a:t>
            </a:fld>
            <a:endParaRPr dirty="0" lang="en-US"/>
          </a:p>
        </p:txBody>
      </p:sp>
      <p:sp>
        <p:nvSpPr>
          <p:cNvPr id="3" name="Footer Placeholder 2"/>
          <p:cNvSpPr>
            <a:spLocks noGrp="1"/>
          </p:cNvSpPr>
          <p:nvPr>
            <p:ph idx="11" sz="quarter" type="ftr"/>
          </p:nvPr>
        </p:nvSpPr>
        <p:spPr/>
        <p:txBody>
          <a:bodyPr numCol="1"/>
          <a:lstStyle/>
          <a:p>
            <a:endParaRPr dirty="0" lang="en-US"/>
          </a:p>
        </p:txBody>
      </p:sp>
      <p:sp>
        <p:nvSpPr>
          <p:cNvPr id="4" name="Slide Number Placeholder 3"/>
          <p:cNvSpPr>
            <a:spLocks noGrp="1"/>
          </p:cNvSpPr>
          <p:nvPr>
            <p:ph idx="12" sz="quarter" type="sldNum"/>
          </p:nvPr>
        </p:nvSpPr>
        <p:spPr/>
        <p:txBody>
          <a:bodyPr numCol="1"/>
          <a:lstStyle/>
          <a:p>
            <a:fld id="{8A7A6979-0714-4377-B894-6BE4C2D6E202}"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numCol="1">
            <a:normAutofit/>
          </a:bodyPr>
          <a:lstStyle>
            <a:lvl1pPr>
              <a:defRPr sz="2200">
                <a:solidFill>
                  <a:srgbClr val="262626"/>
                </a:solidFill>
              </a:defRPr>
            </a:lvl1pPr>
          </a:lstStyle>
          <a:p>
            <a:r>
              <a:rPr lang="en-US"/>
              <a:t>Click to edit Master title style</a:t>
            </a:r>
            <a:endParaRPr dirty="0" lang="en-US"/>
          </a:p>
        </p:txBody>
      </p:sp>
      <p:sp>
        <p:nvSpPr>
          <p:cNvPr id="3" name="Content Placeholder 2"/>
          <p:cNvSpPr>
            <a:spLocks noGrp="1"/>
          </p:cNvSpPr>
          <p:nvPr>
            <p:ph idx="1"/>
          </p:nvPr>
        </p:nvSpPr>
        <p:spPr>
          <a:xfrm>
            <a:off x="6736080" y="804672"/>
            <a:ext cx="4815840" cy="5248656"/>
          </a:xfrm>
        </p:spPr>
        <p:txBody>
          <a:bodyPr numCol="1">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Text Placeholder 3"/>
          <p:cNvSpPr>
            <a:spLocks noGrp="1"/>
          </p:cNvSpPr>
          <p:nvPr>
            <p:ph idx="2" sz="half" type="body"/>
          </p:nvPr>
        </p:nvSpPr>
        <p:spPr>
          <a:xfrm>
            <a:off x="1115568" y="3549918"/>
            <a:ext cx="3794760" cy="2194036"/>
          </a:xfrm>
        </p:spPr>
        <p:txBody>
          <a:bodyPr anchor="t" anchorCtr="1" numCol="1">
            <a:normAutofit/>
          </a:bodyPr>
          <a:lstStyle>
            <a:lvl1pPr algn="ctr" indent="0" marL="0">
              <a:buNone/>
              <a:defRPr sz="1500">
                <a:solidFill>
                  <a:srgbClr val="FFFFFF"/>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9" name="Date Placeholder 8"/>
          <p:cNvSpPr>
            <a:spLocks noGrp="1"/>
          </p:cNvSpPr>
          <p:nvPr>
            <p:ph idx="10" sz="half" type="dt"/>
          </p:nvPr>
        </p:nvSpPr>
        <p:spPr/>
        <p:txBody>
          <a:bodyPr numCol="1"/>
          <a:lstStyle/>
          <a:p>
            <a:fld id="{D1BE4249-C0D0-4B06-8692-E8BB871AF643}" type="datetimeFigureOut">
              <a:rPr dirty="0" lang="en-US"/>
              <a:t>5/7/2018</a:t>
            </a:fld>
            <a:endParaRPr dirty="0" lang="en-US"/>
          </a:p>
        </p:txBody>
      </p:sp>
      <p:sp>
        <p:nvSpPr>
          <p:cNvPr id="10" name="Footer Placeholder 9"/>
          <p:cNvSpPr>
            <a:spLocks noGrp="1"/>
          </p:cNvSpPr>
          <p:nvPr>
            <p:ph idx="11" sz="quarter" type="ftr"/>
          </p:nvPr>
        </p:nvSpPr>
        <p:spPr>
          <a:xfrm>
            <a:off x="804672" y="6236208"/>
            <a:ext cx="5124797" cy="320040"/>
          </a:xfrm>
        </p:spPr>
        <p:txBody>
          <a:bodyPr numCol="1"/>
          <a:lstStyle>
            <a:lvl1pPr>
              <a:defRPr>
                <a:solidFill>
                  <a:srgbClr val="FFFFFF">
                    <a:alpha val="70000"/>
                  </a:srgbClr>
                </a:solidFill>
              </a:defRPr>
            </a:lvl1pPr>
          </a:lstStyle>
          <a:p>
            <a:endParaRPr dirty="0" lang="en-US"/>
          </a:p>
        </p:txBody>
      </p:sp>
      <p:sp>
        <p:nvSpPr>
          <p:cNvPr id="11" name="Slide Number Placeholder 10"/>
          <p:cNvSpPr>
            <a:spLocks noGrp="1"/>
          </p:cNvSpPr>
          <p:nvPr>
            <p:ph idx="12" sz="quarter" type="sldNum"/>
          </p:nvPr>
        </p:nvSpPr>
        <p:spPr/>
        <p:txBody>
          <a:bodyPr numCol="1"/>
          <a:lstStyle/>
          <a:p>
            <a:fld id="{8A7A6979-0714-4377-B894-6BE4C2D6E202}"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numCol="1">
            <a:noAutofit/>
          </a:bodyPr>
          <a:lstStyle>
            <a:lvl1pPr>
              <a:defRPr sz="2200">
                <a:solidFill>
                  <a:srgbClr val="262626"/>
                </a:solidFill>
              </a:defRPr>
            </a:lvl1pPr>
          </a:lstStyle>
          <a:p>
            <a:r>
              <a:rPr lang="en-US"/>
              <a:t>Click to edit Master title style</a:t>
            </a:r>
            <a:endParaRPr dirty="0" lang="en-US"/>
          </a:p>
        </p:txBody>
      </p:sp>
      <p:sp>
        <p:nvSpPr>
          <p:cNvPr id="3" name="Picture Placeholder 2"/>
          <p:cNvSpPr>
            <a:spLocks noChangeAspect="1" noGrp="1"/>
          </p:cNvSpPr>
          <p:nvPr>
            <p:ph idx="1" type="pic"/>
          </p:nvPr>
        </p:nvSpPr>
        <p:spPr>
          <a:xfrm>
            <a:off x="6095999" y="0"/>
            <a:ext cx="6102097" cy="6858000"/>
          </a:xfrm>
          <a:solidFill>
            <a:schemeClr val="bg1">
              <a:lumMod val="75000"/>
            </a:schemeClr>
          </a:solidFill>
        </p:spPr>
        <p:txBody>
          <a:bodyPr anchor="t" numCol="1"/>
          <a:lstStyle>
            <a:lvl1pPr indent="0" marL="0">
              <a:buNone/>
              <a:defRPr sz="3200">
                <a:solidFill>
                  <a:schemeClr val="bg1">
                    <a:lumMod val="85000"/>
                    <a:lumOff val="15000"/>
                  </a:schemeClr>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4" name="Text Placeholder 3"/>
          <p:cNvSpPr>
            <a:spLocks noGrp="1"/>
          </p:cNvSpPr>
          <p:nvPr>
            <p:ph idx="2" sz="half" type="body"/>
          </p:nvPr>
        </p:nvSpPr>
        <p:spPr>
          <a:xfrm>
            <a:off x="1115568" y="3549918"/>
            <a:ext cx="3794760" cy="2194037"/>
          </a:xfrm>
        </p:spPr>
        <p:txBody>
          <a:bodyPr anchor="t" anchorCtr="1" numCol="1">
            <a:normAutofit/>
          </a:bodyPr>
          <a:lstStyle>
            <a:lvl1pPr algn="ctr" indent="0" marL="0">
              <a:buNone/>
              <a:defRPr sz="1500">
                <a:solidFill>
                  <a:srgbClr val="FFFFFF"/>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8" name="Date Placeholder 7"/>
          <p:cNvSpPr>
            <a:spLocks noGrp="1"/>
          </p:cNvSpPr>
          <p:nvPr>
            <p:ph idx="10" sz="half" type="dt"/>
          </p:nvPr>
        </p:nvSpPr>
        <p:spPr/>
        <p:txBody>
          <a:bodyPr numCol="1"/>
          <a:lstStyle>
            <a:lvl1pPr>
              <a:defRPr>
                <a:solidFill>
                  <a:srgbClr val="FFFFFF"/>
                </a:solidFill>
                <a:effectLst>
                  <a:outerShdw algn="tl" blurRad="50800" dir="2700000" dist="38100" rotWithShape="0">
                    <a:prstClr val="black">
                      <a:alpha val="43000"/>
                    </a:prstClr>
                  </a:outerShdw>
                </a:effectLst>
              </a:defRPr>
            </a:lvl1pPr>
          </a:lstStyle>
          <a:p>
            <a:fld id="{042B0DB6-F5C7-45FB-8CF3-31B45F9C2DAC}" type="datetimeFigureOut">
              <a:rPr dirty="0" lang="en-US"/>
              <a:t>5/7/2018</a:t>
            </a:fld>
            <a:endParaRPr dirty="0" lang="en-US"/>
          </a:p>
        </p:txBody>
      </p:sp>
      <p:sp>
        <p:nvSpPr>
          <p:cNvPr id="9" name="Footer Placeholder 8"/>
          <p:cNvSpPr>
            <a:spLocks noGrp="1"/>
          </p:cNvSpPr>
          <p:nvPr>
            <p:ph idx="11" sz="quarter" type="ftr"/>
          </p:nvPr>
        </p:nvSpPr>
        <p:spPr>
          <a:xfrm>
            <a:off x="804672" y="6236208"/>
            <a:ext cx="5124797" cy="320040"/>
          </a:xfrm>
        </p:spPr>
        <p:txBody>
          <a:bodyPr numCol="1"/>
          <a:lstStyle>
            <a:lvl1pPr>
              <a:defRPr>
                <a:solidFill>
                  <a:srgbClr val="FFFFFF">
                    <a:alpha val="70000"/>
                  </a:srgbClr>
                </a:solidFill>
              </a:defRPr>
            </a:lvl1pPr>
          </a:lstStyle>
          <a:p>
            <a:endParaRPr dirty="0" lang="en-US"/>
          </a:p>
        </p:txBody>
      </p:sp>
      <p:sp>
        <p:nvSpPr>
          <p:cNvPr id="10" name="Slide Number Placeholder 9"/>
          <p:cNvSpPr>
            <a:spLocks noGrp="1"/>
          </p:cNvSpPr>
          <p:nvPr>
            <p:ph idx="12" sz="quarter" type="sldNum"/>
          </p:nvPr>
        </p:nvSpPr>
        <p:spPr/>
        <p:txBody>
          <a:bodyPr numCol="1"/>
          <a:lstStyle/>
          <a:p>
            <a:fld id="{8A7A6979-0714-4377-B894-6BE4C2D6E202}"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cap="sq" w="31750">
            <a:solidFill>
              <a:srgbClr val="404040"/>
            </a:solidFill>
            <a:miter lim="800000"/>
          </a:ln>
        </p:spPr>
        <p:txBody>
          <a:bodyPr anchor="ctr" bIns="182880" lIns="182880" numCol="1" rIns="182880" rtlCol="0" tIns="18288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2231136" y="2638044"/>
            <a:ext cx="7729728" cy="3101983"/>
          </a:xfrm>
          <a:prstGeom prst="rect">
            <a:avLst/>
          </a:prstGeom>
        </p:spPr>
        <p:txBody>
          <a:bodyPr bIns="45720" lIns="91440" numCol="1" rIns="91440" rtlCol="0" tIns="45720" vert="horz">
            <a:normAutofit/>
          </a:bodyPr>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7821429" y="6238816"/>
            <a:ext cx="2753746" cy="323968"/>
          </a:xfrm>
          <a:prstGeom prst="rect">
            <a:avLst/>
          </a:prstGeom>
        </p:spPr>
        <p:txBody>
          <a:bodyPr anchor="ctr" bIns="45720" lIns="91440" numCol="1" rIns="91440" rtlCol="0" tIns="45720" vert="horz"/>
          <a:lstStyle>
            <a:lvl1pPr algn="r">
              <a:defRPr sz="1050">
                <a:solidFill>
                  <a:schemeClr val="tx1">
                    <a:alpha val="70000"/>
                  </a:schemeClr>
                </a:solidFill>
              </a:defRPr>
            </a:lvl1pPr>
          </a:lstStyle>
          <a:p>
            <a:fld id="{1160EA64-D806-43AC-9DF2-F8C432F32B4C}" type="datetimeFigureOut">
              <a:rPr dirty="0" lang="en-US"/>
              <a:t>5/7/2018</a:t>
            </a:fld>
            <a:endParaRPr dirty="0" lang="en-US"/>
          </a:p>
        </p:txBody>
      </p:sp>
      <p:sp>
        <p:nvSpPr>
          <p:cNvPr id="5" name="Footer Placeholder 4"/>
          <p:cNvSpPr>
            <a:spLocks noGrp="1"/>
          </p:cNvSpPr>
          <p:nvPr>
            <p:ph idx="3" sz="quarter" type="ftr"/>
          </p:nvPr>
        </p:nvSpPr>
        <p:spPr>
          <a:xfrm>
            <a:off x="1600200" y="6236208"/>
            <a:ext cx="5901189" cy="320040"/>
          </a:xfrm>
          <a:prstGeom prst="rect">
            <a:avLst/>
          </a:prstGeom>
        </p:spPr>
        <p:txBody>
          <a:bodyPr anchor="ctr" bIns="45720" lIns="91440" numCol="1" rIns="91440" rtlCol="0" tIns="45720" vert="horz"/>
          <a:lstStyle>
            <a:lvl1pPr algn="l">
              <a:defRPr sz="1050">
                <a:solidFill>
                  <a:schemeClr val="tx1">
                    <a:alpha val="70000"/>
                  </a:schemeClr>
                </a:solidFill>
              </a:defRPr>
            </a:lvl1pPr>
          </a:lstStyle>
          <a:p>
            <a:endParaRPr dirty="0" lang="en-US"/>
          </a:p>
        </p:txBody>
      </p:sp>
      <p:sp>
        <p:nvSpPr>
          <p:cNvPr id="6" name="Slide Number Placeholder 5"/>
          <p:cNvSpPr>
            <a:spLocks noGrp="1"/>
          </p:cNvSpPr>
          <p:nvPr>
            <p:ph idx="4" sz="quarter" type="sldNum"/>
          </p:nvPr>
        </p:nvSpPr>
        <p:spPr>
          <a:xfrm>
            <a:off x="10758922" y="6217920"/>
            <a:ext cx="365760" cy="365760"/>
          </a:xfrm>
          <a:prstGeom prst="ellipse">
            <a:avLst/>
          </a:prstGeom>
          <a:solidFill>
            <a:srgbClr val="1D1D1D">
              <a:alpha val="70000"/>
            </a:srgbClr>
          </a:solidFill>
        </p:spPr>
        <p:txBody>
          <a:bodyPr anchor="ctr" bIns="45720" lIns="18288" numCol="1" rIns="18288" rtlCol="0" tIns="45720" vert="horz">
            <a:noAutofit/>
          </a:bodyPr>
          <a:lstStyle>
            <a:lvl1pPr algn="ctr">
              <a:defRPr baseline="0" spc="0" sz="1100">
                <a:solidFill>
                  <a:srgbClr val="FFFFFF"/>
                </a:solidFill>
              </a:defRPr>
            </a:lvl1pPr>
          </a:lstStyle>
          <a:p>
            <a:fld id="{8A7A6979-0714-4377-B894-6BE4C2D6E202}" type="slidenum">
              <a:rPr dirty="0" lang="en-US"/>
              <a:pPr/>
              <a:t>‹#›</a:t>
            </a:fld>
            <a:endParaRPr dirty="0" lang="en-US"/>
          </a:p>
        </p:txBody>
      </p:sp>
    </p:spTree>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lvl1pPr algn="ctr" defTabSz="914400" eaLnBrk="1" hangingPunct="1" latinLnBrk="0" rtl="0">
        <a:lnSpc>
          <a:spcPct val="90000"/>
        </a:lnSpc>
        <a:spcBef>
          <a:spcPct val="0"/>
        </a:spcBef>
        <a:buNone/>
        <a:defRPr baseline="0" cap="all" kern="1200" spc="200" sz="2800">
          <a:solidFill>
            <a:srgbClr val="262626"/>
          </a:solidFill>
          <a:latin typeface="+mj-lt"/>
          <a:ea typeface="+mj-ea"/>
          <a:cs typeface="+mj-cs"/>
        </a:defRPr>
      </a:lvl1pPr>
    </p:titleStyle>
    <p:bodyStyle>
      <a:lvl1pPr algn="l" defTabSz="914400" eaLnBrk="1" hangingPunct="1" indent="-228600" latinLnBrk="0" marL="228600" rtl="0">
        <a:lnSpc>
          <a:spcPct val="100000"/>
        </a:lnSpc>
        <a:spcBef>
          <a:spcPts val="1000"/>
        </a:spcBef>
        <a:buClr>
          <a:schemeClr val="accent2"/>
        </a:buClr>
        <a:buFont charset="0" panose="020B0604020202020204" pitchFamily="34" typeface="Arial"/>
        <a:buChar char="•"/>
        <a:defRPr kern="1200" sz="1800">
          <a:solidFill>
            <a:schemeClr val="tx1">
              <a:lumMod val="85000"/>
              <a:lumOff val="15000"/>
            </a:schemeClr>
          </a:solidFill>
          <a:latin typeface="+mn-lt"/>
          <a:ea typeface="+mn-ea"/>
          <a:cs typeface="+mn-cs"/>
        </a:defRPr>
      </a:lvl1pPr>
      <a:lvl2pPr algn="l" defTabSz="914400" eaLnBrk="1" hangingPunct="1" indent="-228600" latinLnBrk="0" marL="457200" rtl="0">
        <a:lnSpc>
          <a:spcPct val="100000"/>
        </a:lnSpc>
        <a:spcBef>
          <a:spcPts val="1000"/>
        </a:spcBef>
        <a:buClr>
          <a:schemeClr val="accent2"/>
        </a:buClr>
        <a:buFont charset="0" panose="020B0604020202020204" pitchFamily="34" typeface="Arial"/>
        <a:buChar char="•"/>
        <a:defRPr kern="1200" sz="1600">
          <a:solidFill>
            <a:schemeClr val="tx1">
              <a:lumMod val="85000"/>
              <a:lumOff val="15000"/>
            </a:schemeClr>
          </a:solidFill>
          <a:latin typeface="+mn-lt"/>
          <a:ea typeface="+mn-ea"/>
          <a:cs typeface="+mn-cs"/>
        </a:defRPr>
      </a:lvl2pPr>
      <a:lvl3pPr algn="l" defTabSz="914400" eaLnBrk="1" hangingPunct="1" indent="-228600" latinLnBrk="0" marL="685800" rtl="0">
        <a:lnSpc>
          <a:spcPct val="100000"/>
        </a:lnSpc>
        <a:spcBef>
          <a:spcPts val="1000"/>
        </a:spcBef>
        <a:buClr>
          <a:schemeClr val="accent2"/>
        </a:buClr>
        <a:buFont charset="0" panose="020B0604020202020204" pitchFamily="34" typeface="Arial"/>
        <a:buChar char="•"/>
        <a:defRPr kern="1200" sz="1600">
          <a:solidFill>
            <a:schemeClr val="tx1">
              <a:lumMod val="85000"/>
              <a:lumOff val="15000"/>
            </a:schemeClr>
          </a:solidFill>
          <a:latin typeface="+mn-lt"/>
          <a:ea typeface="+mn-ea"/>
          <a:cs typeface="+mn-cs"/>
        </a:defRPr>
      </a:lvl3pPr>
      <a:lvl4pPr algn="l" defTabSz="914400" eaLnBrk="1" hangingPunct="1" indent="-228600" latinLnBrk="0" marL="914400" rtl="0">
        <a:lnSpc>
          <a:spcPct val="100000"/>
        </a:lnSpc>
        <a:spcBef>
          <a:spcPts val="1000"/>
        </a:spcBef>
        <a:buClr>
          <a:schemeClr val="accent2"/>
        </a:buClr>
        <a:buFont charset="0" panose="020B0604020202020204" pitchFamily="34" typeface="Arial"/>
        <a:buChar char="•"/>
        <a:defRPr kern="1200" sz="1600">
          <a:solidFill>
            <a:schemeClr val="tx1">
              <a:lumMod val="85000"/>
              <a:lumOff val="15000"/>
            </a:schemeClr>
          </a:solidFill>
          <a:latin typeface="+mn-lt"/>
          <a:ea typeface="+mn-ea"/>
          <a:cs typeface="+mn-cs"/>
        </a:defRPr>
      </a:lvl4pPr>
      <a:lvl5pPr algn="l" defTabSz="914400" eaLnBrk="1" hangingPunct="1" indent="-228600" latinLnBrk="0" marL="1143000" rtl="0">
        <a:lnSpc>
          <a:spcPct val="100000"/>
        </a:lnSpc>
        <a:spcBef>
          <a:spcPts val="1000"/>
        </a:spcBef>
        <a:buClr>
          <a:schemeClr val="accent2"/>
        </a:buClr>
        <a:buFont charset="0" panose="020B0604020202020204" pitchFamily="34" typeface="Arial"/>
        <a:buChar char="•"/>
        <a:defRPr kern="1200" sz="1600">
          <a:solidFill>
            <a:schemeClr val="tx1">
              <a:lumMod val="85000"/>
              <a:lumOff val="15000"/>
            </a:schemeClr>
          </a:solidFill>
          <a:latin typeface="+mn-lt"/>
          <a:ea typeface="+mn-ea"/>
          <a:cs typeface="+mn-cs"/>
        </a:defRPr>
      </a:lvl5pPr>
      <a:lvl6pPr algn="l" defTabSz="914400" eaLnBrk="1" hangingPunct="1" indent="-228600" latinLnBrk="0" marL="1312863" rtl="0">
        <a:lnSpc>
          <a:spcPct val="100000"/>
        </a:lnSpc>
        <a:spcBef>
          <a:spcPts val="1000"/>
        </a:spcBef>
        <a:buClr>
          <a:schemeClr val="accent2"/>
        </a:buClr>
        <a:buFont charset="0" panose="020B0604020202020204" pitchFamily="34" typeface="Arial"/>
        <a:buChar char="•"/>
        <a:defRPr kern="1200" sz="1600">
          <a:solidFill>
            <a:schemeClr val="tx1"/>
          </a:solidFill>
          <a:latin typeface="+mn-lt"/>
          <a:ea typeface="+mn-ea"/>
          <a:cs typeface="+mn-cs"/>
        </a:defRPr>
      </a:lvl6pPr>
      <a:lvl7pPr algn="l" defTabSz="914400" eaLnBrk="1" hangingPunct="1" indent="-228600" latinLnBrk="0" marL="1484313" rtl="0">
        <a:lnSpc>
          <a:spcPct val="100000"/>
        </a:lnSpc>
        <a:spcBef>
          <a:spcPts val="1000"/>
        </a:spcBef>
        <a:buClr>
          <a:schemeClr val="accent2"/>
        </a:buClr>
        <a:buFont charset="0" panose="020B0604020202020204" pitchFamily="34" typeface="Arial"/>
        <a:buChar char="•"/>
        <a:defRPr kern="1200" sz="1600">
          <a:solidFill>
            <a:schemeClr val="tx1"/>
          </a:solidFill>
          <a:latin typeface="+mn-lt"/>
          <a:ea typeface="+mn-ea"/>
          <a:cs typeface="+mn-cs"/>
        </a:defRPr>
      </a:lvl7pPr>
      <a:lvl8pPr algn="l" defTabSz="914400" eaLnBrk="1" hangingPunct="1" indent="-228600" latinLnBrk="0" marL="1657350" rtl="0">
        <a:lnSpc>
          <a:spcPct val="100000"/>
        </a:lnSpc>
        <a:spcBef>
          <a:spcPts val="1000"/>
        </a:spcBef>
        <a:buClr>
          <a:schemeClr val="accent2"/>
        </a:buClr>
        <a:buFont charset="0" panose="020B0604020202020204" pitchFamily="34" typeface="Arial"/>
        <a:buChar char="•"/>
        <a:defRPr baseline="0" kern="1200" sz="1600">
          <a:solidFill>
            <a:schemeClr val="tx1"/>
          </a:solidFill>
          <a:latin typeface="+mn-lt"/>
          <a:ea typeface="+mn-ea"/>
          <a:cs typeface="+mn-cs"/>
        </a:defRPr>
      </a:lvl8pPr>
      <a:lvl9pPr algn="l" defTabSz="914400" eaLnBrk="1" hangingPunct="1" indent="-228600" latinLnBrk="0" marL="1882775" rtl="0">
        <a:lnSpc>
          <a:spcPct val="100000"/>
        </a:lnSpc>
        <a:spcBef>
          <a:spcPts val="1000"/>
        </a:spcBef>
        <a:buClr>
          <a:schemeClr val="accent2"/>
        </a:buClr>
        <a:buFont charset="0" panose="020B0604020202020204" pitchFamily="34" typeface="Arial"/>
        <a:buChar char="•"/>
        <a:defRPr baseline="0" kern="1200" sz="16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6" Target="../media/image8.png" Type="http://schemas.openxmlformats.org/officeDocument/2006/relationships/image"/><Relationship Id="rId5" Target="https://www.codecogs.com/eqnedit.php?latex=%20z%5e%7bk%7d%250" TargetMode="External" Type="http://schemas.openxmlformats.org/officeDocument/2006/relationships/hyperlink"/><Relationship Id="rId4" Target="../media/image7.png" Type="http://schemas.openxmlformats.org/officeDocument/2006/relationships/image"/><Relationship Id="rId3" Target="https://www.codecogs.com/eqnedit.php?latex=d%5e%7bk%7d%250" TargetMode="External" Type="http://schemas.openxmlformats.org/officeDocument/2006/relationships/hyperlink"/><Relationship Id="rId2" Target="../media/image6.pn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yes"?><Relationships xmlns="http://schemas.openxmlformats.org/package/2006/relationships"><Relationship Id="rId3" Target="../media/image10.png" Type="http://schemas.openxmlformats.org/officeDocument/2006/relationships/image"/><Relationship Id="rId2" Target="../media/image9.pn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3" Target="../media/image12.png" Type="http://schemas.openxmlformats.org/officeDocument/2006/relationships/image"/><Relationship Id="rId2" Target="../media/image11.pn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11" Target="../media/image20.png" Type="http://schemas.openxmlformats.org/officeDocument/2006/relationships/image"/><Relationship Id="rId10" Target="https://www.codecogs.com/eqnedit.php?latex=%20\alpha%20%3c%201%20\implies%20%250" TargetMode="External" Type="http://schemas.openxmlformats.org/officeDocument/2006/relationships/hyperlink"/><Relationship Id="rId9" Target="../media/image19.png" Type="http://schemas.openxmlformats.org/officeDocument/2006/relationships/image"/><Relationship Id="rId8" Target="../media/image18.png" Type="http://schemas.openxmlformats.org/officeDocument/2006/relationships/image"/><Relationship Id="rId7" Target="../media/image17.png" Type="http://schemas.openxmlformats.org/officeDocument/2006/relationships/image"/><Relationship Id="rId6" Target="../media/image16.png" Type="http://schemas.openxmlformats.org/officeDocument/2006/relationships/image"/><Relationship Id="rId5" Target="../media/image15.png" Type="http://schemas.openxmlformats.org/officeDocument/2006/relationships/image"/><Relationship Id="rId4" Target="../media/image14.png" Type="http://schemas.openxmlformats.org/officeDocument/2006/relationships/image"/><Relationship Id="rId3" Target="../media/image13.png" Type="http://schemas.openxmlformats.org/officeDocument/2006/relationships/image"/><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15.xml.rels><?xml version="1.0" encoding="UTF-8" standalone="yes"?><Relationships xmlns="http://schemas.openxmlformats.org/package/2006/relationships"><Relationship Id="rId4" Target="../media/image20.png" Type="http://schemas.openxmlformats.org/officeDocument/2006/relationships/image"/><Relationship Id="rId3" Target="https://www.codecogs.com/eqnedit.php?latex=%20\alpha%20%3c%201%20\implies%20%250" TargetMode="External" Type="http://schemas.openxmlformats.org/officeDocument/2006/relationships/hyperlink"/><Relationship Id="rId2" Target="../media/image21.pn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2" Target="../media/image22.png" Type="http://schemas.openxmlformats.org/officeDocument/2006/relationships/image"/><Relationship Id="rId1" Target="../slideLayouts/slideLayout2.xml" Type="http://schemas.openxmlformats.org/officeDocument/2006/relationships/slideLayout"/></Relationships>
</file>

<file path=ppt/slides/_rels/slide1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5" Target="../media/image6.png" Type="http://schemas.openxmlformats.org/officeDocument/2006/relationships/image"/><Relationship Id="rId4" Target="../media/image25.png" Type="http://schemas.openxmlformats.org/officeDocument/2006/relationships/image"/><Relationship Id="rId3" Target="../media/image24.png" Type="http://schemas.openxmlformats.org/officeDocument/2006/relationships/image"/><Relationship Id="rId2" Target="../media/image23.pn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5" Target="../media/image29.png" Type="http://schemas.openxmlformats.org/officeDocument/2006/relationships/image"/><Relationship Id="rId4" Target="../media/image28.png" Type="http://schemas.openxmlformats.org/officeDocument/2006/relationships/image"/><Relationship Id="rId3" Target="../media/image27.png" Type="http://schemas.openxmlformats.org/officeDocument/2006/relationships/image"/><Relationship Id="rId2" Target="../media/image26.pn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3" Target="../media/image1.png" Type="http://schemas.openxmlformats.org/officeDocument/2006/relationships/image"/><Relationship Id="rId2" Target="../notesSlides/notesSlide1.xml" Type="http://schemas.openxmlformats.org/officeDocument/2006/relationships/notesSlid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3" Target="../media/image31.png" Type="http://schemas.openxmlformats.org/officeDocument/2006/relationships/image"/><Relationship Id="rId2" Target="../media/image30.png" Type="http://schemas.openxmlformats.org/officeDocument/2006/relationships/image"/><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5" Target="../media/image34.png" Type="http://schemas.openxmlformats.org/officeDocument/2006/relationships/image"/><Relationship Id="rId4" Target="https://www.codecogs.com/eqnedit.php?latex=\phi%250" TargetMode="External" Type="http://schemas.openxmlformats.org/officeDocument/2006/relationships/hyperlink"/><Relationship Id="rId3" Target="../media/image33.png" Type="http://schemas.openxmlformats.org/officeDocument/2006/relationships/image"/><Relationship Id="rId2" Target="../media/image32.png" Type="http://schemas.openxmlformats.org/officeDocument/2006/relationships/image"/><Relationship Id="rId1" Target="../slideLayouts/slideLayout2.xml" Type="http://schemas.openxmlformats.org/officeDocument/2006/relationships/slideLayout"/></Relationships>
</file>

<file path=ppt/slides/_rels/slide22.xml.rels><?xml version="1.0" encoding="UTF-8" standalone="yes"?><Relationships xmlns="http://schemas.openxmlformats.org/package/2006/relationships"><Relationship Id="rId7" Target="../media/image40.png" Type="http://schemas.openxmlformats.org/officeDocument/2006/relationships/image"/><Relationship Id="rId6" Target="../media/image39.png" Type="http://schemas.openxmlformats.org/officeDocument/2006/relationships/image"/><Relationship Id="rId5" Target="../media/image38.png" Type="http://schemas.openxmlformats.org/officeDocument/2006/relationships/image"/><Relationship Id="rId4" Target="../media/image37.png" Type="http://schemas.openxmlformats.org/officeDocument/2006/relationships/image"/><Relationship Id="rId3" Target="../media/image36.png" Type="http://schemas.openxmlformats.org/officeDocument/2006/relationships/image"/><Relationship Id="rId2" Target="../media/image35.png" Type="http://schemas.openxmlformats.org/officeDocument/2006/relationships/imag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3" Target="../media/image42.png" Type="http://schemas.openxmlformats.org/officeDocument/2006/relationships/image"/><Relationship Id="rId2" Target="../media/image41.png" Type="http://schemas.openxmlformats.org/officeDocument/2006/relationships/image"/><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3" Target="../media/image44.png" Type="http://schemas.openxmlformats.org/officeDocument/2006/relationships/image"/><Relationship Id="rId2" Target="../media/image43.png" Type="http://schemas.openxmlformats.org/officeDocument/2006/relationships/image"/><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2" Target="../media/image45.png" Type="http://schemas.openxmlformats.org/officeDocument/2006/relationships/image"/><Relationship Id="rId1" Target="../slideLayouts/slideLayout2.xml" Type="http://schemas.openxmlformats.org/officeDocument/2006/relationships/slideLayout"/></Relationships>
</file>

<file path=ppt/slides/_rels/slide26.xml.rels><?xml version="1.0" encoding="UTF-8" standalone="yes"?><Relationships xmlns="http://schemas.openxmlformats.org/package/2006/relationships"><Relationship Id="rId2" Target="../media/image46.png" Type="http://schemas.openxmlformats.org/officeDocument/2006/relationships/image"/><Relationship Id="rId1" Target="../slideLayouts/slideLayout2.xml" Type="http://schemas.openxmlformats.org/officeDocument/2006/relationships/slideLayout"/></Relationships>
</file>

<file path=ppt/slides/_rels/slide27.xml.rels><?xml version="1.0" encoding="UTF-8" standalone="yes"?><Relationships xmlns="http://schemas.openxmlformats.org/package/2006/relationships"><Relationship Id="rId3" Target="../media/image48.png" Type="http://schemas.openxmlformats.org/officeDocument/2006/relationships/image"/><Relationship Id="rId2" Target="../media/image47.png" Type="http://schemas.openxmlformats.org/officeDocument/2006/relationships/image"/><Relationship Id="rId1" Target="../slideLayouts/slideLayout2.xml" Type="http://schemas.openxmlformats.org/officeDocument/2006/relationships/slideLayout"/></Relationships>
</file>

<file path=ppt/slides/_rels/slide2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9.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4.xml.rels><?xml version="1.0" encoding="UTF-8" standalone="yes"?><Relationships xmlns="http://schemas.openxmlformats.org/package/2006/relationships"><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2" Target="../media/image3.png"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2" Target="../media/image4.pn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2" Target="../media/image5.pn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25D76-72C5-4B9E-B4BE-9B2AFE3312A9}"/>
              </a:ext>
            </a:extLst>
          </p:cNvPr>
          <p:cNvSpPr>
            <a:spLocks noGrp="1"/>
          </p:cNvSpPr>
          <p:nvPr>
            <p:ph type="ctrTitle"/>
          </p:nvPr>
        </p:nvSpPr>
        <p:spPr>
          <a:xfrm>
            <a:off x="1600199" y="812801"/>
            <a:ext cx="8995529" cy="3441700"/>
          </a:xfrm>
        </p:spPr>
        <p:txBody>
          <a:bodyPr numCol="1">
            <a:normAutofit fontScale="90000"/>
          </a:bodyPr>
          <a:lstStyle/>
          <a:p>
            <a:r>
              <a:rPr b="1" dirty="0" lang="en-US" u="sng"/>
              <a:t>Final Project</a:t>
            </a:r>
            <a:br>
              <a:rPr b="1" dirty="0" lang="en-US"/>
            </a:br>
            <a:r>
              <a:rPr b="1" dirty="0" lang="en-US"/>
              <a:t>Learning the Morphology of Brain Signals Using Alpha-Stable Convolutional Sparse Coding</a:t>
            </a:r>
            <a:endParaRPr dirty="0" lang="en-US"/>
          </a:p>
        </p:txBody>
      </p:sp>
      <p:sp>
        <p:nvSpPr>
          <p:cNvPr id="3" name="Subtitle 2">
            <a:extLst>
              <a:ext uri="{FF2B5EF4-FFF2-40B4-BE49-F238E27FC236}">
                <a16:creationId xmlns:a16="http://schemas.microsoft.com/office/drawing/2014/main" id="{B75CCE1E-D282-4A0B-B4ED-7FEAB8135239}"/>
              </a:ext>
            </a:extLst>
          </p:cNvPr>
          <p:cNvSpPr>
            <a:spLocks noGrp="1"/>
          </p:cNvSpPr>
          <p:nvPr>
            <p:ph idx="1" type="subTitle"/>
          </p:nvPr>
        </p:nvSpPr>
        <p:spPr>
          <a:xfrm>
            <a:off x="2580894" y="4771644"/>
            <a:ext cx="6801612" cy="766211"/>
          </a:xfrm>
        </p:spPr>
        <p:txBody>
          <a:bodyPr numCol="1">
            <a:normAutofit/>
          </a:bodyPr>
          <a:lstStyle/>
          <a:p>
            <a:r>
              <a:rPr b="1" dirty="0" err="1" lang="en-US"/>
              <a:t>Reut</a:t>
            </a:r>
            <a:r>
              <a:rPr b="1" dirty="0" lang="en-US"/>
              <a:t> </a:t>
            </a:r>
            <a:r>
              <a:rPr b="1" dirty="0" err="1" lang="en-US"/>
              <a:t>farkash</a:t>
            </a:r>
            <a:r>
              <a:rPr b="1" dirty="0" lang="en-US"/>
              <a:t> 302629118, Ori Nizan 200955474</a:t>
            </a:r>
            <a:endParaRPr dirty="0" lang="en-US"/>
          </a:p>
        </p:txBody>
      </p:sp>
    </p:spTree>
    <p:extLst>
      <p:ext uri="{BB962C8B-B14F-4D97-AF65-F5344CB8AC3E}">
        <p14:creationId xmlns:p14="http://schemas.microsoft.com/office/powerpoint/2010/main" val="209338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4BA4-5BC5-4527-A6CC-EB5FFAD2C963}"/>
              </a:ext>
            </a:extLst>
          </p:cNvPr>
          <p:cNvSpPr>
            <a:spLocks noGrp="1"/>
          </p:cNvSpPr>
          <p:nvPr>
            <p:ph type="title"/>
          </p:nvPr>
        </p:nvSpPr>
        <p:spPr/>
        <p:txBody>
          <a:bodyPr numCol="1">
            <a:normAutofit/>
          </a:bodyPr>
          <a:lstStyle/>
          <a:p>
            <a:r>
              <a:rPr b="1" dirty="0" lang="en-US"/>
              <a:t>wavelet And </a:t>
            </a:r>
            <a:r>
              <a:rPr b="1" dirty="0" err="1" lang="en-US"/>
              <a:t>fourier</a:t>
            </a:r>
            <a:endParaRPr b="1" dirty="0" lang="en-US"/>
          </a:p>
        </p:txBody>
      </p:sp>
      <p:sp>
        <p:nvSpPr>
          <p:cNvPr id="3" name="Content Placeholder 2">
            <a:extLst>
              <a:ext uri="{FF2B5EF4-FFF2-40B4-BE49-F238E27FC236}">
                <a16:creationId xmlns:a16="http://schemas.microsoft.com/office/drawing/2014/main" id="{8D7A7DBD-DB1F-4E90-A785-393FB43AF5E0}"/>
              </a:ext>
            </a:extLst>
          </p:cNvPr>
          <p:cNvSpPr>
            <a:spLocks noGrp="1"/>
          </p:cNvSpPr>
          <p:nvPr>
            <p:ph idx="1"/>
          </p:nvPr>
        </p:nvSpPr>
        <p:spPr/>
        <p:txBody>
          <a:bodyPr numCol="1"/>
          <a:lstStyle/>
          <a:p>
            <a:r>
              <a:rPr dirty="0" lang="en-US"/>
              <a:t>efficient to compute. But they fail to capture the morphology of the signals.</a:t>
            </a:r>
          </a:p>
          <a:p>
            <a:r>
              <a:rPr dirty="0" lang="en-US"/>
              <a:t>Known failure can be seen in the disambiguation between alpha rhythm and mu rhythm. </a:t>
            </a:r>
            <a:br>
              <a:rPr dirty="0" lang="en-US"/>
            </a:br>
            <a:r>
              <a:rPr dirty="0" lang="en-US"/>
              <a:t>They are both have a 10 Hz component but with different morphologies that is not visible by the Fourier or wavelet transforms.</a:t>
            </a:r>
          </a:p>
        </p:txBody>
      </p:sp>
    </p:spTree>
    <p:extLst>
      <p:ext uri="{BB962C8B-B14F-4D97-AF65-F5344CB8AC3E}">
        <p14:creationId xmlns:p14="http://schemas.microsoft.com/office/powerpoint/2010/main" val="22210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3229-E159-445B-8F0D-BEE10D8CC56B}"/>
              </a:ext>
            </a:extLst>
          </p:cNvPr>
          <p:cNvSpPr>
            <a:spLocks noGrp="1"/>
          </p:cNvSpPr>
          <p:nvPr>
            <p:ph type="title"/>
          </p:nvPr>
        </p:nvSpPr>
        <p:spPr/>
        <p:txBody>
          <a:bodyPr numCol="1">
            <a:normAutofit/>
          </a:bodyPr>
          <a:lstStyle/>
          <a:p>
            <a:r>
              <a:rPr b="1" dirty="0" lang="en-US"/>
              <a:t>Convolutional Sparse Coding</a:t>
            </a:r>
            <a:endParaRPr dirty="0" lang="en-US"/>
          </a:p>
        </p:txBody>
      </p:sp>
      <p:sp>
        <p:nvSpPr>
          <p:cNvPr id="3" name="Content Placeholder 2">
            <a:extLst>
              <a:ext uri="{FF2B5EF4-FFF2-40B4-BE49-F238E27FC236}">
                <a16:creationId xmlns:a16="http://schemas.microsoft.com/office/drawing/2014/main" id="{7019B0BB-460C-41DE-A6E9-392AE6B90DA5}"/>
              </a:ext>
            </a:extLst>
          </p:cNvPr>
          <p:cNvSpPr>
            <a:spLocks noGrp="1"/>
          </p:cNvSpPr>
          <p:nvPr>
            <p:ph idx="1"/>
          </p:nvPr>
        </p:nvSpPr>
        <p:spPr>
          <a:xfrm>
            <a:off x="2231136" y="2638044"/>
            <a:ext cx="7729728" cy="3101983"/>
          </a:xfrm>
        </p:spPr>
        <p:txBody>
          <a:bodyPr numCol="1"/>
          <a:lstStyle/>
          <a:p>
            <a:r>
              <a:rPr dirty="0" lang="en-US"/>
              <a:t>The basic CSC problem formulation:</a:t>
            </a:r>
          </a:p>
          <a:p>
            <a:endParaRPr dirty="0" lang="en-US"/>
          </a:p>
          <a:p>
            <a:endParaRPr dirty="0" lang="en-US"/>
          </a:p>
          <a:p>
            <a:endParaRPr dirty="0" lang="en-US"/>
          </a:p>
          <a:p>
            <a:endParaRPr dirty="0" lang="en-US"/>
          </a:p>
          <a:p>
            <a:endParaRPr dirty="0" lang="en-US"/>
          </a:p>
        </p:txBody>
      </p:sp>
      <p:pic>
        <p:nvPicPr>
          <p:cNvPr descr="https://lh6.googleusercontent.com/qM98Klz7WsID2nzAlRguuPf-sVB7tG45hKk7yUCGHqRKxru9AWvWqxMT8szWd053GOSdkBQS70SShVNiPg2l5-P3ksT82kCTHzHgqa86SKyvdV3HzjiBwiCdm1_5yV2VblC1WODB" id="7174" name="Picture 6">
            <a:extLst>
              <a:ext uri="{FF2B5EF4-FFF2-40B4-BE49-F238E27FC236}">
                <a16:creationId xmlns:a16="http://schemas.microsoft.com/office/drawing/2014/main" id="{0D2EAD67-E9D7-403D-9C67-2625D0BC12E2}"/>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a:xfrm>
            <a:off x="2167522" y="3081337"/>
            <a:ext cx="7856955" cy="919163"/>
          </a:xfrm>
          <a:prstGeom prst="rect">
            <a:avLst/>
          </a:prstGeom>
          <a:noFill/>
          <a:extLst>
            <a:ext uri="{909E8E84-426E-40DD-AFC4-6F175D3DCCD1}">
              <a14:hiddenFill xmlns:a14="http://schemas.microsoft.com/office/drawing/2010/main">
                <a:solidFill>
                  <a:srgbClr val="FFFFFF"/>
                </a:solidFill>
              </a14:hiddenFill>
            </a:ext>
          </a:extLst>
        </p:spPr>
      </p:pic>
      <p:pic>
        <p:nvPicPr>
          <p:cNvPr descr="https://lh4.googleusercontent.com/Vzw0fRmZgGvcEu1FJeFFDKUCC9fB_oT5JNpInHlNnh-rh0GYiB346NhGEk-GpO15deg7fa8KL3hdK1QeXClneQ1WwevmqqcR6u6S8x0vimPlaq6adqKsnB6_6lhVFqExNLKvmJRt" id="7182" name="Picture 14">
            <a:hlinkClick r:id="rId3"/>
            <a:extLst>
              <a:ext uri="{FF2B5EF4-FFF2-40B4-BE49-F238E27FC236}">
                <a16:creationId xmlns:a16="http://schemas.microsoft.com/office/drawing/2014/main" id="{EE332F9B-EA39-44AD-8CED-D808A3043C7D}"/>
              </a:ext>
            </a:extLst>
          </p:cNvPr>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a:xfrm>
            <a:off x="579438" y="144463"/>
            <a:ext cx="123825" cy="142875"/>
          </a:xfrm>
          <a:prstGeom prst="rect">
            <a:avLst/>
          </a:prstGeom>
          <a:noFill/>
          <a:extLst>
            <a:ext uri="{909E8E84-426E-40DD-AFC4-6F175D3DCCD1}">
              <a14:hiddenFill xmlns:a14="http://schemas.microsoft.com/office/drawing/2010/main">
                <a:solidFill>
                  <a:srgbClr val="FFFFFF"/>
                </a:solidFill>
              </a14:hiddenFill>
            </a:ext>
          </a:extLst>
        </p:spPr>
      </p:pic>
      <p:pic>
        <p:nvPicPr>
          <p:cNvPr descr="https://lh5.googleusercontent.com/xetZKLGm2L5lLsD46UhHrF6sV-IKpeifEM1qqjennJO297y6zDtMyD1vh53imBLelqGhjca1WrutZtqNJJuIKu0koJutaubDB0Su35c5nX4j4v0Vx9bMUzrr6-M-xjtXm44MplmN" id="7183" name="Picture 15">
            <a:hlinkClick r:id="rId5"/>
            <a:extLst>
              <a:ext uri="{FF2B5EF4-FFF2-40B4-BE49-F238E27FC236}">
                <a16:creationId xmlns:a16="http://schemas.microsoft.com/office/drawing/2014/main" id="{C3635F03-8F8F-4B54-95DA-19E054E194EC}"/>
              </a:ext>
            </a:extLst>
          </p:cNvPr>
          <p:cNvPicPr>
            <a:picLocks noChangeArrowheads="1" noChangeAspect="1"/>
          </p:cNvPicPr>
          <p:nvPr/>
        </p:nvPicPr>
        <p:blipFill>
          <a:blip r:embed="rId6">
            <a:extLst>
              <a:ext uri="{28A0092B-C50C-407E-A947-70E740481C1C}">
                <a14:useLocalDpi xmlns:a14="http://schemas.microsoft.com/office/drawing/2010/main" val="0"/>
              </a:ext>
            </a:extLst>
          </a:blip>
          <a:srcRect/>
          <a:stretch>
            <a:fillRect/>
          </a:stretch>
        </p:blipFill>
        <p:spPr>
          <a:xfrm>
            <a:off x="1847850" y="144463"/>
            <a:ext cx="12382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74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B892-A660-4E99-9FDB-97CDCB796827}"/>
              </a:ext>
            </a:extLst>
          </p:cNvPr>
          <p:cNvSpPr>
            <a:spLocks noGrp="1"/>
          </p:cNvSpPr>
          <p:nvPr>
            <p:ph type="title"/>
          </p:nvPr>
        </p:nvSpPr>
        <p:spPr/>
        <p:txBody>
          <a:bodyPr numCol="1">
            <a:normAutofit/>
          </a:bodyPr>
          <a:lstStyle/>
          <a:p>
            <a:r>
              <a:rPr b="1" dirty="0" lang="en-US"/>
              <a:t>Alpha stable distributions</a:t>
            </a:r>
            <a:endParaRPr dirty="0" lang="en-US"/>
          </a:p>
        </p:txBody>
      </p:sp>
      <p:sp>
        <p:nvSpPr>
          <p:cNvPr id="3" name="Content Placeholder 2">
            <a:extLst>
              <a:ext uri="{FF2B5EF4-FFF2-40B4-BE49-F238E27FC236}">
                <a16:creationId xmlns:a16="http://schemas.microsoft.com/office/drawing/2014/main" id="{DC25A646-15D2-42B0-AE62-0E9D311ECED6}"/>
              </a:ext>
            </a:extLst>
          </p:cNvPr>
          <p:cNvSpPr>
            <a:spLocks noAdjustHandles="1" noChangeArrowheads="1" noChangeAspect="1" noChangeShapeType="1" noEditPoints="1" noGrp="1" noMove="1" noResize="1" noRot="1" noTextEdit="1"/>
          </p:cNvSpPr>
          <p:nvPr>
            <p:ph idx="1"/>
          </p:nvPr>
        </p:nvSpPr>
        <p:spPr>
          <a:xfrm>
            <a:off x="2231136" y="2638044"/>
            <a:ext cx="7729728" cy="3762756"/>
          </a:xfrm>
          <a:blipFill>
            <a:blip r:embed="rId2"/>
            <a:stretch>
              <a:fillRect l="-473" t="-972"/>
            </a:stretch>
          </a:blipFill>
        </p:spPr>
        <p:txBody>
          <a:bodyPr numCol="1"/>
          <a:lstStyle/>
          <a:p>
            <a:r>
              <a:rPr dirty="0" lang="en-US">
                <a:noFill/>
              </a:rPr>
              <a:t> </a:t>
            </a:r>
          </a:p>
        </p:txBody>
      </p:sp>
      <p:pic>
        <p:nvPicPr>
          <p:cNvPr descr="https://lh3.googleusercontent.com/o5-5I_VSVhgvVfYBT_qysLMqSBp-GLl67OKSMjlezvbUpl7YRm1Mrjzql2mdVQGf-VnnfwVjxLS0fjCXy3oZ-iIS8pTbQSaeEexyrq2oZdIjDbvAH0Nf7lc7oOf4cHWKXOI4abv1" id="8197" name="Picture 5">
            <a:extLst>
              <a:ext uri="{FF2B5EF4-FFF2-40B4-BE49-F238E27FC236}">
                <a16:creationId xmlns:a16="http://schemas.microsoft.com/office/drawing/2014/main" id="{5990F56D-DEA3-4646-99AC-54773A5368AB}"/>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3888409" y="4808538"/>
            <a:ext cx="4415182" cy="50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64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B892-A660-4E99-9FDB-97CDCB796827}"/>
              </a:ext>
            </a:extLst>
          </p:cNvPr>
          <p:cNvSpPr>
            <a:spLocks noGrp="1"/>
          </p:cNvSpPr>
          <p:nvPr>
            <p:ph type="title"/>
          </p:nvPr>
        </p:nvSpPr>
        <p:spPr/>
        <p:txBody>
          <a:bodyPr numCol="1">
            <a:normAutofit/>
          </a:bodyPr>
          <a:lstStyle/>
          <a:p>
            <a:r>
              <a:rPr b="1" dirty="0" lang="en-US"/>
              <a:t>Alpha stable distributions</a:t>
            </a:r>
            <a:endParaRPr dirty="0" lang="en-US"/>
          </a:p>
        </p:txBody>
      </p:sp>
      <p:sp>
        <p:nvSpPr>
          <p:cNvPr id="3" name="Content Placeholder 2">
            <a:extLst>
              <a:ext uri="{FF2B5EF4-FFF2-40B4-BE49-F238E27FC236}">
                <a16:creationId xmlns:a16="http://schemas.microsoft.com/office/drawing/2014/main" id="{DC25A646-15D2-42B0-AE62-0E9D311ECED6}"/>
              </a:ext>
            </a:extLst>
          </p:cNvPr>
          <p:cNvSpPr>
            <a:spLocks noAdjustHandles="1" noChangeArrowheads="1" noChangeAspect="1" noChangeShapeType="1" noEditPoints="1" noGrp="1" noMove="1" noResize="1" noRot="1" noTextEdit="1"/>
          </p:cNvSpPr>
          <p:nvPr>
            <p:ph idx="1"/>
          </p:nvPr>
        </p:nvSpPr>
        <p:spPr>
          <a:xfrm>
            <a:off x="2231136" y="2638044"/>
            <a:ext cx="7729728" cy="3762756"/>
          </a:xfrm>
          <a:blipFill>
            <a:blip r:embed="rId2"/>
            <a:stretch>
              <a:fillRect l="-473" t="-972"/>
            </a:stretch>
          </a:blipFill>
        </p:spPr>
        <p:txBody>
          <a:bodyPr numCol="1"/>
          <a:lstStyle/>
          <a:p>
            <a:r>
              <a:rPr lang="en-US">
                <a:noFill/>
              </a:rPr>
              <a:t> </a:t>
            </a:r>
          </a:p>
        </p:txBody>
      </p:sp>
      <p:pic>
        <p:nvPicPr>
          <p:cNvPr descr="https://lh4.googleusercontent.com/-sjRZFjQeGEZuREopJ3P6uqZM6nYpBBnImsyICatVnHpPVMvAxaBa006biVjV_K8LbWLzp-KbXDiMSZ0ghHtrXoULF9X_DPY12TCvRiCi2lcnv7t1lxlO3FITUn1lpgqx61rbWul" id="9218" name="Picture 2">
            <a:extLst>
              <a:ext uri="{FF2B5EF4-FFF2-40B4-BE49-F238E27FC236}">
                <a16:creationId xmlns:a16="http://schemas.microsoft.com/office/drawing/2014/main" id="{404B0922-F13B-49EE-9F5D-6CDBB84360C2}"/>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2404227" y="3174599"/>
            <a:ext cx="7383545" cy="50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69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B892-A660-4E99-9FDB-97CDCB796827}"/>
              </a:ext>
            </a:extLst>
          </p:cNvPr>
          <p:cNvSpPr>
            <a:spLocks noGrp="1"/>
          </p:cNvSpPr>
          <p:nvPr>
            <p:ph type="title"/>
          </p:nvPr>
        </p:nvSpPr>
        <p:spPr/>
        <p:txBody>
          <a:bodyPr numCol="1">
            <a:normAutofit/>
          </a:bodyPr>
          <a:lstStyle/>
          <a:p>
            <a:r>
              <a:rPr b="1" dirty="0" lang="en-US"/>
              <a:t>Examples of Alpha stable distributions</a:t>
            </a:r>
            <a:endParaRPr dirty="0" lang="en-US"/>
          </a:p>
        </p:txBody>
      </p:sp>
      <p:sp>
        <p:nvSpPr>
          <p:cNvPr id="3" name="Content Placeholder 2">
            <a:extLst>
              <a:ext uri="{FF2B5EF4-FFF2-40B4-BE49-F238E27FC236}">
                <a16:creationId xmlns:a16="http://schemas.microsoft.com/office/drawing/2014/main" id="{DC25A646-15D2-42B0-AE62-0E9D311ECED6}"/>
              </a:ext>
            </a:extLst>
          </p:cNvPr>
          <p:cNvSpPr>
            <a:spLocks noAdjustHandles="1" noChangeArrowheads="1" noChangeAspect="1" noChangeShapeType="1" noEditPoints="1" noGrp="1" noMove="1" noResize="1" noRot="1" noTextEdit="1"/>
          </p:cNvSpPr>
          <p:nvPr>
            <p:ph idx="1"/>
          </p:nvPr>
        </p:nvSpPr>
        <p:spPr>
          <a:xfrm>
            <a:off x="2231136" y="2638043"/>
            <a:ext cx="7729728" cy="3762756"/>
          </a:xfrm>
          <a:blipFill>
            <a:blip r:embed="rId3"/>
            <a:stretch>
              <a:fillRect l="-473" t="-972"/>
            </a:stretch>
          </a:blipFill>
        </p:spPr>
        <p:txBody>
          <a:bodyPr numCol="1"/>
          <a:lstStyle/>
          <a:p>
            <a:r>
              <a:rPr lang="en-US">
                <a:noFill/>
              </a:rPr>
              <a:t> </a:t>
            </a:r>
          </a:p>
        </p:txBody>
      </p:sp>
      <p:pic>
        <p:nvPicPr>
          <p:cNvPr descr="https://lh5.googleusercontent.com/-11nEKnTCMtzB-4XHJYd3PNahgACvI21k_ULGQ65yjRc4q5PY7qC_KiTkPQC0ZH42xwFu2qm0ZXTFYgI3CsTAicsC5Kc_WqJ91kqURObe7CHoR9PHhlGuJFC6W8SBZm-BNzeU7P6" id="10242" name="Picture 2">
            <a:extLst>
              <a:ext uri="{FF2B5EF4-FFF2-40B4-BE49-F238E27FC236}">
                <a16:creationId xmlns:a16="http://schemas.microsoft.com/office/drawing/2014/main" id="{FD190D4C-C59E-4918-9DF8-D5D495B95B52}"/>
              </a:ext>
            </a:extLst>
          </p:cNvPr>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a:xfrm>
            <a:off x="3914775" y="3629270"/>
            <a:ext cx="4362450" cy="466725"/>
          </a:xfrm>
          <a:prstGeom prst="rect">
            <a:avLst/>
          </a:prstGeom>
          <a:noFill/>
          <a:extLst>
            <a:ext uri="{909E8E84-426E-40DD-AFC4-6F175D3DCCD1}">
              <a14:hiddenFill xmlns:a14="http://schemas.microsoft.com/office/drawing/2010/main">
                <a:solidFill>
                  <a:srgbClr val="FFFFFF"/>
                </a:solidFill>
              </a14:hiddenFill>
            </a:ext>
          </a:extLst>
        </p:spPr>
      </p:pic>
      <p:pic>
        <p:nvPicPr>
          <p:cNvPr descr="https://lh3.googleusercontent.com/5zd8XQqk8d7WfK74xUerNegitVW7Jf-C8cH_-XnSKu0LFAvlyMLftmU7UXhNH63TizcnLMymcLddbBlRvsliZ3NMnTBDiTvBbVutlA-BLJv-4S4SnBbFPi-VGdg9Mp3QP-dqBNp8" id="10244" name="Picture 4">
            <a:extLst>
              <a:ext uri="{FF2B5EF4-FFF2-40B4-BE49-F238E27FC236}">
                <a16:creationId xmlns:a16="http://schemas.microsoft.com/office/drawing/2014/main" id="{2D7AC890-0393-4A3E-B87D-7850D2C74176}"/>
              </a:ext>
            </a:extLst>
          </p:cNvPr>
          <p:cNvPicPr>
            <a:picLocks noChangeArrowheads="1" noChangeAspect="1"/>
          </p:cNvPicPr>
          <p:nvPr/>
        </p:nvPicPr>
        <p:blipFill>
          <a:blip r:embed="rId5">
            <a:extLst>
              <a:ext uri="{28A0092B-C50C-407E-A947-70E740481C1C}">
                <a14:useLocalDpi xmlns:a14="http://schemas.microsoft.com/office/drawing/2010/main" val="0"/>
              </a:ext>
            </a:extLst>
          </a:blip>
          <a:srcRect/>
          <a:stretch>
            <a:fillRect/>
          </a:stretch>
        </p:blipFill>
        <p:spPr>
          <a:xfrm>
            <a:off x="3795712" y="4519421"/>
            <a:ext cx="4600575" cy="447675"/>
          </a:xfrm>
          <a:prstGeom prst="rect">
            <a:avLst/>
          </a:prstGeom>
          <a:noFill/>
          <a:extLst>
            <a:ext uri="{909E8E84-426E-40DD-AFC4-6F175D3DCCD1}">
              <a14:hiddenFill xmlns:a14="http://schemas.microsoft.com/office/drawing/2010/main">
                <a:solidFill>
                  <a:srgbClr val="FFFFFF"/>
                </a:solidFill>
              </a14:hiddenFill>
            </a:ext>
          </a:extLst>
        </p:spPr>
      </p:pic>
      <p:pic>
        <p:nvPicPr>
          <p:cNvPr descr="https://lh4.googleusercontent.com/_XadwaQ5CGhg7lOIRipUAd6uXKGnltmZ6-RNuQtlS0QwROwqdJq0pflhvX-P2J9akQThqWCd7_zv1zSgZtzoNyJoPyKmFLc1jQ8qbtfL9kD40uInXawU0KdKWXkbZmOtqxgwDH2l" id="10246" name="Picture 6">
            <a:extLst>
              <a:ext uri="{FF2B5EF4-FFF2-40B4-BE49-F238E27FC236}">
                <a16:creationId xmlns:a16="http://schemas.microsoft.com/office/drawing/2014/main" id="{39C253C6-C7C1-474D-93C7-CE1A7BCD23B4}"/>
              </a:ext>
            </a:extLst>
          </p:cNvPr>
          <p:cNvPicPr>
            <a:picLocks noChangeArrowheads="1" noChangeAspect="1"/>
          </p:cNvPicPr>
          <p:nvPr/>
        </p:nvPicPr>
        <p:blipFill>
          <a:blip r:embed="rId6">
            <a:extLst>
              <a:ext uri="{28A0092B-C50C-407E-A947-70E740481C1C}">
                <a14:useLocalDpi xmlns:a14="http://schemas.microsoft.com/office/drawing/2010/main" val="0"/>
              </a:ext>
            </a:extLst>
          </a:blip>
          <a:srcRect/>
          <a:stretch>
            <a:fillRect/>
          </a:stretch>
        </p:blipFill>
        <p:spPr>
          <a:xfrm>
            <a:off x="0" y="3045266"/>
            <a:ext cx="1863650" cy="1697992"/>
          </a:xfrm>
          <a:prstGeom prst="rect">
            <a:avLst/>
          </a:prstGeom>
          <a:noFill/>
          <a:extLst>
            <a:ext uri="{909E8E84-426E-40DD-AFC4-6F175D3DCCD1}">
              <a14:hiddenFill xmlns:a14="http://schemas.microsoft.com/office/drawing/2010/main">
                <a:solidFill>
                  <a:srgbClr val="FFFFFF"/>
                </a:solidFill>
              </a14:hiddenFill>
            </a:ext>
          </a:extLst>
        </p:spPr>
      </p:pic>
      <p:pic>
        <p:nvPicPr>
          <p:cNvPr descr="https://lh4.googleusercontent.com/xyaecjY-OWq4F_xcWvmjPSSScbiL4O6AUDPcb5e6vwH8xmDwJJDL7Bo9f3Wsh5Xe_1J81j_VhV0soiiAtVsUHwWi6XGSsj9KW2yKlycco8vktVLgTuD0bZfUASgBTh3KrWd1cIaS" id="10250" name="Picture 10">
            <a:extLst>
              <a:ext uri="{FF2B5EF4-FFF2-40B4-BE49-F238E27FC236}">
                <a16:creationId xmlns:a16="http://schemas.microsoft.com/office/drawing/2014/main" id="{DACECC01-BD6B-4E3D-A57F-5F769835874A}"/>
              </a:ext>
            </a:extLst>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a:xfrm>
            <a:off x="3657599" y="5741133"/>
            <a:ext cx="4876800" cy="457200"/>
          </a:xfrm>
          <a:prstGeom prst="rect">
            <a:avLst/>
          </a:prstGeom>
          <a:noFill/>
          <a:extLst>
            <a:ext uri="{909E8E84-426E-40DD-AFC4-6F175D3DCCD1}">
              <a14:hiddenFill xmlns:a14="http://schemas.microsoft.com/office/drawing/2010/main">
                <a:solidFill>
                  <a:srgbClr val="FFFFFF"/>
                </a:solidFill>
              </a14:hiddenFill>
            </a:ext>
          </a:extLst>
        </p:spPr>
      </p:pic>
      <p:pic>
        <p:nvPicPr>
          <p:cNvPr descr="https://lh5.googleusercontent.com/i0Jxaw3XCtYvJKIjfolN4AbGw73f5iykLD-MoI3Q3sKyQ3jCZAG1Wk1BHMk58M6KrpqjKkPLSZxwDWokf9dV-leKuQuHmkLtKyBmY5dpfU6WlmGBydVRbQPbYchgkrBqB9NpB1I-" id="10252" name="Picture 12">
            <a:extLst>
              <a:ext uri="{FF2B5EF4-FFF2-40B4-BE49-F238E27FC236}">
                <a16:creationId xmlns:a16="http://schemas.microsoft.com/office/drawing/2014/main" id="{6E61955E-A98A-40D2-8F37-C7BF2532DE6C}"/>
              </a:ext>
            </a:extLst>
          </p:cNvPr>
          <p:cNvPicPr>
            <a:picLocks noChangeArrowheads="1" noChangeAspect="1"/>
          </p:cNvPicPr>
          <p:nvPr/>
        </p:nvPicPr>
        <p:blipFill>
          <a:blip r:embed="rId8">
            <a:extLst>
              <a:ext uri="{28A0092B-C50C-407E-A947-70E740481C1C}">
                <a14:useLocalDpi xmlns:a14="http://schemas.microsoft.com/office/drawing/2010/main" val="0"/>
              </a:ext>
            </a:extLst>
          </a:blip>
          <a:srcRect/>
          <a:stretch>
            <a:fillRect/>
          </a:stretch>
        </p:blipFill>
        <p:spPr>
          <a:xfrm>
            <a:off x="0" y="4786059"/>
            <a:ext cx="1863650" cy="2071941"/>
          </a:xfrm>
          <a:prstGeom prst="rect">
            <a:avLst/>
          </a:prstGeom>
          <a:noFill/>
          <a:extLst>
            <a:ext uri="{909E8E84-426E-40DD-AFC4-6F175D3DCCD1}">
              <a14:hiddenFill xmlns:a14="http://schemas.microsoft.com/office/drawing/2010/main">
                <a:solidFill>
                  <a:srgbClr val="FFFFFF"/>
                </a:solidFill>
              </a14:hiddenFill>
            </a:ext>
          </a:extLst>
        </p:spPr>
      </p:pic>
      <p:pic>
        <p:nvPicPr>
          <p:cNvPr descr="https://lh3.googleusercontent.com/hMYGR4r8tvJI79yEoRwQ5eY22UIiiloHMm7n-mqS7MS4bIDrHrt6qERAw-xYDyJCciXYqVSNW8YWik085LcPpH6Duy0OJXoFeZH9I3GOFj_aUr_01JGb7K6dIgP0t2-KZrwArOW6" id="10254" name="Picture 14">
            <a:extLst>
              <a:ext uri="{FF2B5EF4-FFF2-40B4-BE49-F238E27FC236}">
                <a16:creationId xmlns:a16="http://schemas.microsoft.com/office/drawing/2014/main" id="{4EACD2D7-5951-42A2-9E78-0066713D3BF3}"/>
              </a:ext>
            </a:extLst>
          </p:cNvPr>
          <p:cNvPicPr>
            <a:picLocks noChangeArrowheads="1" noChangeAspect="1"/>
          </p:cNvPicPr>
          <p:nvPr/>
        </p:nvPicPr>
        <p:blipFill>
          <a:blip r:embed="rId9">
            <a:extLst>
              <a:ext uri="{28A0092B-C50C-407E-A947-70E740481C1C}">
                <a14:useLocalDpi xmlns:a14="http://schemas.microsoft.com/office/drawing/2010/main" val="0"/>
              </a:ext>
            </a:extLst>
          </a:blip>
          <a:srcRect/>
          <a:stretch>
            <a:fillRect/>
          </a:stretch>
        </p:blipFill>
        <p:spPr>
          <a:xfrm>
            <a:off x="8540315" y="3605225"/>
            <a:ext cx="3550929" cy="1828392"/>
          </a:xfrm>
          <a:prstGeom prst="rect">
            <a:avLst/>
          </a:prstGeom>
          <a:noFill/>
          <a:extLst>
            <a:ext uri="{909E8E84-426E-40DD-AFC4-6F175D3DCCD1}">
              <a14:hiddenFill xmlns:a14="http://schemas.microsoft.com/office/drawing/2010/main">
                <a:solidFill>
                  <a:srgbClr val="FFFFFF"/>
                </a:solidFill>
              </a14:hiddenFill>
            </a:ext>
          </a:extLst>
        </p:spPr>
      </p:pic>
      <p:pic>
        <p:nvPicPr>
          <p:cNvPr descr="https://lh3.googleusercontent.com/E37O1wCa3e4bI6o44mSRDnQHN-H71-fgqjT80jdT6uQQT8VYjuC30jAFoxnBFKG9DDKLtPYICN9iukmqFmT53RieZRJohhsvdX8HlHyKaax3aXUe9or0D1MRlWYAmZfK5-ebd210" id="10258" name="Picture 18">
            <a:hlinkClick r:id="rId10"/>
            <a:extLst>
              <a:ext uri="{FF2B5EF4-FFF2-40B4-BE49-F238E27FC236}">
                <a16:creationId xmlns:a16="http://schemas.microsoft.com/office/drawing/2014/main" id="{C8E3E94F-8571-430C-ABFA-E965E2A7052D}"/>
              </a:ext>
            </a:extLst>
          </p:cNvPr>
          <p:cNvPicPr>
            <a:picLocks noChangeArrowheads="1" noChangeAspect="1"/>
          </p:cNvPicPr>
          <p:nvPr/>
        </p:nvPicPr>
        <p:blipFill>
          <a:blip r:embed="rId11">
            <a:extLst>
              <a:ext uri="{28A0092B-C50C-407E-A947-70E740481C1C}">
                <a14:useLocalDpi xmlns:a14="http://schemas.microsoft.com/office/drawing/2010/main" val="0"/>
              </a:ext>
            </a:extLst>
          </a:blip>
          <a:srcRect/>
          <a:stretch>
            <a:fillRect/>
          </a:stretch>
        </p:blipFill>
        <p:spPr>
          <a:xfrm>
            <a:off x="15489238" y="144463"/>
            <a:ext cx="6762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21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32A1-1FD7-4EDD-B285-57235B7A270C}"/>
              </a:ext>
            </a:extLst>
          </p:cNvPr>
          <p:cNvSpPr>
            <a:spLocks noGrp="1"/>
          </p:cNvSpPr>
          <p:nvPr>
            <p:ph type="title"/>
          </p:nvPr>
        </p:nvSpPr>
        <p:spPr/>
        <p:txBody>
          <a:bodyPr numCol="1"/>
          <a:lstStyle/>
          <a:p>
            <a:r>
              <a:rPr b="1" dirty="0" lang="en-US"/>
              <a:t>Examples of Alpha stable distributions</a:t>
            </a:r>
            <a:endParaRPr dirty="0" lang="en-US"/>
          </a:p>
        </p:txBody>
      </p:sp>
      <p:sp>
        <p:nvSpPr>
          <p:cNvPr id="3" name="Content Placeholder 2">
            <a:extLst>
              <a:ext uri="{FF2B5EF4-FFF2-40B4-BE49-F238E27FC236}">
                <a16:creationId xmlns:a16="http://schemas.microsoft.com/office/drawing/2014/main" id="{FEEDA54A-13E4-4B75-BF6F-DBD8D173F681}"/>
              </a:ext>
            </a:extLst>
          </p:cNvPr>
          <p:cNvSpPr>
            <a:spLocks noAdjustHandles="1" noChangeArrowheads="1" noChangeAspect="1" noChangeShapeType="1" noEditPoints="1" noGrp="1" noMove="1" noResize="1" noRot="1" noTextEdit="1"/>
          </p:cNvSpPr>
          <p:nvPr>
            <p:ph idx="1"/>
          </p:nvPr>
        </p:nvSpPr>
        <p:spPr>
          <a:xfrm>
            <a:off x="2231136" y="2638044"/>
            <a:ext cx="7729728" cy="3101983"/>
          </a:xfrm>
          <a:blipFill>
            <a:blip r:embed="rId2"/>
            <a:stretch>
              <a:fillRect l="-473" r="-710" t="-1179"/>
            </a:stretch>
          </a:blipFill>
        </p:spPr>
        <p:txBody>
          <a:bodyPr numCol="1"/>
          <a:lstStyle/>
          <a:p>
            <a:r>
              <a:rPr dirty="0" lang="en-US">
                <a:noFill/>
              </a:rPr>
              <a:t> </a:t>
            </a:r>
          </a:p>
        </p:txBody>
      </p:sp>
      <p:sp>
        <p:nvSpPr>
          <p:cNvPr id="6" name="Rectangle 9">
            <a:extLst>
              <a:ext uri="{FF2B5EF4-FFF2-40B4-BE49-F238E27FC236}">
                <a16:creationId xmlns:a16="http://schemas.microsoft.com/office/drawing/2014/main" id="{947B1587-81FC-4AC3-B5FB-DF346E7D293B}"/>
              </a:ext>
            </a:extLst>
          </p:cNvPr>
          <p:cNvSpPr>
            <a:spLocks noChangeArrowheads="1"/>
          </p:cNvSpPr>
          <p:nvPr/>
        </p:nvSpPr>
        <p:spPr>
          <a:xfrm>
            <a:off x="0" y="97795"/>
            <a:ext cx="18473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45720" compatLnSpc="1" lIns="91440" numCol="1" rIns="91440" tIns="45720" vert="horz" wrap="none">
            <a:prstTxWarp prst="textNoShape">
              <a:avLst/>
            </a:prstTxWarp>
            <a:spAutoFit/>
          </a:bodyPr>
          <a:lstStyle/>
          <a:p>
            <a:pPr algn="l" defTabSz="914400" eaLnBrk="0" fontAlgn="base" hangingPunct="0" indent="0" latinLnBrk="0" lvl="0" marL="0" marR="0" rtl="0">
              <a:lnSpc>
                <a:spcPct val="100000"/>
              </a:lnSpc>
              <a:spcBef>
                <a:spcPct val="0"/>
              </a:spcBef>
              <a:spcAft>
                <a:spcPct val="0"/>
              </a:spcAft>
              <a:buClrTx/>
              <a:buSzTx/>
              <a:buFontTx/>
              <a:buNone/>
              <a:tabLst/>
            </a:pPr>
            <a:endParaRPr b="0" baseline="0" cap="none" dirty="0" i="0" kumimoji="0" lang="en-US" normalizeH="0" strike="noStrike" sz="1100" u="none">
              <a:ln>
                <a:noFill/>
              </a:ln>
              <a:solidFill>
                <a:srgbClr val="000000"/>
              </a:solidFill>
              <a:effectLst/>
              <a:latin charset="0" panose="020B0604020202020204" pitchFamily="34" typeface="Arial"/>
              <a:cs charset="0" panose="020B0604020202020204" pitchFamily="34" typeface="Arial"/>
            </a:endParaRPr>
          </a:p>
        </p:txBody>
      </p:sp>
      <p:pic>
        <p:nvPicPr>
          <p:cNvPr descr="https://lh3.googleusercontent.com/E37O1wCa3e4bI6o44mSRDnQHN-H71-fgqjT80jdT6uQQT8VYjuC30jAFoxnBFKG9DDKLtPYICN9iukmqFmT53RieZRJohhsvdX8HlHyKaax3aXUe9or0D1MRlWYAmZfK5-ebd210" id="1036" name="Picture 12">
            <a:hlinkClick r:id="rId3"/>
            <a:extLst>
              <a:ext uri="{FF2B5EF4-FFF2-40B4-BE49-F238E27FC236}">
                <a16:creationId xmlns:a16="http://schemas.microsoft.com/office/drawing/2014/main" id="{64222E03-F268-4693-ABD2-488E718ECFDE}"/>
              </a:ext>
            </a:extLst>
          </p:cNvPr>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a:xfrm>
            <a:off x="15489238" y="144463"/>
            <a:ext cx="67627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3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fontScale="90000"/>
          </a:bodyPr>
          <a:lstStyle/>
          <a:p>
            <a:r>
              <a:rPr b="1" dirty="0" lang="en-US"/>
              <a:t>The connection of alpha stable distributions to neural signals</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AdjustHandles="1" noChangeArrowheads="1" noChangeAspect="1" noChangeShapeType="1" noEditPoints="1" noGrp="1" noMove="1" noResize="1" noRot="1" noTextEdit="1"/>
          </p:cNvSpPr>
          <p:nvPr>
            <p:ph idx="1"/>
          </p:nvPr>
        </p:nvSpPr>
        <p:spPr>
          <a:blipFill>
            <a:blip r:embed="rId2"/>
            <a:stretch>
              <a:fillRect l="-237"/>
            </a:stretch>
          </a:blipFill>
        </p:spPr>
        <p:txBody>
          <a:bodyPr numCol="1"/>
          <a:lstStyle/>
          <a:p>
            <a:r>
              <a:rPr lang="en-US">
                <a:noFill/>
              </a:rPr>
              <a:t> </a:t>
            </a:r>
          </a:p>
        </p:txBody>
      </p:sp>
    </p:spTree>
    <p:extLst>
      <p:ext uri="{BB962C8B-B14F-4D97-AF65-F5344CB8AC3E}">
        <p14:creationId xmlns:p14="http://schemas.microsoft.com/office/powerpoint/2010/main" val="186411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Expectation maximization</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Grp="1"/>
          </p:cNvSpPr>
          <p:nvPr>
            <p:ph idx="1"/>
          </p:nvPr>
        </p:nvSpPr>
        <p:spPr/>
        <p:txBody>
          <a:bodyPr numCol="1">
            <a:normAutofit/>
          </a:bodyPr>
          <a:lstStyle/>
          <a:p>
            <a:r>
              <a:rPr dirty="0" lang="en-US"/>
              <a:t>Expectation–maximization - EM algorithm is an iterative method to find maximum likelihood or maximum a posteriori - MAP estimates of parameters in statistical models. </a:t>
            </a:r>
          </a:p>
          <a:p>
            <a:r>
              <a:rPr dirty="0" lang="en-US"/>
              <a:t>The algorithm alternates between performing an expectation - E step, which creates a function for the expectation of the log-likelihood evaluated using the current estimate for the parameters.</a:t>
            </a:r>
          </a:p>
          <a:p>
            <a:r>
              <a:rPr dirty="0" lang="en-US"/>
              <a:t>And a maximization - M step, which computes parameters maximizing the expected log-likelihood found on the </a:t>
            </a:r>
            <a:r>
              <a:rPr dirty="0" i="1" lang="en-US"/>
              <a:t>E</a:t>
            </a:r>
            <a:r>
              <a:rPr dirty="0" lang="en-US"/>
              <a:t> step.</a:t>
            </a:r>
            <a:br>
              <a:rPr dirty="0" lang="en-US"/>
            </a:br>
            <a:endParaRPr dirty="0" lang="en-US"/>
          </a:p>
        </p:txBody>
      </p:sp>
    </p:spTree>
    <p:extLst>
      <p:ext uri="{BB962C8B-B14F-4D97-AF65-F5344CB8AC3E}">
        <p14:creationId xmlns:p14="http://schemas.microsoft.com/office/powerpoint/2010/main" val="316693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Alpha CSC presentation</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AdjustHandles="1" noChangeArrowheads="1" noChangeAspect="1" noChangeShapeType="1" noEditPoints="1" noGrp="1" noMove="1" noResize="1" noRot="1" noTextEdit="1"/>
          </p:cNvSpPr>
          <p:nvPr>
            <p:ph idx="1"/>
          </p:nvPr>
        </p:nvSpPr>
        <p:spPr>
          <a:xfrm>
            <a:off x="2231136" y="2638044"/>
            <a:ext cx="7729728" cy="3101983"/>
          </a:xfrm>
          <a:blipFill>
            <a:blip r:embed="rId2"/>
            <a:stretch>
              <a:fillRect l="-394" t="-1572"/>
            </a:stretch>
          </a:blipFill>
        </p:spPr>
        <p:txBody>
          <a:bodyPr numCol="1"/>
          <a:lstStyle/>
          <a:p>
            <a:r>
              <a:rPr lang="en-US">
                <a:noFill/>
              </a:rPr>
              <a:t> </a:t>
            </a:r>
          </a:p>
        </p:txBody>
      </p:sp>
      <p:pic>
        <p:nvPicPr>
          <p:cNvPr descr="https://lh4.googleusercontent.com/xCEMwLtiZ6J49Hwkmzg9eu4wfezC6qVQLPJhvKZiV2ZANDKRT4nPDp3Q-6jvX6hbVouVZqMlW0CZxu10JzdHCb7f0ucgRns2-LafZ4AKTB2wJDfod8he6Ut3KMo40nG9veWTBZYb" id="4098" name="Picture 2">
            <a:extLst>
              <a:ext uri="{FF2B5EF4-FFF2-40B4-BE49-F238E27FC236}">
                <a16:creationId xmlns:a16="http://schemas.microsoft.com/office/drawing/2014/main" id="{DD1321A2-5B71-41CF-B1E6-FBD922E50E89}"/>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3246743" y="2995219"/>
            <a:ext cx="5284516" cy="804533"/>
          </a:xfrm>
          <a:prstGeom prst="rect">
            <a:avLst/>
          </a:prstGeom>
          <a:noFill/>
          <a:extLst>
            <a:ext uri="{909E8E84-426E-40DD-AFC4-6F175D3DCCD1}">
              <a14:hiddenFill xmlns:a14="http://schemas.microsoft.com/office/drawing/2010/main">
                <a:solidFill>
                  <a:srgbClr val="FFFFFF"/>
                </a:solidFill>
              </a14:hiddenFill>
            </a:ext>
          </a:extLst>
        </p:spPr>
      </p:pic>
      <p:pic>
        <p:nvPicPr>
          <p:cNvPr descr="https://lh5.googleusercontent.com/gKtZfwwyIPGYh4R-zt_PJ2P19bJlbm_O-_RBoqeI6N1RMg_Johang6IY7rqSvQOonaeFfVHkAuPnwQpImDvuz4-33oaWifSaw0kLtJun1JUNgiaXfom-tDeCKKVBfNGmnmC4pqvA" id="4100" name="Picture 4">
            <a:extLst>
              <a:ext uri="{FF2B5EF4-FFF2-40B4-BE49-F238E27FC236}">
                <a16:creationId xmlns:a16="http://schemas.microsoft.com/office/drawing/2014/main" id="{DFBAC70B-8743-4A60-A356-C738D17CD444}"/>
              </a:ext>
            </a:extLst>
          </p:cNvPr>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a:xfrm>
            <a:off x="8022601" y="4589526"/>
            <a:ext cx="1304925" cy="247650"/>
          </a:xfrm>
          <a:prstGeom prst="rect">
            <a:avLst/>
          </a:prstGeom>
          <a:noFill/>
          <a:extLst>
            <a:ext uri="{909E8E84-426E-40DD-AFC4-6F175D3DCCD1}">
              <a14:hiddenFill xmlns:a14="http://schemas.microsoft.com/office/drawing/2010/main">
                <a:solidFill>
                  <a:srgbClr val="FFFFFF"/>
                </a:solidFill>
              </a14:hiddenFill>
            </a:ext>
          </a:extLst>
        </p:spPr>
      </p:pic>
      <p:pic>
        <p:nvPicPr>
          <p:cNvPr descr="https://lh6.googleusercontent.com/qM98Klz7WsID2nzAlRguuPf-sVB7tG45hKk7yUCGHqRKxru9AWvWqxMT8szWd053GOSdkBQS70SShVNiPg2l5-P3ksT82kCTHzHgqa86SKyvdV3HzjiBwiCdm1_5yV2VblC1WODB" id="4102" name="Picture 6">
            <a:extLst>
              <a:ext uri="{FF2B5EF4-FFF2-40B4-BE49-F238E27FC236}">
                <a16:creationId xmlns:a16="http://schemas.microsoft.com/office/drawing/2014/main" id="{ECCA41ED-6C0F-44D0-AE0A-21ED3ACC2FE0}"/>
              </a:ext>
            </a:extLst>
          </p:cNvPr>
          <p:cNvPicPr>
            <a:picLocks noChangeArrowheads="1" noChangeAspect="1"/>
          </p:cNvPicPr>
          <p:nvPr/>
        </p:nvPicPr>
        <p:blipFill>
          <a:blip r:embed="rId5">
            <a:extLst>
              <a:ext uri="{28A0092B-C50C-407E-A947-70E740481C1C}">
                <a14:useLocalDpi xmlns:a14="http://schemas.microsoft.com/office/drawing/2010/main" val="0"/>
              </a:ext>
            </a:extLst>
          </a:blip>
          <a:srcRect/>
          <a:stretch>
            <a:fillRect/>
          </a:stretch>
        </p:blipFill>
        <p:spPr>
          <a:xfrm>
            <a:off x="3124200" y="5197983"/>
            <a:ext cx="5943600"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0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Alpha CSC presentation</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AdjustHandles="1" noChangeArrowheads="1" noChangeAspect="1" noChangeShapeType="1" noEditPoints="1" noGrp="1" noMove="1" noResize="1" noRot="1" noTextEdit="1"/>
          </p:cNvSpPr>
          <p:nvPr>
            <p:ph idx="1"/>
          </p:nvPr>
        </p:nvSpPr>
        <p:spPr>
          <a:xfrm>
            <a:off x="2231136" y="2638043"/>
            <a:ext cx="7729728" cy="4017281"/>
          </a:xfrm>
          <a:blipFill>
            <a:blip r:embed="rId2"/>
            <a:stretch>
              <a:fillRect l="-237" r="-552" t="-910"/>
            </a:stretch>
          </a:blipFill>
        </p:spPr>
        <p:txBody>
          <a:bodyPr numCol="1"/>
          <a:lstStyle/>
          <a:p>
            <a:r>
              <a:rPr lang="en-US">
                <a:noFill/>
              </a:rPr>
              <a:t> </a:t>
            </a:r>
          </a:p>
        </p:txBody>
      </p:sp>
      <p:pic>
        <p:nvPicPr>
          <p:cNvPr descr="https://lh3.googleusercontent.com/6NXwaZ2Yc0OOrrD8NOTzpLrNV-zaotVShI2BkGQ6lZAVXPp4ls2ODJEKlLnRyD1KY_OaymzZ7crIRWUhN1O7nHZySVbg7CE6QF3RAlPMg4ESLuPENZBqEEFn_cM8Sor_IpIJoLB0" id="6146" name="Picture 2">
            <a:extLst>
              <a:ext uri="{FF2B5EF4-FFF2-40B4-BE49-F238E27FC236}">
                <a16:creationId xmlns:a16="http://schemas.microsoft.com/office/drawing/2014/main" id="{0296084C-553B-4C31-8DD6-FA6FB049DC40}"/>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5945490" y="2933642"/>
            <a:ext cx="5238750" cy="428625"/>
          </a:xfrm>
          <a:prstGeom prst="rect">
            <a:avLst/>
          </a:prstGeom>
          <a:noFill/>
          <a:extLst>
            <a:ext uri="{909E8E84-426E-40DD-AFC4-6F175D3DCCD1}">
              <a14:hiddenFill xmlns:a14="http://schemas.microsoft.com/office/drawing/2010/main">
                <a:solidFill>
                  <a:srgbClr val="FFFFFF"/>
                </a:solidFill>
              </a14:hiddenFill>
            </a:ext>
          </a:extLst>
        </p:spPr>
      </p:pic>
      <p:pic>
        <p:nvPicPr>
          <p:cNvPr descr="https://lh4.googleusercontent.com/j8PpGHOPcSoJ_0lii_GlUg_mWO5M40EB-OOtICEoq7m3QiVCw7RinKVuJWVLOyo4uGNaNnk4jcHErHyNLV_rN-Z1ZyXm1qgPepaIVtugJqNh5HB5x_kY4XnLdkgYVi9rhLrE3bNo" id="6154" name="Picture 10">
            <a:extLst>
              <a:ext uri="{FF2B5EF4-FFF2-40B4-BE49-F238E27FC236}">
                <a16:creationId xmlns:a16="http://schemas.microsoft.com/office/drawing/2014/main" id="{388E9FED-BD18-4169-AB89-D22A778E8F2E}"/>
              </a:ext>
            </a:extLst>
          </p:cNvPr>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a:xfrm>
            <a:off x="3726843" y="3960710"/>
            <a:ext cx="4975472" cy="533399"/>
          </a:xfrm>
          <a:prstGeom prst="rect">
            <a:avLst/>
          </a:prstGeom>
          <a:noFill/>
          <a:extLst>
            <a:ext uri="{909E8E84-426E-40DD-AFC4-6F175D3DCCD1}">
              <a14:hiddenFill xmlns:a14="http://schemas.microsoft.com/office/drawing/2010/main">
                <a:solidFill>
                  <a:srgbClr val="FFFFFF"/>
                </a:solidFill>
              </a14:hiddenFill>
            </a:ext>
          </a:extLst>
        </p:spPr>
      </p:pic>
      <p:pic>
        <p:nvPicPr>
          <p:cNvPr descr="https://lh4.googleusercontent.com/GOEUdfrrcLfFYRRwRsckw395UCIMtq3bVerh99rmxA7v-KmbT_Knz2ryXYwGvXk-8KIbeAZ518l3OWrdzJ6A9OFEeIkSs02QqOUrZbF27mhOV-c04olRFyx2PbS25--V8YzaYhTH" id="6156" name="Picture 12">
            <a:extLst>
              <a:ext uri="{FF2B5EF4-FFF2-40B4-BE49-F238E27FC236}">
                <a16:creationId xmlns:a16="http://schemas.microsoft.com/office/drawing/2014/main" id="{1F1FE734-E3B5-4724-B0D7-9D4F85609A12}"/>
              </a:ext>
            </a:extLst>
          </p:cNvPr>
          <p:cNvPicPr>
            <a:picLocks noChangeArrowheads="1" noChangeAspect="1"/>
          </p:cNvPicPr>
          <p:nvPr/>
        </p:nvPicPr>
        <p:blipFill>
          <a:blip r:embed="rId5">
            <a:extLst>
              <a:ext uri="{28A0092B-C50C-407E-A947-70E740481C1C}">
                <a14:useLocalDpi xmlns:a14="http://schemas.microsoft.com/office/drawing/2010/main" val="0"/>
              </a:ext>
            </a:extLst>
          </a:blip>
          <a:srcRect/>
          <a:stretch>
            <a:fillRect/>
          </a:stretch>
        </p:blipFill>
        <p:spPr>
          <a:xfrm>
            <a:off x="3274709" y="4938343"/>
            <a:ext cx="59436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12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BEAB-5E20-4BC0-B52A-93D45D66B47B}"/>
              </a:ext>
            </a:extLst>
          </p:cNvPr>
          <p:cNvSpPr>
            <a:spLocks noGrp="1"/>
          </p:cNvSpPr>
          <p:nvPr>
            <p:ph type="title"/>
          </p:nvPr>
        </p:nvSpPr>
        <p:spPr/>
        <p:txBody>
          <a:bodyPr numCol="1"/>
          <a:lstStyle/>
          <a:p>
            <a:r>
              <a:rPr b="1" dirty="0" lang="en-US"/>
              <a:t>Introduction</a:t>
            </a:r>
            <a:endParaRPr dirty="0" lang="en-US"/>
          </a:p>
        </p:txBody>
      </p:sp>
      <p:sp>
        <p:nvSpPr>
          <p:cNvPr id="3" name="Content Placeholder 2">
            <a:extLst>
              <a:ext uri="{FF2B5EF4-FFF2-40B4-BE49-F238E27FC236}">
                <a16:creationId xmlns:a16="http://schemas.microsoft.com/office/drawing/2014/main" id="{3F829B70-3AFF-4714-A7CC-45F6B7D21162}"/>
              </a:ext>
            </a:extLst>
          </p:cNvPr>
          <p:cNvSpPr>
            <a:spLocks noGrp="1"/>
          </p:cNvSpPr>
          <p:nvPr>
            <p:ph idx="1"/>
          </p:nvPr>
        </p:nvSpPr>
        <p:spPr>
          <a:xfrm>
            <a:off x="2231136" y="2638044"/>
            <a:ext cx="7729728" cy="3101983"/>
          </a:xfrm>
        </p:spPr>
        <p:txBody>
          <a:bodyPr numCol="1"/>
          <a:lstStyle/>
          <a:p>
            <a:r>
              <a:rPr dirty="0" lang="en-US"/>
              <a:t>New way of </a:t>
            </a:r>
            <a:r>
              <a:rPr dirty="0" err="1" lang="en-US"/>
              <a:t>anylisis</a:t>
            </a:r>
            <a:r>
              <a:rPr dirty="0" lang="en-US"/>
              <a:t> of neural time series data.</a:t>
            </a:r>
          </a:p>
          <a:p>
            <a:r>
              <a:rPr dirty="0" lang="en-US"/>
              <a:t>Neural time series are </a:t>
            </a:r>
            <a:r>
              <a:rPr dirty="0" err="1" lang="en-US"/>
              <a:t>characteristise</a:t>
            </a:r>
            <a:r>
              <a:rPr dirty="0" lang="en-US"/>
              <a:t> by many artifacts and impulsive noise</a:t>
            </a:r>
          </a:p>
          <a:p>
            <a:r>
              <a:rPr dirty="0" lang="en-US"/>
              <a:t>alpha stable distributions</a:t>
            </a:r>
          </a:p>
          <a:p>
            <a:r>
              <a:rPr dirty="0" lang="en-US"/>
              <a:t>Main goal is CSC model that is more robust to artifacts commonly seen in neural signals</a:t>
            </a:r>
          </a:p>
        </p:txBody>
      </p:sp>
      <p:pic>
        <p:nvPicPr>
          <p:cNvPr descr="https://lh6.googleusercontent.com/4s6PEPHnt2NqslOainNVXn6Ff1YTMhwX-3ojah-XFniRaSkRsgAwNuJUPhfV-7Fa4TW_CDb1kvjw-tC9ipSNScmyuePPV1G4gxjPLasuEUCzI71xoTbK7B9092TegI9qTObKzpyM" id="1026" name="Picture 2">
            <a:extLst>
              <a:ext uri="{FF2B5EF4-FFF2-40B4-BE49-F238E27FC236}">
                <a16:creationId xmlns:a16="http://schemas.microsoft.com/office/drawing/2014/main" id="{B6A80808-3014-4530-BA0E-45E63D7E956E}"/>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8514979" y="4565310"/>
            <a:ext cx="2626966" cy="19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51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The algorithm - Expectation maximization</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Grp="1"/>
          </p:cNvSpPr>
          <p:nvPr>
            <p:ph idx="1"/>
          </p:nvPr>
        </p:nvSpPr>
        <p:spPr>
          <a:xfrm>
            <a:off x="2231136" y="2638043"/>
            <a:ext cx="7729728" cy="4017281"/>
          </a:xfrm>
        </p:spPr>
        <p:txBody>
          <a:bodyPr numCol="1">
            <a:normAutofit/>
          </a:bodyPr>
          <a:lstStyle/>
          <a:p>
            <a:r>
              <a:rPr dirty="0" lang="en-US"/>
              <a:t>The E step of the algorithm will be defined as follows:</a:t>
            </a:r>
            <a:br>
              <a:rPr dirty="0" lang="en-US"/>
            </a:br>
            <a:br>
              <a:rPr dirty="0" lang="en-US"/>
            </a:br>
            <a:br>
              <a:rPr dirty="0" lang="en-US"/>
            </a:br>
            <a:endParaRPr dirty="0" lang="en-US"/>
          </a:p>
          <a:p>
            <a:r>
              <a:rPr dirty="0" lang="en-US"/>
              <a:t>B(</a:t>
            </a:r>
            <a:r>
              <a:rPr dirty="0" err="1" lang="en-US"/>
              <a:t>i</a:t>
            </a:r>
            <a:r>
              <a:rPr dirty="0" lang="en-US"/>
              <a:t>) represent a lower bound on log p(d, </a:t>
            </a:r>
            <a:r>
              <a:rPr dirty="0" err="1" lang="en-US"/>
              <a:t>z|x</a:t>
            </a:r>
            <a:r>
              <a:rPr dirty="0" lang="en-US"/>
              <a:t>) and this is a tight bound at the current iterates z(</a:t>
            </a:r>
            <a:r>
              <a:rPr dirty="0" err="1" lang="en-US"/>
              <a:t>i</a:t>
            </a:r>
            <a:r>
              <a:rPr dirty="0" lang="en-US"/>
              <a:t>), d(</a:t>
            </a:r>
            <a:r>
              <a:rPr dirty="0" err="1" lang="en-US"/>
              <a:t>i</a:t>
            </a:r>
            <a:r>
              <a:rPr dirty="0" lang="en-US"/>
              <a:t>).</a:t>
            </a:r>
            <a:br>
              <a:rPr dirty="0" lang="en-US"/>
            </a:br>
            <a:br>
              <a:rPr dirty="0" lang="en-US"/>
            </a:br>
            <a:endParaRPr dirty="0" lang="en-US"/>
          </a:p>
          <a:p>
            <a:endParaRPr dirty="0" lang="en-US"/>
          </a:p>
        </p:txBody>
      </p:sp>
      <p:pic>
        <p:nvPicPr>
          <p:cNvPr descr="https://lh5.googleusercontent.com/7xYd7xqOf5C775IN9j_mhF_0B_WVTCgwLNbDuxwM2LaCxpQVHRr3Ow5ocoGRjIax5tjLNUbFGMPSqTsfyKnpSwWFjd2S-D1WkccC-6u-lOWkJbli_ffJtKUwyv7nxcwGCmCVJP_R" id="7172" name="Picture 4">
            <a:extLst>
              <a:ext uri="{FF2B5EF4-FFF2-40B4-BE49-F238E27FC236}">
                <a16:creationId xmlns:a16="http://schemas.microsoft.com/office/drawing/2014/main" id="{BB33E22F-8A44-4746-ABE0-A8137C98A046}"/>
              </a:ext>
            </a:extLst>
          </p:cNvPr>
          <p:cNvPicPr>
            <a:picLocks noChangeArrowheads="1" noChangeAspect="1"/>
          </p:cNvPicPr>
          <p:nvPr/>
        </p:nvPicPr>
        <p:blipFill rotWithShape="1">
          <a:blip r:embed="rId2">
            <a:extLst>
              <a:ext uri="{28A0092B-C50C-407E-A947-70E740481C1C}">
                <a14:useLocalDpi xmlns:a14="http://schemas.microsoft.com/office/drawing/2010/main" val="0"/>
              </a:ext>
            </a:extLst>
          </a:blip>
          <a:srcRect b="27114"/>
          <a:stretch/>
        </p:blipFill>
        <p:spPr>
          <a:xfrm>
            <a:off x="2694297" y="2936842"/>
            <a:ext cx="5751256" cy="358685"/>
          </a:xfrm>
          <a:prstGeom prst="rect">
            <a:avLst/>
          </a:prstGeom>
          <a:noFill/>
          <a:extLst>
            <a:ext uri="{909E8E84-426E-40DD-AFC4-6F175D3DCCD1}">
              <a14:hiddenFill xmlns:a14="http://schemas.microsoft.com/office/drawing/2010/main">
                <a:solidFill>
                  <a:srgbClr val="FFFFFF"/>
                </a:solidFill>
              </a14:hiddenFill>
            </a:ext>
          </a:extLst>
        </p:spPr>
      </p:pic>
      <p:pic>
        <p:nvPicPr>
          <p:cNvPr descr="https://lh3.googleusercontent.com/H18vCAslNagkfveapgnZkrOyszWIxQDYxpchcrL5WKy4FE2tQfTz7BpNdoBS5W5MNpryMthfYOCxiaGPTHs1ZtkW22Tv6-6G13BEKRUJAutYiVl25VrEe_ykM3MzAdxH6koe1hfX" id="7174" name="Picture 6">
            <a:extLst>
              <a:ext uri="{FF2B5EF4-FFF2-40B4-BE49-F238E27FC236}">
                <a16:creationId xmlns:a16="http://schemas.microsoft.com/office/drawing/2014/main" id="{FE3FDA5C-A7A3-4534-B7FB-FB5020DCDD28}"/>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2694296" y="3295528"/>
            <a:ext cx="5751255" cy="43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80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pPr fontAlgn="base"/>
            <a:r>
              <a:rPr b="1" dirty="0" lang="en-US"/>
              <a:t>The E-Step</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Grp="1"/>
          </p:cNvSpPr>
          <p:nvPr>
            <p:ph idx="1"/>
          </p:nvPr>
        </p:nvSpPr>
        <p:spPr>
          <a:xfrm>
            <a:off x="2231136" y="2628616"/>
            <a:ext cx="7729728" cy="4017281"/>
          </a:xfrm>
        </p:spPr>
        <p:txBody>
          <a:bodyPr numCol="1">
            <a:normAutofit/>
          </a:bodyPr>
          <a:lstStyle/>
          <a:p>
            <a:r>
              <a:rPr dirty="0" lang="en-US"/>
              <a:t>The B for our problem take the following form :</a:t>
            </a:r>
            <a:br>
              <a:rPr dirty="0" lang="en-US"/>
            </a:br>
            <a:br>
              <a:rPr dirty="0" lang="en-US"/>
            </a:br>
            <a:br>
              <a:rPr dirty="0" lang="en-US"/>
            </a:br>
            <a:br>
              <a:rPr dirty="0" lang="en-US"/>
            </a:br>
            <a:br>
              <a:rPr dirty="0" lang="en-US"/>
            </a:br>
            <a:r>
              <a:rPr dirty="0" lang="en-US"/>
              <a:t>the weights that are defined as follows:</a:t>
            </a:r>
            <a:br>
              <a:rPr dirty="0" lang="en-US"/>
            </a:br>
            <a:r>
              <a:rPr dirty="0" lang="en-US"/>
              <a:t>    represents the variance of the gaussian noise in our model, so we can interpret these weights as being small when the variance of x is big and vise versa. This is what makes this approach more robust than the regular one.</a:t>
            </a:r>
          </a:p>
          <a:p>
            <a:pPr indent="0" marL="0">
              <a:buNone/>
            </a:pPr>
            <a:br>
              <a:rPr dirty="0" lang="en-US"/>
            </a:br>
            <a:br>
              <a:rPr dirty="0" lang="en-US"/>
            </a:br>
            <a:br>
              <a:rPr dirty="0" lang="en-US"/>
            </a:br>
            <a:endParaRPr dirty="0" lang="en-US"/>
          </a:p>
          <a:p>
            <a:endParaRPr dirty="0" lang="en-US"/>
          </a:p>
        </p:txBody>
      </p:sp>
      <p:pic>
        <p:nvPicPr>
          <p:cNvPr descr="https://lh6.googleusercontent.com/NJfy03n3DJABYextWL1f8ebP71-ipb3S_9aKOgKXN62ppztbfWgk_bdBi1nwtlllUwUSGs1w5LWRbLrEgy3zJnIWTj0LR4_3jBNw1ITO7su33GX3ifWjEL2t6FTFjh27uWil2Dlb" id="8194" name="Picture 2">
            <a:extLst>
              <a:ext uri="{FF2B5EF4-FFF2-40B4-BE49-F238E27FC236}">
                <a16:creationId xmlns:a16="http://schemas.microsoft.com/office/drawing/2014/main" id="{B29DD3D2-F51F-4053-AAE9-227FFF352A1D}"/>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a:xfrm>
            <a:off x="2860839" y="3052762"/>
            <a:ext cx="5829300" cy="752475"/>
          </a:xfrm>
          <a:prstGeom prst="rect">
            <a:avLst/>
          </a:prstGeom>
          <a:noFill/>
          <a:extLst>
            <a:ext uri="{909E8E84-426E-40DD-AFC4-6F175D3DCCD1}">
              <a14:hiddenFill xmlns:a14="http://schemas.microsoft.com/office/drawing/2010/main">
                <a:solidFill>
                  <a:srgbClr val="FFFFFF"/>
                </a:solidFill>
              </a14:hiddenFill>
            </a:ext>
          </a:extLst>
        </p:spPr>
      </p:pic>
      <p:pic>
        <p:nvPicPr>
          <p:cNvPr descr="https://lh4.googleusercontent.com/zDRYK4L0Y4Vsp3TbqPZFxW8pj5gXA1qzJsFYSwXsHPedt45txQvkkwIJfPjRd78BOr9prr1OugkqcKDYLqJr_f6h5rOqUfNdRmt_jflR0T3LYclO00_rx-I4giHMxx6sHXX2dky_" id="8196" name="Picture 4">
            <a:extLst>
              <a:ext uri="{FF2B5EF4-FFF2-40B4-BE49-F238E27FC236}">
                <a16:creationId xmlns:a16="http://schemas.microsoft.com/office/drawing/2014/main" id="{BFC9B284-31ED-423F-878D-A7AD190B11FE}"/>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6280805" y="4067458"/>
            <a:ext cx="2552700" cy="323850"/>
          </a:xfrm>
          <a:prstGeom prst="rect">
            <a:avLst/>
          </a:prstGeom>
          <a:noFill/>
          <a:extLst>
            <a:ext uri="{909E8E84-426E-40DD-AFC4-6F175D3DCCD1}">
              <a14:hiddenFill xmlns:a14="http://schemas.microsoft.com/office/drawing/2010/main">
                <a:solidFill>
                  <a:srgbClr val="FFFFFF"/>
                </a:solidFill>
              </a14:hiddenFill>
            </a:ext>
          </a:extLst>
        </p:spPr>
      </p:pic>
      <p:pic>
        <p:nvPicPr>
          <p:cNvPr descr="https://lh5.googleusercontent.com/GPS9AqCGNf0wfMSCMy0EzDVhPzmpF8p4g0HCM2BhY2aDTCeethZydeUz2imG0yMfpXI5m9v-DB_r1F3Q_WyMXml-ylfW-gWpZbaakQv0owo_mPWa1WY-ysAN0T0jvmrx-sbag7b-" id="8198" name="Picture 6">
            <a:hlinkClick r:id="rId4"/>
            <a:extLst>
              <a:ext uri="{FF2B5EF4-FFF2-40B4-BE49-F238E27FC236}">
                <a16:creationId xmlns:a16="http://schemas.microsoft.com/office/drawing/2014/main" id="{457BB3D1-ECDD-4E86-9296-79A6BB0AC26F}"/>
              </a:ext>
            </a:extLst>
          </p:cNvPr>
          <p:cNvPicPr>
            <a:picLocks noChangeArrowheads="1" noChangeAspect="1"/>
          </p:cNvPicPr>
          <p:nvPr/>
        </p:nvPicPr>
        <p:blipFill>
          <a:blip r:embed="rId5">
            <a:extLst>
              <a:ext uri="{28A0092B-C50C-407E-A947-70E740481C1C}">
                <a14:useLocalDpi xmlns:a14="http://schemas.microsoft.com/office/drawing/2010/main" val="0"/>
              </a:ext>
            </a:extLst>
          </a:blip>
          <a:srcRect/>
          <a:stretch>
            <a:fillRect/>
          </a:stretch>
        </p:blipFill>
        <p:spPr>
          <a:xfrm>
            <a:off x="2569981" y="4309674"/>
            <a:ext cx="163791" cy="32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3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pPr fontAlgn="base"/>
            <a:r>
              <a:rPr b="1" dirty="0" lang="en-US"/>
              <a:t>The E-Step</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AdjustHandles="1" noChangeArrowheads="1" noChangeAspect="1" noChangeShapeType="1" noEditPoints="1" noGrp="1" noMove="1" noResize="1" noRot="1" noTextEdit="1"/>
          </p:cNvSpPr>
          <p:nvPr>
            <p:ph idx="1"/>
          </p:nvPr>
        </p:nvSpPr>
        <p:spPr>
          <a:xfrm>
            <a:off x="2231136" y="2335403"/>
            <a:ext cx="7729728" cy="4659286"/>
          </a:xfrm>
          <a:blipFill>
            <a:blip r:embed="rId2"/>
            <a:stretch>
              <a:fillRect l="-473" t="-654"/>
            </a:stretch>
          </a:blipFill>
        </p:spPr>
        <p:txBody>
          <a:bodyPr numCol="1"/>
          <a:lstStyle/>
          <a:p>
            <a:r>
              <a:rPr dirty="0" lang="en-US">
                <a:noFill/>
              </a:rPr>
              <a:t> </a:t>
            </a:r>
          </a:p>
        </p:txBody>
      </p:sp>
      <p:pic>
        <p:nvPicPr>
          <p:cNvPr descr="https://lh5.googleusercontent.com/L2koTqBCICVLrXfC6KlllaaOX-iSOmXtAzy6WBAfl5vIigKKeFh58IntmohhQTBPbECvYHIgnNLv2dg0WZcBo4f7Vu8_w3O3uOzT6Q0xjoIN7EJx1ljk_SAkRq2p9SCYk2_DwbAW" id="9218" name="Picture 2">
            <a:extLst>
              <a:ext uri="{FF2B5EF4-FFF2-40B4-BE49-F238E27FC236}">
                <a16:creationId xmlns:a16="http://schemas.microsoft.com/office/drawing/2014/main" id="{74BA04D8-2359-48F9-A0E5-6031D2AD1791}"/>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5144416" y="2996890"/>
            <a:ext cx="2686050" cy="342900"/>
          </a:xfrm>
          <a:prstGeom prst="rect">
            <a:avLst/>
          </a:prstGeom>
          <a:noFill/>
          <a:extLst>
            <a:ext uri="{909E8E84-426E-40DD-AFC4-6F175D3DCCD1}">
              <a14:hiddenFill xmlns:a14="http://schemas.microsoft.com/office/drawing/2010/main">
                <a:solidFill>
                  <a:srgbClr val="FFFFFF"/>
                </a:solidFill>
              </a14:hiddenFill>
            </a:ext>
          </a:extLst>
        </p:spPr>
      </p:pic>
      <p:pic>
        <p:nvPicPr>
          <p:cNvPr descr="https://lh3.googleusercontent.com/B3hx5Tzb-3-yC0XIm4sEO5Utyyl3yqe5b-4w_FYPfArOrMka447KBmL0002u7zwr8c-wxMoQj6mcL6PV-GVaZFD4qXSiICPx3o_3KEY5IFMR2Ylu6rq20vE721TGKHT_oNoV-QPd" id="9220" name="Picture 4">
            <a:extLst>
              <a:ext uri="{FF2B5EF4-FFF2-40B4-BE49-F238E27FC236}">
                <a16:creationId xmlns:a16="http://schemas.microsoft.com/office/drawing/2014/main" id="{01942A9D-5F06-4C98-80BD-DF18376D8740}"/>
              </a:ext>
            </a:extLst>
          </p:cNvPr>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a:xfrm>
            <a:off x="3388149" y="5359908"/>
            <a:ext cx="5943600" cy="533400"/>
          </a:xfrm>
          <a:prstGeom prst="rect">
            <a:avLst/>
          </a:prstGeom>
          <a:noFill/>
          <a:extLst>
            <a:ext uri="{909E8E84-426E-40DD-AFC4-6F175D3DCCD1}">
              <a14:hiddenFill xmlns:a14="http://schemas.microsoft.com/office/drawing/2010/main">
                <a:solidFill>
                  <a:srgbClr val="FFFFFF"/>
                </a:solidFill>
              </a14:hiddenFill>
            </a:ext>
          </a:extLst>
        </p:spPr>
      </p:pic>
      <p:pic>
        <p:nvPicPr>
          <p:cNvPr descr="https://lh4.googleusercontent.com/uVWPxNxIGIuwKFBG7OCMvL_ejUnO6g2V4NBNhbdiMi4otuI4D1daVf1hKLXJPL-Zbj_i3ZK6X0QcKZF-olw-QYQgHmmm96D4avyZ6w9Za0PGp01UtqaA7oDEoT7ssI_dARPxnt2U" id="9222" name="Picture 6">
            <a:extLst>
              <a:ext uri="{FF2B5EF4-FFF2-40B4-BE49-F238E27FC236}">
                <a16:creationId xmlns:a16="http://schemas.microsoft.com/office/drawing/2014/main" id="{CEDD50B8-D2BA-41E0-8C8B-A8FFAF266E0D}"/>
              </a:ext>
            </a:extLst>
          </p:cNvPr>
          <p:cNvPicPr>
            <a:picLocks noChangeArrowheads="1" noChangeAspect="1"/>
          </p:cNvPicPr>
          <p:nvPr/>
        </p:nvPicPr>
        <p:blipFill>
          <a:blip r:embed="rId5">
            <a:extLst>
              <a:ext uri="{28A0092B-C50C-407E-A947-70E740481C1C}">
                <a14:useLocalDpi xmlns:a14="http://schemas.microsoft.com/office/drawing/2010/main" val="0"/>
              </a:ext>
            </a:extLst>
          </a:blip>
          <a:srcRect/>
          <a:stretch>
            <a:fillRect/>
          </a:stretch>
        </p:blipFill>
        <p:spPr>
          <a:xfrm>
            <a:off x="6359949" y="5893308"/>
            <a:ext cx="1524000" cy="371475"/>
          </a:xfrm>
          <a:prstGeom prst="rect">
            <a:avLst/>
          </a:prstGeom>
          <a:noFill/>
          <a:extLst>
            <a:ext uri="{909E8E84-426E-40DD-AFC4-6F175D3DCCD1}">
              <a14:hiddenFill xmlns:a14="http://schemas.microsoft.com/office/drawing/2010/main">
                <a:solidFill>
                  <a:srgbClr val="FFFFFF"/>
                </a:solidFill>
              </a14:hiddenFill>
            </a:ext>
          </a:extLst>
        </p:spPr>
      </p:pic>
      <p:pic>
        <p:nvPicPr>
          <p:cNvPr descr="https://lh3.googleusercontent.com/ANdOxi-ImThMedFG4XLgE8cF3q2TvGnY6zq2vaeJGsJUvbFNoC-gJ20PQ5CHl7yDds_dqkj2APGlwdfrI5gbS_MsJOeH1mxknqLFA7ZQizDGf--BOaoxA3i_eOarrGi5WROXnF0T" id="9224" name="Picture 8">
            <a:extLst>
              <a:ext uri="{FF2B5EF4-FFF2-40B4-BE49-F238E27FC236}">
                <a16:creationId xmlns:a16="http://schemas.microsoft.com/office/drawing/2014/main" id="{557BE002-B50F-45FA-AB78-0A479746E3F6}"/>
              </a:ext>
            </a:extLst>
          </p:cNvPr>
          <p:cNvPicPr>
            <a:picLocks noChangeArrowheads="1" noChangeAspect="1"/>
          </p:cNvPicPr>
          <p:nvPr/>
        </p:nvPicPr>
        <p:blipFill>
          <a:blip r:embed="rId6">
            <a:extLst>
              <a:ext uri="{28A0092B-C50C-407E-A947-70E740481C1C}">
                <a14:useLocalDpi xmlns:a14="http://schemas.microsoft.com/office/drawing/2010/main" val="0"/>
              </a:ext>
            </a:extLst>
          </a:blip>
          <a:srcRect/>
          <a:stretch>
            <a:fillRect/>
          </a:stretch>
        </p:blipFill>
        <p:spPr>
          <a:xfrm>
            <a:off x="2825390" y="6179942"/>
            <a:ext cx="2266950" cy="342900"/>
          </a:xfrm>
          <a:prstGeom prst="rect">
            <a:avLst/>
          </a:prstGeom>
          <a:noFill/>
          <a:extLst>
            <a:ext uri="{909E8E84-426E-40DD-AFC4-6F175D3DCCD1}">
              <a14:hiddenFill xmlns:a14="http://schemas.microsoft.com/office/drawing/2010/main">
                <a:solidFill>
                  <a:srgbClr val="FFFFFF"/>
                </a:solidFill>
              </a14:hiddenFill>
            </a:ext>
          </a:extLst>
        </p:spPr>
      </p:pic>
      <p:pic>
        <p:nvPicPr>
          <p:cNvPr descr="https://lh6.googleusercontent.com/2uEPIfuobz2nWyqFB6urHmTczflFwhFzmO5h_nqwp5aW66AD9QIF5B2IQEb7J_J9FuUhyJVQUTEDZmVoDDhDUYXh43wQb6W6CqklO-6L1ee3VJKJZhDrXaRjNcPCkB35ndv6wIxW" id="9226" name="Picture 10">
            <a:extLst>
              <a:ext uri="{FF2B5EF4-FFF2-40B4-BE49-F238E27FC236}">
                <a16:creationId xmlns:a16="http://schemas.microsoft.com/office/drawing/2014/main" id="{251EF321-D157-4338-B8C7-77C30188B792}"/>
              </a:ext>
            </a:extLst>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a:xfrm>
            <a:off x="8827389" y="6264783"/>
            <a:ext cx="123825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2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M-step</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Grp="1"/>
          </p:cNvSpPr>
          <p:nvPr>
            <p:ph idx="1"/>
          </p:nvPr>
        </p:nvSpPr>
        <p:spPr>
          <a:xfrm>
            <a:off x="2231136" y="2335403"/>
            <a:ext cx="7729728" cy="4659286"/>
          </a:xfrm>
        </p:spPr>
        <p:txBody>
          <a:bodyPr numCol="1">
            <a:normAutofit/>
          </a:bodyPr>
          <a:lstStyle/>
          <a:p>
            <a:r>
              <a:rPr dirty="0" lang="en-US"/>
              <a:t>The M-steps basically solves a weighted CSC with the </a:t>
            </a:r>
            <a:r>
              <a:rPr dirty="0" err="1" lang="en-US"/>
              <a:t>wightes</a:t>
            </a:r>
            <a:r>
              <a:rPr dirty="0" lang="en-US"/>
              <a:t> found in the previous stage. This problem is solve by iterating between fixing z and solve for d and vise versa. Fixing d gives the following expression:</a:t>
            </a:r>
            <a:br>
              <a:rPr dirty="0" lang="en-US"/>
            </a:br>
            <a:br>
              <a:rPr dirty="0" lang="en-US"/>
            </a:br>
            <a:br>
              <a:rPr dirty="0" lang="en-US"/>
            </a:br>
            <a:br>
              <a:rPr dirty="0" lang="en-US"/>
            </a:br>
            <a:r>
              <a:rPr dirty="0" lang="en-US"/>
              <a:t>The paper solves this problem using L-BFGS-B algorithm. </a:t>
            </a:r>
          </a:p>
          <a:p>
            <a:r>
              <a:rPr dirty="0" lang="en-US"/>
              <a:t>For d the expression to be minimize is: </a:t>
            </a:r>
            <a:br>
              <a:rPr dirty="0" lang="en-US"/>
            </a:br>
            <a:br>
              <a:rPr dirty="0" lang="en-US"/>
            </a:br>
            <a:br>
              <a:rPr dirty="0" lang="en-US"/>
            </a:br>
            <a:br>
              <a:rPr dirty="0" lang="en-US"/>
            </a:br>
            <a:br>
              <a:rPr dirty="0" lang="en-US"/>
            </a:br>
            <a:r>
              <a:rPr dirty="0" lang="en-US"/>
              <a:t>Which can be solved using FISTA, or solve the dual problem using L-BFGS-B which the paper claim is the more efficient way.</a:t>
            </a:r>
          </a:p>
        </p:txBody>
      </p:sp>
      <p:pic>
        <p:nvPicPr>
          <p:cNvPr descr="https://lh4.googleusercontent.com/irWdGsFYK6FMWgiSUT5t0Tz1zaN7jk5_C2xTegdSNFzCdKkGiaXLPUgO1rXqsuOprV1AEOHbOnBH4Wg7CRxX7EVbkAJ6b2Spf4bI2mWZm0hCJr55ha2wX2bJGQMZIp0M2z0Y8k8B" id="11266" name="Picture 2">
            <a:extLst>
              <a:ext uri="{FF2B5EF4-FFF2-40B4-BE49-F238E27FC236}">
                <a16:creationId xmlns:a16="http://schemas.microsoft.com/office/drawing/2014/main" id="{1CBD4D57-6A1D-41D2-98EB-C4BED6E2A7C2}"/>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a:xfrm>
            <a:off x="3124200" y="3241299"/>
            <a:ext cx="5943600" cy="752475"/>
          </a:xfrm>
          <a:prstGeom prst="rect">
            <a:avLst/>
          </a:prstGeom>
          <a:noFill/>
          <a:extLst>
            <a:ext uri="{909E8E84-426E-40DD-AFC4-6F175D3DCCD1}">
              <a14:hiddenFill xmlns:a14="http://schemas.microsoft.com/office/drawing/2010/main">
                <a:solidFill>
                  <a:srgbClr val="FFFFFF"/>
                </a:solidFill>
              </a14:hiddenFill>
            </a:ext>
          </a:extLst>
        </p:spPr>
      </p:pic>
      <p:pic>
        <p:nvPicPr>
          <p:cNvPr descr="https://lh4.googleusercontent.com/xedFg8xUlCrjVbRZcvL8ifWMwooq4FqWJay3xHCLrTkxk-DAkY5ZaWLYkE1kANQqM_i_9CAc2oRVfSBipTinoLrJGeMluXgfaHIP8u6ozpv_sWuahpZEEkltsNvLBC-8iPZ7CB9Z" id="11270" name="Picture 6">
            <a:extLst>
              <a:ext uri="{FF2B5EF4-FFF2-40B4-BE49-F238E27FC236}">
                <a16:creationId xmlns:a16="http://schemas.microsoft.com/office/drawing/2014/main" id="{E6B02B53-687A-4C14-BFF9-EF8E3869302B}"/>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3457575" y="4800336"/>
            <a:ext cx="527685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01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Results</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AdjustHandles="1" noChangeArrowheads="1" noChangeAspect="1" noChangeShapeType="1" noEditPoints="1" noGrp="1" noMove="1" noResize="1" noRot="1" noTextEdit="1"/>
          </p:cNvSpPr>
          <p:nvPr>
            <p:ph idx="1"/>
          </p:nvPr>
        </p:nvSpPr>
        <p:spPr>
          <a:xfrm>
            <a:off x="2231136" y="2335403"/>
            <a:ext cx="7729728" cy="4659286"/>
          </a:xfrm>
          <a:blipFill>
            <a:blip r:embed="rId2"/>
            <a:stretch>
              <a:fillRect l="-473" r="-946" t="-654"/>
            </a:stretch>
          </a:blipFill>
        </p:spPr>
        <p:txBody>
          <a:bodyPr numCol="1"/>
          <a:lstStyle/>
          <a:p>
            <a:r>
              <a:rPr lang="en-US">
                <a:noFill/>
              </a:rPr>
              <a:t> </a:t>
            </a:r>
          </a:p>
        </p:txBody>
      </p:sp>
      <p:pic>
        <p:nvPicPr>
          <p:cNvPr descr="https://lh5.googleusercontent.com/cy-Ev7k7FHlr_KUjnjSZw2BI5IHci8LpezbrzKG1OCN2dwbf0Z0aBIquTcw_daWEK8foSr6MJNcL07NHMblMTNX-PFpIRI9ur4thQWn8yVVMGTZlAb7B6e-RiXc9GotTzO1t5rB3" id="12292" name="Picture 4">
            <a:extLst>
              <a:ext uri="{FF2B5EF4-FFF2-40B4-BE49-F238E27FC236}">
                <a16:creationId xmlns:a16="http://schemas.microsoft.com/office/drawing/2014/main" id="{60C4F5ED-053E-4F25-9F39-4DF3E6138A72}"/>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2986725" y="3251389"/>
            <a:ext cx="5714215" cy="189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479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Results</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Grp="1"/>
          </p:cNvSpPr>
          <p:nvPr>
            <p:ph idx="1"/>
          </p:nvPr>
        </p:nvSpPr>
        <p:spPr>
          <a:xfrm>
            <a:off x="2231136" y="2335403"/>
            <a:ext cx="7729728" cy="3377240"/>
          </a:xfrm>
        </p:spPr>
        <p:txBody>
          <a:bodyPr numCol="1">
            <a:normAutofit/>
          </a:bodyPr>
          <a:lstStyle/>
          <a:p>
            <a:r>
              <a:rPr dirty="0" lang="en-US"/>
              <a:t>The paper also show that it M - step is more efficient and converge faster than the standard approaches on specific manufactured setup:</a:t>
            </a:r>
          </a:p>
          <a:p>
            <a:br>
              <a:rPr dirty="0" lang="en-US"/>
            </a:br>
            <a:br>
              <a:rPr dirty="0" lang="en-US"/>
            </a:br>
            <a:br>
              <a:rPr dirty="0" lang="en-US"/>
            </a:br>
            <a:br>
              <a:rPr dirty="0" lang="en-US"/>
            </a:br>
            <a:br>
              <a:rPr dirty="0" lang="en-US"/>
            </a:br>
            <a:br>
              <a:rPr dirty="0" lang="en-US"/>
            </a:br>
            <a:br>
              <a:rPr dirty="0" lang="en-US"/>
            </a:br>
            <a:endParaRPr dirty="0" lang="en-US"/>
          </a:p>
        </p:txBody>
      </p:sp>
      <p:pic>
        <p:nvPicPr>
          <p:cNvPr descr="https://lh6.googleusercontent.com/2K7OGONIe5LNvKG716cgRx2n_4ihHJz39oNCBuqTSE5OAgjzzi0aYS2WONBtwoPqsIzvC9YWzffgSP46BXB9GxjsTr9nG7tKrlvyA4Av46_BLxMSH7STsw9l31L4OifbrLCixufF" id="13314" name="Picture 2">
            <a:extLst>
              <a:ext uri="{FF2B5EF4-FFF2-40B4-BE49-F238E27FC236}">
                <a16:creationId xmlns:a16="http://schemas.microsoft.com/office/drawing/2014/main" id="{52CD4BFA-D03C-4B2B-B97E-E3D42AA85484}"/>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a:xfrm>
            <a:off x="2794260" y="3026745"/>
            <a:ext cx="6989819" cy="192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216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Results</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Grp="1"/>
          </p:cNvSpPr>
          <p:nvPr>
            <p:ph idx="1"/>
          </p:nvPr>
        </p:nvSpPr>
        <p:spPr>
          <a:xfrm>
            <a:off x="2231136" y="2335402"/>
            <a:ext cx="7729728" cy="4206799"/>
          </a:xfrm>
        </p:spPr>
        <p:txBody>
          <a:bodyPr numCol="1">
            <a:normAutofit/>
          </a:bodyPr>
          <a:lstStyle/>
          <a:p>
            <a:r>
              <a:rPr dirty="0" lang="en-US"/>
              <a:t>On real data the paper shows the algorithm achieves atoms reported in other works but without using any heuristic approach:</a:t>
            </a:r>
            <a:br>
              <a:rPr dirty="0" lang="en-US"/>
            </a:br>
            <a:br>
              <a:rPr dirty="0" lang="en-US"/>
            </a:br>
            <a:br>
              <a:rPr dirty="0" lang="en-US"/>
            </a:br>
            <a:br>
              <a:rPr dirty="0" lang="en-US"/>
            </a:br>
            <a:br>
              <a:rPr dirty="0" lang="en-US"/>
            </a:br>
            <a:br>
              <a:rPr dirty="0" lang="en-US"/>
            </a:br>
            <a:br>
              <a:rPr dirty="0" lang="en-US"/>
            </a:br>
            <a:br>
              <a:rPr dirty="0" lang="en-US"/>
            </a:br>
            <a:r>
              <a:rPr dirty="0" lang="en-US"/>
              <a:t>(compere to the results achieved in Adaptive Waveform Learning: A Framework for Modeling Variability in Neurophysiological Signals)</a:t>
            </a:r>
          </a:p>
        </p:txBody>
      </p:sp>
      <p:pic>
        <p:nvPicPr>
          <p:cNvPr descr="https://lh3.googleusercontent.com/WGSwEUQT9oVM92ErhJmBTNgr7eNFVovXqMJ00mGdYpkxswzaD6L9cbMt63YjDE5wO1MQypmzEK3wD0NWEMH-hNCEFnOoGO43WkFV4FoTouUjY0TsR5Kxp2m8V8Ed2ZKsbRgRPrBu" id="14338" name="Picture 2">
            <a:extLst>
              <a:ext uri="{FF2B5EF4-FFF2-40B4-BE49-F238E27FC236}">
                <a16:creationId xmlns:a16="http://schemas.microsoft.com/office/drawing/2014/main" id="{71FE2423-5558-41D8-B0FC-2CA49E340406}"/>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a:xfrm>
            <a:off x="2544059" y="3086838"/>
            <a:ext cx="7103882" cy="1741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10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Results</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AdjustHandles="1" noChangeArrowheads="1" noChangeAspect="1" noChangeShapeType="1" noEditPoints="1" noGrp="1" noMove="1" noResize="1" noRot="1" noTextEdit="1"/>
          </p:cNvSpPr>
          <p:nvPr>
            <p:ph idx="1"/>
          </p:nvPr>
        </p:nvSpPr>
        <p:spPr>
          <a:xfrm>
            <a:off x="2231136" y="2335402"/>
            <a:ext cx="7729728" cy="4206799"/>
          </a:xfrm>
          <a:blipFill>
            <a:blip r:embed="rId2"/>
            <a:stretch>
              <a:fillRect l="-473" t="-725"/>
            </a:stretch>
          </a:blipFill>
        </p:spPr>
        <p:txBody>
          <a:bodyPr numCol="1"/>
          <a:lstStyle/>
          <a:p>
            <a:r>
              <a:rPr lang="en-US">
                <a:noFill/>
              </a:rPr>
              <a:t> </a:t>
            </a:r>
          </a:p>
        </p:txBody>
      </p:sp>
      <p:pic>
        <p:nvPicPr>
          <p:cNvPr descr="https://lh5.googleusercontent.com/Bk4_vb821DnHyCg50f_ka5n2doAUhROKEJeq-_0YfGxGPcuF9LtwRfNw4mqJQ6x9q7CLHZpB5R_-XHEgBSTQzUmbjlSn1DqgSxWL8853OY3ylA9qmq7fjm6LrsWVTiK0VSOTdMxE" id="15364" name="Picture 4">
            <a:extLst>
              <a:ext uri="{FF2B5EF4-FFF2-40B4-BE49-F238E27FC236}">
                <a16:creationId xmlns:a16="http://schemas.microsoft.com/office/drawing/2014/main" id="{F7527F47-82A3-43F8-BAA8-531279B8B499}"/>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a:xfrm>
            <a:off x="2869676" y="3544725"/>
            <a:ext cx="594360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771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Critic</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Grp="1"/>
          </p:cNvSpPr>
          <p:nvPr>
            <p:ph idx="1"/>
          </p:nvPr>
        </p:nvSpPr>
        <p:spPr>
          <a:xfrm>
            <a:off x="2231136" y="2335402"/>
            <a:ext cx="7729728" cy="4206799"/>
          </a:xfrm>
        </p:spPr>
        <p:txBody>
          <a:bodyPr numCol="1">
            <a:normAutofit/>
          </a:bodyPr>
          <a:lstStyle/>
          <a:p>
            <a:r>
              <a:rPr dirty="0" lang="en-US"/>
              <a:t>As stated previously, the paper assumes symmetric signals in its search of the alpha stable family. Perhaps more could be gain by neglecting this assumption although the optimization problem could be more difficult to solve.</a:t>
            </a:r>
          </a:p>
          <a:p>
            <a:r>
              <a:rPr dirty="0" lang="en-US"/>
              <a:t>Another point that should be noted is the lack of a quantitative analysis of the paper’s results that would allow for a comparison with other papers in the field. The paper only gives a visual example of the results of different methods, but there is no metric by which to judge them.</a:t>
            </a:r>
          </a:p>
          <a:p>
            <a:r>
              <a:rPr dirty="0" lang="en-US"/>
              <a:t>The paper doesn't talk about the method drawbacks and weakness. </a:t>
            </a:r>
            <a:br>
              <a:rPr dirty="0" lang="en-US"/>
            </a:br>
            <a:endParaRPr dirty="0" lang="en-US"/>
          </a:p>
        </p:txBody>
      </p:sp>
    </p:spTree>
    <p:extLst>
      <p:ext uri="{BB962C8B-B14F-4D97-AF65-F5344CB8AC3E}">
        <p14:creationId xmlns:p14="http://schemas.microsoft.com/office/powerpoint/2010/main" val="4230852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812D-3CDC-46C5-ACD0-7BD86E689368}"/>
              </a:ext>
            </a:extLst>
          </p:cNvPr>
          <p:cNvSpPr>
            <a:spLocks noGrp="1"/>
          </p:cNvSpPr>
          <p:nvPr>
            <p:ph type="title"/>
          </p:nvPr>
        </p:nvSpPr>
        <p:spPr/>
        <p:txBody>
          <a:bodyPr numCol="1">
            <a:normAutofit/>
          </a:bodyPr>
          <a:lstStyle/>
          <a:p>
            <a:r>
              <a:rPr b="1" dirty="0" lang="en-US"/>
              <a:t>Conclusion</a:t>
            </a:r>
            <a:endParaRPr dirty="0" lang="en-US"/>
          </a:p>
        </p:txBody>
      </p:sp>
      <p:sp>
        <p:nvSpPr>
          <p:cNvPr id="3" name="Content Placeholder 2">
            <a:extLst>
              <a:ext uri="{FF2B5EF4-FFF2-40B4-BE49-F238E27FC236}">
                <a16:creationId xmlns:a16="http://schemas.microsoft.com/office/drawing/2014/main" id="{05B41348-B244-485A-B1B0-733F6831D179}"/>
              </a:ext>
            </a:extLst>
          </p:cNvPr>
          <p:cNvSpPr>
            <a:spLocks noGrp="1"/>
          </p:cNvSpPr>
          <p:nvPr>
            <p:ph idx="1"/>
          </p:nvPr>
        </p:nvSpPr>
        <p:spPr>
          <a:xfrm>
            <a:off x="2231136" y="2335402"/>
            <a:ext cx="7729728" cy="4206799"/>
          </a:xfrm>
        </p:spPr>
        <p:txBody>
          <a:bodyPr numCol="1">
            <a:normAutofit/>
          </a:bodyPr>
          <a:lstStyle/>
          <a:p>
            <a:r>
              <a:rPr dirty="0" lang="en-US"/>
              <a:t>We saw in this paper a relative new way of performing CSC coding, taking different assumption of the noise from the regular approaches that are better suited for gaussian type noises. </a:t>
            </a:r>
          </a:p>
          <a:p>
            <a:r>
              <a:rPr dirty="0" lang="en-US"/>
              <a:t>The noise assumption this paper assumes is of an alpha stable distribution which is heavy tailed family of distribution and is more characteristic of noise seen in neural signals. </a:t>
            </a:r>
          </a:p>
          <a:p>
            <a:r>
              <a:rPr dirty="0" lang="en-US"/>
              <a:t>The paper talked about their main idea behind the noise assumption and there way of using it to create a new CSC optimization algorithm. </a:t>
            </a:r>
          </a:p>
          <a:p>
            <a:r>
              <a:rPr dirty="0" lang="en-US"/>
              <a:t>Finally the paper shows improvement on some signals types common in brain research studies.</a:t>
            </a:r>
            <a:br>
              <a:rPr dirty="0" lang="en-US"/>
            </a:br>
            <a:endParaRPr dirty="0" lang="en-US"/>
          </a:p>
        </p:txBody>
      </p:sp>
    </p:spTree>
    <p:extLst>
      <p:ext uri="{BB962C8B-B14F-4D97-AF65-F5344CB8AC3E}">
        <p14:creationId xmlns:p14="http://schemas.microsoft.com/office/powerpoint/2010/main" val="25242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B98C-500D-4AEB-A5B7-35F760CAE625}"/>
              </a:ext>
            </a:extLst>
          </p:cNvPr>
          <p:cNvSpPr>
            <a:spLocks noGrp="1"/>
          </p:cNvSpPr>
          <p:nvPr>
            <p:ph type="ctrTitle"/>
          </p:nvPr>
        </p:nvSpPr>
        <p:spPr/>
        <p:txBody>
          <a:bodyPr numCol="1"/>
          <a:lstStyle/>
          <a:p>
            <a:r>
              <a:rPr dirty="0" lang="en-US"/>
              <a:t>Brain signals types</a:t>
            </a:r>
          </a:p>
        </p:txBody>
      </p:sp>
      <p:sp>
        <p:nvSpPr>
          <p:cNvPr id="3" name="Subtitle 2">
            <a:extLst>
              <a:ext uri="{FF2B5EF4-FFF2-40B4-BE49-F238E27FC236}">
                <a16:creationId xmlns:a16="http://schemas.microsoft.com/office/drawing/2014/main" id="{6132801A-4DCE-4E4B-B904-4CB441DC55AB}"/>
              </a:ext>
            </a:extLst>
          </p:cNvPr>
          <p:cNvSpPr>
            <a:spLocks noGrp="1"/>
          </p:cNvSpPr>
          <p:nvPr>
            <p:ph idx="1" type="subTitle"/>
          </p:nvPr>
        </p:nvSpPr>
        <p:spPr/>
        <p:txBody>
          <a:bodyPr numCol="1"/>
          <a:lstStyle/>
          <a:p>
            <a:endParaRPr lang="en-US"/>
          </a:p>
        </p:txBody>
      </p:sp>
    </p:spTree>
    <p:extLst>
      <p:ext uri="{BB962C8B-B14F-4D97-AF65-F5344CB8AC3E}">
        <p14:creationId xmlns:p14="http://schemas.microsoft.com/office/powerpoint/2010/main" val="318579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lang="en-US"/>
          </a:p>
        </p:txBody>
      </p:sp>
      <p:sp>
        <p:nvSpPr>
          <p:cNvPr id="73" name="Rectangle 72">
            <a:extLst>
              <a:ext uri="{FF2B5EF4-FFF2-40B4-BE49-F238E27FC236}">
                <a16:creationId xmlns:a16="http://schemas.microsoft.com/office/drawing/2014/main" id="{867D4867-5BA7-4462-B2F6-A23F4A622AA7}"/>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b="0" g="0" r="0"/>
          </a:lnRef>
          <a:fillRef idx="0">
            <a:scrgbClr b="0" g="0" r="0"/>
          </a:fillRef>
          <a:effectRef idx="0">
            <a:scrgbClr b="0" g="0" r="0"/>
          </a:effectRef>
          <a:fontRef idx="minor">
            <a:schemeClr val="lt1"/>
          </a:fontRef>
        </p:style>
        <p:txBody>
          <a:bodyPr anchor="ctr" numCol="1" rtlCol="0"/>
          <a:lstStyle/>
          <a:p>
            <a:pPr algn="ctr"/>
            <a:endParaRPr lang="en-US"/>
          </a:p>
        </p:txBody>
      </p:sp>
      <p:pic>
        <p:nvPicPr>
          <p:cNvPr descr="https://lh5.googleusercontent.com/Nmf_WzBchF4T0RrRPTMRh9sG0lC_6R4LuJFUSfy_QZbUxFNu-7wkllxOT2nH7_Gni2Fanpt0KC_YBkc7Ps2IWyMg0-QJPWSIFKH0Jrp_QhVQn9Aa57o6NqH84zxhRsEGowNxZ4hX" id="2050" name="Picture 2">
            <a:extLst>
              <a:ext uri="{FF2B5EF4-FFF2-40B4-BE49-F238E27FC236}">
                <a16:creationId xmlns:a16="http://schemas.microsoft.com/office/drawing/2014/main" id="{3A9C6B61-0859-4A9C-BA72-E2E747692EA1}"/>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a:xfrm>
            <a:off x="5297763" y="1317067"/>
            <a:ext cx="6250769" cy="4062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4B46D87-11B1-4251-A0BD-38E3F969A821}"/>
              </a:ext>
            </a:extLst>
          </p:cNvPr>
          <p:cNvSpPr>
            <a:spLocks noGrp="1"/>
          </p:cNvSpPr>
          <p:nvPr>
            <p:ph type="title"/>
          </p:nvPr>
        </p:nvSpPr>
        <p:spPr>
          <a:xfrm>
            <a:off x="643467" y="643467"/>
            <a:ext cx="3363974" cy="1728044"/>
          </a:xfrm>
          <a:noFill/>
          <a:ln>
            <a:solidFill>
              <a:schemeClr val="bg1"/>
            </a:solidFill>
          </a:ln>
        </p:spPr>
        <p:txBody>
          <a:bodyPr numCol="1" wrap="square">
            <a:normAutofit/>
          </a:bodyPr>
          <a:lstStyle/>
          <a:p>
            <a:r>
              <a:rPr b="1" lang="en-US">
                <a:solidFill>
                  <a:schemeClr val="bg1"/>
                </a:solidFill>
              </a:rPr>
              <a:t>EEG</a:t>
            </a:r>
            <a:endParaRPr lang="en-US">
              <a:solidFill>
                <a:schemeClr val="bg1"/>
              </a:solidFill>
            </a:endParaRPr>
          </a:p>
        </p:txBody>
      </p:sp>
      <p:sp>
        <p:nvSpPr>
          <p:cNvPr id="3" name="Content Placeholder 2">
            <a:extLst>
              <a:ext uri="{FF2B5EF4-FFF2-40B4-BE49-F238E27FC236}">
                <a16:creationId xmlns:a16="http://schemas.microsoft.com/office/drawing/2014/main" id="{28D19141-C2CD-432B-BDE3-5E683487C311}"/>
              </a:ext>
            </a:extLst>
          </p:cNvPr>
          <p:cNvSpPr>
            <a:spLocks noGrp="1"/>
          </p:cNvSpPr>
          <p:nvPr>
            <p:ph idx="1"/>
          </p:nvPr>
        </p:nvSpPr>
        <p:spPr>
          <a:xfrm>
            <a:off x="643468" y="2638044"/>
            <a:ext cx="3363974" cy="3415622"/>
          </a:xfrm>
        </p:spPr>
        <p:txBody>
          <a:bodyPr numCol="1">
            <a:normAutofit/>
          </a:bodyPr>
          <a:lstStyle/>
          <a:p>
            <a:r>
              <a:rPr lang="en-US">
                <a:solidFill>
                  <a:schemeClr val="bg1"/>
                </a:solidFill>
              </a:rPr>
              <a:t>EEG or Electroencephalography</a:t>
            </a:r>
          </a:p>
          <a:p>
            <a:r>
              <a:rPr lang="en-US">
                <a:solidFill>
                  <a:schemeClr val="bg1"/>
                </a:solidFill>
              </a:rPr>
              <a:t>non invasive</a:t>
            </a:r>
          </a:p>
          <a:p>
            <a:r>
              <a:rPr lang="en-US">
                <a:solidFill>
                  <a:schemeClr val="bg1"/>
                </a:solidFill>
              </a:rPr>
              <a:t>used to diagnose epilepsy, sleep disorders, brain death and other medical conditions</a:t>
            </a:r>
          </a:p>
          <a:p>
            <a:r>
              <a:rPr lang="en-US">
                <a:solidFill>
                  <a:schemeClr val="bg1"/>
                </a:solidFill>
              </a:rPr>
              <a:t>sampling rates between 250 and 2000 Hz</a:t>
            </a:r>
          </a:p>
          <a:p>
            <a:r>
              <a:rPr lang="en-US">
                <a:solidFill>
                  <a:schemeClr val="bg1"/>
                </a:solidFill>
              </a:rPr>
              <a:t>low spatial resolution</a:t>
            </a:r>
          </a:p>
        </p:txBody>
      </p:sp>
    </p:spTree>
    <p:extLst>
      <p:ext uri="{BB962C8B-B14F-4D97-AF65-F5344CB8AC3E}">
        <p14:creationId xmlns:p14="http://schemas.microsoft.com/office/powerpoint/2010/main" val="564054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lang="en-US"/>
          </a:p>
        </p:txBody>
      </p:sp>
      <p:sp>
        <p:nvSpPr>
          <p:cNvPr id="73" name="Rectangle 72">
            <a:extLst>
              <a:ext uri="{FF2B5EF4-FFF2-40B4-BE49-F238E27FC236}">
                <a16:creationId xmlns:a16="http://schemas.microsoft.com/office/drawing/2014/main" id="{867D4867-5BA7-4462-B2F6-A23F4A622AA7}"/>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b="0" g="0" r="0"/>
          </a:lnRef>
          <a:fillRef idx="0">
            <a:scrgbClr b="0" g="0" r="0"/>
          </a:fillRef>
          <a:effectRef idx="0">
            <a:scrgbClr b="0" g="0" r="0"/>
          </a:effectRef>
          <a:fontRef idx="minor">
            <a:schemeClr val="lt1"/>
          </a:fontRef>
        </p:style>
        <p:txBody>
          <a:bodyPr anchor="ctr" numCol="1" rtlCol="0"/>
          <a:lstStyle/>
          <a:p>
            <a:pPr algn="ctr"/>
            <a:endParaRPr lang="en-US"/>
          </a:p>
        </p:txBody>
      </p:sp>
      <p:pic>
        <p:nvPicPr>
          <p:cNvPr descr="https://lh3.googleusercontent.com/1RG2ZZ4xrQ8kdDxfyqWyQKWrJDySzSIoFiJLlmU7QqYJ3tslK5B04KSdSkjz8K_zmusCLD5MnwJYj1SetcFR_kh3wZRPiX0rDLSR33j9ZAJzqRY3TDHnYBKPmCwI-6j-LRQQ0Az2" id="3074" name="Picture 2">
            <a:extLst>
              <a:ext uri="{FF2B5EF4-FFF2-40B4-BE49-F238E27FC236}">
                <a16:creationId xmlns:a16="http://schemas.microsoft.com/office/drawing/2014/main" id="{5222FA6A-199C-4A47-9CE1-37EEA8FA212D}"/>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a:xfrm>
            <a:off x="5297763" y="2051532"/>
            <a:ext cx="6250769" cy="25940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D4F5578-B975-466E-A81A-B8690AED3AC2}"/>
              </a:ext>
            </a:extLst>
          </p:cNvPr>
          <p:cNvSpPr>
            <a:spLocks noGrp="1"/>
          </p:cNvSpPr>
          <p:nvPr>
            <p:ph type="title"/>
          </p:nvPr>
        </p:nvSpPr>
        <p:spPr>
          <a:xfrm>
            <a:off x="643467" y="643467"/>
            <a:ext cx="3363974" cy="1728044"/>
          </a:xfrm>
          <a:noFill/>
          <a:ln>
            <a:solidFill>
              <a:schemeClr val="bg1"/>
            </a:solidFill>
          </a:ln>
        </p:spPr>
        <p:txBody>
          <a:bodyPr numCol="1" wrap="square">
            <a:normAutofit/>
          </a:bodyPr>
          <a:lstStyle/>
          <a:p>
            <a:r>
              <a:rPr b="1" lang="en-US">
                <a:solidFill>
                  <a:schemeClr val="bg1"/>
                </a:solidFill>
              </a:rPr>
              <a:t>LFP</a:t>
            </a:r>
            <a:endParaRPr lang="en-US">
              <a:solidFill>
                <a:schemeClr val="bg1"/>
              </a:solidFill>
            </a:endParaRPr>
          </a:p>
        </p:txBody>
      </p:sp>
      <p:sp>
        <p:nvSpPr>
          <p:cNvPr id="3" name="Content Placeholder 2">
            <a:extLst>
              <a:ext uri="{FF2B5EF4-FFF2-40B4-BE49-F238E27FC236}">
                <a16:creationId xmlns:a16="http://schemas.microsoft.com/office/drawing/2014/main" id="{0359FC58-2130-45C7-831F-F991A3D9AED1}"/>
              </a:ext>
            </a:extLst>
          </p:cNvPr>
          <p:cNvSpPr>
            <a:spLocks noGrp="1"/>
          </p:cNvSpPr>
          <p:nvPr>
            <p:ph idx="1"/>
          </p:nvPr>
        </p:nvSpPr>
        <p:spPr>
          <a:xfrm>
            <a:off x="643468" y="2638044"/>
            <a:ext cx="3363974" cy="3415622"/>
          </a:xfrm>
        </p:spPr>
        <p:txBody>
          <a:bodyPr numCol="1">
            <a:normAutofit/>
          </a:bodyPr>
          <a:lstStyle/>
          <a:p>
            <a:r>
              <a:rPr lang="en-US">
                <a:solidFill>
                  <a:schemeClr val="bg1"/>
                </a:solidFill>
              </a:rPr>
              <a:t>LFP - local field potential .</a:t>
            </a:r>
          </a:p>
          <a:p>
            <a:r>
              <a:rPr lang="en-US">
                <a:solidFill>
                  <a:schemeClr val="bg1"/>
                </a:solidFill>
              </a:rPr>
              <a:t>generated by electric current flowing from multiple nearby neurons within a small volume of nervous tissue.</a:t>
            </a:r>
          </a:p>
          <a:p>
            <a:r>
              <a:rPr lang="en-US">
                <a:solidFill>
                  <a:schemeClr val="bg1"/>
                </a:solidFill>
              </a:rPr>
              <a:t>voltage is recorded with a microelectrode embedded </a:t>
            </a:r>
            <a:r>
              <a:rPr b="1" lang="en-US">
                <a:solidFill>
                  <a:schemeClr val="bg1"/>
                </a:solidFill>
              </a:rPr>
              <a:t>within</a:t>
            </a:r>
            <a:r>
              <a:rPr lang="en-US">
                <a:solidFill>
                  <a:schemeClr val="bg1"/>
                </a:solidFill>
              </a:rPr>
              <a:t> neuronal tissue.</a:t>
            </a:r>
          </a:p>
        </p:txBody>
      </p:sp>
    </p:spTree>
    <p:extLst>
      <p:ext uri="{BB962C8B-B14F-4D97-AF65-F5344CB8AC3E}">
        <p14:creationId xmlns:p14="http://schemas.microsoft.com/office/powerpoint/2010/main" val="166429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endParaRPr lang="en-US"/>
          </a:p>
        </p:txBody>
      </p:sp>
      <p:sp>
        <p:nvSpPr>
          <p:cNvPr id="73" name="Rectangle 72">
            <a:extLst>
              <a:ext uri="{FF2B5EF4-FFF2-40B4-BE49-F238E27FC236}">
                <a16:creationId xmlns:a16="http://schemas.microsoft.com/office/drawing/2014/main" id="{867D4867-5BA7-4462-B2F6-A23F4A622AA7}"/>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b="0" g="0" r="0"/>
          </a:lnRef>
          <a:fillRef idx="0">
            <a:scrgbClr b="0" g="0" r="0"/>
          </a:fillRef>
          <a:effectRef idx="0">
            <a:scrgbClr b="0" g="0" r="0"/>
          </a:effectRef>
          <a:fontRef idx="minor">
            <a:schemeClr val="lt1"/>
          </a:fontRef>
        </p:style>
        <p:txBody>
          <a:bodyPr anchor="ctr" numCol="1" rtlCol="0"/>
          <a:lstStyle/>
          <a:p>
            <a:pPr algn="ctr"/>
            <a:endParaRPr lang="en-US"/>
          </a:p>
        </p:txBody>
      </p:sp>
      <p:pic>
        <p:nvPicPr>
          <p:cNvPr descr="https://lh5.googleusercontent.com/DuiCmorKDSkH34PY_Ot_tn2l4awtRBCr3nV3ByAV2d-veAzcRkc0wBVfu2UMG_ojj9aY2x3BC9jxQc_nkwSj8Xni6sYR1wLl_sU3U4j22NO2RI41VVnXTdg4PNPly5e5jJpBy6YP" id="4098" name="Picture 2">
            <a:extLst>
              <a:ext uri="{FF2B5EF4-FFF2-40B4-BE49-F238E27FC236}">
                <a16:creationId xmlns:a16="http://schemas.microsoft.com/office/drawing/2014/main" id="{B0308410-13F1-4BCF-AB99-21F0FA3DEB34}"/>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a:xfrm>
            <a:off x="5718048" y="643467"/>
            <a:ext cx="5410199" cy="5410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134EC5-2EBE-4EC9-92C7-2101763DE1DB}"/>
              </a:ext>
            </a:extLst>
          </p:cNvPr>
          <p:cNvSpPr>
            <a:spLocks noGrp="1"/>
          </p:cNvSpPr>
          <p:nvPr>
            <p:ph type="title"/>
          </p:nvPr>
        </p:nvSpPr>
        <p:spPr>
          <a:xfrm>
            <a:off x="643467" y="643467"/>
            <a:ext cx="3363974" cy="1728044"/>
          </a:xfrm>
          <a:noFill/>
          <a:ln>
            <a:solidFill>
              <a:schemeClr val="bg1"/>
            </a:solidFill>
          </a:ln>
        </p:spPr>
        <p:txBody>
          <a:bodyPr numCol="1" wrap="square">
            <a:normAutofit/>
          </a:bodyPr>
          <a:lstStyle/>
          <a:p>
            <a:r>
              <a:rPr b="1" lang="en-US">
                <a:solidFill>
                  <a:schemeClr val="bg1"/>
                </a:solidFill>
              </a:rPr>
              <a:t>ECoG</a:t>
            </a:r>
            <a:endParaRPr lang="en-US">
              <a:solidFill>
                <a:schemeClr val="bg1"/>
              </a:solidFill>
            </a:endParaRPr>
          </a:p>
        </p:txBody>
      </p:sp>
      <p:sp>
        <p:nvSpPr>
          <p:cNvPr id="3" name="Content Placeholder 2">
            <a:extLst>
              <a:ext uri="{FF2B5EF4-FFF2-40B4-BE49-F238E27FC236}">
                <a16:creationId xmlns:a16="http://schemas.microsoft.com/office/drawing/2014/main" id="{CBA3F9B1-4194-4A37-B78F-08FCC3E96344}"/>
              </a:ext>
            </a:extLst>
          </p:cNvPr>
          <p:cNvSpPr>
            <a:spLocks noGrp="1"/>
          </p:cNvSpPr>
          <p:nvPr>
            <p:ph idx="1"/>
          </p:nvPr>
        </p:nvSpPr>
        <p:spPr>
          <a:xfrm>
            <a:off x="643468" y="2638044"/>
            <a:ext cx="3363974" cy="3415622"/>
          </a:xfrm>
        </p:spPr>
        <p:txBody>
          <a:bodyPr numCol="1">
            <a:normAutofit/>
          </a:bodyPr>
          <a:lstStyle/>
          <a:p>
            <a:r>
              <a:rPr lang="en-US">
                <a:solidFill>
                  <a:schemeClr val="bg1"/>
                </a:solidFill>
              </a:rPr>
              <a:t>Electrocorticography </a:t>
            </a:r>
          </a:p>
          <a:p>
            <a:r>
              <a:rPr lang="en-US">
                <a:solidFill>
                  <a:schemeClr val="bg1"/>
                </a:solidFill>
              </a:rPr>
              <a:t>electrodes placed </a:t>
            </a:r>
            <a:r>
              <a:rPr b="1" lang="en-US">
                <a:solidFill>
                  <a:schemeClr val="bg1"/>
                </a:solidFill>
              </a:rPr>
              <a:t>directly</a:t>
            </a:r>
            <a:r>
              <a:rPr lang="en-US">
                <a:solidFill>
                  <a:schemeClr val="bg1"/>
                </a:solidFill>
              </a:rPr>
              <a:t> on the exposed surface</a:t>
            </a:r>
          </a:p>
          <a:p>
            <a:r>
              <a:rPr lang="en-US">
                <a:solidFill>
                  <a:schemeClr val="bg1"/>
                </a:solidFill>
              </a:rPr>
              <a:t>record electrical activity from the cerebral cortex</a:t>
            </a:r>
          </a:p>
          <a:p>
            <a:pPr indent="0" marL="0">
              <a:buNone/>
            </a:pPr>
            <a:endParaRPr lang="en-US">
              <a:solidFill>
                <a:schemeClr val="bg1"/>
              </a:solidFill>
            </a:endParaRPr>
          </a:p>
        </p:txBody>
      </p:sp>
    </p:spTree>
    <p:extLst>
      <p:ext uri="{BB962C8B-B14F-4D97-AF65-F5344CB8AC3E}">
        <p14:creationId xmlns:p14="http://schemas.microsoft.com/office/powerpoint/2010/main" val="92859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631C-7877-485C-852C-63527A6AED39}"/>
              </a:ext>
            </a:extLst>
          </p:cNvPr>
          <p:cNvSpPr>
            <a:spLocks noGrp="1"/>
          </p:cNvSpPr>
          <p:nvPr>
            <p:ph type="ctrTitle"/>
          </p:nvPr>
        </p:nvSpPr>
        <p:spPr/>
        <p:txBody>
          <a:bodyPr numCol="1"/>
          <a:lstStyle/>
          <a:p>
            <a:r>
              <a:rPr b="1" dirty="0" lang="en-US"/>
              <a:t>Older algorithms </a:t>
            </a:r>
            <a:endParaRPr dirty="0" lang="en-US"/>
          </a:p>
        </p:txBody>
      </p:sp>
      <p:sp>
        <p:nvSpPr>
          <p:cNvPr id="3" name="Subtitle 2">
            <a:extLst>
              <a:ext uri="{FF2B5EF4-FFF2-40B4-BE49-F238E27FC236}">
                <a16:creationId xmlns:a16="http://schemas.microsoft.com/office/drawing/2014/main" id="{740BA793-F839-4F59-8EDE-C0E5F6E3DD9E}"/>
              </a:ext>
            </a:extLst>
          </p:cNvPr>
          <p:cNvSpPr>
            <a:spLocks noGrp="1"/>
          </p:cNvSpPr>
          <p:nvPr>
            <p:ph idx="1" type="subTitle"/>
          </p:nvPr>
        </p:nvSpPr>
        <p:spPr/>
        <p:txBody>
          <a:bodyPr numCol="1"/>
          <a:lstStyle/>
          <a:p>
            <a:endParaRPr lang="en-US"/>
          </a:p>
        </p:txBody>
      </p:sp>
    </p:spTree>
    <p:extLst>
      <p:ext uri="{BB962C8B-B14F-4D97-AF65-F5344CB8AC3E}">
        <p14:creationId xmlns:p14="http://schemas.microsoft.com/office/powerpoint/2010/main" val="78102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7A33-B833-4248-B1A8-F52BF8C362DA}"/>
              </a:ext>
            </a:extLst>
          </p:cNvPr>
          <p:cNvSpPr>
            <a:spLocks noGrp="1"/>
          </p:cNvSpPr>
          <p:nvPr>
            <p:ph type="title"/>
          </p:nvPr>
        </p:nvSpPr>
        <p:spPr/>
        <p:txBody>
          <a:bodyPr numCol="1"/>
          <a:lstStyle/>
          <a:p>
            <a:r>
              <a:rPr b="1" dirty="0" lang="en-US"/>
              <a:t>Motif</a:t>
            </a:r>
            <a:endParaRPr dirty="0" lang="en-US"/>
          </a:p>
        </p:txBody>
      </p:sp>
      <p:sp>
        <p:nvSpPr>
          <p:cNvPr id="3" name="Content Placeholder 2">
            <a:extLst>
              <a:ext uri="{FF2B5EF4-FFF2-40B4-BE49-F238E27FC236}">
                <a16:creationId xmlns:a16="http://schemas.microsoft.com/office/drawing/2014/main" id="{4C2FDC19-05D4-48BE-ADC3-F11104E2753E}"/>
              </a:ext>
            </a:extLst>
          </p:cNvPr>
          <p:cNvSpPr>
            <a:spLocks noGrp="1"/>
          </p:cNvSpPr>
          <p:nvPr>
            <p:ph idx="1"/>
          </p:nvPr>
        </p:nvSpPr>
        <p:spPr>
          <a:xfrm>
            <a:off x="2231136" y="2590800"/>
            <a:ext cx="7729728" cy="3149227"/>
          </a:xfrm>
        </p:spPr>
        <p:txBody>
          <a:bodyPr numCol="1">
            <a:normAutofit lnSpcReduction="10000"/>
          </a:bodyPr>
          <a:lstStyle/>
          <a:p>
            <a:r>
              <a:rPr dirty="0" err="1" lang="en-US"/>
              <a:t>MoTIF</a:t>
            </a:r>
            <a:r>
              <a:rPr dirty="0" lang="en-US"/>
              <a:t> - Matching of time invariant filters.</a:t>
            </a:r>
          </a:p>
          <a:p>
            <a:r>
              <a:rPr dirty="0" lang="en-US"/>
              <a:t>Learning generating functions.</a:t>
            </a:r>
          </a:p>
          <a:p>
            <a:r>
              <a:rPr dirty="0" lang="en-US"/>
              <a:t>Finding uncorrelated elements and fitting them to the given signal by way of generalized eigenvector decomposition.</a:t>
            </a:r>
          </a:p>
          <a:p>
            <a:r>
              <a:rPr dirty="0" lang="en-US"/>
              <a:t>Each atom is found by iterating between two steps:</a:t>
            </a:r>
          </a:p>
          <a:p>
            <a:pPr lvl="1"/>
            <a:r>
              <a:rPr dirty="0" lang="en-US"/>
              <a:t>first (after initialization) compute its best translation that fit the data.</a:t>
            </a:r>
          </a:p>
          <a:p>
            <a:pPr lvl="1"/>
            <a:r>
              <a:rPr dirty="0" lang="en-US"/>
              <a:t>fixing the translation and finding the best shape of the atom to fit that translation.</a:t>
            </a:r>
          </a:p>
          <a:p>
            <a:pPr lvl="1"/>
            <a:r>
              <a:rPr dirty="0" lang="en-US"/>
              <a:t>next atom is constrain to be uncorrelated to the previous ones.</a:t>
            </a:r>
          </a:p>
          <a:p>
            <a:r>
              <a:rPr dirty="0" err="1" lang="en-US"/>
              <a:t>Weaknes</a:t>
            </a:r>
            <a:r>
              <a:rPr dirty="0" lang="en-US"/>
              <a:t>: does not handle correlated atoms (which are common in practice)</a:t>
            </a:r>
          </a:p>
        </p:txBody>
      </p:sp>
    </p:spTree>
    <p:extLst>
      <p:ext uri="{BB962C8B-B14F-4D97-AF65-F5344CB8AC3E}">
        <p14:creationId xmlns:p14="http://schemas.microsoft.com/office/powerpoint/2010/main" val="319174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2102-DDC7-4F3B-B9D9-659531071920}"/>
              </a:ext>
            </a:extLst>
          </p:cNvPr>
          <p:cNvSpPr>
            <a:spLocks noGrp="1"/>
          </p:cNvSpPr>
          <p:nvPr>
            <p:ph type="title"/>
          </p:nvPr>
        </p:nvSpPr>
        <p:spPr/>
        <p:txBody>
          <a:bodyPr numCol="1"/>
          <a:lstStyle/>
          <a:p>
            <a:r>
              <a:rPr b="1" dirty="0" lang="en-US"/>
              <a:t>SWM </a:t>
            </a:r>
            <a:endParaRPr dirty="0" lang="en-US"/>
          </a:p>
        </p:txBody>
      </p:sp>
      <p:sp>
        <p:nvSpPr>
          <p:cNvPr id="3" name="Content Placeholder 2">
            <a:extLst>
              <a:ext uri="{FF2B5EF4-FFF2-40B4-BE49-F238E27FC236}">
                <a16:creationId xmlns:a16="http://schemas.microsoft.com/office/drawing/2014/main" id="{DDBC43FF-66C4-4F9B-8D11-270F0876673A}"/>
              </a:ext>
            </a:extLst>
          </p:cNvPr>
          <p:cNvSpPr>
            <a:spLocks noGrp="1"/>
          </p:cNvSpPr>
          <p:nvPr>
            <p:ph idx="1"/>
          </p:nvPr>
        </p:nvSpPr>
        <p:spPr/>
        <p:txBody>
          <a:bodyPr numCol="1"/>
          <a:lstStyle/>
          <a:p>
            <a:r>
              <a:rPr dirty="0" lang="en-US"/>
              <a:t>SWM -sliding window matching</a:t>
            </a:r>
          </a:p>
          <a:p>
            <a:r>
              <a:rPr dirty="0" lang="en-US"/>
              <a:t>works by sliding windows across the input signal in a monte </a:t>
            </a:r>
            <a:r>
              <a:rPr dirty="0" err="1" lang="en-US"/>
              <a:t>carlo</a:t>
            </a:r>
            <a:r>
              <a:rPr dirty="0" lang="en-US"/>
              <a:t> way.</a:t>
            </a:r>
          </a:p>
          <a:p>
            <a:r>
              <a:rPr dirty="0" lang="en-US"/>
              <a:t>There are basically two parts:</a:t>
            </a:r>
          </a:p>
          <a:p>
            <a:pPr lvl="1"/>
            <a:r>
              <a:rPr dirty="0" lang="en-US"/>
              <a:t>try to make the content in the windows to be as similar as possible to each other</a:t>
            </a:r>
          </a:p>
          <a:p>
            <a:pPr lvl="1"/>
            <a:r>
              <a:rPr dirty="0" lang="en-US"/>
              <a:t>averaging their content</a:t>
            </a:r>
          </a:p>
          <a:p>
            <a:r>
              <a:rPr dirty="0" lang="en-US"/>
              <a:t>Weakens: very slow convergence speed</a:t>
            </a:r>
            <a:br>
              <a:rPr dirty="0" lang="en-US"/>
            </a:br>
            <a:endParaRPr dirty="0" lang="en-US"/>
          </a:p>
        </p:txBody>
      </p:sp>
      <p:pic>
        <p:nvPicPr>
          <p:cNvPr descr="https://lh6.googleusercontent.com/vfiHogWklDs1E5VKVeU__gFGhW31sUuWjn0RDmppMZbyHFPRf86tDexyPcOLaIZsXG2PgBP78k6ay2bFimDv4ozz65OyqGWL-17xhLXsU3nzMscno9dNzBvqK9WXhDQrft5IB7zm" id="6146" name="Picture 2">
            <a:extLst>
              <a:ext uri="{FF2B5EF4-FFF2-40B4-BE49-F238E27FC236}">
                <a16:creationId xmlns:a16="http://schemas.microsoft.com/office/drawing/2014/main" id="{6B5E1CBE-5FB9-4E08-B5D8-2C77A5008F13}"/>
              </a:ext>
            </a:extLst>
          </p:cNvPr>
          <p:cNvPicPr>
            <a:picLocks noChangeArrowheads="1" noChangeAspect="1"/>
          </p:cNvPicPr>
          <p:nvPr/>
        </p:nvPicPr>
        <p:blipFill>
          <a:blip r:embed="rId2">
            <a:extLst>
              <a:ext uri="{28A0092B-C50C-407E-A947-70E740481C1C}">
                <a14:useLocalDpi xmlns:a14="http://schemas.microsoft.com/office/drawing/2010/main" val="0"/>
              </a:ext>
            </a:extLst>
          </a:blip>
          <a:srcRect/>
          <a:stretch>
            <a:fillRect/>
          </a:stretch>
        </p:blipFill>
        <p:spPr>
          <a:xfrm>
            <a:off x="7679061" y="4443484"/>
            <a:ext cx="3805803" cy="2224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810180"/>
      </p:ext>
    </p:extLst>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id="{62F939B6-93AF-4DB8-9C6B-D6C7DFDC589F}" name="Office Theme"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panose="020B0502020104020203"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panose="020B0502020104020203"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algn="ctr" cap="flat" cmpd="sng" w="6350">
          <a:solidFill>
            <a:schemeClr val="phClr"/>
          </a:solidFill>
          <a:prstDash val="solid"/>
        </a:ln>
        <a:ln algn="ctr" cap="flat" cmpd="sng" w="12700">
          <a:solidFill>
            <a:schemeClr val="phClr"/>
          </a:solidFill>
          <a:prstDash val="solid"/>
        </a:ln>
        <a:ln algn="ctr" cap="flat" cmpd="sng" w="31750">
          <a:solidFill>
            <a:schemeClr val="phClr"/>
          </a:solidFill>
          <a:prstDash val="solid"/>
        </a:ln>
      </a:lnStyleLst>
      <a:effectStyleLst>
        <a:effectStyle>
          <a:effectLst/>
        </a:effectStyle>
        <a:effectStyle>
          <a:effectLst/>
        </a:effectStyle>
        <a:effectStyle>
          <a:effectLst>
            <a:outerShdw algn="ctr" blurRad="55880" dir="5400000" dist="15240" rotWithShape="0">
              <a:srgbClr val="000000">
                <a:alpha val="45000"/>
              </a:srgbClr>
            </a:outerShdw>
          </a:effectLst>
          <a:scene3d>
            <a:camera prst="orthographicFront">
              <a:rot lat="0" lon="0" rev="0"/>
            </a:camera>
            <a:lightRig dir="tl" rig="brightRoom"/>
          </a:scene3d>
          <a:sp3d prstMaterial="dkEdge">
            <a:bevelT h="0" w="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b="100000" l="50000" r="125000" t="55000"/>
          </a:path>
        </a:gradFill>
      </a:bgFillStyleLst>
    </a:fmtScheme>
  </a:themeElements>
  <a:objectDefaults/>
  <a:extraClrSchemeLst/>
  <a:extLst>
    <a:ext uri="{05A4C25C-085E-4340-85A3-A5531E510DB2}">
      <thm15:themeFamily xmlns:thm15="http://schemas.microsoft.com/office/thememl/2012/main" id="{8BEC4385-4EB9-4D53-BFB5-0EA123736B6D}" name="Parcel"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Words>829</Words>
  <Paragraphs>101</Paragraphs>
  <Slides>29</Slides>
  <Notes>3</Notes>
  <TotalTime>21079</TotalTime>
  <HiddenSlides>0</HiddenSlides>
  <MMClips>0</MMClips>
  <ScaleCrop>false</ScaleCrop>
  <HeadingPairs>
    <vt:vector baseType="variant" size="6">
      <vt:variant>
        <vt:lpstr>Fonts Used</vt:lpstr>
      </vt:variant>
      <vt:variant>
        <vt:i4>3</vt:i4>
      </vt:variant>
      <vt:variant>
        <vt:lpstr>Theme</vt:lpstr>
      </vt:variant>
      <vt:variant>
        <vt:i4>1</vt:i4>
      </vt:variant>
      <vt:variant>
        <vt:lpstr>Slide Titles</vt:lpstr>
      </vt:variant>
      <vt:variant>
        <vt:i4>29</vt:i4>
      </vt:variant>
    </vt:vector>
  </HeadingPairs>
  <TitlesOfParts>
    <vt:vector baseType="lpstr" size="33">
      <vt:lpstr>Arial</vt:lpstr>
      <vt:lpstr>Calibri</vt:lpstr>
      <vt:lpstr>Gill Sans MT</vt:lpstr>
      <vt:lpstr>Parcel</vt:lpstr>
      <vt:lpstr>Final Project Learning the Morphology of Brain Signals Using Alpha-Stable Convolutional Sparse Coding</vt:lpstr>
      <vt:lpstr>Introduction</vt:lpstr>
      <vt:lpstr>Brain signals types</vt:lpstr>
      <vt:lpstr>EEG</vt:lpstr>
      <vt:lpstr>LFP</vt:lpstr>
      <vt:lpstr>ECoG</vt:lpstr>
      <vt:lpstr>Older algorithms</vt:lpstr>
      <vt:lpstr>Motif</vt:lpstr>
      <vt:lpstr>SWM</vt:lpstr>
      <vt:lpstr>wavelet And fourier</vt:lpstr>
      <vt:lpstr>Convolutional Sparse Coding</vt:lpstr>
      <vt:lpstr>Alpha stable distributions</vt:lpstr>
      <vt:lpstr>Alpha stable distributions</vt:lpstr>
      <vt:lpstr>Examples of Alpha stable distributions</vt:lpstr>
      <vt:lpstr>Examples of Alpha stable distributions</vt:lpstr>
      <vt:lpstr>The connection of alpha stable distributions to neural signals</vt:lpstr>
      <vt:lpstr>Expectation maximization</vt:lpstr>
      <vt:lpstr>Alpha CSC presentation</vt:lpstr>
      <vt:lpstr>Alpha CSC presentation</vt:lpstr>
      <vt:lpstr>The algorithm - Expectation maximization</vt:lpstr>
      <vt:lpstr>The E-Step</vt:lpstr>
      <vt:lpstr>The E-Step</vt:lpstr>
      <vt:lpstr>M-step</vt:lpstr>
      <vt:lpstr>Results</vt:lpstr>
      <vt:lpstr>Results</vt:lpstr>
      <vt:lpstr>Results</vt:lpstr>
      <vt:lpstr>Results</vt:lpstr>
      <vt:lpstr>Critic</vt:lpstr>
      <vt:lpstr>Conclusion</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2018-04-09T10:51:08Z</dcterms:created>
  <dc:creator>Ori Nizan</dc:creator>
  <cp:lastModifiedBy>Ori Nizan</cp:lastModifiedBy>
  <dcterms:modified xsi:type="dcterms:W3CDTF">2018-05-07T07:23:58Z</dcterms:modified>
  <cp:revision>30</cp:revision>
  <dc:title>Final Project  Sparse and Redundant Representations  And their applications in signal and image processing</dc:title>
</cp:coreProperties>
</file>