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6" r:id="rId1"/>
  </p:sldMasterIdLst>
  <p:sldIdLst>
    <p:sldId id="256" r:id="rId2"/>
    <p:sldId id="257" r:id="rId3"/>
    <p:sldId id="258" r:id="rId4"/>
    <p:sldId id="260" r:id="rId5"/>
    <p:sldId id="261" r:id="rId6"/>
    <p:sldId id="262" r:id="rId7"/>
    <p:sldId id="266" r:id="rId8"/>
    <p:sldId id="267" r:id="rId9"/>
    <p:sldId id="268" r:id="rId10"/>
    <p:sldId id="270"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ur İncik" initials="Oİ" lastIdx="1" clrIdx="0">
    <p:extLst>
      <p:ext uri="{19B8F6BF-5375-455C-9EA6-DF929625EA0E}">
        <p15:presenceInfo xmlns:p15="http://schemas.microsoft.com/office/powerpoint/2012/main" userId="2ea0c5eece6506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8" d="100"/>
          <a:sy n="88" d="100"/>
        </p:scale>
        <p:origin x="61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23T19:07:50.151"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23720DD-5B6D-40BF-8493-A6B52D484E6B}" type="datetimeFigureOut">
              <a:rPr lang="tr-TR" smtClean="0"/>
              <a:t>23.04.2020</a:t>
            </a:fld>
            <a:endParaRPr lang="tr-TR"/>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tr-T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4137387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Yazılı Panoramik Resim">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23720DD-5B6D-40BF-8493-A6B52D484E6B}" type="datetimeFigureOut">
              <a:rPr lang="tr-TR" smtClean="0"/>
              <a:t>23.04.2020</a:t>
            </a:fld>
            <a:endParaRPr lang="tr-TR"/>
          </a:p>
        </p:txBody>
      </p:sp>
      <p:sp>
        <p:nvSpPr>
          <p:cNvPr id="6" name="Footer Placeholder 5"/>
          <p:cNvSpPr>
            <a:spLocks noGrp="1"/>
          </p:cNvSpPr>
          <p:nvPr>
            <p:ph type="ftr" sz="quarter" idx="11"/>
          </p:nvPr>
        </p:nvSpPr>
        <p:spPr/>
        <p:txBody>
          <a:bodyPr/>
          <a:lstStyle/>
          <a:p>
            <a:endParaRPr lang="tr-T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872550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tr-TR" smtClean="0"/>
              <a:t>Asıl başlık stili için tıklatın</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23720DD-5B6D-40BF-8493-A6B52D484E6B}" type="datetimeFigureOut">
              <a:rPr lang="tr-TR" smtClean="0"/>
              <a:t>23.04.2020</a:t>
            </a:fld>
            <a:endParaRPr lang="tr-TR"/>
          </a:p>
        </p:txBody>
      </p:sp>
      <p:sp>
        <p:nvSpPr>
          <p:cNvPr id="5" name="Footer Placeholder 4"/>
          <p:cNvSpPr>
            <a:spLocks noGrp="1"/>
          </p:cNvSpPr>
          <p:nvPr>
            <p:ph type="ftr" sz="quarter" idx="11"/>
          </p:nvPr>
        </p:nvSpPr>
        <p:spPr/>
        <p:txBody>
          <a:bodyPr/>
          <a:lstStyle/>
          <a:p>
            <a:endParaRPr lang="tr-T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1927911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tr-TR" smtClean="0"/>
              <a:t>Asıl başlık stili için tıklatın</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23720DD-5B6D-40BF-8493-A6B52D484E6B}" type="datetimeFigureOut">
              <a:rPr lang="tr-TR" smtClean="0"/>
              <a:t>23.04.2020</a:t>
            </a:fld>
            <a:endParaRPr lang="tr-TR"/>
          </a:p>
        </p:txBody>
      </p:sp>
      <p:sp>
        <p:nvSpPr>
          <p:cNvPr id="5" name="Footer Placeholder 4"/>
          <p:cNvSpPr>
            <a:spLocks noGrp="1"/>
          </p:cNvSpPr>
          <p:nvPr>
            <p:ph type="ftr" sz="quarter" idx="11"/>
          </p:nvPr>
        </p:nvSpPr>
        <p:spPr/>
        <p:txBody>
          <a:bodyPr/>
          <a:lstStyle/>
          <a:p>
            <a:endParaRPr lang="tr-T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4282238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23720DD-5B6D-40BF-8493-A6B52D484E6B}" type="datetimeFigureOut">
              <a:rPr lang="tr-TR" smtClean="0"/>
              <a:t>23.04.2020</a:t>
            </a:fld>
            <a:endParaRPr lang="tr-TR"/>
          </a:p>
        </p:txBody>
      </p:sp>
      <p:sp>
        <p:nvSpPr>
          <p:cNvPr id="5" name="Footer Placeholder 4"/>
          <p:cNvSpPr>
            <a:spLocks noGrp="1"/>
          </p:cNvSpPr>
          <p:nvPr>
            <p:ph type="ftr" sz="quarter" idx="11"/>
          </p:nvPr>
        </p:nvSpPr>
        <p:spPr/>
        <p:txBody>
          <a:bodyPr/>
          <a:lstStyle/>
          <a:p>
            <a:endParaRPr lang="tr-T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195597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tr-TR" smtClean="0"/>
              <a:t>Asıl başlık stili için tıklatın</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23720DD-5B6D-40BF-8493-A6B52D484E6B}" type="datetimeFigureOut">
              <a:rPr lang="tr-TR" smtClean="0"/>
              <a:t>23.04.2020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2622673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tr-TR" smtClean="0"/>
              <a:t>Asıl başlık stili için tıklatın</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23720DD-5B6D-40BF-8493-A6B52D484E6B}" type="datetimeFigureOut">
              <a:rPr lang="tr-TR" smtClean="0"/>
              <a:t>23.04.2020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4155079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23.04.2020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2177289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23.04.2020</a:t>
            </a:fld>
            <a:endParaRPr lang="tr-TR"/>
          </a:p>
        </p:txBody>
      </p:sp>
      <p:sp>
        <p:nvSpPr>
          <p:cNvPr id="5" name="Footer Placeholder 4"/>
          <p:cNvSpPr>
            <a:spLocks noGrp="1"/>
          </p:cNvSpPr>
          <p:nvPr>
            <p:ph type="ftr" sz="quarter" idx="11"/>
          </p:nvPr>
        </p:nvSpPr>
        <p:spPr/>
        <p:txBody>
          <a:bodyPr/>
          <a:lstStyle/>
          <a:p>
            <a:endParaRPr lang="tr-T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54999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23.04.2020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362666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23720DD-5B6D-40BF-8493-A6B52D484E6B}" type="datetimeFigureOut">
              <a:rPr lang="tr-TR" smtClean="0"/>
              <a:t>23.04.2020</a:t>
            </a:fld>
            <a:endParaRPr lang="tr-TR"/>
          </a:p>
        </p:txBody>
      </p:sp>
      <p:sp>
        <p:nvSpPr>
          <p:cNvPr id="5" name="Footer Placeholder 4"/>
          <p:cNvSpPr>
            <a:spLocks noGrp="1"/>
          </p:cNvSpPr>
          <p:nvPr>
            <p:ph type="ftr" sz="quarter" idx="11"/>
          </p:nvPr>
        </p:nvSpPr>
        <p:spPr/>
        <p:txBody>
          <a:bodyPr/>
          <a:lstStyle/>
          <a:p>
            <a:endParaRPr lang="tr-T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350863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tr-TR" smtClean="0"/>
              <a:t>Asıl başlık stili için tıklatın</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A23720DD-5B6D-40BF-8493-A6B52D484E6B}" type="datetimeFigureOut">
              <a:rPr lang="tr-TR" smtClean="0"/>
              <a:t>23.04.2020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115433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23720DD-5B6D-40BF-8493-A6B52D484E6B}" type="datetimeFigureOut">
              <a:rPr lang="tr-TR" smtClean="0"/>
              <a:t>23.04.2020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182653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23720DD-5B6D-40BF-8493-A6B52D484E6B}" type="datetimeFigureOut">
              <a:rPr lang="tr-TR" smtClean="0"/>
              <a:t>23.04.2020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42689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A23720DD-5B6D-40BF-8493-A6B52D484E6B}" type="datetimeFigureOut">
              <a:rPr lang="tr-TR" smtClean="0"/>
              <a:t>23.04.2020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105786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23720DD-5B6D-40BF-8493-A6B52D484E6B}" type="datetimeFigureOut">
              <a:rPr lang="tr-TR" smtClean="0"/>
              <a:t>23.04.2020</a:t>
            </a:fld>
            <a:endParaRPr lang="tr-TR"/>
          </a:p>
        </p:txBody>
      </p:sp>
      <p:sp>
        <p:nvSpPr>
          <p:cNvPr id="6" name="Footer Placeholder 5"/>
          <p:cNvSpPr>
            <a:spLocks noGrp="1"/>
          </p:cNvSpPr>
          <p:nvPr>
            <p:ph type="ftr" sz="quarter" idx="11"/>
          </p:nvPr>
        </p:nvSpPr>
        <p:spPr/>
        <p:txBody>
          <a:bodyPr/>
          <a:lstStyle/>
          <a:p>
            <a:endParaRPr lang="tr-T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113664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23720DD-5B6D-40BF-8493-A6B52D484E6B}" type="datetimeFigureOut">
              <a:rPr lang="tr-TR" smtClean="0"/>
              <a:t>23.04.2020</a:t>
            </a:fld>
            <a:endParaRPr lang="tr-TR"/>
          </a:p>
        </p:txBody>
      </p:sp>
      <p:sp>
        <p:nvSpPr>
          <p:cNvPr id="6" name="Footer Placeholder 5"/>
          <p:cNvSpPr>
            <a:spLocks noGrp="1"/>
          </p:cNvSpPr>
          <p:nvPr>
            <p:ph type="ftr" sz="quarter" idx="11"/>
          </p:nvPr>
        </p:nvSpPr>
        <p:spPr/>
        <p:txBody>
          <a:bodyPr/>
          <a:lstStyle/>
          <a:p>
            <a:endParaRPr lang="tr-T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F302176B-0E47-46AC-8F43-DAB4B8A37D06}" type="slidenum">
              <a:rPr lang="tr-TR" smtClean="0"/>
              <a:t>‹#›</a:t>
            </a:fld>
            <a:endParaRPr lang="tr-TR"/>
          </a:p>
        </p:txBody>
      </p:sp>
    </p:spTree>
    <p:extLst>
      <p:ext uri="{BB962C8B-B14F-4D97-AF65-F5344CB8AC3E}">
        <p14:creationId xmlns:p14="http://schemas.microsoft.com/office/powerpoint/2010/main" val="127301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A23720DD-5B6D-40BF-8493-A6B52D484E6B}" type="datetimeFigureOut">
              <a:rPr lang="tr-TR" smtClean="0"/>
              <a:t>23.04.2020</a:t>
            </a:fld>
            <a:endParaRPr lang="tr-TR"/>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tr-TR"/>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F302176B-0E47-46AC-8F43-DAB4B8A37D06}" type="slidenum">
              <a:rPr lang="tr-TR" smtClean="0"/>
              <a:t>‹#›</a:t>
            </a:fld>
            <a:endParaRPr lang="tr-TR"/>
          </a:p>
        </p:txBody>
      </p:sp>
    </p:spTree>
    <p:extLst>
      <p:ext uri="{BB962C8B-B14F-4D97-AF65-F5344CB8AC3E}">
        <p14:creationId xmlns:p14="http://schemas.microsoft.com/office/powerpoint/2010/main" val="3573041339"/>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 id="2147484089" r:id="rId13"/>
    <p:sldLayoutId id="2147484090" r:id="rId14"/>
    <p:sldLayoutId id="2147484091" r:id="rId15"/>
    <p:sldLayoutId id="2147484092" r:id="rId16"/>
    <p:sldLayoutId id="2147484093"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411760" y="548680"/>
            <a:ext cx="4608512" cy="1656184"/>
          </a:xfrm>
        </p:spPr>
        <p:txBody>
          <a:bodyPr>
            <a:normAutofit/>
          </a:bodyPr>
          <a:lstStyle/>
          <a:p>
            <a:r>
              <a:rPr lang="tr-TR" sz="4900" b="1" dirty="0" smtClean="0"/>
              <a:t>YAPAY ZEKA </a:t>
            </a:r>
            <a:r>
              <a:rPr lang="tr-TR" dirty="0" smtClean="0"/>
              <a:t/>
            </a:r>
            <a:br>
              <a:rPr lang="tr-TR" dirty="0" smtClean="0"/>
            </a:br>
            <a:endParaRPr lang="tr-TR" dirty="0"/>
          </a:p>
        </p:txBody>
      </p:sp>
      <p:sp>
        <p:nvSpPr>
          <p:cNvPr id="3" name="Metin kutusu 2"/>
          <p:cNvSpPr txBox="1"/>
          <p:nvPr/>
        </p:nvSpPr>
        <p:spPr>
          <a:xfrm>
            <a:off x="683568" y="1556792"/>
            <a:ext cx="7632848" cy="769441"/>
          </a:xfrm>
          <a:prstGeom prst="rect">
            <a:avLst/>
          </a:prstGeom>
          <a:noFill/>
        </p:spPr>
        <p:txBody>
          <a:bodyPr wrap="square" rtlCol="0">
            <a:spAutoFit/>
          </a:bodyPr>
          <a:lstStyle/>
          <a:p>
            <a:r>
              <a:rPr lang="tr-TR" sz="4400" b="1" dirty="0" smtClean="0">
                <a:solidFill>
                  <a:schemeClr val="bg1"/>
                </a:solidFill>
              </a:rPr>
              <a:t>Minimum </a:t>
            </a:r>
            <a:r>
              <a:rPr lang="tr-TR" sz="4400" b="1" dirty="0">
                <a:solidFill>
                  <a:schemeClr val="bg1"/>
                </a:solidFill>
              </a:rPr>
              <a:t>yolun bulunması</a:t>
            </a:r>
          </a:p>
        </p:txBody>
      </p:sp>
      <p:sp>
        <p:nvSpPr>
          <p:cNvPr id="4" name="Metin kutusu 3"/>
          <p:cNvSpPr txBox="1"/>
          <p:nvPr/>
        </p:nvSpPr>
        <p:spPr>
          <a:xfrm>
            <a:off x="683568" y="3068960"/>
            <a:ext cx="3600400" cy="1200329"/>
          </a:xfrm>
          <a:prstGeom prst="rect">
            <a:avLst/>
          </a:prstGeom>
          <a:noFill/>
        </p:spPr>
        <p:txBody>
          <a:bodyPr wrap="square" rtlCol="0">
            <a:spAutoFit/>
          </a:bodyPr>
          <a:lstStyle/>
          <a:p>
            <a:r>
              <a:rPr lang="tr-TR" sz="2400" dirty="0" smtClean="0">
                <a:solidFill>
                  <a:schemeClr val="bg1"/>
                </a:solidFill>
              </a:rPr>
              <a:t>	     Onur İNCİK </a:t>
            </a:r>
          </a:p>
          <a:p>
            <a:r>
              <a:rPr lang="tr-TR" sz="2400" dirty="0" smtClean="0">
                <a:solidFill>
                  <a:schemeClr val="bg1"/>
                </a:solidFill>
              </a:rPr>
              <a:t>          18MY03029</a:t>
            </a:r>
          </a:p>
          <a:p>
            <a:r>
              <a:rPr lang="tr-TR" sz="2400" dirty="0" smtClean="0">
                <a:solidFill>
                  <a:schemeClr val="bg1"/>
                </a:solidFill>
              </a:rPr>
              <a:t>Bilgisayar Programcılığı</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2492896"/>
            <a:ext cx="4032448" cy="3384376"/>
          </a:xfrm>
          <a:prstGeom prst="rect">
            <a:avLst/>
          </a:prstGeom>
        </p:spPr>
      </p:pic>
    </p:spTree>
    <p:extLst>
      <p:ext uri="{BB962C8B-B14F-4D97-AF65-F5344CB8AC3E}">
        <p14:creationId xmlns:p14="http://schemas.microsoft.com/office/powerpoint/2010/main" val="1037165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564904"/>
            <a:ext cx="6768752" cy="3164552"/>
          </a:xfrm>
          <a:prstGeom prst="rect">
            <a:avLst/>
          </a:prstGeom>
        </p:spPr>
      </p:pic>
      <p:sp>
        <p:nvSpPr>
          <p:cNvPr id="3" name="Metin kutusu 2"/>
          <p:cNvSpPr txBox="1"/>
          <p:nvPr/>
        </p:nvSpPr>
        <p:spPr>
          <a:xfrm>
            <a:off x="2555776" y="908720"/>
            <a:ext cx="3817071" cy="646331"/>
          </a:xfrm>
          <a:prstGeom prst="rect">
            <a:avLst/>
          </a:prstGeom>
          <a:noFill/>
        </p:spPr>
        <p:txBody>
          <a:bodyPr wrap="none" rtlCol="0">
            <a:spAutoFit/>
          </a:bodyPr>
          <a:lstStyle/>
          <a:p>
            <a:r>
              <a:rPr lang="tr-TR" sz="3600" dirty="0" smtClean="0">
                <a:solidFill>
                  <a:schemeClr val="bg1"/>
                </a:solidFill>
              </a:rPr>
              <a:t>Oluşturulan Graf</a:t>
            </a:r>
            <a:endParaRPr lang="tr-TR" sz="3600" dirty="0">
              <a:solidFill>
                <a:schemeClr val="bg1"/>
              </a:solidFill>
            </a:endParaRPr>
          </a:p>
        </p:txBody>
      </p:sp>
    </p:spTree>
    <p:extLst>
      <p:ext uri="{BB962C8B-B14F-4D97-AF65-F5344CB8AC3E}">
        <p14:creationId xmlns:p14="http://schemas.microsoft.com/office/powerpoint/2010/main" val="742619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636912"/>
            <a:ext cx="7704856" cy="2016224"/>
          </a:xfrm>
          <a:prstGeom prst="rect">
            <a:avLst/>
          </a:prstGeom>
        </p:spPr>
      </p:pic>
      <p:sp>
        <p:nvSpPr>
          <p:cNvPr id="3" name="Metin kutusu 2"/>
          <p:cNvSpPr txBox="1"/>
          <p:nvPr/>
        </p:nvSpPr>
        <p:spPr>
          <a:xfrm>
            <a:off x="2627784" y="908720"/>
            <a:ext cx="3231975" cy="523220"/>
          </a:xfrm>
          <a:prstGeom prst="rect">
            <a:avLst/>
          </a:prstGeom>
          <a:noFill/>
        </p:spPr>
        <p:txBody>
          <a:bodyPr wrap="none" rtlCol="0">
            <a:spAutoFit/>
          </a:bodyPr>
          <a:lstStyle/>
          <a:p>
            <a:r>
              <a:rPr lang="tr-TR" sz="2800" dirty="0" smtClean="0">
                <a:solidFill>
                  <a:schemeClr val="bg1"/>
                </a:solidFill>
              </a:rPr>
              <a:t>YAZDIRILAN ROTA</a:t>
            </a:r>
            <a:endParaRPr lang="tr-TR" sz="2800" dirty="0">
              <a:solidFill>
                <a:schemeClr val="bg1"/>
              </a:solidFill>
            </a:endParaRPr>
          </a:p>
        </p:txBody>
      </p:sp>
    </p:spTree>
    <p:extLst>
      <p:ext uri="{BB962C8B-B14F-4D97-AF65-F5344CB8AC3E}">
        <p14:creationId xmlns:p14="http://schemas.microsoft.com/office/powerpoint/2010/main" val="3486989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Minimum yol algoritmaları</a:t>
            </a:r>
            <a:endParaRPr lang="tr-TR" b="1" dirty="0"/>
          </a:p>
        </p:txBody>
      </p:sp>
      <p:sp>
        <p:nvSpPr>
          <p:cNvPr id="3" name="İçerik Yer Tutucusu 2"/>
          <p:cNvSpPr>
            <a:spLocks noGrp="1"/>
          </p:cNvSpPr>
          <p:nvPr>
            <p:ph idx="1"/>
          </p:nvPr>
        </p:nvSpPr>
        <p:spPr/>
        <p:txBody>
          <a:bodyPr>
            <a:normAutofit/>
          </a:bodyPr>
          <a:lstStyle/>
          <a:p>
            <a:r>
              <a:rPr lang="tr-TR" dirty="0"/>
              <a:t>En Kısa Yol probleminde, </a:t>
            </a:r>
            <a:r>
              <a:rPr lang="tr-TR" dirty="0" smtClean="0"/>
              <a:t>başlangıç bölgesi</a:t>
            </a:r>
            <a:r>
              <a:rPr lang="tr-TR" dirty="0"/>
              <a:t> ile Varış Noktası arasındaki en </a:t>
            </a:r>
            <a:r>
              <a:rPr lang="tr-TR" dirty="0" smtClean="0"/>
              <a:t>kısa yol </a:t>
            </a:r>
            <a:r>
              <a:rPr lang="tr-TR" dirty="0"/>
              <a:t>bulunmaya çalışılır. </a:t>
            </a:r>
            <a:r>
              <a:rPr lang="tr-TR" dirty="0" smtClean="0"/>
              <a:t>Amaç</a:t>
            </a:r>
            <a:r>
              <a:rPr lang="tr-TR" dirty="0"/>
              <a:t>, </a:t>
            </a:r>
            <a:r>
              <a:rPr lang="tr-TR" dirty="0" smtClean="0"/>
              <a:t>rota </a:t>
            </a:r>
            <a:r>
              <a:rPr lang="tr-TR" dirty="0"/>
              <a:t>üzerindeki </a:t>
            </a:r>
            <a:r>
              <a:rPr lang="tr-TR" dirty="0" smtClean="0"/>
              <a:t>seçilen iki düğüm </a:t>
            </a:r>
            <a:r>
              <a:rPr lang="tr-TR" dirty="0"/>
              <a:t>noktası arasındaki en kısa uzunluğu ve rotayı </a:t>
            </a:r>
            <a:r>
              <a:rPr lang="tr-TR" dirty="0" smtClean="0"/>
              <a:t>bulmaktır.</a:t>
            </a:r>
            <a:endParaRPr lang="tr-TR" dirty="0"/>
          </a:p>
          <a:p>
            <a:r>
              <a:rPr lang="tr-TR" dirty="0" smtClean="0"/>
              <a:t>Mesela Okan üniversitesi krokisini düşünürsek Otopark bölümünden yaşam merkezine gitmenin  en kısa gidiş rotasını bulmak gibi. Günlük hayatta ve özellikle Mühendislik Uygulamalarında sıkça karşılaşılan bir problemdir.</a:t>
            </a:r>
            <a:endParaRPr lang="tr-TR" dirty="0"/>
          </a:p>
        </p:txBody>
      </p:sp>
    </p:spTree>
    <p:extLst>
      <p:ext uri="{BB962C8B-B14F-4D97-AF65-F5344CB8AC3E}">
        <p14:creationId xmlns:p14="http://schemas.microsoft.com/office/powerpoint/2010/main" val="561239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smtClean="0"/>
              <a:t>DIJKSTRA ve FLOYD algoritmaları</a:t>
            </a:r>
            <a:endParaRPr lang="tr-TR" b="1" dirty="0"/>
          </a:p>
        </p:txBody>
      </p:sp>
      <p:sp>
        <p:nvSpPr>
          <p:cNvPr id="3" name="İçerik Yer Tutucusu 2"/>
          <p:cNvSpPr>
            <a:spLocks noGrp="1"/>
          </p:cNvSpPr>
          <p:nvPr>
            <p:ph idx="1"/>
          </p:nvPr>
        </p:nvSpPr>
        <p:spPr>
          <a:xfrm>
            <a:off x="864382" y="2489200"/>
            <a:ext cx="6345260" cy="2523976"/>
          </a:xfrm>
        </p:spPr>
        <p:txBody>
          <a:bodyPr>
            <a:normAutofit/>
          </a:bodyPr>
          <a:lstStyle/>
          <a:p>
            <a:r>
              <a:rPr lang="tr-TR" dirty="0" err="1"/>
              <a:t>Dijkstra</a:t>
            </a:r>
            <a:r>
              <a:rPr lang="tr-TR" dirty="0"/>
              <a:t> </a:t>
            </a:r>
            <a:r>
              <a:rPr lang="tr-TR" dirty="0" smtClean="0"/>
              <a:t>algoritması belirtilen bir düğümden belirtilen başka bir düğüme gidebilmek için en kısa yolu ve rotayı bulmaya yarar.</a:t>
            </a:r>
          </a:p>
          <a:p>
            <a:r>
              <a:rPr lang="tr-TR" dirty="0" smtClean="0"/>
              <a:t>Floyd algoritması ise belirli bir </a:t>
            </a:r>
            <a:r>
              <a:rPr lang="tr-TR" dirty="0" err="1" smtClean="0"/>
              <a:t>graf</a:t>
            </a:r>
            <a:r>
              <a:rPr lang="tr-TR" dirty="0" smtClean="0"/>
              <a:t> için her hangi bir düğümden her hangi bir düğüme en kısa yolu ve rotayı bulmaya yarar.</a:t>
            </a:r>
          </a:p>
          <a:p>
            <a:pPr marL="0" indent="0">
              <a:buNone/>
            </a:pPr>
            <a:endParaRPr lang="tr-TR" dirty="0"/>
          </a:p>
        </p:txBody>
      </p:sp>
    </p:spTree>
    <p:extLst>
      <p:ext uri="{BB962C8B-B14F-4D97-AF65-F5344CB8AC3E}">
        <p14:creationId xmlns:p14="http://schemas.microsoft.com/office/powerpoint/2010/main" val="607799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xfrm>
            <a:off x="611560" y="836712"/>
            <a:ext cx="1872208" cy="936104"/>
          </a:xfrm>
        </p:spPr>
        <p:txBody>
          <a:bodyPr>
            <a:normAutofit/>
          </a:bodyPr>
          <a:lstStyle/>
          <a:p>
            <a:r>
              <a:rPr lang="tr-TR" dirty="0" smtClean="0"/>
              <a:t>Örnek:</a:t>
            </a:r>
            <a:endParaRPr lang="tr-TR" dirty="0"/>
          </a:p>
        </p:txBody>
      </p:sp>
      <p:sp>
        <p:nvSpPr>
          <p:cNvPr id="9" name="İçerik Yer Tutucusu 8"/>
          <p:cNvSpPr>
            <a:spLocks noGrp="1"/>
          </p:cNvSpPr>
          <p:nvPr>
            <p:ph idx="1"/>
          </p:nvPr>
        </p:nvSpPr>
        <p:spPr>
          <a:xfrm>
            <a:off x="2051720" y="1052736"/>
            <a:ext cx="1656184" cy="612068"/>
          </a:xfrm>
        </p:spPr>
        <p:txBody>
          <a:bodyPr>
            <a:noAutofit/>
          </a:bodyPr>
          <a:lstStyle/>
          <a:p>
            <a:pPr marL="0" indent="0">
              <a:buNone/>
            </a:pPr>
            <a:r>
              <a:rPr lang="tr-TR" sz="2800" dirty="0" smtClean="0">
                <a:solidFill>
                  <a:schemeClr val="bg1"/>
                </a:solidFill>
              </a:rPr>
              <a:t>GRAF</a:t>
            </a:r>
            <a:endParaRPr lang="tr-TR" sz="2800" dirty="0">
              <a:solidFill>
                <a:schemeClr val="bg1"/>
              </a:solidFill>
            </a:endParaRPr>
          </a:p>
        </p:txBody>
      </p:sp>
      <p:pic>
        <p:nvPicPr>
          <p:cNvPr id="5" name="Resim 4" descr="C:\Users\user\AppData\Local\Microsoft\Windows\INetCache\Content.Word\warshall-algoritması.png"/>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60648"/>
            <a:ext cx="5112568" cy="2808312"/>
          </a:xfrm>
          <a:prstGeom prst="rect">
            <a:avLst/>
          </a:prstGeom>
          <a:noFill/>
          <a:ln>
            <a:noFill/>
          </a:ln>
        </p:spPr>
      </p:pic>
      <p:sp>
        <p:nvSpPr>
          <p:cNvPr id="7" name="İçerik Yer Tutucusu 2"/>
          <p:cNvSpPr txBox="1">
            <a:spLocks/>
          </p:cNvSpPr>
          <p:nvPr/>
        </p:nvSpPr>
        <p:spPr>
          <a:xfrm>
            <a:off x="323528" y="3356992"/>
            <a:ext cx="8505500" cy="2952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tr-TR" dirty="0" smtClean="0"/>
              <a:t>Mesela sınıfta oturuyoruz ve örneğin Okan üniversitesi girişe gideceğiz. Normal şartlarda direkt bir güzergâh kullanırsak 5 km yol gitmemiz gerekiyor. Diğer yandan önce Yaşam merkezine, oradan yemek haneye ve oradan Okan üniversitesi girişe geçersek toplamda 4 km yol kat ediyoruz. 1 km kazancımız var bu güzergâhı takip edersek. Eğer önce Yemek Haneye oradan Okan üniversitesi girişe geçersek de 7 km yol kat edeceğiz. Farklı güzergâhlar da tercih edebiliriz.</a:t>
            </a:r>
            <a:endParaRPr lang="tr-TR" dirty="0"/>
          </a:p>
        </p:txBody>
      </p:sp>
    </p:spTree>
    <p:extLst>
      <p:ext uri="{BB962C8B-B14F-4D97-AF65-F5344CB8AC3E}">
        <p14:creationId xmlns:p14="http://schemas.microsoft.com/office/powerpoint/2010/main" val="2158510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Resim 5" descr="C:\Users\user\Desktop\warshall.gif"/>
          <p:cNvPicPr/>
          <p:nvPr/>
        </p:nvPicPr>
        <p:blipFill>
          <a:blip r:embed="rId2">
            <a:extLst>
              <a:ext uri="{28A0092B-C50C-407E-A947-70E740481C1C}">
                <a14:useLocalDpi xmlns:a14="http://schemas.microsoft.com/office/drawing/2010/main" val="0"/>
              </a:ext>
            </a:extLst>
          </a:blip>
          <a:srcRect/>
          <a:stretch>
            <a:fillRect/>
          </a:stretch>
        </p:blipFill>
        <p:spPr bwMode="auto">
          <a:xfrm>
            <a:off x="1835696" y="692696"/>
            <a:ext cx="5328592" cy="2232248"/>
          </a:xfrm>
          <a:prstGeom prst="rect">
            <a:avLst/>
          </a:prstGeom>
          <a:noFill/>
          <a:ln>
            <a:noFill/>
          </a:ln>
        </p:spPr>
      </p:pic>
      <p:graphicFrame>
        <p:nvGraphicFramePr>
          <p:cNvPr id="4" name="Tablo 3"/>
          <p:cNvGraphicFramePr>
            <a:graphicFrameLocks noGrp="1"/>
          </p:cNvGraphicFramePr>
          <p:nvPr>
            <p:extLst>
              <p:ext uri="{D42A27DB-BD31-4B8C-83A1-F6EECF244321}">
                <p14:modId xmlns:p14="http://schemas.microsoft.com/office/powerpoint/2010/main" val="4015404084"/>
              </p:ext>
            </p:extLst>
          </p:nvPr>
        </p:nvGraphicFramePr>
        <p:xfrm>
          <a:off x="539552" y="3140968"/>
          <a:ext cx="7776865" cy="3240360"/>
        </p:xfrm>
        <a:graphic>
          <a:graphicData uri="http://schemas.openxmlformats.org/drawingml/2006/table">
            <a:tbl>
              <a:tblPr firstRow="1" firstCol="1" bandRow="1">
                <a:tableStyleId>{5C22544A-7EE6-4342-B048-85BDC9FD1C3A}</a:tableStyleId>
              </a:tblPr>
              <a:tblGrid>
                <a:gridCol w="1110499">
                  <a:extLst>
                    <a:ext uri="{9D8B030D-6E8A-4147-A177-3AD203B41FA5}">
                      <a16:colId xmlns:a16="http://schemas.microsoft.com/office/drawing/2014/main" val="1109982846"/>
                    </a:ext>
                  </a:extLst>
                </a:gridCol>
                <a:gridCol w="1110499">
                  <a:extLst>
                    <a:ext uri="{9D8B030D-6E8A-4147-A177-3AD203B41FA5}">
                      <a16:colId xmlns:a16="http://schemas.microsoft.com/office/drawing/2014/main" val="293952076"/>
                    </a:ext>
                  </a:extLst>
                </a:gridCol>
                <a:gridCol w="1110499">
                  <a:extLst>
                    <a:ext uri="{9D8B030D-6E8A-4147-A177-3AD203B41FA5}">
                      <a16:colId xmlns:a16="http://schemas.microsoft.com/office/drawing/2014/main" val="2664006982"/>
                    </a:ext>
                  </a:extLst>
                </a:gridCol>
                <a:gridCol w="1111342">
                  <a:extLst>
                    <a:ext uri="{9D8B030D-6E8A-4147-A177-3AD203B41FA5}">
                      <a16:colId xmlns:a16="http://schemas.microsoft.com/office/drawing/2014/main" val="4292553316"/>
                    </a:ext>
                  </a:extLst>
                </a:gridCol>
                <a:gridCol w="1111342">
                  <a:extLst>
                    <a:ext uri="{9D8B030D-6E8A-4147-A177-3AD203B41FA5}">
                      <a16:colId xmlns:a16="http://schemas.microsoft.com/office/drawing/2014/main" val="3796477547"/>
                    </a:ext>
                  </a:extLst>
                </a:gridCol>
                <a:gridCol w="1111342">
                  <a:extLst>
                    <a:ext uri="{9D8B030D-6E8A-4147-A177-3AD203B41FA5}">
                      <a16:colId xmlns:a16="http://schemas.microsoft.com/office/drawing/2014/main" val="2008625226"/>
                    </a:ext>
                  </a:extLst>
                </a:gridCol>
                <a:gridCol w="1111342">
                  <a:extLst>
                    <a:ext uri="{9D8B030D-6E8A-4147-A177-3AD203B41FA5}">
                      <a16:colId xmlns:a16="http://schemas.microsoft.com/office/drawing/2014/main" val="660368275"/>
                    </a:ext>
                  </a:extLst>
                </a:gridCol>
              </a:tblGrid>
              <a:tr h="450239">
                <a:tc>
                  <a:txBody>
                    <a:bodyPr/>
                    <a:lstStyle/>
                    <a:p>
                      <a:pPr>
                        <a:spcAft>
                          <a:spcPts val="750"/>
                        </a:spcAft>
                      </a:pPr>
                      <a:r>
                        <a:rPr lang="tr-TR" sz="1100" spc="10">
                          <a:effectLst/>
                        </a:rPr>
                        <a:t> </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N1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dirty="0">
                          <a:effectLst/>
                        </a:rPr>
                        <a:t>N2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N3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N4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N5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N6</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66567310"/>
                  </a:ext>
                </a:extLst>
              </a:tr>
              <a:tr h="470705">
                <a:tc>
                  <a:txBody>
                    <a:bodyPr/>
                    <a:lstStyle/>
                    <a:p>
                      <a:pPr>
                        <a:spcAft>
                          <a:spcPts val="750"/>
                        </a:spcAft>
                      </a:pPr>
                      <a:r>
                        <a:rPr lang="tr-TR" sz="1100" spc="10">
                          <a:effectLst/>
                        </a:rPr>
                        <a:t>N1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0</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16</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10396899"/>
                  </a:ext>
                </a:extLst>
              </a:tr>
              <a:tr h="470705">
                <a:tc>
                  <a:txBody>
                    <a:bodyPr/>
                    <a:lstStyle/>
                    <a:p>
                      <a:pPr>
                        <a:spcAft>
                          <a:spcPts val="750"/>
                        </a:spcAft>
                      </a:pPr>
                      <a:r>
                        <a:rPr lang="tr-TR" sz="1100" spc="10">
                          <a:effectLst/>
                        </a:rPr>
                        <a:t>N2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0</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8538176"/>
                  </a:ext>
                </a:extLst>
              </a:tr>
              <a:tr h="470705">
                <a:tc>
                  <a:txBody>
                    <a:bodyPr/>
                    <a:lstStyle/>
                    <a:p>
                      <a:pPr>
                        <a:spcAft>
                          <a:spcPts val="750"/>
                        </a:spcAft>
                      </a:pPr>
                      <a:r>
                        <a:rPr lang="tr-TR" sz="1100" spc="10">
                          <a:effectLst/>
                        </a:rPr>
                        <a:t>N3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0</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6</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3507076"/>
                  </a:ext>
                </a:extLst>
              </a:tr>
              <a:tr h="457062">
                <a:tc>
                  <a:txBody>
                    <a:bodyPr/>
                    <a:lstStyle/>
                    <a:p>
                      <a:pPr>
                        <a:spcAft>
                          <a:spcPts val="750"/>
                        </a:spcAft>
                      </a:pPr>
                      <a:r>
                        <a:rPr lang="tr-TR" sz="1100" spc="10">
                          <a:effectLst/>
                        </a:rPr>
                        <a:t>N4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0</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95357470"/>
                  </a:ext>
                </a:extLst>
              </a:tr>
              <a:tr h="470705">
                <a:tc>
                  <a:txBody>
                    <a:bodyPr/>
                    <a:lstStyle/>
                    <a:p>
                      <a:pPr>
                        <a:spcAft>
                          <a:spcPts val="750"/>
                        </a:spcAft>
                      </a:pPr>
                      <a:r>
                        <a:rPr lang="tr-TR" sz="1100" spc="10">
                          <a:effectLst/>
                        </a:rPr>
                        <a:t>N5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16</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0</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5245109"/>
                  </a:ext>
                </a:extLst>
              </a:tr>
              <a:tr h="450239">
                <a:tc>
                  <a:txBody>
                    <a:bodyPr/>
                    <a:lstStyle/>
                    <a:p>
                      <a:pPr>
                        <a:spcAft>
                          <a:spcPts val="750"/>
                        </a:spcAft>
                      </a:pPr>
                      <a:r>
                        <a:rPr lang="tr-TR" sz="1100" spc="10">
                          <a:effectLst/>
                        </a:rPr>
                        <a:t>N6</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6</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50"/>
                        </a:spcAft>
                      </a:pPr>
                      <a:r>
                        <a:rPr lang="tr-TR" sz="1100" spc="10" dirty="0">
                          <a:effectLst/>
                        </a:rPr>
                        <a:t>0</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339411"/>
                  </a:ext>
                </a:extLst>
              </a:tr>
            </a:tbl>
          </a:graphicData>
        </a:graphic>
      </p:graphicFrame>
      <p:sp>
        <p:nvSpPr>
          <p:cNvPr id="7" name="Metin kutusu 6"/>
          <p:cNvSpPr txBox="1"/>
          <p:nvPr/>
        </p:nvSpPr>
        <p:spPr>
          <a:xfrm>
            <a:off x="3069953" y="107340"/>
            <a:ext cx="2860078" cy="369332"/>
          </a:xfrm>
          <a:prstGeom prst="rect">
            <a:avLst/>
          </a:prstGeom>
          <a:noFill/>
        </p:spPr>
        <p:txBody>
          <a:bodyPr wrap="none" rtlCol="0">
            <a:spAutoFit/>
          </a:bodyPr>
          <a:lstStyle/>
          <a:p>
            <a:r>
              <a:rPr lang="tr-TR" dirty="0" smtClean="0"/>
              <a:t>MATEMATİKSEL AÇIDAN </a:t>
            </a:r>
            <a:endParaRPr lang="tr-TR" dirty="0"/>
          </a:p>
        </p:txBody>
      </p:sp>
    </p:spTree>
    <p:extLst>
      <p:ext uri="{BB962C8B-B14F-4D97-AF65-F5344CB8AC3E}">
        <p14:creationId xmlns:p14="http://schemas.microsoft.com/office/powerpoint/2010/main" val="1586974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3568" y="332656"/>
            <a:ext cx="7848872" cy="6192688"/>
          </a:xfrm>
        </p:spPr>
        <p:txBody>
          <a:bodyPr>
            <a:normAutofit/>
          </a:bodyPr>
          <a:lstStyle/>
          <a:p>
            <a:r>
              <a:rPr lang="tr-TR" dirty="0"/>
              <a:t>Bazı hücrelerde sonsuzluk sembolü, bazı hücrelerde ise sıfır değeri var. İki boyutlu bu matris boğumların en yakın diğer boğuma olan mesafelerini göstermekte. Bir boğumun kendisiyle arasındaki mesafe 0, doğrudan bağlı olmadığı bir boğumlar arasındaki mesafe ise sonsuz sembolü ile işaret edilmekte. Örneğin n1 boğumundan n3 ve n4 boğumlarına doğrudan bir hat olmadığı için sonsuz sembolü kullanıldı. Algoritmanın becerisi sonsuz sembollerini eritmek ve hatta sayısal değer alan hücrelerde olabilecek daha kısa mesafeler var ise bunları matris üzerinde güncellemektir</a:t>
            </a:r>
            <a:r>
              <a:rPr lang="tr-TR" dirty="0" smtClean="0"/>
              <a:t>.</a:t>
            </a:r>
          </a:p>
          <a:p>
            <a:r>
              <a:rPr lang="tr-TR" dirty="0"/>
              <a:t>Örneğin n1’den n3’e direkt gidişimiz olmadığından sonsuz olarak işaretlenmiş durumda. Oysaki n1-&gt;n2-&gt;n3 şeklinde bir ulaşım var. Yani n2 üzerinden geçiş yaparak n3’e varabiliriz. Elbette n3’e varmak için n6 üzerinden de hareket edebiliriz. Yani n1-&gt;n6-&gt;n3 şeklinde bir güzergâh da söz konusu olabilir. Hatta n1-&gt;n5-&gt;n4-&gt;n3 şeklinde de gidebiliriz</a:t>
            </a:r>
            <a:r>
              <a:rPr lang="tr-TR" dirty="0" smtClean="0"/>
              <a:t>.</a:t>
            </a:r>
          </a:p>
          <a:p>
            <a:r>
              <a:rPr lang="tr-TR" dirty="0"/>
              <a:t>Buna göre bir noktadan bir noktaya gidilebilecek en kısa mesafeler bulunmuştur. Örneğin n3 noktasından n5 noktasına gitmek istediğimizde en kısa güzergâh 5km uzunluğunda olup</a:t>
            </a:r>
            <a:r>
              <a:rPr lang="tr-TR" b="1" dirty="0"/>
              <a:t> </a:t>
            </a:r>
            <a:r>
              <a:rPr lang="tr-TR" b="1" dirty="0" smtClean="0"/>
              <a:t>  n3-</a:t>
            </a:r>
            <a:r>
              <a:rPr lang="tr-TR" b="1" dirty="0"/>
              <a:t>&gt;n4-&gt;n5 rotası</a:t>
            </a:r>
            <a:r>
              <a:rPr lang="tr-TR" dirty="0"/>
              <a:t> şeklindedir. Diğer alternatif yollara bakıldığında gerçekten de en kısa mesafenin bu olduğu açıkça görülebilir.</a:t>
            </a:r>
          </a:p>
          <a:p>
            <a:pPr marL="0" indent="0">
              <a:buNone/>
            </a:pPr>
            <a:endParaRPr lang="tr-TR" dirty="0"/>
          </a:p>
        </p:txBody>
      </p:sp>
    </p:spTree>
    <p:extLst>
      <p:ext uri="{BB962C8B-B14F-4D97-AF65-F5344CB8AC3E}">
        <p14:creationId xmlns:p14="http://schemas.microsoft.com/office/powerpoint/2010/main" val="1773033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907704" y="836712"/>
            <a:ext cx="5511445" cy="646331"/>
          </a:xfrm>
          <a:prstGeom prst="rect">
            <a:avLst/>
          </a:prstGeom>
          <a:noFill/>
        </p:spPr>
        <p:txBody>
          <a:bodyPr wrap="none" rtlCol="0">
            <a:spAutoFit/>
          </a:bodyPr>
          <a:lstStyle/>
          <a:p>
            <a:r>
              <a:rPr lang="tr-TR" sz="3600" dirty="0" smtClean="0">
                <a:solidFill>
                  <a:schemeClr val="bg1"/>
                </a:solidFill>
              </a:rPr>
              <a:t>PROGRAMIN KURALLARI</a:t>
            </a:r>
            <a:endParaRPr lang="tr-TR" sz="3600" dirty="0">
              <a:solidFill>
                <a:schemeClr val="bg1"/>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284984"/>
            <a:ext cx="8604448" cy="1835536"/>
          </a:xfrm>
          <a:prstGeom prst="rect">
            <a:avLst/>
          </a:prstGeom>
        </p:spPr>
      </p:pic>
    </p:spTree>
    <p:extLst>
      <p:ext uri="{BB962C8B-B14F-4D97-AF65-F5344CB8AC3E}">
        <p14:creationId xmlns:p14="http://schemas.microsoft.com/office/powerpoint/2010/main" val="2583078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83568" y="692696"/>
            <a:ext cx="5616624" cy="829896"/>
          </a:xfrm>
        </p:spPr>
        <p:txBody>
          <a:bodyPr>
            <a:normAutofit/>
          </a:bodyPr>
          <a:lstStyle/>
          <a:p>
            <a:r>
              <a:rPr lang="tr-TR" dirty="0" smtClean="0"/>
              <a:t>Programın çalışma düzeni:</a:t>
            </a:r>
            <a:endParaRPr lang="tr-TR" dirty="0"/>
          </a:p>
        </p:txBody>
      </p:sp>
      <p:sp>
        <p:nvSpPr>
          <p:cNvPr id="3" name="İçerik Yer Tutucusu 2"/>
          <p:cNvSpPr>
            <a:spLocks noGrp="1"/>
          </p:cNvSpPr>
          <p:nvPr>
            <p:ph idx="1"/>
          </p:nvPr>
        </p:nvSpPr>
        <p:spPr>
          <a:xfrm>
            <a:off x="971600" y="5877272"/>
            <a:ext cx="6777317" cy="648072"/>
          </a:xfrm>
        </p:spPr>
        <p:txBody>
          <a:bodyPr/>
          <a:lstStyle/>
          <a:p>
            <a:r>
              <a:rPr lang="tr-TR" dirty="0" smtClean="0"/>
              <a:t>Yukarıda verilen yönlü </a:t>
            </a:r>
            <a:r>
              <a:rPr lang="tr-TR" dirty="0" err="1" smtClean="0"/>
              <a:t>graf</a:t>
            </a:r>
            <a:r>
              <a:rPr lang="tr-TR" dirty="0" smtClean="0"/>
              <a:t> için programı kullanırsak; </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898" y="2348880"/>
            <a:ext cx="6480720" cy="3477130"/>
          </a:xfrm>
          <a:prstGeom prst="rect">
            <a:avLst/>
          </a:prstGeom>
        </p:spPr>
      </p:pic>
    </p:spTree>
    <p:extLst>
      <p:ext uri="{BB962C8B-B14F-4D97-AF65-F5344CB8AC3E}">
        <p14:creationId xmlns:p14="http://schemas.microsoft.com/office/powerpoint/2010/main" val="4272019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31640" y="908720"/>
            <a:ext cx="6777317" cy="1152128"/>
          </a:xfrm>
        </p:spPr>
        <p:txBody>
          <a:bodyPr>
            <a:normAutofit lnSpcReduction="10000"/>
          </a:bodyPr>
          <a:lstStyle/>
          <a:p>
            <a:r>
              <a:rPr lang="tr-TR" dirty="0" smtClean="0">
                <a:solidFill>
                  <a:schemeClr val="bg1"/>
                </a:solidFill>
              </a:rPr>
              <a:t>Bu graf için;</a:t>
            </a:r>
          </a:p>
          <a:p>
            <a:r>
              <a:rPr lang="tr-TR" dirty="0" smtClean="0">
                <a:solidFill>
                  <a:schemeClr val="bg1"/>
                </a:solidFill>
              </a:rPr>
              <a:t>Düğüm sayısı= 6</a:t>
            </a:r>
          </a:p>
          <a:p>
            <a:r>
              <a:rPr lang="tr-TR" dirty="0">
                <a:solidFill>
                  <a:schemeClr val="bg1"/>
                </a:solidFill>
              </a:rPr>
              <a:t>S</a:t>
            </a:r>
            <a:r>
              <a:rPr lang="tr-TR" dirty="0" smtClean="0">
                <a:solidFill>
                  <a:schemeClr val="bg1"/>
                </a:solidFill>
              </a:rPr>
              <a:t>onsuz uzunluk değerini 20 olarak alırsak</a:t>
            </a:r>
            <a:endParaRPr lang="tr-TR" dirty="0">
              <a:solidFill>
                <a:schemeClr val="bg1"/>
              </a:solidFill>
            </a:endParaRPr>
          </a:p>
        </p:txBody>
      </p:sp>
      <p:sp>
        <p:nvSpPr>
          <p:cNvPr id="2" name="Metin kutusu 1"/>
          <p:cNvSpPr txBox="1"/>
          <p:nvPr/>
        </p:nvSpPr>
        <p:spPr>
          <a:xfrm>
            <a:off x="3779912" y="508610"/>
            <a:ext cx="1029449" cy="400110"/>
          </a:xfrm>
          <a:prstGeom prst="rect">
            <a:avLst/>
          </a:prstGeom>
          <a:noFill/>
        </p:spPr>
        <p:txBody>
          <a:bodyPr wrap="none" rtlCol="0">
            <a:spAutoFit/>
          </a:bodyPr>
          <a:lstStyle/>
          <a:p>
            <a:r>
              <a:rPr lang="tr-TR" sz="2000" b="1" dirty="0" smtClean="0">
                <a:solidFill>
                  <a:schemeClr val="bg1"/>
                </a:solidFill>
              </a:rPr>
              <a:t>ÖRNEK</a:t>
            </a:r>
            <a:endParaRPr lang="tr-TR" sz="2000" b="1" dirty="0">
              <a:solidFill>
                <a:schemeClr val="bg1"/>
              </a:solidFill>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204864"/>
            <a:ext cx="7991036" cy="4392488"/>
          </a:xfrm>
          <a:prstGeom prst="rect">
            <a:avLst/>
          </a:prstGeom>
        </p:spPr>
      </p:pic>
    </p:spTree>
    <p:extLst>
      <p:ext uri="{BB962C8B-B14F-4D97-AF65-F5344CB8AC3E}">
        <p14:creationId xmlns:p14="http://schemas.microsoft.com/office/powerpoint/2010/main" val="37895854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TM02900722[[fn=İyon Toplantı Odası]]</Template>
  <TotalTime>166</TotalTime>
  <Words>285</Words>
  <Application>Microsoft Office PowerPoint</Application>
  <PresentationFormat>Ekran Gösterisi (4:3)</PresentationFormat>
  <Paragraphs>76</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Calibri</vt:lpstr>
      <vt:lpstr>Century Gothic</vt:lpstr>
      <vt:lpstr>Times New Roman</vt:lpstr>
      <vt:lpstr>Wingdings 3</vt:lpstr>
      <vt:lpstr>İyon Toplantı Odası</vt:lpstr>
      <vt:lpstr>YAPAY ZEKA  </vt:lpstr>
      <vt:lpstr>Minimum yol algoritmaları</vt:lpstr>
      <vt:lpstr>DIJKSTRA ve FLOYD algoritmaları</vt:lpstr>
      <vt:lpstr>Örnek:</vt:lpstr>
      <vt:lpstr>PowerPoint Sunusu</vt:lpstr>
      <vt:lpstr>PowerPoint Sunusu</vt:lpstr>
      <vt:lpstr>PowerPoint Sunusu</vt:lpstr>
      <vt:lpstr>Programın çalışma düzeni:</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Floyt Algoritması </dc:title>
  <dc:creator>ahmet</dc:creator>
  <cp:lastModifiedBy>Onur İncik</cp:lastModifiedBy>
  <cp:revision>27</cp:revision>
  <dcterms:created xsi:type="dcterms:W3CDTF">2013-12-16T16:37:00Z</dcterms:created>
  <dcterms:modified xsi:type="dcterms:W3CDTF">2020-04-23T17:26:04Z</dcterms:modified>
</cp:coreProperties>
</file>