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4" r:id="rId6"/>
    <p:sldId id="260" r:id="rId7"/>
    <p:sldId id="268" r:id="rId8"/>
    <p:sldId id="271" r:id="rId9"/>
    <p:sldId id="276" r:id="rId10"/>
    <p:sldId id="277" r:id="rId11"/>
    <p:sldId id="274" r:id="rId12"/>
    <p:sldId id="278"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EC5292-7CFE-4164-9BE0-7D8F265AD0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EC0D2-4BCA-4755-B5C2-3CFDC9BBBD0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EC5292-7CFE-4164-9BE0-7D8F265AD0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EC0D2-4BCA-4755-B5C2-3CFDC9BBBD0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EC5292-7CFE-4164-9BE0-7D8F265AD0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EC0D2-4BCA-4755-B5C2-3CFDC9BBBD0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EC5292-7CFE-4164-9BE0-7D8F265AD0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EC0D2-4BCA-4755-B5C2-3CFDC9BBBD0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EC5292-7CFE-4164-9BE0-7D8F265AD0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EC0D2-4BCA-4755-B5C2-3CFDC9BBBD0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5EC5292-7CFE-4164-9BE0-7D8F265AD0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EC0D2-4BCA-4755-B5C2-3CFDC9BBBD0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5EC5292-7CFE-4164-9BE0-7D8F265AD0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EC0D2-4BCA-4755-B5C2-3CFDC9BBBD0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5EC5292-7CFE-4164-9BE0-7D8F265AD0C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DEC0D2-4BCA-4755-B5C2-3CFDC9BBBD0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EC5292-7CFE-4164-9BE0-7D8F265AD0C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DEC0D2-4BCA-4755-B5C2-3CFDC9BBBD0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C5292-7CFE-4164-9BE0-7D8F265AD0C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DEC0D2-4BCA-4755-B5C2-3CFDC9BBBD0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5EC5292-7CFE-4164-9BE0-7D8F265AD0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EC0D2-4BCA-4755-B5C2-3CFDC9BBBD0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5EC5292-7CFE-4164-9BE0-7D8F265AD0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EC0D2-4BCA-4755-B5C2-3CFDC9BBBD0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C5292-7CFE-4164-9BE0-7D8F265AD0C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EC0D2-4BCA-4755-B5C2-3CFDC9BBBD0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CDS-1 PROJECT ASSIGNMENT - IABAC</a:t>
            </a:r>
            <a:endParaRPr lang="en-US" dirty="0"/>
          </a:p>
        </p:txBody>
      </p:sp>
      <p:sp>
        <p:nvSpPr>
          <p:cNvPr id="3" name="Subtitle 2"/>
          <p:cNvSpPr>
            <a:spLocks noGrp="1"/>
          </p:cNvSpPr>
          <p:nvPr>
            <p:ph type="subTitle" idx="1"/>
          </p:nvPr>
        </p:nvSpPr>
        <p:spPr/>
        <p:txBody>
          <a:bodyPr/>
          <a:lstStyle/>
          <a:p>
            <a:r>
              <a:rPr lang="en-US" dirty="0" smtClean="0"/>
              <a:t>Employee </a:t>
            </a:r>
            <a:r>
              <a:rPr lang="en-US" dirty="0" err="1" smtClean="0"/>
              <a:t>Perfomance</a:t>
            </a:r>
            <a:r>
              <a:rPr lang="en-US" dirty="0" smtClean="0"/>
              <a:t> Analysis for INX Future Inc.</a:t>
            </a:r>
            <a:endParaRPr lang="en-US" dirty="0" smtClean="0"/>
          </a:p>
          <a:p>
            <a:r>
              <a:rPr lang="en-US" dirty="0"/>
              <a:t>By</a:t>
            </a:r>
            <a:endParaRPr lang="en-US" dirty="0"/>
          </a:p>
          <a:p>
            <a:r>
              <a:rPr lang="en-US" dirty="0"/>
              <a:t>Felisha Mong’ina Onsombi for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a:bodyPr>
          <a:p>
            <a:r>
              <a:rPr lang="en-US"/>
              <a:t>Machine Learning Model</a:t>
            </a:r>
            <a:endParaRPr lang="en-US"/>
          </a:p>
        </p:txBody>
      </p:sp>
      <p:sp>
        <p:nvSpPr>
          <p:cNvPr id="11" name="Content Placeholder 10"/>
          <p:cNvSpPr>
            <a:spLocks noGrp="1"/>
          </p:cNvSpPr>
          <p:nvPr>
            <p:ph idx="1"/>
          </p:nvPr>
        </p:nvSpPr>
        <p:spPr/>
        <p:txBody>
          <a:bodyPr/>
          <a:p>
            <a:r>
              <a:rPr lang="en-US"/>
              <a:t>The Machine Learing Model used were as follows:</a:t>
            </a:r>
            <a:endParaRPr lang="en-US"/>
          </a:p>
          <a:p>
            <a:endParaRPr lang="en-US"/>
          </a:p>
          <a:p>
            <a:r>
              <a:rPr lang="en-US"/>
              <a:t>Decision Tree Classifier(87%)</a:t>
            </a:r>
            <a:endParaRPr lang="en-US"/>
          </a:p>
          <a:p>
            <a:r>
              <a:rPr lang="en-US"/>
              <a:t>Random Forest Classifier(91%)</a:t>
            </a:r>
            <a:endParaRPr lang="en-US"/>
          </a:p>
          <a:p>
            <a:endParaRPr lang="en-US"/>
          </a:p>
          <a:p>
            <a:r>
              <a:rPr lang="en-US"/>
              <a:t>Random Forest Classifier had the highest accuracy score(91%) therefore best suited therefore suitable for training and developing the model</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IMPORTANT FEATURES</a:t>
            </a:r>
            <a:endParaRPr lang="en-US"/>
          </a:p>
        </p:txBody>
      </p:sp>
      <p:sp>
        <p:nvSpPr>
          <p:cNvPr id="3" name="Content Placeholder 2"/>
          <p:cNvSpPr>
            <a:spLocks noGrp="1"/>
          </p:cNvSpPr>
          <p:nvPr>
            <p:ph idx="1"/>
          </p:nvPr>
        </p:nvSpPr>
        <p:spPr/>
        <p:txBody>
          <a:bodyPr/>
          <a:p>
            <a:r>
              <a:rPr lang="en-US" sz="1400"/>
              <a:t>The Random Forest classifier in Sklearn contains a feature importances attribute which tells us which features within our dataset has been given most importance. The top three important features affecting the performance rating are as follows:</a:t>
            </a:r>
            <a:endParaRPr lang="en-US" sz="1400"/>
          </a:p>
          <a:p>
            <a:pPr marL="514350" indent="-514350">
              <a:buAutoNum type="arabicPeriod"/>
            </a:pPr>
            <a:r>
              <a:rPr lang="en-US" sz="1400"/>
              <a:t>Employee Salary Hike Percentage</a:t>
            </a:r>
            <a:endParaRPr lang="en-US" sz="1400"/>
          </a:p>
          <a:p>
            <a:pPr marL="514350" indent="-514350">
              <a:buAutoNum type="arabicPeriod"/>
            </a:pPr>
            <a:r>
              <a:rPr lang="en-US" sz="1400"/>
              <a:t>Employee Environment Satisfaction</a:t>
            </a:r>
            <a:endParaRPr lang="en-US" sz="1400"/>
          </a:p>
          <a:p>
            <a:pPr marL="514350" indent="-514350">
              <a:buAutoNum type="arabicPeriod"/>
            </a:pPr>
            <a:r>
              <a:rPr lang="en-US" sz="1400"/>
              <a:t>Years Since the last Promotion</a:t>
            </a:r>
            <a:endParaRPr lang="en-US" sz="1400"/>
          </a:p>
        </p:txBody>
      </p:sp>
      <p:pic>
        <p:nvPicPr>
          <p:cNvPr id="4" name="Picture 3" descr="Feature"/>
          <p:cNvPicPr>
            <a:picLocks noChangeAspect="1"/>
          </p:cNvPicPr>
          <p:nvPr/>
        </p:nvPicPr>
        <p:blipFill>
          <a:blip r:embed="rId1"/>
          <a:stretch>
            <a:fillRect/>
          </a:stretch>
        </p:blipFill>
        <p:spPr>
          <a:xfrm>
            <a:off x="2721610" y="3239135"/>
            <a:ext cx="7367270" cy="32296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RECOMMENDATIONS</a:t>
            </a:r>
            <a:endParaRPr lang="en-US"/>
          </a:p>
        </p:txBody>
      </p:sp>
      <p:sp>
        <p:nvSpPr>
          <p:cNvPr id="3" name="Content Placeholder 2"/>
          <p:cNvSpPr>
            <a:spLocks noGrp="1"/>
          </p:cNvSpPr>
          <p:nvPr>
            <p:ph idx="1"/>
          </p:nvPr>
        </p:nvSpPr>
        <p:spPr/>
        <p:txBody>
          <a:bodyPr>
            <a:normAutofit lnSpcReduction="20000"/>
          </a:bodyPr>
          <a:p>
            <a:pPr marL="0" indent="0">
              <a:buNone/>
            </a:pPr>
            <a:r>
              <a:rPr lang="en-US"/>
              <a:t>The recommendations are as follows:</a:t>
            </a:r>
            <a:endParaRPr lang="en-US"/>
          </a:p>
          <a:p>
            <a:r>
              <a:rPr lang="en-US"/>
              <a:t>To increase the employee salary hike percentage, salary hike will boost the employees morale thus increasing perfomance</a:t>
            </a:r>
            <a:endParaRPr lang="en-US"/>
          </a:p>
          <a:p>
            <a:r>
              <a:rPr lang="en-US"/>
              <a:t>The company needs to focus on the environment satisfaction, give the employees a proper environment that they are comfortable in  and are feeling positive.</a:t>
            </a:r>
            <a:endParaRPr lang="en-US"/>
          </a:p>
          <a:p>
            <a:r>
              <a:rPr lang="en-US"/>
              <a:t>Promotion will help the employees to achieve more performance by giving the chance to be more responsible and acquire leadership qualities.</a:t>
            </a:r>
            <a:endParaRPr lang="en-US"/>
          </a:p>
          <a:p>
            <a:r>
              <a:rPr lang="en-US"/>
              <a:t>Employee's work-life balance affects the performance rating. Therefore encourage and train employees on how to achieve proper work life balance to enhance employee’s perfomance in the company </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THANK YOU!</a:t>
            </a:r>
            <a:endParaRPr lang="en-US"/>
          </a:p>
        </p:txBody>
      </p:sp>
      <p:sp>
        <p:nvSpPr>
          <p:cNvPr id="5" name="Subtitle 4"/>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TABLE OF CONTENT</a:t>
            </a:r>
            <a:endParaRPr lang="en-US"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US" dirty="0"/>
              <a:t>PROJECT SUMMARY</a:t>
            </a:r>
            <a:endParaRPr lang="en-US" dirty="0"/>
          </a:p>
          <a:p>
            <a:pPr marL="514350" indent="-514350">
              <a:buFont typeface="+mj-lt"/>
              <a:buAutoNum type="arabicPeriod"/>
            </a:pPr>
            <a:r>
              <a:rPr lang="en-US" dirty="0"/>
              <a:t>REQUIREMENT</a:t>
            </a:r>
            <a:endParaRPr lang="en-US" dirty="0"/>
          </a:p>
          <a:p>
            <a:pPr marL="514350" indent="-514350">
              <a:buFont typeface="+mj-lt"/>
              <a:buAutoNum type="arabicPeriod"/>
            </a:pPr>
            <a:r>
              <a:rPr lang="en-US" dirty="0"/>
              <a:t>PROBLEM STATEMENT</a:t>
            </a:r>
            <a:endParaRPr lang="en-US" dirty="0"/>
          </a:p>
          <a:p>
            <a:pPr marL="514350" indent="-514350">
              <a:buFont typeface="+mj-lt"/>
              <a:buAutoNum type="arabicPeriod"/>
            </a:pPr>
            <a:r>
              <a:rPr lang="en-US" dirty="0"/>
              <a:t>PROJECT METHODOLOGY</a:t>
            </a:r>
            <a:endParaRPr lang="en-US" dirty="0"/>
          </a:p>
          <a:p>
            <a:pPr marL="514350" indent="-514350">
              <a:buFont typeface="+mj-lt"/>
              <a:buAutoNum type="arabicPeriod"/>
            </a:pPr>
            <a:r>
              <a:rPr lang="en-US" dirty="0"/>
              <a:t>DEPARTMENT WISE PERFOMANCES</a:t>
            </a:r>
            <a:endParaRPr lang="en-US" dirty="0"/>
          </a:p>
          <a:p>
            <a:pPr marL="514350" indent="-514350">
              <a:buFont typeface="+mj-lt"/>
              <a:buAutoNum type="arabicPeriod"/>
            </a:pPr>
            <a:r>
              <a:rPr lang="en-US" dirty="0"/>
              <a:t>MACHINE LEARNING MODELS</a:t>
            </a:r>
            <a:endParaRPr lang="en-US" dirty="0"/>
          </a:p>
          <a:p>
            <a:pPr marL="514350" indent="-514350">
              <a:buFont typeface="+mj-lt"/>
              <a:buAutoNum type="arabicPeriod"/>
            </a:pPr>
            <a:r>
              <a:rPr lang="en-US" dirty="0"/>
              <a:t>IMPORTANT FEATURES</a:t>
            </a:r>
            <a:endParaRPr lang="en-US" dirty="0"/>
          </a:p>
          <a:p>
            <a:pPr marL="514350" indent="-514350">
              <a:buFont typeface="+mj-lt"/>
              <a:buAutoNum type="arabicPeriod"/>
            </a:pPr>
            <a:r>
              <a:rPr lang="en-US" dirty="0"/>
              <a:t>RECOMMENDATIONS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SUMMARY</a:t>
            </a:r>
            <a:endParaRPr lang="en-US" dirty="0"/>
          </a:p>
        </p:txBody>
      </p:sp>
      <p:sp>
        <p:nvSpPr>
          <p:cNvPr id="3" name="Content Placeholder 2"/>
          <p:cNvSpPr>
            <a:spLocks noGrp="1"/>
          </p:cNvSpPr>
          <p:nvPr>
            <p:ph idx="1"/>
          </p:nvPr>
        </p:nvSpPr>
        <p:spPr>
          <a:xfrm>
            <a:off x="838200" y="1295400"/>
            <a:ext cx="10515600" cy="4881880"/>
          </a:xfrm>
        </p:spPr>
        <p:txBody>
          <a:bodyPr>
            <a:noAutofit/>
          </a:bodyPr>
          <a:lstStyle/>
          <a:p>
            <a:pPr marL="0" indent="0">
              <a:buNone/>
            </a:pPr>
            <a:r>
              <a:rPr lang="en-US" sz="2000" dirty="0"/>
              <a:t>The project is set to analyse the employee perfomance in INX Future Inc, which is a data analytics and automation solution provider.For the past 5 years, the company is rated among the best 20 employees. </a:t>
            </a:r>
            <a:endParaRPr lang="en-US" sz="2000" dirty="0"/>
          </a:p>
          <a:p>
            <a:pPr marL="0" indent="0">
              <a:buNone/>
            </a:pPr>
            <a:r>
              <a:rPr lang="en-US" sz="2000" dirty="0"/>
              <a:t>However, recently the company has seen the employee performance indexes are not healthy and this is becoming a growing concern among the top management. There has been increased escalations on service delivery and client satisfaction levels came down by 8 percentage points. </a:t>
            </a:r>
            <a:endParaRPr lang="en-US" sz="2000" dirty="0"/>
          </a:p>
          <a:p>
            <a:pPr marL="0" indent="0">
              <a:buNone/>
            </a:pPr>
            <a:r>
              <a:rPr lang="en-US" sz="2000" dirty="0"/>
              <a:t>The CEO decided to initiate a data science project , which aims to analyse the employee perfomance. The following goals and insights are expected from the project :</a:t>
            </a:r>
            <a:endParaRPr lang="en-US" sz="2000" dirty="0"/>
          </a:p>
          <a:p>
            <a:pPr marL="342900" indent="-342900">
              <a:buAutoNum type="arabicPeriod"/>
            </a:pPr>
            <a:r>
              <a:rPr lang="en-US" sz="2000" dirty="0"/>
              <a:t>Department wise performances</a:t>
            </a:r>
            <a:endParaRPr lang="en-US" sz="2000" dirty="0"/>
          </a:p>
          <a:p>
            <a:pPr marL="342900" indent="-342900">
              <a:buAutoNum type="arabicPeriod"/>
            </a:pPr>
            <a:r>
              <a:rPr lang="en-US" sz="2000" dirty="0"/>
              <a:t>Top 3 Important Factors affecting employee performance</a:t>
            </a:r>
            <a:endParaRPr lang="en-US" sz="2000" dirty="0"/>
          </a:p>
          <a:p>
            <a:pPr marL="342900" indent="-342900">
              <a:buAutoNum type="arabicPeriod"/>
            </a:pPr>
            <a:r>
              <a:rPr lang="en-US" sz="2000" dirty="0"/>
              <a:t>A trained model which can predict the employee performance based on factors as inputs. This will be used to hire employees</a:t>
            </a:r>
            <a:endParaRPr lang="en-US" sz="2000" dirty="0"/>
          </a:p>
          <a:p>
            <a:pPr marL="342900" indent="-342900">
              <a:buAutoNum type="arabicPeriod"/>
            </a:pPr>
            <a:r>
              <a:rPr lang="en-US" sz="2000" dirty="0"/>
              <a:t>Recommendations to improve the employee performance based on insights from analysis.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192405" y="492125"/>
          <a:ext cx="11635740" cy="2926080"/>
        </p:xfrm>
        <a:graphic>
          <a:graphicData uri="http://schemas.openxmlformats.org/drawingml/2006/table">
            <a:tbl>
              <a:tblPr firstRow="1" bandRow="1">
                <a:tableStyleId>{5C22544A-7EE6-4342-B048-85BDC9FD1C3A}</a:tableStyleId>
              </a:tblPr>
              <a:tblGrid>
                <a:gridCol w="2451100"/>
                <a:gridCol w="9184640"/>
              </a:tblGrid>
              <a:tr h="1737360">
                <a:tc>
                  <a:txBody>
                    <a:bodyPr/>
                    <a:p>
                      <a:pPr>
                        <a:buNone/>
                      </a:pPr>
                      <a:r>
                        <a:rPr lang="en-US" b="1">
                          <a:solidFill>
                            <a:schemeClr val="tx1"/>
                          </a:solidFill>
                        </a:rPr>
                        <a:t>Numerical Columns</a:t>
                      </a:r>
                      <a:endParaRPr lang="en-US" b="1">
                        <a:solidFill>
                          <a:schemeClr val="tx1"/>
                        </a:solidFill>
                      </a:endParaRPr>
                    </a:p>
                  </a:txBody>
                  <a:tcPr>
                    <a:solidFill>
                      <a:schemeClr val="accent1">
                        <a:lumMod val="60000"/>
                        <a:lumOff val="40000"/>
                      </a:schemeClr>
                    </a:solidFill>
                  </a:tcPr>
                </a:tc>
                <a:tc>
                  <a:txBody>
                    <a:bodyPr/>
                    <a:p>
                      <a:pPr lvl="1"/>
                      <a:r>
                        <a:rPr lang="en-US" sz="1800" b="0">
                          <a:solidFill>
                            <a:schemeClr val="tx1"/>
                          </a:solidFill>
                          <a:sym typeface="+mn-ea"/>
                        </a:rPr>
                        <a:t>Age , Distance From Home,  EmpEucationLevel ,EmpEnvironmentSatisfaction,</a:t>
                      </a:r>
                      <a:endParaRPr lang="en-US" sz="1800" b="0">
                        <a:solidFill>
                          <a:schemeClr val="tx1"/>
                        </a:solidFill>
                      </a:endParaRPr>
                    </a:p>
                    <a:p>
                      <a:pPr lvl="1"/>
                      <a:r>
                        <a:rPr lang="en-US" sz="1800" b="0">
                          <a:solidFill>
                            <a:schemeClr val="tx1"/>
                          </a:solidFill>
                          <a:sym typeface="+mn-ea"/>
                        </a:rPr>
                        <a:t>EmpHourlyRate,  EmpJobInvolvement , EmpJobInvolvement</a:t>
                      </a:r>
                      <a:r>
                        <a:rPr lang="en-US" sz="1800" b="0">
                          <a:solidFill>
                            <a:schemeClr val="tx1"/>
                          </a:solidFill>
                        </a:rPr>
                        <a:t>, </a:t>
                      </a:r>
                      <a:r>
                        <a:rPr lang="en-US" sz="1800" b="0">
                          <a:solidFill>
                            <a:schemeClr val="tx1"/>
                          </a:solidFill>
                          <a:sym typeface="+mn-ea"/>
                        </a:rPr>
                        <a:t>EmpJobLevel,</a:t>
                      </a:r>
                      <a:endParaRPr lang="en-US" sz="1800" b="0">
                        <a:solidFill>
                          <a:schemeClr val="tx1"/>
                        </a:solidFill>
                      </a:endParaRPr>
                    </a:p>
                    <a:p>
                      <a:pPr lvl="1"/>
                      <a:r>
                        <a:rPr lang="en-US" sz="1800" b="0">
                          <a:solidFill>
                            <a:schemeClr val="tx1"/>
                          </a:solidFill>
                          <a:sym typeface="+mn-ea"/>
                        </a:rPr>
                        <a:t>EmpJobSatisfaction, NumCompaniesWorked, EmpLastSalaryHikePercent</a:t>
                      </a:r>
                      <a:r>
                        <a:rPr lang="en-US" sz="1800" b="0">
                          <a:solidFill>
                            <a:schemeClr val="tx1"/>
                          </a:solidFill>
                        </a:rPr>
                        <a:t> , </a:t>
                      </a:r>
                      <a:r>
                        <a:rPr lang="en-US" sz="1800" b="0">
                          <a:solidFill>
                            <a:schemeClr val="tx1"/>
                          </a:solidFill>
                          <a:sym typeface="+mn-ea"/>
                        </a:rPr>
                        <a:t>EmpRelationshipSatisfaction, TotalWorkExperienceInYears, TrainingTimesLastYear</a:t>
                      </a:r>
                      <a:endParaRPr lang="en-US" sz="1800" b="0">
                        <a:solidFill>
                          <a:schemeClr val="tx1"/>
                        </a:solidFill>
                      </a:endParaRPr>
                    </a:p>
                    <a:p>
                      <a:pPr lvl="1"/>
                      <a:r>
                        <a:rPr lang="en-US" sz="1800" b="0">
                          <a:solidFill>
                            <a:schemeClr val="tx1"/>
                          </a:solidFill>
                          <a:sym typeface="+mn-ea"/>
                        </a:rPr>
                        <a:t>EmpWorkLifeBalance, ExperienceYearsAtThisCompany, ExperienceYearsInCurrentRole</a:t>
                      </a:r>
                      <a:endParaRPr lang="en-US" sz="1800" b="0">
                        <a:solidFill>
                          <a:schemeClr val="tx1"/>
                        </a:solidFill>
                      </a:endParaRPr>
                    </a:p>
                    <a:p>
                      <a:pPr lvl="1"/>
                      <a:r>
                        <a:rPr lang="en-US" sz="1800" b="0">
                          <a:solidFill>
                            <a:schemeClr val="tx1"/>
                          </a:solidFill>
                          <a:sym typeface="+mn-ea"/>
                        </a:rPr>
                        <a:t>YearsSinceLastPromotion</a:t>
                      </a:r>
                      <a:r>
                        <a:rPr lang="en-US" sz="1800" b="0">
                          <a:solidFill>
                            <a:schemeClr val="tx1"/>
                          </a:solidFill>
                        </a:rPr>
                        <a:t>, </a:t>
                      </a:r>
                      <a:r>
                        <a:rPr lang="en-US" sz="1800" b="0">
                          <a:solidFill>
                            <a:schemeClr val="tx1"/>
                          </a:solidFill>
                          <a:sym typeface="+mn-ea"/>
                        </a:rPr>
                        <a:t>YearsWithCurrent Manager</a:t>
                      </a:r>
                      <a:r>
                        <a:rPr lang="en-US" sz="1800" b="0">
                          <a:solidFill>
                            <a:schemeClr val="tx1"/>
                          </a:solidFill>
                        </a:rPr>
                        <a:t>, </a:t>
                      </a:r>
                      <a:r>
                        <a:rPr lang="en-US" sz="1800" b="0">
                          <a:solidFill>
                            <a:schemeClr val="tx1"/>
                          </a:solidFill>
                          <a:sym typeface="+mn-ea"/>
                        </a:rPr>
                        <a:t>PerformanceRating</a:t>
                      </a:r>
                      <a:endParaRPr lang="en-US" sz="1800" b="0">
                        <a:solidFill>
                          <a:schemeClr val="tx1"/>
                        </a:solidFill>
                        <a:sym typeface="+mn-ea"/>
                      </a:endParaRPr>
                    </a:p>
                  </a:txBody>
                  <a:tcPr>
                    <a:solidFill>
                      <a:schemeClr val="bg2"/>
                    </a:solidFill>
                  </a:tcPr>
                </a:tc>
              </a:tr>
              <a:tr h="1188720">
                <a:tc>
                  <a:txBody>
                    <a:bodyPr/>
                    <a:p>
                      <a:pPr>
                        <a:buNone/>
                      </a:pPr>
                      <a:r>
                        <a:rPr lang="en-US" b="1"/>
                        <a:t>Categorical Columns</a:t>
                      </a:r>
                      <a:endParaRPr lang="en-US" b="1"/>
                    </a:p>
                  </a:txBody>
                  <a:tcPr>
                    <a:solidFill>
                      <a:schemeClr val="accent1">
                        <a:lumMod val="60000"/>
                        <a:lumOff val="40000"/>
                      </a:schemeClr>
                    </a:solidFill>
                  </a:tcPr>
                </a:tc>
                <a:tc>
                  <a:txBody>
                    <a:bodyPr/>
                    <a:p>
                      <a:pPr lvl="1"/>
                      <a:r>
                        <a:rPr lang="en-US" sz="1800">
                          <a:sym typeface="+mn-ea"/>
                        </a:rPr>
                        <a:t>Gender</a:t>
                      </a:r>
                      <a:r>
                        <a:rPr lang="en-US" sz="1800"/>
                        <a:t>, </a:t>
                      </a:r>
                      <a:r>
                        <a:rPr lang="en-US" sz="1800">
                          <a:sym typeface="+mn-ea"/>
                        </a:rPr>
                        <a:t>EducationBackground, MaritalStatus, EmpDepartment, EmpJobRole ,BusinessTravelFrequency, OverTime,Attrition</a:t>
                      </a:r>
                      <a:endParaRPr lang="en-US" sz="1800"/>
                    </a:p>
                    <a:p>
                      <a:pPr>
                        <a:buNone/>
                      </a:pPr>
                      <a:endParaRPr lang="en-US" sz="1800"/>
                    </a:p>
                    <a:p>
                      <a:pPr>
                        <a:buNone/>
                      </a:pPr>
                      <a:endParaRPr lang="en-US"/>
                    </a:p>
                  </a:txBody>
                  <a:tcPr>
                    <a:solidFill>
                      <a:schemeClr val="bg2"/>
                    </a:solidFill>
                  </a:tcPr>
                </a:tc>
              </a:tr>
            </a:tbl>
          </a:graphicData>
        </a:graphic>
      </p:graphicFrame>
      <p:sp>
        <p:nvSpPr>
          <p:cNvPr id="5" name="Text Box 4"/>
          <p:cNvSpPr txBox="1"/>
          <p:nvPr/>
        </p:nvSpPr>
        <p:spPr>
          <a:xfrm>
            <a:off x="192405" y="3599180"/>
            <a:ext cx="11635105" cy="2877820"/>
          </a:xfrm>
          <a:prstGeom prst="rect">
            <a:avLst/>
          </a:prstGeom>
          <a:noFill/>
        </p:spPr>
        <p:txBody>
          <a:bodyPr wrap="square" rtlCol="0">
            <a:noAutofit/>
          </a:bodyPr>
          <a:p>
            <a:pPr marL="342900" indent="-342900">
              <a:buFont typeface="Arial" panose="020B0604020202020204" pitchFamily="34" charset="0"/>
              <a:buChar char="•"/>
            </a:pPr>
            <a:r>
              <a:rPr lang="en-US"/>
              <a:t>The dataset has 28 columns and 1200 rows, 19 columns being numerical while the other 9 are categorical in nature.</a:t>
            </a:r>
            <a:endParaRPr lang="en-US"/>
          </a:p>
          <a:p>
            <a:pPr marL="285750" indent="-285750">
              <a:buFont typeface="Arial" panose="020B0604020202020204" pitchFamily="34" charset="0"/>
              <a:buChar char="•"/>
            </a:pPr>
            <a:r>
              <a:rPr lang="en-US"/>
              <a:t>The dataset contains no missing nor duplicate values.</a:t>
            </a:r>
            <a:endParaRPr lang="en-US"/>
          </a:p>
          <a:p>
            <a:pPr marL="285750" indent="-285750">
              <a:buFont typeface="Arial" panose="020B0604020202020204" pitchFamily="34" charset="0"/>
              <a:buChar char="•"/>
            </a:pPr>
            <a:r>
              <a:rPr lang="en-US"/>
              <a:t>The Dataset went through univariate and bivariate analysis to get more understanding on the data. Visualisations through histograms,pie charts and histoplots and coorelation analysis. Analysis per department by perfomance rating to satisfy the second goal.</a:t>
            </a:r>
            <a:endParaRPr lang="en-US"/>
          </a:p>
          <a:p>
            <a:pPr marL="285750" indent="-285750">
              <a:buFont typeface="Arial" panose="020B0604020202020204" pitchFamily="34" charset="0"/>
              <a:buChar char="•"/>
            </a:pPr>
            <a:r>
              <a:rPr lang="en-US"/>
              <a:t>The Target variable in this case will be the Perfomance Rating. We encode the data using the label encoder then scale it.</a:t>
            </a:r>
            <a:endParaRPr lang="en-US"/>
          </a:p>
          <a:p>
            <a:pPr marL="285750" indent="-285750">
              <a:buFont typeface="Arial" panose="020B0604020202020204" pitchFamily="34" charset="0"/>
              <a:buChar char="•"/>
            </a:pPr>
            <a:r>
              <a:rPr lang="en-US"/>
              <a:t>The Machine Learning Model used in this project is Logistic Regression(Model accuracy:80%), Random Classifier(Model accuracy of 91%) and Decision Tree Classifier(Model accuracy of 87%)</a:t>
            </a:r>
            <a:endParaRPr lang="en-US"/>
          </a:p>
          <a:p>
            <a:pPr marL="285750" indent="-285750">
              <a:buFont typeface="Arial" panose="020B0604020202020204" pitchFamily="34" charset="0"/>
              <a:buChar char="•"/>
            </a:pPr>
            <a:r>
              <a:rPr lang="en-US"/>
              <a:t>One of the goals of this project is to find the important feature affecting the performance rating. The important features were predicted using the machine learning model(Random Forest Classifier) feature importance technique.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REQUIREMENT</a:t>
            </a:r>
            <a:endParaRPr lang="en-US"/>
          </a:p>
        </p:txBody>
      </p:sp>
      <p:sp>
        <p:nvSpPr>
          <p:cNvPr id="5" name="Content Placeholder 4"/>
          <p:cNvSpPr>
            <a:spLocks noGrp="1"/>
          </p:cNvSpPr>
          <p:nvPr>
            <p:ph idx="1"/>
          </p:nvPr>
        </p:nvSpPr>
        <p:spPr/>
        <p:txBody>
          <a:bodyPr/>
          <a:p>
            <a:r>
              <a:rPr lang="en-US" sz="2000"/>
              <a:t>The data was obtained from IABAC from the following link: </a:t>
            </a:r>
            <a:endParaRPr lang="en-US" sz="2000"/>
          </a:p>
          <a:p>
            <a:pPr marL="0" indent="0">
              <a:buNone/>
            </a:pPr>
            <a:r>
              <a:rPr lang="en-US" sz="2000" u="sng">
                <a:solidFill>
                  <a:schemeClr val="accent1">
                    <a:lumMod val="60000"/>
                    <a:lumOff val="40000"/>
                  </a:schemeClr>
                </a:solidFill>
              </a:rPr>
              <a:t>http://data.iabac.org/exam/p2/data/INX_Future_Inc_Employee_Performance_CDS_Project2_Data_V1.8.xls</a:t>
            </a:r>
            <a:endParaRPr lang="en-US" sz="2000" u="sng">
              <a:solidFill>
                <a:schemeClr val="accent1">
                  <a:lumMod val="60000"/>
                  <a:lumOff val="40000"/>
                </a:schemeClr>
              </a:solidFill>
            </a:endParaRPr>
          </a:p>
          <a:p>
            <a:r>
              <a:rPr lang="en-US" sz="2000"/>
              <a:t>The whole project was done in Jupiter notebook with python platform.</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PROBLEM STATEMENT</a:t>
            </a:r>
            <a:endParaRPr lang="en-US"/>
          </a:p>
        </p:txBody>
      </p:sp>
      <p:sp>
        <p:nvSpPr>
          <p:cNvPr id="5" name="Content Placeholder 4"/>
          <p:cNvSpPr>
            <a:spLocks noGrp="1"/>
          </p:cNvSpPr>
          <p:nvPr>
            <p:ph idx="1"/>
          </p:nvPr>
        </p:nvSpPr>
        <p:spPr/>
        <p:txBody>
          <a:bodyPr/>
          <a:p>
            <a:pPr marL="0" indent="0">
              <a:buNone/>
            </a:pPr>
            <a:r>
              <a:rPr lang="en-US" sz="1800" b="1" u="sng"/>
              <a:t>PROBLEM STATEMENT</a:t>
            </a:r>
            <a:endParaRPr lang="en-US" sz="1800" b="1" u="sng"/>
          </a:p>
          <a:p>
            <a:r>
              <a:rPr lang="en-US" sz="1800"/>
              <a:t>The aim of this project is to predict  the employee performance based on factors as inputs</a:t>
            </a:r>
            <a:endParaRPr lang="en-US" sz="1800"/>
          </a:p>
          <a:p>
            <a:pPr marL="0" indent="0">
              <a:buNone/>
            </a:pPr>
            <a:r>
              <a:rPr lang="en-US" sz="1800" b="1" u="sng"/>
              <a:t>OBJECTIVES</a:t>
            </a:r>
            <a:endParaRPr lang="en-US" sz="1800" b="1" u="sng"/>
          </a:p>
          <a:p>
            <a:r>
              <a:rPr lang="en-US" sz="1800"/>
              <a:t>Department wise performances</a:t>
            </a:r>
            <a:endParaRPr lang="en-US" sz="1800"/>
          </a:p>
          <a:p>
            <a:r>
              <a:rPr lang="en-US" sz="1800"/>
              <a:t>Top 3 Important Factors effecting employee performance</a:t>
            </a:r>
            <a:endParaRPr lang="en-US" sz="1800"/>
          </a:p>
          <a:p>
            <a:r>
              <a:rPr lang="en-US" sz="1800"/>
              <a:t>Recommendations to improve the employee performance based on insights from analysis.</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METHODOLOGY OF THE PROJECT</a:t>
            </a:r>
            <a:endParaRPr lang="en-US"/>
          </a:p>
        </p:txBody>
      </p:sp>
      <p:sp>
        <p:nvSpPr>
          <p:cNvPr id="5" name="Content Placeholder 4"/>
          <p:cNvSpPr>
            <a:spLocks noGrp="1"/>
          </p:cNvSpPr>
          <p:nvPr>
            <p:ph idx="1"/>
          </p:nvPr>
        </p:nvSpPr>
        <p:spPr/>
        <p:txBody>
          <a:bodyPr/>
          <a:p>
            <a:endParaRPr lang="en-US"/>
          </a:p>
        </p:txBody>
      </p:sp>
      <p:sp>
        <p:nvSpPr>
          <p:cNvPr id="8" name="Rectangles 7"/>
          <p:cNvSpPr/>
          <p:nvPr/>
        </p:nvSpPr>
        <p:spPr>
          <a:xfrm>
            <a:off x="5066665" y="2348865"/>
            <a:ext cx="2553335" cy="1080135"/>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8634095" y="2348865"/>
            <a:ext cx="2247900" cy="10801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Rectangles 11"/>
          <p:cNvSpPr/>
          <p:nvPr/>
        </p:nvSpPr>
        <p:spPr>
          <a:xfrm>
            <a:off x="1455420" y="4288155"/>
            <a:ext cx="2494280" cy="10636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Rectangles 12"/>
          <p:cNvSpPr/>
          <p:nvPr/>
        </p:nvSpPr>
        <p:spPr>
          <a:xfrm>
            <a:off x="5038090" y="4290060"/>
            <a:ext cx="2553335" cy="10636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Rectangles 13"/>
          <p:cNvSpPr/>
          <p:nvPr/>
        </p:nvSpPr>
        <p:spPr>
          <a:xfrm>
            <a:off x="8519160" y="4288155"/>
            <a:ext cx="2362835" cy="10642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Rectangles 14"/>
          <p:cNvSpPr/>
          <p:nvPr/>
        </p:nvSpPr>
        <p:spPr>
          <a:xfrm>
            <a:off x="1455420" y="2348865"/>
            <a:ext cx="2494915" cy="10801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16" name="Straight Connector 15"/>
          <p:cNvCxnSpPr>
            <a:stCxn id="15" idx="3"/>
            <a:endCxn id="8" idx="1"/>
          </p:cNvCxnSpPr>
          <p:nvPr/>
        </p:nvCxnSpPr>
        <p:spPr>
          <a:xfrm>
            <a:off x="3950335" y="2889250"/>
            <a:ext cx="1116330" cy="0"/>
          </a:xfrm>
          <a:prstGeom prst="line">
            <a:avLst/>
          </a:prstGeom>
        </p:spPr>
        <p:style>
          <a:lnRef idx="2">
            <a:schemeClr val="accent1"/>
          </a:lnRef>
          <a:fillRef idx="0">
            <a:srgbClr val="FFFFFF"/>
          </a:fillRef>
          <a:effectRef idx="0">
            <a:srgbClr val="FFFFFF"/>
          </a:effectRef>
          <a:fontRef idx="minor">
            <a:schemeClr val="tx1"/>
          </a:fontRef>
        </p:style>
      </p:cxnSp>
      <p:cxnSp>
        <p:nvCxnSpPr>
          <p:cNvPr id="17" name="Straight Connector 16"/>
          <p:cNvCxnSpPr/>
          <p:nvPr/>
        </p:nvCxnSpPr>
        <p:spPr>
          <a:xfrm>
            <a:off x="3950335" y="4723130"/>
            <a:ext cx="1087755" cy="0"/>
          </a:xfrm>
          <a:prstGeom prst="line">
            <a:avLst/>
          </a:prstGeom>
        </p:spPr>
        <p:style>
          <a:lnRef idx="2">
            <a:schemeClr val="accent1"/>
          </a:lnRef>
          <a:fillRef idx="0">
            <a:srgbClr val="FFFFFF"/>
          </a:fillRef>
          <a:effectRef idx="0">
            <a:srgbClr val="FFFFFF"/>
          </a:effectRef>
          <a:fontRef idx="minor">
            <a:schemeClr val="tx1"/>
          </a:fontRef>
        </p:style>
      </p:cxnSp>
      <p:cxnSp>
        <p:nvCxnSpPr>
          <p:cNvPr id="18" name="Straight Connector 17"/>
          <p:cNvCxnSpPr/>
          <p:nvPr/>
        </p:nvCxnSpPr>
        <p:spPr>
          <a:xfrm>
            <a:off x="4077335" y="3016250"/>
            <a:ext cx="1087755" cy="0"/>
          </a:xfrm>
          <a:prstGeom prst="line">
            <a:avLst/>
          </a:prstGeom>
        </p:spPr>
        <p:style>
          <a:lnRef idx="2">
            <a:schemeClr val="accent1"/>
          </a:lnRef>
          <a:fillRef idx="0">
            <a:srgbClr val="FFFFFF"/>
          </a:fillRef>
          <a:effectRef idx="0">
            <a:srgbClr val="FFFFFF"/>
          </a:effectRef>
          <a:fontRef idx="minor">
            <a:schemeClr val="tx1"/>
          </a:fontRef>
        </p:style>
      </p:cxnSp>
      <p:sp>
        <p:nvSpPr>
          <p:cNvPr id="19" name="Text Box 18"/>
          <p:cNvSpPr txBox="1"/>
          <p:nvPr/>
        </p:nvSpPr>
        <p:spPr>
          <a:xfrm>
            <a:off x="1557655" y="2465070"/>
            <a:ext cx="2216150" cy="753745"/>
          </a:xfrm>
          <a:prstGeom prst="rect">
            <a:avLst/>
          </a:prstGeom>
          <a:noFill/>
        </p:spPr>
        <p:txBody>
          <a:bodyPr wrap="square" rtlCol="0">
            <a:noAutofit/>
          </a:bodyPr>
          <a:p>
            <a:pPr algn="ctr"/>
            <a:r>
              <a:rPr lang="en-US"/>
              <a:t>DATA</a:t>
            </a:r>
            <a:endParaRPr lang="en-US"/>
          </a:p>
        </p:txBody>
      </p:sp>
      <p:sp>
        <p:nvSpPr>
          <p:cNvPr id="20" name="Text Box 19"/>
          <p:cNvSpPr txBox="1"/>
          <p:nvPr/>
        </p:nvSpPr>
        <p:spPr>
          <a:xfrm>
            <a:off x="5248910" y="2465070"/>
            <a:ext cx="2188845" cy="645160"/>
          </a:xfrm>
          <a:prstGeom prst="rect">
            <a:avLst/>
          </a:prstGeom>
          <a:noFill/>
        </p:spPr>
        <p:txBody>
          <a:bodyPr wrap="square" rtlCol="0">
            <a:spAutoFit/>
          </a:bodyPr>
          <a:p>
            <a:pPr algn="ctr"/>
            <a:r>
              <a:rPr lang="en-US"/>
              <a:t>DATA PREPROCESSING</a:t>
            </a:r>
            <a:endParaRPr lang="en-US"/>
          </a:p>
        </p:txBody>
      </p:sp>
      <p:sp>
        <p:nvSpPr>
          <p:cNvPr id="21" name="Text Box 20"/>
          <p:cNvSpPr txBox="1"/>
          <p:nvPr/>
        </p:nvSpPr>
        <p:spPr>
          <a:xfrm>
            <a:off x="8736330" y="2390140"/>
            <a:ext cx="2072005" cy="922020"/>
          </a:xfrm>
          <a:prstGeom prst="rect">
            <a:avLst/>
          </a:prstGeom>
          <a:noFill/>
        </p:spPr>
        <p:txBody>
          <a:bodyPr wrap="square" rtlCol="0">
            <a:spAutoFit/>
          </a:bodyPr>
          <a:p>
            <a:pPr algn="ctr"/>
            <a:r>
              <a:rPr lang="en-US"/>
              <a:t>DATA ANALYSIS -Univariate Analysis Bivariate Analysis</a:t>
            </a:r>
            <a:endParaRPr lang="en-US"/>
          </a:p>
        </p:txBody>
      </p:sp>
      <p:cxnSp>
        <p:nvCxnSpPr>
          <p:cNvPr id="22" name="Straight Connector 21"/>
          <p:cNvCxnSpPr>
            <a:stCxn id="8" idx="3"/>
            <a:endCxn id="10" idx="1"/>
          </p:cNvCxnSpPr>
          <p:nvPr/>
        </p:nvCxnSpPr>
        <p:spPr>
          <a:xfrm>
            <a:off x="7620000" y="2889250"/>
            <a:ext cx="1014095" cy="0"/>
          </a:xfrm>
          <a:prstGeom prst="line">
            <a:avLst/>
          </a:prstGeom>
        </p:spPr>
        <p:style>
          <a:lnRef idx="2">
            <a:schemeClr val="accent1"/>
          </a:lnRef>
          <a:fillRef idx="0">
            <a:srgbClr val="FFFFFF"/>
          </a:fillRef>
          <a:effectRef idx="0">
            <a:srgbClr val="FFFFFF"/>
          </a:effectRef>
          <a:fontRef idx="minor">
            <a:schemeClr val="tx1"/>
          </a:fontRef>
        </p:style>
      </p:cxnSp>
      <p:cxnSp>
        <p:nvCxnSpPr>
          <p:cNvPr id="23" name="Straight Connector 22"/>
          <p:cNvCxnSpPr/>
          <p:nvPr/>
        </p:nvCxnSpPr>
        <p:spPr>
          <a:xfrm>
            <a:off x="7591425" y="4723130"/>
            <a:ext cx="915670" cy="0"/>
          </a:xfrm>
          <a:prstGeom prst="line">
            <a:avLst/>
          </a:prstGeom>
        </p:spPr>
        <p:style>
          <a:lnRef idx="2">
            <a:schemeClr val="accent1"/>
          </a:lnRef>
          <a:fillRef idx="0">
            <a:srgbClr val="FFFFFF"/>
          </a:fillRef>
          <a:effectRef idx="0">
            <a:srgbClr val="FFFFFF"/>
          </a:effectRef>
          <a:fontRef idx="minor">
            <a:schemeClr val="tx1"/>
          </a:fontRef>
        </p:style>
      </p:cxnSp>
      <p:cxnSp>
        <p:nvCxnSpPr>
          <p:cNvPr id="25" name="Straight Connector 24"/>
          <p:cNvCxnSpPr/>
          <p:nvPr/>
        </p:nvCxnSpPr>
        <p:spPr>
          <a:xfrm flipH="1">
            <a:off x="9582785" y="3369945"/>
            <a:ext cx="14605" cy="904875"/>
          </a:xfrm>
          <a:prstGeom prst="line">
            <a:avLst/>
          </a:prstGeom>
        </p:spPr>
        <p:style>
          <a:lnRef idx="2">
            <a:schemeClr val="accent1"/>
          </a:lnRef>
          <a:fillRef idx="0">
            <a:srgbClr val="FFFFFF"/>
          </a:fillRef>
          <a:effectRef idx="0">
            <a:srgbClr val="FFFFFF"/>
          </a:effectRef>
          <a:fontRef idx="minor">
            <a:schemeClr val="tx1"/>
          </a:fontRef>
        </p:style>
      </p:cxnSp>
      <p:sp>
        <p:nvSpPr>
          <p:cNvPr id="26" name="Text Box 25"/>
          <p:cNvSpPr txBox="1"/>
          <p:nvPr/>
        </p:nvSpPr>
        <p:spPr>
          <a:xfrm>
            <a:off x="8721725" y="4420870"/>
            <a:ext cx="2028190" cy="922020"/>
          </a:xfrm>
          <a:prstGeom prst="rect">
            <a:avLst/>
          </a:prstGeom>
          <a:noFill/>
        </p:spPr>
        <p:txBody>
          <a:bodyPr wrap="square" rtlCol="0">
            <a:spAutoFit/>
          </a:bodyPr>
          <a:p>
            <a:pPr algn="ctr"/>
            <a:r>
              <a:rPr lang="en-US"/>
              <a:t>SEPARATE THE TARGET AND FEATURES</a:t>
            </a:r>
            <a:endParaRPr lang="en-US"/>
          </a:p>
        </p:txBody>
      </p:sp>
      <p:sp>
        <p:nvSpPr>
          <p:cNvPr id="28" name="Text Box 27"/>
          <p:cNvSpPr txBox="1"/>
          <p:nvPr/>
        </p:nvSpPr>
        <p:spPr>
          <a:xfrm>
            <a:off x="5234305" y="4450080"/>
            <a:ext cx="2130425" cy="645160"/>
          </a:xfrm>
          <a:prstGeom prst="rect">
            <a:avLst/>
          </a:prstGeom>
          <a:noFill/>
        </p:spPr>
        <p:txBody>
          <a:bodyPr wrap="square" rtlCol="0">
            <a:spAutoFit/>
          </a:bodyPr>
          <a:p>
            <a:pPr algn="ctr"/>
            <a:r>
              <a:rPr lang="en-US"/>
              <a:t>FIT THE MACHINE LEARNING MODEL</a:t>
            </a:r>
            <a:endParaRPr lang="en-US"/>
          </a:p>
        </p:txBody>
      </p:sp>
      <p:sp>
        <p:nvSpPr>
          <p:cNvPr id="29" name="Text Box 28"/>
          <p:cNvSpPr txBox="1"/>
          <p:nvPr/>
        </p:nvSpPr>
        <p:spPr>
          <a:xfrm>
            <a:off x="1601470" y="4464050"/>
            <a:ext cx="2145030" cy="368300"/>
          </a:xfrm>
          <a:prstGeom prst="rect">
            <a:avLst/>
          </a:prstGeom>
          <a:noFill/>
        </p:spPr>
        <p:txBody>
          <a:bodyPr wrap="square" rtlCol="0">
            <a:spAutoFit/>
          </a:bodyPr>
          <a:p>
            <a:pPr algn="ctr"/>
            <a:r>
              <a:rPr lang="en-US"/>
              <a:t>EVALUATION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DEPARTMENT WISE PERFOMANCE</a:t>
            </a:r>
            <a:endParaRPr lang="en-US"/>
          </a:p>
        </p:txBody>
      </p:sp>
      <p:sp>
        <p:nvSpPr>
          <p:cNvPr id="7" name="Content Placeholder 6"/>
          <p:cNvSpPr>
            <a:spLocks noGrp="1"/>
          </p:cNvSpPr>
          <p:nvPr>
            <p:ph sz="half" idx="1"/>
          </p:nvPr>
        </p:nvSpPr>
        <p:spPr>
          <a:xfrm>
            <a:off x="838200" y="1253490"/>
            <a:ext cx="5181600" cy="5195570"/>
          </a:xfrm>
        </p:spPr>
        <p:txBody>
          <a:bodyPr>
            <a:normAutofit fontScale="90000"/>
          </a:bodyPr>
          <a:p>
            <a:r>
              <a:rPr lang="en-US" sz="2000" b="1"/>
              <a:t>SALES DEPARTMENT</a:t>
            </a:r>
            <a:endParaRPr lang="en-US" sz="2000" b="1"/>
          </a:p>
          <a:p>
            <a:pPr marL="0" indent="0">
              <a:buNone/>
            </a:pPr>
            <a:r>
              <a:rPr lang="en-US" sz="1400"/>
              <a:t>The Performace rating level 3 (High) is more in the sales department. </a:t>
            </a:r>
            <a:endParaRPr lang="en-US" sz="1400"/>
          </a:p>
          <a:p>
            <a:pPr marL="0" indent="0">
              <a:buNone/>
            </a:pPr>
            <a:r>
              <a:rPr lang="en-US" sz="1400"/>
              <a:t>The male employees in the sales departmnent have a performance rating that is little bit higher compared to female. </a:t>
            </a:r>
            <a:endParaRPr lang="en-US" sz="1400"/>
          </a:p>
          <a:p>
            <a:pPr marL="0" indent="0">
              <a:buNone/>
            </a:pPr>
            <a:r>
              <a:rPr lang="en-US" sz="1400"/>
              <a:t>Divorced have a rating of 3 while the married and single have a less rating.</a:t>
            </a:r>
            <a:endParaRPr lang="en-US" sz="1400"/>
          </a:p>
          <a:p>
            <a:pPr marL="0" indent="0">
              <a:buNone/>
            </a:pPr>
            <a:r>
              <a:rPr lang="en-US" sz="1400"/>
              <a:t>The total work experience does not count the performance rating.</a:t>
            </a:r>
            <a:endParaRPr lang="en-US" sz="1400"/>
          </a:p>
          <a:p>
            <a:r>
              <a:rPr lang="en-US" sz="2000" b="1"/>
              <a:t>HUMAN RESOURCES DEPARTMENT</a:t>
            </a:r>
            <a:endParaRPr lang="en-US" sz="2000" b="1"/>
          </a:p>
          <a:p>
            <a:pPr marL="0" indent="0">
              <a:lnSpc>
                <a:spcPct val="70000"/>
              </a:lnSpc>
              <a:spcBef>
                <a:spcPts val="700"/>
              </a:spcBef>
              <a:spcAft>
                <a:spcPts val="0"/>
              </a:spcAft>
              <a:buNone/>
            </a:pPr>
            <a:r>
              <a:rPr lang="en-US" sz="1600">
                <a:sym typeface="+mn-ea"/>
              </a:rPr>
              <a:t>Most employees employees have a level 3 performance.</a:t>
            </a:r>
            <a:endParaRPr lang="en-US" sz="1600">
              <a:sym typeface="+mn-ea"/>
            </a:endParaRPr>
          </a:p>
          <a:p>
            <a:pPr marL="0" indent="0">
              <a:lnSpc>
                <a:spcPct val="70000"/>
              </a:lnSpc>
              <a:spcBef>
                <a:spcPts val="700"/>
              </a:spcBef>
              <a:spcAft>
                <a:spcPts val="0"/>
              </a:spcAft>
              <a:buNone/>
            </a:pPr>
            <a:r>
              <a:rPr lang="en-US" sz="1600">
                <a:sym typeface="+mn-ea"/>
              </a:rPr>
              <a:t>The older people are performing low in this department.</a:t>
            </a:r>
            <a:endParaRPr lang="en-US" sz="1600"/>
          </a:p>
          <a:p>
            <a:pPr marL="0" indent="0">
              <a:lnSpc>
                <a:spcPct val="70000"/>
              </a:lnSpc>
              <a:spcBef>
                <a:spcPts val="700"/>
              </a:spcBef>
              <a:spcAft>
                <a:spcPts val="0"/>
              </a:spcAft>
              <a:buNone/>
            </a:pPr>
            <a:r>
              <a:rPr lang="en-US" sz="1600">
                <a:sym typeface="+mn-ea"/>
              </a:rPr>
              <a:t>The female employees in HR department doing really well in their performance.</a:t>
            </a:r>
            <a:endParaRPr lang="en-US" sz="1600">
              <a:sym typeface="+mn-ea"/>
            </a:endParaRPr>
          </a:p>
          <a:p>
            <a:pPr marL="0" indent="0">
              <a:lnSpc>
                <a:spcPct val="70000"/>
              </a:lnSpc>
              <a:spcBef>
                <a:spcPts val="700"/>
              </a:spcBef>
              <a:spcAft>
                <a:spcPts val="0"/>
              </a:spcAft>
              <a:buNone/>
            </a:pPr>
            <a:r>
              <a:rPr lang="en-US" sz="1600">
                <a:sym typeface="+mn-ea"/>
              </a:rPr>
              <a:t>The total work experience does matter to performance in this department.</a:t>
            </a:r>
            <a:endParaRPr lang="en-US" sz="1600">
              <a:sym typeface="+mn-ea"/>
            </a:endParaRPr>
          </a:p>
          <a:p>
            <a:pPr marL="0" indent="0">
              <a:lnSpc>
                <a:spcPct val="100000"/>
              </a:lnSpc>
              <a:spcBef>
                <a:spcPts val="0"/>
              </a:spcBef>
              <a:spcAft>
                <a:spcPts val="0"/>
              </a:spcAft>
              <a:buNone/>
            </a:pPr>
            <a:endParaRPr lang="en-US" sz="1335" b="1">
              <a:sym typeface="+mn-ea"/>
            </a:endParaRPr>
          </a:p>
          <a:p>
            <a:pPr marL="0" indent="0">
              <a:lnSpc>
                <a:spcPct val="100000"/>
              </a:lnSpc>
              <a:spcBef>
                <a:spcPts val="0"/>
              </a:spcBef>
              <a:spcAft>
                <a:spcPts val="0"/>
              </a:spcAft>
              <a:buNone/>
            </a:pPr>
            <a:r>
              <a:rPr lang="en-US" sz="2000" b="1">
                <a:sym typeface="+mn-ea"/>
              </a:rPr>
              <a:t>DEVELOPMENT DEPARTMENT</a:t>
            </a:r>
            <a:endParaRPr lang="en-US" sz="2000" b="1"/>
          </a:p>
          <a:p>
            <a:pPr marL="0" indent="0">
              <a:buNone/>
            </a:pPr>
            <a:r>
              <a:rPr lang="en-US" sz="1555">
                <a:sym typeface="+mn-ea"/>
              </a:rPr>
              <a:t>The largest number of employees are level 3 performers.  </a:t>
            </a:r>
            <a:endParaRPr lang="en-US" sz="1555"/>
          </a:p>
          <a:p>
            <a:pPr marL="0" indent="0">
              <a:buNone/>
            </a:pPr>
            <a:r>
              <a:rPr lang="en-US" sz="1555">
                <a:sym typeface="+mn-ea"/>
              </a:rPr>
              <a:t> Managers have the highest rating of 3 </a:t>
            </a:r>
            <a:endParaRPr lang="en-US" sz="1555"/>
          </a:p>
          <a:p>
            <a:pPr marL="0" indent="0">
              <a:buNone/>
            </a:pPr>
            <a:r>
              <a:rPr lang="en-US" sz="1555">
                <a:sym typeface="+mn-ea"/>
              </a:rPr>
              <a:t> The gender-based performance is nearly same for both.</a:t>
            </a:r>
            <a:endParaRPr lang="en-US" sz="1555"/>
          </a:p>
          <a:p>
            <a:pPr marL="0" indent="0">
              <a:lnSpc>
                <a:spcPct val="100000"/>
              </a:lnSpc>
              <a:spcBef>
                <a:spcPts val="0"/>
              </a:spcBef>
              <a:spcAft>
                <a:spcPts val="0"/>
              </a:spcAft>
              <a:buNone/>
            </a:pPr>
            <a:endParaRPr lang="en-US" sz="1555" b="1"/>
          </a:p>
        </p:txBody>
      </p:sp>
      <p:sp>
        <p:nvSpPr>
          <p:cNvPr id="8" name="Content Placeholder 7"/>
          <p:cNvSpPr>
            <a:spLocks noGrp="1"/>
          </p:cNvSpPr>
          <p:nvPr>
            <p:ph sz="half" idx="2"/>
          </p:nvPr>
        </p:nvSpPr>
        <p:spPr>
          <a:xfrm>
            <a:off x="6172200" y="1253490"/>
            <a:ext cx="5181600" cy="4991735"/>
          </a:xfrm>
        </p:spPr>
        <p:txBody>
          <a:bodyPr>
            <a:normAutofit lnSpcReduction="20000"/>
          </a:bodyPr>
          <a:p>
            <a:r>
              <a:rPr lang="en-US" sz="2000" b="1"/>
              <a:t>RESEARCH AND DEVELOPMENT DEPARTMENT</a:t>
            </a:r>
            <a:endParaRPr lang="en-US" sz="2000" b="1"/>
          </a:p>
          <a:p>
            <a:pPr marL="0" indent="0">
              <a:lnSpc>
                <a:spcPct val="100000"/>
              </a:lnSpc>
              <a:spcBef>
                <a:spcPts val="0"/>
              </a:spcBef>
              <a:spcAft>
                <a:spcPts val="0"/>
              </a:spcAft>
              <a:buNone/>
            </a:pPr>
            <a:r>
              <a:rPr lang="en-US" sz="1400">
                <a:sym typeface="+mn-ea"/>
              </a:rPr>
              <a:t>The largest number of employees are level 3 performers. </a:t>
            </a:r>
            <a:endParaRPr lang="en-US" sz="1400">
              <a:sym typeface="+mn-ea"/>
            </a:endParaRPr>
          </a:p>
          <a:p>
            <a:pPr marL="0" indent="0">
              <a:lnSpc>
                <a:spcPct val="100000"/>
              </a:lnSpc>
              <a:spcBef>
                <a:spcPts val="0"/>
              </a:spcBef>
              <a:spcAft>
                <a:spcPts val="0"/>
              </a:spcAft>
              <a:buNone/>
            </a:pPr>
            <a:endParaRPr lang="en-US" sz="1400">
              <a:sym typeface="+mn-ea"/>
            </a:endParaRPr>
          </a:p>
          <a:p>
            <a:pPr marL="0" indent="0">
              <a:lnSpc>
                <a:spcPct val="100000"/>
              </a:lnSpc>
              <a:spcBef>
                <a:spcPts val="0"/>
              </a:spcBef>
              <a:spcAft>
                <a:spcPts val="0"/>
              </a:spcAft>
              <a:buNone/>
            </a:pPr>
            <a:r>
              <a:rPr lang="en-US" sz="1400">
                <a:sym typeface="+mn-ea"/>
              </a:rPr>
              <a:t>Managers have the highest rating while Health Care Rep have the lowest rating.</a:t>
            </a:r>
            <a:endParaRPr lang="en-US" sz="1400">
              <a:sym typeface="+mn-ea"/>
            </a:endParaRPr>
          </a:p>
          <a:p>
            <a:pPr marL="0" indent="0">
              <a:lnSpc>
                <a:spcPct val="100000"/>
              </a:lnSpc>
              <a:spcBef>
                <a:spcPts val="0"/>
              </a:spcBef>
              <a:spcAft>
                <a:spcPts val="0"/>
              </a:spcAft>
              <a:buNone/>
            </a:pPr>
            <a:endParaRPr lang="en-US" sz="1400">
              <a:sym typeface="+mn-ea"/>
            </a:endParaRPr>
          </a:p>
          <a:p>
            <a:pPr marL="0" indent="0">
              <a:lnSpc>
                <a:spcPct val="100000"/>
              </a:lnSpc>
              <a:spcBef>
                <a:spcPts val="0"/>
              </a:spcBef>
              <a:spcAft>
                <a:spcPts val="0"/>
              </a:spcAft>
              <a:buNone/>
            </a:pPr>
            <a:r>
              <a:rPr lang="en-US" sz="1400">
                <a:sym typeface="+mn-ea"/>
              </a:rPr>
              <a:t>The gender-based performance is nearly same for both.</a:t>
            </a:r>
            <a:endParaRPr lang="en-US" sz="1400">
              <a:sym typeface="+mn-ea"/>
            </a:endParaRPr>
          </a:p>
          <a:p>
            <a:pPr marL="0" indent="0">
              <a:lnSpc>
                <a:spcPct val="100000"/>
              </a:lnSpc>
              <a:spcBef>
                <a:spcPts val="0"/>
              </a:spcBef>
              <a:spcAft>
                <a:spcPts val="0"/>
              </a:spcAft>
              <a:buNone/>
            </a:pPr>
            <a:endParaRPr lang="en-US" sz="1400">
              <a:sym typeface="+mn-ea"/>
            </a:endParaRPr>
          </a:p>
          <a:p>
            <a:pPr marL="0" indent="0">
              <a:lnSpc>
                <a:spcPct val="100000"/>
              </a:lnSpc>
              <a:spcBef>
                <a:spcPts val="0"/>
              </a:spcBef>
              <a:spcAft>
                <a:spcPts val="0"/>
              </a:spcAft>
              <a:buNone/>
            </a:pPr>
            <a:r>
              <a:rPr lang="en-US" sz="1400">
                <a:sym typeface="+mn-ea"/>
              </a:rPr>
              <a:t>The marital status does not matter in this department.</a:t>
            </a:r>
            <a:endParaRPr lang="en-US" sz="1400">
              <a:sym typeface="+mn-ea"/>
            </a:endParaRPr>
          </a:p>
          <a:p>
            <a:pPr marL="0" indent="0">
              <a:lnSpc>
                <a:spcPct val="100000"/>
              </a:lnSpc>
              <a:spcBef>
                <a:spcPts val="0"/>
              </a:spcBef>
              <a:spcAft>
                <a:spcPts val="0"/>
              </a:spcAft>
              <a:buNone/>
            </a:pPr>
            <a:endParaRPr lang="en-US" sz="1600">
              <a:sym typeface="+mn-ea"/>
            </a:endParaRPr>
          </a:p>
          <a:p>
            <a:pPr>
              <a:lnSpc>
                <a:spcPct val="100000"/>
              </a:lnSpc>
              <a:spcBef>
                <a:spcPts val="0"/>
              </a:spcBef>
              <a:spcAft>
                <a:spcPts val="0"/>
              </a:spcAft>
            </a:pPr>
            <a:r>
              <a:rPr lang="en-US" sz="2000" b="1"/>
              <a:t>FINANCE DEPARTMENT</a:t>
            </a:r>
            <a:endParaRPr lang="en-US" sz="2000" b="1"/>
          </a:p>
          <a:p>
            <a:pPr marL="0" indent="0">
              <a:lnSpc>
                <a:spcPct val="100000"/>
              </a:lnSpc>
              <a:spcBef>
                <a:spcPts val="0"/>
              </a:spcBef>
              <a:spcAft>
                <a:spcPts val="0"/>
              </a:spcAft>
              <a:buNone/>
            </a:pPr>
            <a:r>
              <a:rPr lang="en-US" sz="1400">
                <a:sym typeface="+mn-ea"/>
              </a:rPr>
              <a:t>Male employees have a higher rating than their female counterparts.</a:t>
            </a:r>
            <a:endParaRPr lang="en-US" sz="1400">
              <a:sym typeface="+mn-ea"/>
            </a:endParaRPr>
          </a:p>
          <a:p>
            <a:pPr marL="0" indent="0">
              <a:lnSpc>
                <a:spcPct val="100000"/>
              </a:lnSpc>
              <a:spcBef>
                <a:spcPts val="0"/>
              </a:spcBef>
              <a:spcAft>
                <a:spcPts val="0"/>
              </a:spcAft>
              <a:buNone/>
            </a:pPr>
            <a:endParaRPr lang="en-US" sz="1400"/>
          </a:p>
          <a:p>
            <a:pPr marL="0" indent="0">
              <a:lnSpc>
                <a:spcPct val="100000"/>
              </a:lnSpc>
              <a:spcBef>
                <a:spcPts val="0"/>
              </a:spcBef>
              <a:spcAft>
                <a:spcPts val="0"/>
              </a:spcAft>
              <a:buNone/>
            </a:pPr>
            <a:r>
              <a:rPr lang="en-US" sz="1400">
                <a:sym typeface="+mn-ea"/>
              </a:rPr>
              <a:t>Most employees have a rating of 3.</a:t>
            </a:r>
            <a:endParaRPr lang="en-US" sz="1400">
              <a:sym typeface="+mn-ea"/>
            </a:endParaRPr>
          </a:p>
          <a:p>
            <a:pPr marL="0" indent="0">
              <a:lnSpc>
                <a:spcPct val="100000"/>
              </a:lnSpc>
              <a:spcBef>
                <a:spcPts val="0"/>
              </a:spcBef>
              <a:spcAft>
                <a:spcPts val="0"/>
              </a:spcAft>
              <a:buNone/>
            </a:pPr>
            <a:endParaRPr lang="en-US" sz="1400"/>
          </a:p>
          <a:p>
            <a:r>
              <a:rPr lang="en-US" sz="2000" b="1"/>
              <a:t>DATA SCIENCE DEPARTMENT</a:t>
            </a:r>
            <a:endParaRPr lang="en-US" sz="2000" b="1"/>
          </a:p>
          <a:p>
            <a:pPr marL="0" indent="0">
              <a:lnSpc>
                <a:spcPct val="100000"/>
              </a:lnSpc>
              <a:spcBef>
                <a:spcPts val="0"/>
              </a:spcBef>
              <a:spcAft>
                <a:spcPts val="0"/>
              </a:spcAft>
              <a:buNone/>
            </a:pPr>
            <a:r>
              <a:rPr lang="en-US" sz="1400"/>
              <a:t>The highest average of level 3 performance is in data science department.</a:t>
            </a:r>
            <a:endParaRPr lang="en-US" sz="1400"/>
          </a:p>
          <a:p>
            <a:pPr marL="0" indent="0">
              <a:lnSpc>
                <a:spcPct val="100000"/>
              </a:lnSpc>
              <a:spcBef>
                <a:spcPts val="0"/>
              </a:spcBef>
              <a:spcAft>
                <a:spcPts val="0"/>
              </a:spcAft>
              <a:buNone/>
            </a:pPr>
            <a:endParaRPr lang="en-US" sz="1400"/>
          </a:p>
          <a:p>
            <a:pPr marL="0" indent="0">
              <a:lnSpc>
                <a:spcPct val="100000"/>
              </a:lnSpc>
              <a:spcBef>
                <a:spcPts val="0"/>
              </a:spcBef>
              <a:spcAft>
                <a:spcPts val="0"/>
              </a:spcAft>
              <a:buNone/>
            </a:pPr>
            <a:r>
              <a:rPr lang="en-US" sz="1400"/>
              <a:t>Business Analyst in the department have highest rating</a:t>
            </a:r>
            <a:endParaRPr lang="en-US" sz="1400"/>
          </a:p>
          <a:p>
            <a:pPr marL="0" indent="0">
              <a:lnSpc>
                <a:spcPct val="100000"/>
              </a:lnSpc>
              <a:spcBef>
                <a:spcPts val="0"/>
              </a:spcBef>
              <a:spcAft>
                <a:spcPts val="0"/>
              </a:spcAft>
              <a:buNone/>
            </a:pPr>
            <a:endParaRPr lang="en-US" sz="1400"/>
          </a:p>
          <a:p>
            <a:pPr marL="0" indent="0">
              <a:lnSpc>
                <a:spcPct val="100000"/>
              </a:lnSpc>
              <a:spcBef>
                <a:spcPts val="0"/>
              </a:spcBef>
              <a:spcAft>
                <a:spcPts val="0"/>
              </a:spcAft>
              <a:buNone/>
            </a:pPr>
            <a:r>
              <a:rPr lang="en-US" sz="1400"/>
              <a:t>The overall performance is higher compared to all departments. </a:t>
            </a:r>
            <a:endParaRPr lang="en-US" sz="1400"/>
          </a:p>
          <a:p>
            <a:pPr marL="0" indent="0">
              <a:lnSpc>
                <a:spcPct val="100000"/>
              </a:lnSpc>
              <a:spcBef>
                <a:spcPts val="0"/>
              </a:spcBef>
              <a:spcAft>
                <a:spcPts val="0"/>
              </a:spcAft>
              <a:buNone/>
            </a:pPr>
            <a:endParaRPr lang="en-US" sz="1400"/>
          </a:p>
          <a:p>
            <a:pPr marL="0" indent="0">
              <a:lnSpc>
                <a:spcPct val="100000"/>
              </a:lnSpc>
              <a:spcBef>
                <a:spcPts val="0"/>
              </a:spcBef>
              <a:spcAft>
                <a:spcPts val="0"/>
              </a:spcAft>
              <a:buNone/>
            </a:pPr>
            <a:r>
              <a:rPr lang="en-US" sz="1400"/>
              <a:t>Male employees are doing good in this department. </a:t>
            </a:r>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PerformanceRating in the Sales Department (1)"/>
          <p:cNvPicPr>
            <a:picLocks noChangeAspect="1"/>
          </p:cNvPicPr>
          <p:nvPr/>
        </p:nvPicPr>
        <p:blipFill>
          <a:blip r:embed="rId1"/>
          <a:stretch>
            <a:fillRect/>
          </a:stretch>
        </p:blipFill>
        <p:spPr>
          <a:xfrm>
            <a:off x="81280" y="0"/>
            <a:ext cx="4571365" cy="3429000"/>
          </a:xfrm>
          <a:prstGeom prst="rect">
            <a:avLst/>
          </a:prstGeom>
        </p:spPr>
      </p:pic>
      <p:sp>
        <p:nvSpPr>
          <p:cNvPr id="5" name="Text Box 4"/>
          <p:cNvSpPr txBox="1"/>
          <p:nvPr/>
        </p:nvSpPr>
        <p:spPr>
          <a:xfrm>
            <a:off x="0" y="3429000"/>
            <a:ext cx="4177030" cy="306705"/>
          </a:xfrm>
          <a:prstGeom prst="rect">
            <a:avLst/>
          </a:prstGeom>
          <a:noFill/>
        </p:spPr>
        <p:txBody>
          <a:bodyPr wrap="square" rtlCol="0">
            <a:spAutoFit/>
          </a:bodyPr>
          <a:p>
            <a:r>
              <a:rPr lang="en-US" sz="1400"/>
              <a:t>Employee Perfomance Rate in Sales Department</a:t>
            </a:r>
            <a:endParaRPr lang="en-US" sz="1400"/>
          </a:p>
        </p:txBody>
      </p:sp>
      <p:pic>
        <p:nvPicPr>
          <p:cNvPr id="6" name="Picture 5" descr="PerformanceRating in the Research Department"/>
          <p:cNvPicPr>
            <a:picLocks noChangeAspect="1"/>
          </p:cNvPicPr>
          <p:nvPr/>
        </p:nvPicPr>
        <p:blipFill>
          <a:blip r:embed="rId2"/>
          <a:stretch>
            <a:fillRect/>
          </a:stretch>
        </p:blipFill>
        <p:spPr>
          <a:xfrm>
            <a:off x="4652645" y="157480"/>
            <a:ext cx="4062095" cy="2919095"/>
          </a:xfrm>
          <a:prstGeom prst="rect">
            <a:avLst/>
          </a:prstGeom>
        </p:spPr>
      </p:pic>
      <p:sp>
        <p:nvSpPr>
          <p:cNvPr id="7" name="Text Box 6"/>
          <p:cNvSpPr txBox="1"/>
          <p:nvPr/>
        </p:nvSpPr>
        <p:spPr>
          <a:xfrm>
            <a:off x="4652645" y="3171190"/>
            <a:ext cx="4060825" cy="564515"/>
          </a:xfrm>
          <a:prstGeom prst="rect">
            <a:avLst/>
          </a:prstGeom>
          <a:noFill/>
        </p:spPr>
        <p:txBody>
          <a:bodyPr wrap="square" rtlCol="0" anchor="t">
            <a:noAutofit/>
          </a:bodyPr>
          <a:p>
            <a:r>
              <a:rPr lang="en-US" sz="1400">
                <a:sym typeface="+mn-ea"/>
              </a:rPr>
              <a:t>Employee Perfomance Rate in Research and Development Department</a:t>
            </a:r>
            <a:endParaRPr lang="en-US" sz="1400">
              <a:sym typeface="+mn-ea"/>
            </a:endParaRPr>
          </a:p>
        </p:txBody>
      </p:sp>
      <p:pic>
        <p:nvPicPr>
          <p:cNvPr id="8" name="Picture 7" descr="PerformanceRating in the Development Department"/>
          <p:cNvPicPr>
            <a:picLocks noChangeAspect="1"/>
          </p:cNvPicPr>
          <p:nvPr/>
        </p:nvPicPr>
        <p:blipFill>
          <a:blip r:embed="rId3"/>
          <a:stretch>
            <a:fillRect/>
          </a:stretch>
        </p:blipFill>
        <p:spPr>
          <a:xfrm>
            <a:off x="0" y="3816985"/>
            <a:ext cx="3691890" cy="2769235"/>
          </a:xfrm>
          <a:prstGeom prst="rect">
            <a:avLst/>
          </a:prstGeom>
        </p:spPr>
      </p:pic>
      <p:sp>
        <p:nvSpPr>
          <p:cNvPr id="9" name="Text Box 8"/>
          <p:cNvSpPr txBox="1"/>
          <p:nvPr/>
        </p:nvSpPr>
        <p:spPr>
          <a:xfrm>
            <a:off x="3359785" y="4194810"/>
            <a:ext cx="1292860" cy="1202055"/>
          </a:xfrm>
          <a:prstGeom prst="rect">
            <a:avLst/>
          </a:prstGeom>
          <a:noFill/>
        </p:spPr>
        <p:txBody>
          <a:bodyPr wrap="square" rtlCol="0" anchor="t">
            <a:noAutofit/>
          </a:bodyPr>
          <a:p>
            <a:r>
              <a:rPr lang="en-US" sz="1400">
                <a:sym typeface="+mn-ea"/>
              </a:rPr>
              <a:t>Employee Perfomance Rating in Development Department</a:t>
            </a:r>
            <a:endParaRPr lang="en-US" sz="1400">
              <a:sym typeface="+mn-ea"/>
            </a:endParaRPr>
          </a:p>
        </p:txBody>
      </p:sp>
      <p:pic>
        <p:nvPicPr>
          <p:cNvPr id="10" name="Picture 9" descr="PerformanceRating in the Finance Department"/>
          <p:cNvPicPr>
            <a:picLocks noChangeAspect="1"/>
          </p:cNvPicPr>
          <p:nvPr/>
        </p:nvPicPr>
        <p:blipFill>
          <a:blip r:embed="rId4"/>
          <a:stretch>
            <a:fillRect/>
          </a:stretch>
        </p:blipFill>
        <p:spPr>
          <a:xfrm>
            <a:off x="4286250" y="3892550"/>
            <a:ext cx="3674110" cy="2755900"/>
          </a:xfrm>
          <a:prstGeom prst="rect">
            <a:avLst/>
          </a:prstGeom>
        </p:spPr>
      </p:pic>
      <p:sp>
        <p:nvSpPr>
          <p:cNvPr id="11" name="Text Box 10"/>
          <p:cNvSpPr txBox="1"/>
          <p:nvPr/>
        </p:nvSpPr>
        <p:spPr>
          <a:xfrm>
            <a:off x="7633335" y="4194810"/>
            <a:ext cx="1198245" cy="1062990"/>
          </a:xfrm>
          <a:prstGeom prst="rect">
            <a:avLst/>
          </a:prstGeom>
          <a:noFill/>
        </p:spPr>
        <p:txBody>
          <a:bodyPr wrap="square" rtlCol="0" anchor="t">
            <a:noAutofit/>
          </a:bodyPr>
          <a:p>
            <a:r>
              <a:rPr lang="en-US" sz="1400">
                <a:sym typeface="+mn-ea"/>
              </a:rPr>
              <a:t>Employee Perfomance in Finance Department</a:t>
            </a:r>
            <a:endParaRPr lang="en-US" sz="1400">
              <a:sym typeface="+mn-ea"/>
            </a:endParaRPr>
          </a:p>
        </p:txBody>
      </p:sp>
      <p:pic>
        <p:nvPicPr>
          <p:cNvPr id="12" name="Picture 11" descr="PerformanceRating in the Human Resources Department"/>
          <p:cNvPicPr>
            <a:picLocks noChangeAspect="1"/>
          </p:cNvPicPr>
          <p:nvPr/>
        </p:nvPicPr>
        <p:blipFill>
          <a:blip r:embed="rId5"/>
          <a:stretch>
            <a:fillRect/>
          </a:stretch>
        </p:blipFill>
        <p:spPr>
          <a:xfrm>
            <a:off x="8517890" y="378460"/>
            <a:ext cx="3513455" cy="2635885"/>
          </a:xfrm>
          <a:prstGeom prst="rect">
            <a:avLst/>
          </a:prstGeom>
        </p:spPr>
      </p:pic>
      <p:sp>
        <p:nvSpPr>
          <p:cNvPr id="13" name="Text Box 12"/>
          <p:cNvSpPr txBox="1"/>
          <p:nvPr/>
        </p:nvSpPr>
        <p:spPr>
          <a:xfrm>
            <a:off x="8517890" y="3014345"/>
            <a:ext cx="2899410" cy="461010"/>
          </a:xfrm>
          <a:prstGeom prst="rect">
            <a:avLst/>
          </a:prstGeom>
          <a:noFill/>
        </p:spPr>
        <p:txBody>
          <a:bodyPr wrap="square" rtlCol="0" anchor="t">
            <a:noAutofit/>
          </a:bodyPr>
          <a:p>
            <a:r>
              <a:rPr lang="en-US" sz="1400">
                <a:sym typeface="+mn-ea"/>
              </a:rPr>
              <a:t>Employee Perfomance in Human resource Department</a:t>
            </a:r>
            <a:endParaRPr lang="en-US" sz="1400">
              <a:sym typeface="+mn-ea"/>
            </a:endParaRPr>
          </a:p>
        </p:txBody>
      </p:sp>
      <p:pic>
        <p:nvPicPr>
          <p:cNvPr id="14" name="Picture 13" descr="PerformanceRating in the Data Science Department"/>
          <p:cNvPicPr>
            <a:picLocks noChangeAspect="1"/>
          </p:cNvPicPr>
          <p:nvPr/>
        </p:nvPicPr>
        <p:blipFill>
          <a:blip r:embed="rId6"/>
          <a:stretch>
            <a:fillRect/>
          </a:stretch>
        </p:blipFill>
        <p:spPr>
          <a:xfrm>
            <a:off x="8713470" y="3892550"/>
            <a:ext cx="3211830" cy="2409190"/>
          </a:xfrm>
          <a:prstGeom prst="rect">
            <a:avLst/>
          </a:prstGeom>
        </p:spPr>
      </p:pic>
      <p:sp>
        <p:nvSpPr>
          <p:cNvPr id="15" name="Text Box 14"/>
          <p:cNvSpPr txBox="1"/>
          <p:nvPr/>
        </p:nvSpPr>
        <p:spPr>
          <a:xfrm>
            <a:off x="8129270" y="6376035"/>
            <a:ext cx="3796030" cy="306705"/>
          </a:xfrm>
          <a:prstGeom prst="rect">
            <a:avLst/>
          </a:prstGeom>
          <a:noFill/>
        </p:spPr>
        <p:txBody>
          <a:bodyPr wrap="square" rtlCol="0" anchor="t">
            <a:spAutoFit/>
          </a:bodyPr>
          <a:p>
            <a:r>
              <a:rPr lang="en-US" sz="1400">
                <a:sym typeface="+mn-ea"/>
              </a:rPr>
              <a:t>Employee Perfomance Rating in Data Science</a:t>
            </a:r>
            <a:endParaRPr lang="en-US" sz="140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6515</Words>
  <Application>WPS Presentation</Application>
  <PresentationFormat>Widescreen</PresentationFormat>
  <Paragraphs>158</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Office Theme</vt:lpstr>
      <vt:lpstr>IABAC</vt:lpstr>
      <vt:lpstr>TABLE OF CONTENT</vt:lpstr>
      <vt:lpstr>PROJECT SUMMARY</vt:lpstr>
      <vt:lpstr>PowerPoint 演示文稿</vt:lpstr>
      <vt:lpstr>REQUIREMENT</vt:lpstr>
      <vt:lpstr>PROBLEM STATEMENT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IABAC</dc:title>
  <dc:creator>HP</dc:creator>
  <cp:lastModifiedBy>HP</cp:lastModifiedBy>
  <cp:revision>8</cp:revision>
  <dcterms:created xsi:type="dcterms:W3CDTF">2024-01-16T14:27:00Z</dcterms:created>
  <dcterms:modified xsi:type="dcterms:W3CDTF">2024-01-22T16:00:44Z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CD77BE38B36748F6920A3823D8A3EB45_12</vt:lpwstr>
  </property>
  <property fmtid="{D5CDD505-2E9C-101B-9397-08002B2CF9AE}" pid="3" name="KSOProductBuildVer">
    <vt:lpwstr>1033-12.2.0.13431</vt:lpwstr>
  </property>
</Properties>
</file>