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0" r:id="rId7"/>
    <p:sldId id="260" r:id="rId8"/>
    <p:sldId id="261" r:id="rId9"/>
    <p:sldId id="262" r:id="rId10"/>
    <p:sldId id="278" r:id="rId11"/>
    <p:sldId id="273" r:id="rId12"/>
    <p:sldId id="274" r:id="rId13"/>
    <p:sldId id="263" r:id="rId14"/>
    <p:sldId id="279" r:id="rId15"/>
    <p:sldId id="280" r:id="rId16"/>
    <p:sldId id="281" r:id="rId17"/>
    <p:sldId id="265" r:id="rId18"/>
    <p:sldId id="266" r:id="rId19"/>
    <p:sldId id="277" r:id="rId20"/>
    <p:sldId id="269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2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16" y="1790700"/>
            <a:ext cx="16376673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6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Where</a:t>
            </a:r>
          </a:p>
          <a:p>
            <a:pPr algn="ctr"/>
            <a:r>
              <a:rPr lang="en-US" sz="216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Going?</a:t>
            </a:r>
            <a:endParaRPr lang="en-US"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3196498" y="4815371"/>
            <a:ext cx="11892725" cy="717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2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여행플래너 웹사이트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744472" y="8650771"/>
            <a:ext cx="6796770" cy="800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[Bitcamp]  자바 212기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김지훈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김유환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장연식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시스템 아키텍처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설계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620E616-C46B-4AE0-B616-07857A983F01}"/>
              </a:ext>
            </a:extLst>
          </p:cNvPr>
          <p:cNvSpPr/>
          <p:nvPr/>
        </p:nvSpPr>
        <p:spPr>
          <a:xfrm>
            <a:off x="15468600" y="5327213"/>
            <a:ext cx="1590104" cy="1441189"/>
          </a:xfrm>
          <a:prstGeom prst="round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863BAD-EAAE-42F0-A3F3-77C81E4166F6}"/>
              </a:ext>
            </a:extLst>
          </p:cNvPr>
          <p:cNvSpPr/>
          <p:nvPr/>
        </p:nvSpPr>
        <p:spPr>
          <a:xfrm>
            <a:off x="12496800" y="5340146"/>
            <a:ext cx="1590104" cy="1441189"/>
          </a:xfrm>
          <a:prstGeom prst="round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ACA4FE3-4B33-416B-9DB2-86AE21DB784F}"/>
              </a:ext>
            </a:extLst>
          </p:cNvPr>
          <p:cNvSpPr/>
          <p:nvPr/>
        </p:nvSpPr>
        <p:spPr>
          <a:xfrm>
            <a:off x="9319633" y="5309535"/>
            <a:ext cx="1590104" cy="1441189"/>
          </a:xfrm>
          <a:prstGeom prst="round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2FE600E-945D-4DF8-B372-31DFCBF4B812}"/>
              </a:ext>
            </a:extLst>
          </p:cNvPr>
          <p:cNvSpPr/>
          <p:nvPr/>
        </p:nvSpPr>
        <p:spPr>
          <a:xfrm>
            <a:off x="6424958" y="5309536"/>
            <a:ext cx="1590104" cy="1441189"/>
          </a:xfrm>
          <a:prstGeom prst="round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Object 49">
            <a:extLst>
              <a:ext uri="{FF2B5EF4-FFF2-40B4-BE49-F238E27FC236}">
                <a16:creationId xmlns:a16="http://schemas.microsoft.com/office/drawing/2014/main" id="{82F57B56-0D81-4057-8FA6-55579AE7DB3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46776" y="5601808"/>
            <a:ext cx="1611928" cy="856642"/>
          </a:xfrm>
          <a:prstGeom prst="rect">
            <a:avLst/>
          </a:prstGeom>
        </p:spPr>
      </p:pic>
      <p:pic>
        <p:nvPicPr>
          <p:cNvPr id="54" name="Picture 6" descr="JPA(Java Persistence API) 04 - 연관관계(기본)">
            <a:extLst>
              <a:ext uri="{FF2B5EF4-FFF2-40B4-BE49-F238E27FC236}">
                <a16:creationId xmlns:a16="http://schemas.microsoft.com/office/drawing/2014/main" id="{5D5D5E15-029C-4151-9D4A-78A3380AD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1"/>
          <a:stretch/>
        </p:blipFill>
        <p:spPr bwMode="auto">
          <a:xfrm>
            <a:off x="14354193" y="5187612"/>
            <a:ext cx="982894" cy="7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76608E2-85CC-4F86-B325-EB4A7FFB6984}"/>
              </a:ext>
            </a:extLst>
          </p:cNvPr>
          <p:cNvCxnSpPr/>
          <p:nvPr/>
        </p:nvCxnSpPr>
        <p:spPr>
          <a:xfrm>
            <a:off x="14354193" y="5925854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69FC5F-083F-4643-9B45-C1CAC35E561C}"/>
              </a:ext>
            </a:extLst>
          </p:cNvPr>
          <p:cNvCxnSpPr>
            <a:cxnSpLocks/>
          </p:cNvCxnSpPr>
          <p:nvPr/>
        </p:nvCxnSpPr>
        <p:spPr>
          <a:xfrm flipH="1">
            <a:off x="14354193" y="6288364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0" descr="spring-boot-logo (1) - Học viện Agile">
            <a:extLst>
              <a:ext uri="{FF2B5EF4-FFF2-40B4-BE49-F238E27FC236}">
                <a16:creationId xmlns:a16="http://schemas.microsoft.com/office/drawing/2014/main" id="{0161445C-2E30-4C37-82AC-7610309B7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t="8393" r="4069" b="12819"/>
          <a:stretch/>
        </p:blipFill>
        <p:spPr bwMode="auto">
          <a:xfrm>
            <a:off x="12588977" y="5433162"/>
            <a:ext cx="1405750" cy="12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bject 37">
            <a:extLst>
              <a:ext uri="{FF2B5EF4-FFF2-40B4-BE49-F238E27FC236}">
                <a16:creationId xmlns:a16="http://schemas.microsoft.com/office/drawing/2014/main" id="{C5612F12-91E8-4957-8C47-BEBF47DF438D}"/>
              </a:ext>
            </a:extLst>
          </p:cNvPr>
          <p:cNvSpPr txBox="1"/>
          <p:nvPr/>
        </p:nvSpPr>
        <p:spPr>
          <a:xfrm>
            <a:off x="11932567" y="6874351"/>
            <a:ext cx="27185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Layered Architecture</a:t>
            </a:r>
            <a:endParaRPr lang="en-US" sz="2000" dirty="0"/>
          </a:p>
        </p:txBody>
      </p:sp>
      <p:pic>
        <p:nvPicPr>
          <p:cNvPr id="59" name="Object 28">
            <a:extLst>
              <a:ext uri="{FF2B5EF4-FFF2-40B4-BE49-F238E27FC236}">
                <a16:creationId xmlns:a16="http://schemas.microsoft.com/office/drawing/2014/main" id="{D52D6926-5B92-445D-AA93-F3110B17BC7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23631" y="5328402"/>
            <a:ext cx="1382107" cy="1440000"/>
          </a:xfrm>
          <a:prstGeom prst="rect">
            <a:avLst/>
          </a:prstGeom>
        </p:spPr>
      </p:pic>
      <p:pic>
        <p:nvPicPr>
          <p:cNvPr id="6146" name="Picture 2" descr="Apache-Tomcat] - 톰캣 설치 및 이클립스 연동">
            <a:extLst>
              <a:ext uri="{FF2B5EF4-FFF2-40B4-BE49-F238E27FC236}">
                <a16:creationId xmlns:a16="http://schemas.microsoft.com/office/drawing/2014/main" id="{DEA57FAF-ED36-43B1-9703-A4986777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352" y="7158121"/>
            <a:ext cx="1404651" cy="14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dejs 벡터 로고입니다 자바 스크립트의 백 엔드 프로그래밍 서버 개발 자바스크립트에 대한 스톡 벡터 아트 및 기타 이미지 -  iStock">
            <a:extLst>
              <a:ext uri="{FF2B5EF4-FFF2-40B4-BE49-F238E27FC236}">
                <a16:creationId xmlns:a16="http://schemas.microsoft.com/office/drawing/2014/main" id="{8D3C42AB-0FB3-43D7-A7EB-151F7984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14" y="6849348"/>
            <a:ext cx="1355349" cy="135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A6096D-BFC2-4FD0-87A5-DA86D9E03C23}"/>
              </a:ext>
            </a:extLst>
          </p:cNvPr>
          <p:cNvCxnSpPr/>
          <p:nvPr/>
        </p:nvCxnSpPr>
        <p:spPr>
          <a:xfrm>
            <a:off x="11204443" y="5893247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BC0C3F6-0D7C-4846-BB35-A7C05FAF8A5D}"/>
              </a:ext>
            </a:extLst>
          </p:cNvPr>
          <p:cNvCxnSpPr>
            <a:cxnSpLocks/>
          </p:cNvCxnSpPr>
          <p:nvPr/>
        </p:nvCxnSpPr>
        <p:spPr>
          <a:xfrm flipH="1">
            <a:off x="11204443" y="6255757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37">
            <a:extLst>
              <a:ext uri="{FF2B5EF4-FFF2-40B4-BE49-F238E27FC236}">
                <a16:creationId xmlns:a16="http://schemas.microsoft.com/office/drawing/2014/main" id="{235C1BDC-34B2-4D71-8507-1902AC9FACC3}"/>
              </a:ext>
            </a:extLst>
          </p:cNvPr>
          <p:cNvSpPr txBox="1"/>
          <p:nvPr/>
        </p:nvSpPr>
        <p:spPr>
          <a:xfrm>
            <a:off x="10867360" y="5121414"/>
            <a:ext cx="159010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REST API</a:t>
            </a:r>
          </a:p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</a:rPr>
              <a:t>JSON</a:t>
            </a:r>
            <a:endParaRPr lang="en-US" sz="2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DFBE45B-6F36-4A4D-A346-A1D1BC81976E}"/>
              </a:ext>
            </a:extLst>
          </p:cNvPr>
          <p:cNvSpPr/>
          <p:nvPr/>
        </p:nvSpPr>
        <p:spPr>
          <a:xfrm>
            <a:off x="12496799" y="3149389"/>
            <a:ext cx="3276589" cy="1441189"/>
          </a:xfrm>
          <a:prstGeom prst="round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E8400B5-AFF0-4021-8645-F5503393D030}"/>
              </a:ext>
            </a:extLst>
          </p:cNvPr>
          <p:cNvCxnSpPr>
            <a:cxnSpLocks/>
          </p:cNvCxnSpPr>
          <p:nvPr/>
        </p:nvCxnSpPr>
        <p:spPr>
          <a:xfrm>
            <a:off x="13141163" y="4675912"/>
            <a:ext cx="0" cy="568206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3FDF56-0E43-48DE-BC09-B217241E68A5}"/>
              </a:ext>
            </a:extLst>
          </p:cNvPr>
          <p:cNvCxnSpPr>
            <a:cxnSpLocks/>
          </p:cNvCxnSpPr>
          <p:nvPr/>
        </p:nvCxnSpPr>
        <p:spPr>
          <a:xfrm flipV="1">
            <a:off x="13487400" y="4675912"/>
            <a:ext cx="0" cy="568206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0" descr="google maps | Request Detail | Icons8">
            <a:extLst>
              <a:ext uri="{FF2B5EF4-FFF2-40B4-BE49-F238E27FC236}">
                <a16:creationId xmlns:a16="http://schemas.microsoft.com/office/drawing/2014/main" id="{37EF0D57-8A7F-44C8-952F-21FEC46A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354" y="3238500"/>
            <a:ext cx="2213646" cy="12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2" descr="Android/KakaoAPI] 카카오 장소 검색 (Retrofit)">
            <a:extLst>
              <a:ext uri="{FF2B5EF4-FFF2-40B4-BE49-F238E27FC236}">
                <a16:creationId xmlns:a16="http://schemas.microsoft.com/office/drawing/2014/main" id="{54A176FD-2F45-45FA-93C4-1FBFFB534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8" t="12731" r="17186" b="11677"/>
          <a:stretch/>
        </p:blipFill>
        <p:spPr bwMode="auto">
          <a:xfrm>
            <a:off x="14135093" y="3215011"/>
            <a:ext cx="1485907" cy="131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EFCBCF9-8714-491A-99BD-DD5899FDBCB8}"/>
              </a:ext>
            </a:extLst>
          </p:cNvPr>
          <p:cNvCxnSpPr/>
          <p:nvPr/>
        </p:nvCxnSpPr>
        <p:spPr>
          <a:xfrm>
            <a:off x="8207896" y="5878732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2B49CCD-19F5-45A2-ADCF-9CB16EB4EAB1}"/>
              </a:ext>
            </a:extLst>
          </p:cNvPr>
          <p:cNvCxnSpPr>
            <a:cxnSpLocks/>
          </p:cNvCxnSpPr>
          <p:nvPr/>
        </p:nvCxnSpPr>
        <p:spPr>
          <a:xfrm flipH="1">
            <a:off x="8207896" y="6241242"/>
            <a:ext cx="936104" cy="0"/>
          </a:xfrm>
          <a:prstGeom prst="straightConnector1">
            <a:avLst/>
          </a:prstGeom>
          <a:ln w="444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ject 37">
            <a:extLst>
              <a:ext uri="{FF2B5EF4-FFF2-40B4-BE49-F238E27FC236}">
                <a16:creationId xmlns:a16="http://schemas.microsoft.com/office/drawing/2014/main" id="{5E29B304-EA72-4F94-B140-3CA0764A3FA4}"/>
              </a:ext>
            </a:extLst>
          </p:cNvPr>
          <p:cNvSpPr txBox="1"/>
          <p:nvPr/>
        </p:nvSpPr>
        <p:spPr>
          <a:xfrm>
            <a:off x="5859530" y="5799130"/>
            <a:ext cx="271857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CLIENT</a:t>
            </a:r>
            <a:endParaRPr lang="en-US" sz="2800" dirty="0"/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D7080E26-C29A-42EE-BD80-02C792F1E060}"/>
              </a:ext>
            </a:extLst>
          </p:cNvPr>
          <p:cNvSpPr txBox="1"/>
          <p:nvPr/>
        </p:nvSpPr>
        <p:spPr>
          <a:xfrm>
            <a:off x="7788858" y="5072222"/>
            <a:ext cx="16886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Request Response</a:t>
            </a:r>
            <a:endParaRPr lang="en-US" sz="2000" dirty="0"/>
          </a:p>
        </p:txBody>
      </p:sp>
      <p:sp>
        <p:nvSpPr>
          <p:cNvPr id="77" name="Object 37">
            <a:extLst>
              <a:ext uri="{FF2B5EF4-FFF2-40B4-BE49-F238E27FC236}">
                <a16:creationId xmlns:a16="http://schemas.microsoft.com/office/drawing/2014/main" id="{C6C957E2-9F15-42CE-B23B-B3BB962A2B40}"/>
              </a:ext>
            </a:extLst>
          </p:cNvPr>
          <p:cNvSpPr txBox="1"/>
          <p:nvPr/>
        </p:nvSpPr>
        <p:spPr>
          <a:xfrm>
            <a:off x="9423631" y="8208829"/>
            <a:ext cx="15901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WEB SERVER</a:t>
            </a:r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F841E2C5-B637-4A7B-B782-0F5520321344}"/>
              </a:ext>
            </a:extLst>
          </p:cNvPr>
          <p:cNvSpPr txBox="1"/>
          <p:nvPr/>
        </p:nvSpPr>
        <p:spPr>
          <a:xfrm>
            <a:off x="12487625" y="8446432"/>
            <a:ext cx="159010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APPLICATION SERVER</a:t>
            </a:r>
          </a:p>
        </p:txBody>
      </p:sp>
      <p:sp>
        <p:nvSpPr>
          <p:cNvPr id="79" name="Object 37">
            <a:extLst>
              <a:ext uri="{FF2B5EF4-FFF2-40B4-BE49-F238E27FC236}">
                <a16:creationId xmlns:a16="http://schemas.microsoft.com/office/drawing/2014/main" id="{8036D8E0-A11F-4347-80FC-2DC166FF6EDC}"/>
              </a:ext>
            </a:extLst>
          </p:cNvPr>
          <p:cNvSpPr txBox="1"/>
          <p:nvPr/>
        </p:nvSpPr>
        <p:spPr>
          <a:xfrm>
            <a:off x="14904367" y="6876990"/>
            <a:ext cx="27185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11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일정계획표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설계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2E84CAE-5B47-4820-9982-01DC4914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04319"/>
              </p:ext>
            </p:extLst>
          </p:nvPr>
        </p:nvGraphicFramePr>
        <p:xfrm>
          <a:off x="5584028" y="2729630"/>
          <a:ext cx="11865765" cy="660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1273565354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3993405804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321727356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1144188368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1278844102"/>
                    </a:ext>
                  </a:extLst>
                </a:gridCol>
              </a:tblGrid>
              <a:tr h="32287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기능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11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월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5FFF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12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월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29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3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5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8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11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14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17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20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21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24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27</a:t>
                      </a:r>
                      <a:endParaRPr lang="ko-KR" altLang="en-US" sz="16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rgbClr val="3F5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기획 및 프로젝트 설계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플래너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 알고리즘 개발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회원관리 기능 개발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메인페이지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회원가입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/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</a:rPr>
                        <a:t>로그인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플래너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마이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089884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21285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84534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PPT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제작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/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+mn-cs"/>
                        </a:rPr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S-Core Dream 4 Regular" panose="020B0503030302020204" pitchFamily="34" charset="-127"/>
                        <a:ea typeface="S-Core Dream 4 Regular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048333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41F5F0-9285-474C-BF90-096CB4F3A9A0}"/>
              </a:ext>
            </a:extLst>
          </p:cNvPr>
          <p:cNvCxnSpPr>
            <a:cxnSpLocks/>
          </p:cNvCxnSpPr>
          <p:nvPr/>
        </p:nvCxnSpPr>
        <p:spPr>
          <a:xfrm>
            <a:off x="8077200" y="3695700"/>
            <a:ext cx="22860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5C3C9E-EBFA-4F5D-9B09-2DF9C2C2690E}"/>
              </a:ext>
            </a:extLst>
          </p:cNvPr>
          <p:cNvCxnSpPr>
            <a:cxnSpLocks/>
          </p:cNvCxnSpPr>
          <p:nvPr/>
        </p:nvCxnSpPr>
        <p:spPr>
          <a:xfrm>
            <a:off x="10363200" y="4305300"/>
            <a:ext cx="53340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BD3F88-0C43-4FFE-A01A-5B439E3C3EE4}"/>
              </a:ext>
            </a:extLst>
          </p:cNvPr>
          <p:cNvCxnSpPr>
            <a:cxnSpLocks/>
          </p:cNvCxnSpPr>
          <p:nvPr/>
        </p:nvCxnSpPr>
        <p:spPr>
          <a:xfrm>
            <a:off x="10363200" y="4838700"/>
            <a:ext cx="44196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CDE2DF-6CDE-4569-A20E-8FB868C1BDE4}"/>
              </a:ext>
            </a:extLst>
          </p:cNvPr>
          <p:cNvCxnSpPr>
            <a:cxnSpLocks/>
          </p:cNvCxnSpPr>
          <p:nvPr/>
        </p:nvCxnSpPr>
        <p:spPr>
          <a:xfrm>
            <a:off x="10363200" y="5449468"/>
            <a:ext cx="5334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59872-82D3-4044-85AA-729CF5AE591D}"/>
              </a:ext>
            </a:extLst>
          </p:cNvPr>
          <p:cNvCxnSpPr>
            <a:cxnSpLocks/>
          </p:cNvCxnSpPr>
          <p:nvPr/>
        </p:nvCxnSpPr>
        <p:spPr>
          <a:xfrm>
            <a:off x="12573000" y="6057900"/>
            <a:ext cx="27432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C3C23A-0D14-4EC9-82B7-28A35B871ED3}"/>
              </a:ext>
            </a:extLst>
          </p:cNvPr>
          <p:cNvCxnSpPr>
            <a:cxnSpLocks/>
          </p:cNvCxnSpPr>
          <p:nvPr/>
        </p:nvCxnSpPr>
        <p:spPr>
          <a:xfrm>
            <a:off x="14478000" y="6667500"/>
            <a:ext cx="2085109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BCCB2E-1BA5-4CFC-9E7B-FE9F7CC23BDD}"/>
              </a:ext>
            </a:extLst>
          </p:cNvPr>
          <p:cNvCxnSpPr>
            <a:cxnSpLocks/>
          </p:cNvCxnSpPr>
          <p:nvPr/>
        </p:nvCxnSpPr>
        <p:spPr>
          <a:xfrm>
            <a:off x="15773400" y="7277100"/>
            <a:ext cx="12954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630C633-6490-4ABA-8857-5E778BAC17A9}"/>
              </a:ext>
            </a:extLst>
          </p:cNvPr>
          <p:cNvCxnSpPr>
            <a:cxnSpLocks/>
          </p:cNvCxnSpPr>
          <p:nvPr/>
        </p:nvCxnSpPr>
        <p:spPr>
          <a:xfrm>
            <a:off x="15773400" y="7886700"/>
            <a:ext cx="864541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69CB584-7B93-478E-90D5-290A252B6093}"/>
              </a:ext>
            </a:extLst>
          </p:cNvPr>
          <p:cNvCxnSpPr>
            <a:cxnSpLocks/>
          </p:cNvCxnSpPr>
          <p:nvPr/>
        </p:nvCxnSpPr>
        <p:spPr>
          <a:xfrm>
            <a:off x="17068800" y="9029700"/>
            <a:ext cx="380998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6E91FF-F695-4765-A1AE-2AD4B3083B2D}"/>
              </a:ext>
            </a:extLst>
          </p:cNvPr>
          <p:cNvCxnSpPr>
            <a:cxnSpLocks/>
          </p:cNvCxnSpPr>
          <p:nvPr/>
        </p:nvCxnSpPr>
        <p:spPr>
          <a:xfrm>
            <a:off x="16230600" y="8420100"/>
            <a:ext cx="8382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831545-29E8-46F9-9932-5373B1121D8F}"/>
              </a:ext>
            </a:extLst>
          </p:cNvPr>
          <p:cNvCxnSpPr>
            <a:cxnSpLocks/>
          </p:cNvCxnSpPr>
          <p:nvPr/>
        </p:nvCxnSpPr>
        <p:spPr>
          <a:xfrm>
            <a:off x="15316200" y="5449468"/>
            <a:ext cx="914400" cy="0"/>
          </a:xfrm>
          <a:prstGeom prst="straightConnector1">
            <a:avLst/>
          </a:prstGeom>
          <a:ln w="57150" cap="rnd">
            <a:solidFill>
              <a:srgbClr val="3F5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5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05. ERD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설계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873693B-2B74-48A3-9C6A-741BDAB5D6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7834" r="3277"/>
          <a:stretch/>
        </p:blipFill>
        <p:spPr>
          <a:xfrm>
            <a:off x="6394774" y="2770105"/>
            <a:ext cx="10417221" cy="6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608298"/>
            <a:ext cx="5038380" cy="6259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01366" y="4621476"/>
            <a:ext cx="5164487" cy="1652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43" y="4368084"/>
            <a:ext cx="5912049" cy="546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 err="1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플래너</a:t>
            </a: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알고리즘 구현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플래너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알고리즘 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97963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구현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7198A2-FA74-47D6-A03C-4822E41FB0EF}"/>
              </a:ext>
            </a:extLst>
          </p:cNvPr>
          <p:cNvSpPr txBox="1"/>
          <p:nvPr/>
        </p:nvSpPr>
        <p:spPr>
          <a:xfrm>
            <a:off x="5875176" y="7056226"/>
            <a:ext cx="5091163" cy="200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Input</a:t>
            </a:r>
          </a:p>
          <a:p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 날짜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최대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일까지 선택 가능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 시간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일별 최소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시간 최대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24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시간 설정가능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방문장소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2041-0180-4F91-A8BF-5374B186EC04}"/>
              </a:ext>
            </a:extLst>
          </p:cNvPr>
          <p:cNvSpPr txBox="1"/>
          <p:nvPr/>
        </p:nvSpPr>
        <p:spPr>
          <a:xfrm>
            <a:off x="12089295" y="7048500"/>
            <a:ext cx="464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Output</a:t>
            </a:r>
          </a:p>
          <a:p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일자별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일정 순서가 담긴 리스트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FC1F72-E1A3-4BC6-A19D-5ACCD0B9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2730" y="3056967"/>
            <a:ext cx="4982757" cy="3580614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FF2795-7967-4637-A331-243C8AC2F3B3}"/>
              </a:ext>
            </a:extLst>
          </p:cNvPr>
          <p:cNvSpPr/>
          <p:nvPr/>
        </p:nvSpPr>
        <p:spPr>
          <a:xfrm>
            <a:off x="11302627" y="4733940"/>
            <a:ext cx="413674" cy="378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C5871E-1E34-4D9A-B78A-387A2D681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701" y="3025794"/>
            <a:ext cx="5778453" cy="4030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플래너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알고리즘 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97963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구현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A9551D-4D8F-4608-BEDB-6C05D08B7B57}"/>
              </a:ext>
            </a:extLst>
          </p:cNvPr>
          <p:cNvSpPr txBox="1"/>
          <p:nvPr/>
        </p:nvSpPr>
        <p:spPr>
          <a:xfrm>
            <a:off x="6400800" y="2933700"/>
            <a:ext cx="9677400" cy="566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기본 전략</a:t>
            </a:r>
            <a:endParaRPr lang="en-US" altLang="ko-KR" sz="32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일정의 시작은 첫번째 날을 제외하고 전부 전날 묵은 호텔에서 출발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일정의 종료는 선택한 호텔에서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일정의 시작은 출발하는 호텔에서 최대한 가까운 위치부터 먼 순서로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하루에 몰아서 일정을 계획하기 보다는 가급적이면 여러 날에 걸쳐서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첫번째 날</a:t>
            </a:r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시작은 각 지역의 가장 접근성이 좋은 위치에서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두번째 일정은 반드시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일차에 고른 호텔로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마지막 날</a:t>
            </a:r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일정을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27203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플래너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알고리즘 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97963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</a:t>
            </a:r>
            <a:r>
              <a:rPr 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구현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A9551D-4D8F-4608-BEDB-6C05D08B7B57}"/>
              </a:ext>
            </a:extLst>
          </p:cNvPr>
          <p:cNvSpPr txBox="1"/>
          <p:nvPr/>
        </p:nvSpPr>
        <p:spPr>
          <a:xfrm>
            <a:off x="6400800" y="3238500"/>
            <a:ext cx="10363200" cy="547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세부 전략</a:t>
            </a:r>
            <a:endParaRPr lang="en-US" altLang="ko-KR" sz="32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일자별로 기본 전략에 따른 관광지들을 분배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카카오 </a:t>
            </a:r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내비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 통해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출발점에서 관광지 까지의 이동시간을 구하고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이동에 소요된 시간과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해당 장소 관광에 배정된 시간을 일정 시간에서 제외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남은 관광지들 중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현재의 위치에서 직선거리로 가장 가까운 관광지를 다음 방문 장소로 선택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선택된 다음 방문 장소까지의 이동 시간과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방문 장소를 관광하는데 사용되는 시간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그리고 해당 방문 장소에서 호텔까지의 이동 시간의 합이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남은 일정 시간보다 적다면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다음 방문 장소를 일정에 추가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4. 3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계산된 시간의 합이 남은 일정 시간보다 크다면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해당 일자의 일정을 종료하고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호텔로 보냄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 2~4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 반복</a:t>
            </a:r>
            <a:endParaRPr lang="en-US" altLang="ko-KR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14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684498"/>
            <a:ext cx="5038380" cy="6259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01366" y="4621476"/>
            <a:ext cx="5164487" cy="1586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시연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43" y="4293867"/>
            <a:ext cx="5912049" cy="1054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시연 </a:t>
            </a: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후기 및 </a:t>
            </a:r>
            <a:r>
              <a:rPr lang="en-US" altLang="ko-KR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Q&amp;A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5725610"/>
            <a:ext cx="4471429" cy="907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04 시연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753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시연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시연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3122990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95781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설계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868571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86807" y="4961530"/>
            <a:ext cx="514973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-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LOADING...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5725610"/>
            <a:ext cx="4471429" cy="907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04 시연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02. 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후기 및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Q&amp;A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시연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3122990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95781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설계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868571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구현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21">
            <a:extLst>
              <a:ext uri="{FF2B5EF4-FFF2-40B4-BE49-F238E27FC236}">
                <a16:creationId xmlns:a16="http://schemas.microsoft.com/office/drawing/2014/main" id="{A0E64DC3-5E5D-42C3-8BCF-304FB26B022C}"/>
              </a:ext>
            </a:extLst>
          </p:cNvPr>
          <p:cNvSpPr txBox="1"/>
          <p:nvPr/>
        </p:nvSpPr>
        <p:spPr>
          <a:xfrm>
            <a:off x="9886807" y="4961530"/>
            <a:ext cx="514973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-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400" y="2019300"/>
            <a:ext cx="1629686" cy="6636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500"/>
              </a:lnSpc>
            </a:pPr>
            <a:r>
              <a:rPr lang="en-US" sz="7600" kern="0" spc="1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>
              <a:lnSpc>
                <a:spcPts val="12500"/>
              </a:lnSpc>
            </a:pPr>
            <a:r>
              <a:rPr lang="en-US" sz="7600" kern="0" spc="1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>
              <a:lnSpc>
                <a:spcPts val="12500"/>
              </a:lnSpc>
            </a:pPr>
            <a:r>
              <a:rPr lang="en-US" sz="7600" kern="0" spc="1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>
              <a:lnSpc>
                <a:spcPts val="12500"/>
              </a:lnSpc>
            </a:pPr>
            <a:r>
              <a:rPr lang="en-US" sz="7600" kern="0" spc="1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434152" y="2063867"/>
            <a:ext cx="648124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8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sz="8800" dirty="0"/>
          </a:p>
        </p:txBody>
      </p:sp>
      <p:sp>
        <p:nvSpPr>
          <p:cNvPr id="4" name="Object 4"/>
          <p:cNvSpPr txBox="1"/>
          <p:nvPr/>
        </p:nvSpPr>
        <p:spPr>
          <a:xfrm>
            <a:off x="9142857" y="2603019"/>
            <a:ext cx="10542831" cy="959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3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개요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42857" y="7393724"/>
            <a:ext cx="10542831" cy="974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3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시연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142857" y="5752381"/>
            <a:ext cx="10542831" cy="974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3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구현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142857" y="4239105"/>
            <a:ext cx="10542831" cy="974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3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설계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650550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CF9AA8C5-C600-43A4-BA74-8EAE0AC7469A}"/>
              </a:ext>
            </a:extLst>
          </p:cNvPr>
          <p:cNvSpPr txBox="1"/>
          <p:nvPr/>
        </p:nvSpPr>
        <p:spPr>
          <a:xfrm>
            <a:off x="5744472" y="8650771"/>
            <a:ext cx="6796770" cy="800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[Bitcamp]  자바 212기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김지훈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김유환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장연식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602433"/>
            <a:ext cx="5038380" cy="6265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01366" y="4621476"/>
            <a:ext cx="5164487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개요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43" y="4472994"/>
            <a:ext cx="5912049" cy="1051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기획의도</a:t>
            </a: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en-US" sz="2200" kern="0" spc="-100" dirty="0" err="1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개발목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표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개요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기획의도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4728" y="7181120"/>
            <a:ext cx="9977272" cy="180545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656150" y="7734300"/>
            <a:ext cx="8050450" cy="1076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코로나 발발 이후 국내여행을 계획하는 사람이 많아</a:t>
            </a:r>
            <a:endParaRPr lang="en-US" altLang="ko-KR" sz="27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  <a:cs typeface="S-Core Dream 5 Medium" pitchFamily="34" charset="0"/>
            </a:endParaRPr>
          </a:p>
          <a:p>
            <a:pPr>
              <a:lnSpc>
                <a:spcPts val="4000"/>
              </a:lnSpc>
            </a:pP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이는 올해까지 이어져 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…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292C04-469F-4432-BAC0-EDA7830ED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332" y="2707817"/>
            <a:ext cx="5573668" cy="4286954"/>
          </a:xfrm>
          <a:prstGeom prst="rect">
            <a:avLst/>
          </a:prstGeom>
          <a:ln w="5715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79F04E-835E-4BDF-BD20-FEBD1142E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3400" y="2626971"/>
            <a:ext cx="4495800" cy="43815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개요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기획의도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4728" y="7181120"/>
            <a:ext cx="9977272" cy="180545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656150" y="7734300"/>
            <a:ext cx="8050450" cy="1076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엑셀시트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,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마인드맵 이용 등</a:t>
            </a:r>
            <a:endParaRPr lang="en-US" altLang="ko-KR" sz="27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  <a:cs typeface="S-Core Dream 5 Medium" pitchFamily="34" charset="0"/>
            </a:endParaRPr>
          </a:p>
          <a:p>
            <a:pPr>
              <a:lnSpc>
                <a:spcPts val="4000"/>
              </a:lnSpc>
            </a:pP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복잡한 여행계획 세우기 해결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!</a:t>
            </a:r>
          </a:p>
        </p:txBody>
      </p:sp>
      <p:pic>
        <p:nvPicPr>
          <p:cNvPr id="2050" name="Picture 2" descr="제주 여행계획표 미리보기 1 page">
            <a:extLst>
              <a:ext uri="{FF2B5EF4-FFF2-40B4-BE49-F238E27FC236}">
                <a16:creationId xmlns:a16="http://schemas.microsoft.com/office/drawing/2014/main" id="{D8538715-E152-4B5E-8706-D6F2609D6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/>
          <a:stretch/>
        </p:blipFill>
        <p:spPr bwMode="auto">
          <a:xfrm>
            <a:off x="5826392" y="2594924"/>
            <a:ext cx="5908408" cy="44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.edrawsoft.com/kr/trip6.jpg">
            <a:extLst>
              <a:ext uri="{FF2B5EF4-FFF2-40B4-BE49-F238E27FC236}">
                <a16:creationId xmlns:a16="http://schemas.microsoft.com/office/drawing/2014/main" id="{06B9F4FA-E1ED-4D6A-BE79-790089221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/>
          <a:stretch/>
        </p:blipFill>
        <p:spPr bwMode="auto">
          <a:xfrm>
            <a:off x="12268711" y="2879614"/>
            <a:ext cx="4571489" cy="401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개요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개발목표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3" name="Object 22">
            <a:extLst>
              <a:ext uri="{FF2B5EF4-FFF2-40B4-BE49-F238E27FC236}">
                <a16:creationId xmlns:a16="http://schemas.microsoft.com/office/drawing/2014/main" id="{70200B3A-7796-4B75-865E-A7E5A93038C0}"/>
              </a:ext>
            </a:extLst>
          </p:cNvPr>
          <p:cNvSpPr txBox="1"/>
          <p:nvPr/>
        </p:nvSpPr>
        <p:spPr>
          <a:xfrm>
            <a:off x="7239000" y="3619500"/>
            <a:ext cx="514973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여행 </a:t>
            </a:r>
            <a:r>
              <a:rPr lang="ko-KR" altLang="en-US" sz="4000" kern="0" spc="-4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플래너</a:t>
            </a:r>
            <a:endParaRPr lang="en-US" altLang="ko-KR" sz="4000" kern="0" spc="-4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알고리즘 개발</a:t>
            </a:r>
            <a:r>
              <a:rPr 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C3D2E5A0-1F00-45AF-874F-984398235F42}"/>
              </a:ext>
            </a:extLst>
          </p:cNvPr>
          <p:cNvSpPr txBox="1"/>
          <p:nvPr/>
        </p:nvSpPr>
        <p:spPr>
          <a:xfrm>
            <a:off x="7010400" y="7277100"/>
            <a:ext cx="514973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FRONT-END</a:t>
            </a:r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와</a:t>
            </a:r>
            <a:r>
              <a:rPr lang="en-US" altLang="ko-KR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</a:p>
          <a:p>
            <a:r>
              <a:rPr lang="en-US" altLang="ko-KR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BACK-END </a:t>
            </a:r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분리</a:t>
            </a:r>
            <a:endParaRPr lang="en-US" altLang="ko-KR" sz="4000" kern="0" spc="-4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57D478F7-168A-4D19-8CED-489B2B48CAB8}"/>
              </a:ext>
            </a:extLst>
          </p:cNvPr>
          <p:cNvSpPr txBox="1"/>
          <p:nvPr/>
        </p:nvSpPr>
        <p:spPr>
          <a:xfrm>
            <a:off x="13519264" y="3768265"/>
            <a:ext cx="514973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여행일정을 </a:t>
            </a:r>
            <a:endParaRPr lang="en-US" altLang="ko-KR" sz="4000" kern="0" spc="-4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저장</a:t>
            </a:r>
            <a:r>
              <a:rPr lang="en-US" altLang="ko-KR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&amp;</a:t>
            </a:r>
            <a:r>
              <a:rPr lang="ko-KR" altLang="en-US" sz="4000" kern="0" spc="-4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관리</a:t>
            </a:r>
            <a:endParaRPr lang="en-US" altLang="ko-KR" sz="4000" kern="0" spc="-4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7A47AAA8-C8E2-414A-B13E-6B5740ABD437}"/>
              </a:ext>
            </a:extLst>
          </p:cNvPr>
          <p:cNvSpPr txBox="1"/>
          <p:nvPr/>
        </p:nvSpPr>
        <p:spPr>
          <a:xfrm>
            <a:off x="13335000" y="7353300"/>
            <a:ext cx="514973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트렌디한</a:t>
            </a:r>
            <a:endParaRPr lang="en-US" altLang="ko-KR" sz="4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4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UI/UX </a:t>
            </a:r>
            <a:r>
              <a:rPr lang="ko-KR" altLang="en-US" sz="4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디자인</a:t>
            </a:r>
            <a:endParaRPr lang="en-US" altLang="ko-KR" sz="4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66FA497-6D71-4AA2-BABB-F724A400A8A3}"/>
              </a:ext>
            </a:extLst>
          </p:cNvPr>
          <p:cNvSpPr/>
          <p:nvPr/>
        </p:nvSpPr>
        <p:spPr>
          <a:xfrm>
            <a:off x="5867400" y="2734785"/>
            <a:ext cx="5409139" cy="3279967"/>
          </a:xfrm>
          <a:prstGeom prst="round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0371001-417F-4F62-BC8A-6BC945EEC731}"/>
              </a:ext>
            </a:extLst>
          </p:cNvPr>
          <p:cNvSpPr/>
          <p:nvPr/>
        </p:nvSpPr>
        <p:spPr>
          <a:xfrm>
            <a:off x="11921596" y="2734785"/>
            <a:ext cx="5409139" cy="3279967"/>
          </a:xfrm>
          <a:prstGeom prst="round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C3E405-AF0C-40F3-BA2A-005166052C78}"/>
              </a:ext>
            </a:extLst>
          </p:cNvPr>
          <p:cNvSpPr/>
          <p:nvPr/>
        </p:nvSpPr>
        <p:spPr>
          <a:xfrm>
            <a:off x="5867400" y="6378788"/>
            <a:ext cx="5409139" cy="3279967"/>
          </a:xfrm>
          <a:prstGeom prst="round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7E57BF-8A04-4241-8A2A-17F0DB721744}"/>
              </a:ext>
            </a:extLst>
          </p:cNvPr>
          <p:cNvSpPr/>
          <p:nvPr/>
        </p:nvSpPr>
        <p:spPr>
          <a:xfrm>
            <a:off x="11921596" y="6378788"/>
            <a:ext cx="5409139" cy="3279967"/>
          </a:xfrm>
          <a:prstGeom prst="round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608298"/>
            <a:ext cx="5038380" cy="6259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01366" y="4621476"/>
            <a:ext cx="5164487" cy="1652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설계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43" y="4076700"/>
            <a:ext cx="5912049" cy="25781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역할분담</a:t>
            </a: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en-US" sz="2200" kern="0" spc="-100" dirty="0" err="1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개발환경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시스템 아키텍처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04.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일정</a:t>
            </a:r>
            <a:r>
              <a:rPr lang="en-US" sz="2200" kern="0" spc="-100" dirty="0" err="1">
                <a:solidFill>
                  <a:srgbClr val="FFFFFF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계획표</a:t>
            </a:r>
            <a:endParaRPr lang="en-US" sz="2200" kern="0" spc="-100" dirty="0">
              <a:solidFill>
                <a:srgbClr val="FFFFFF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05. ERD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53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역할분담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109565" cy="789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설계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1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0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9218" y="3122990"/>
            <a:ext cx="2677269" cy="5272305"/>
            <a:chOff x="5621283" y="3122990"/>
            <a:chExt cx="2677269" cy="52723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3122990"/>
              <a:ext cx="2677269" cy="5272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53465" y="3592791"/>
            <a:ext cx="1012905" cy="1127078"/>
            <a:chOff x="6453465" y="3592791"/>
            <a:chExt cx="1012905" cy="11270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3465" y="3592791"/>
              <a:ext cx="1012905" cy="11270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471468" y="4980952"/>
            <a:ext cx="2976899" cy="7999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김지훈[조장]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5600629" y="6404448"/>
            <a:ext cx="2718570" cy="1710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1. 프로젝트 총괄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2. 분석 방향 설계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3. 플래너 기능 구현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4. Back-end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820219" y="6586216"/>
            <a:ext cx="537160" cy="597708"/>
            <a:chOff x="9820219" y="6586216"/>
            <a:chExt cx="537160" cy="5977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20219" y="6586216"/>
              <a:ext cx="537160" cy="59770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119855" y="7325664"/>
            <a:ext cx="1937888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텍스트 01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729514" y="7653353"/>
            <a:ext cx="2718570" cy="479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내용을 입력하세요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89215" y="4941638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구현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89215" y="3963876"/>
            <a:ext cx="4898413" cy="907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설계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589215" y="5798276"/>
            <a:ext cx="5285962" cy="715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시연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5600629" y="5611629"/>
            <a:ext cx="2718570" cy="650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AA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736535" y="3122990"/>
            <a:ext cx="2677269" cy="5272305"/>
            <a:chOff x="8638600" y="3122990"/>
            <a:chExt cx="2677269" cy="527230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8600" y="3122990"/>
              <a:ext cx="2677269" cy="52723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42598" y="3599893"/>
            <a:ext cx="1012905" cy="1127078"/>
            <a:chOff x="9542598" y="3599893"/>
            <a:chExt cx="1012905" cy="112707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2598" y="3599893"/>
              <a:ext cx="1012905" cy="112707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9080104" y="4988057"/>
            <a:ext cx="1937888" cy="810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김유환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8380385" y="6404448"/>
            <a:ext cx="3259517" cy="17106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1. 기술 탐색 및 설계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2. 회원관리 기능 구현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3. 화면 UI 구현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4. Front-end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8689762" y="5618730"/>
            <a:ext cx="2718570" cy="650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TA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1701320" y="3122990"/>
            <a:ext cx="2677269" cy="5272305"/>
            <a:chOff x="11603385" y="3122990"/>
            <a:chExt cx="2677269" cy="52723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3385" y="3122990"/>
              <a:ext cx="2677269" cy="52723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435567" y="3592791"/>
            <a:ext cx="1012905" cy="1127078"/>
            <a:chOff x="12435567" y="3592791"/>
            <a:chExt cx="1012905" cy="112707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5567" y="3592791"/>
              <a:ext cx="1012905" cy="112707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1973114" y="4980952"/>
            <a:ext cx="1937888" cy="810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장연식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1582715" y="6404448"/>
            <a:ext cx="2718570" cy="1295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1. 데이터 모델링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2. 자료 수집</a:t>
            </a:r>
          </a:p>
          <a:p>
            <a:pPr algn="ctr">
              <a:lnSpc>
                <a:spcPct val="150000"/>
              </a:lnSpc>
            </a:pPr>
            <a:r>
              <a:rPr lang="en-US" sz="1800" kern="0" spc="-100" dirty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3. </a:t>
            </a:r>
            <a:r>
              <a:rPr lang="ko-KR" altLang="en-US" kern="0" spc="-100" dirty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rPr>
              <a:t>문서 작성</a:t>
            </a:r>
            <a:endParaRPr lang="en-US" sz="1800" kern="0" spc="-100" dirty="0">
              <a:solidFill>
                <a:srgbClr val="000000"/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S-Core Dream 4 Regular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582715" y="5611629"/>
            <a:ext cx="2718570" cy="650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DA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8069F7-199B-41DF-9258-274ECAD3AE50}"/>
              </a:ext>
            </a:extLst>
          </p:cNvPr>
          <p:cNvGrpSpPr/>
          <p:nvPr/>
        </p:nvGrpSpPr>
        <p:grpSpPr>
          <a:xfrm>
            <a:off x="14655030" y="3122990"/>
            <a:ext cx="2718570" cy="5272305"/>
            <a:chOff x="14557095" y="3122990"/>
            <a:chExt cx="2718570" cy="527230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577764" y="3122990"/>
              <a:ext cx="2677269" cy="5272305"/>
              <a:chOff x="14577764" y="3122990"/>
              <a:chExt cx="2677269" cy="527230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577764" y="3122990"/>
                <a:ext cx="2677269" cy="52723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09946" y="3592791"/>
              <a:ext cx="1012905" cy="1127078"/>
              <a:chOff x="15409946" y="3592791"/>
              <a:chExt cx="1012905" cy="112707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409946" y="3592791"/>
                <a:ext cx="1012905" cy="1127078"/>
              </a:xfrm>
              <a:prstGeom prst="rect">
                <a:avLst/>
              </a:prstGeom>
            </p:spPr>
          </p:pic>
        </p:grpSp>
        <p:sp>
          <p:nvSpPr>
            <p:cNvPr id="41" name="Object 41"/>
            <p:cNvSpPr txBox="1"/>
            <p:nvPr/>
          </p:nvSpPr>
          <p:spPr>
            <a:xfrm>
              <a:off x="14947495" y="4980952"/>
              <a:ext cx="1937888" cy="8103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kern="0" spc="-2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곽원일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4557095" y="6404448"/>
              <a:ext cx="2718570" cy="8771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1. </a:t>
              </a:r>
              <a:r>
                <a:rPr lang="ko-KR" alt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前 조장</a:t>
              </a:r>
              <a:r>
                <a:rPr 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 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2. </a:t>
              </a:r>
              <a:r>
                <a:rPr lang="ko-KR" alt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프로젝트 </a:t>
              </a:r>
              <a:r>
                <a:rPr lang="en-US" altLang="ko-KR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1</a:t>
              </a:r>
              <a:r>
                <a:rPr lang="ko-KR" altLang="en-US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주차 </a:t>
              </a:r>
              <a:r>
                <a:rPr lang="ko-KR" altLang="en-US" sz="1800" kern="0" spc="-100" dirty="0">
                  <a:solidFill>
                    <a:srgbClr val="000000"/>
                  </a:solidFill>
                  <a:latin typeface="S-Core Dream 4 Regular" panose="020B0503030302020204" pitchFamily="34" charset="-127"/>
                  <a:ea typeface="S-Core Dream 4 Regular" panose="020B0503030302020204" pitchFamily="34" charset="-127"/>
                  <a:cs typeface="S-Core Dream 4 Regular" pitchFamily="34" charset="0"/>
                </a:rPr>
                <a:t>취업</a:t>
              </a:r>
              <a:endParaRPr lang="en-US" sz="1800" kern="0" spc="-100" dirty="0">
                <a:solidFill>
                  <a:srgbClr val="000000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S-Core Dream 4 Regular" pitchFamily="34" charset="0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4557095" y="5611629"/>
              <a:ext cx="2718570" cy="650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AA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개발환경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설계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876300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개요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구현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579827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S-Core Dream 5 Medium" pitchFamily="34" charset="0"/>
              </a:rPr>
              <a:t>시연</a:t>
            </a:r>
            <a:endParaRPr lang="en-US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S-Core Dream 8 Heavy" pitchFamily="34" charset="0"/>
              </a:rPr>
              <a:t>설계</a:t>
            </a:r>
            <a:endParaRPr lang="en-US" dirty="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CDC3C6-01F6-43E9-836E-4CEA3FF89ACC}"/>
              </a:ext>
            </a:extLst>
          </p:cNvPr>
          <p:cNvGrpSpPr/>
          <p:nvPr/>
        </p:nvGrpSpPr>
        <p:grpSpPr>
          <a:xfrm>
            <a:off x="5500457" y="4795969"/>
            <a:ext cx="6234343" cy="2023931"/>
            <a:chOff x="5500457" y="4567369"/>
            <a:chExt cx="6234343" cy="2023931"/>
          </a:xfrm>
        </p:grpSpPr>
        <p:sp>
          <p:nvSpPr>
            <p:cNvPr id="22" name="Object 22"/>
            <p:cNvSpPr txBox="1"/>
            <p:nvPr/>
          </p:nvSpPr>
          <p:spPr>
            <a:xfrm>
              <a:off x="5579086" y="4567369"/>
              <a:ext cx="5149736" cy="728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700" kern="0" spc="-3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FRONT-END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6738016" y="5075100"/>
              <a:ext cx="1262984" cy="1440000"/>
              <a:chOff x="6860795" y="4724827"/>
              <a:chExt cx="1262984" cy="126298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60795" y="4724827"/>
                <a:ext cx="1262984" cy="126298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500457" y="5143499"/>
              <a:ext cx="1382107" cy="1440000"/>
              <a:chOff x="5500457" y="4713643"/>
              <a:chExt cx="1382107" cy="137242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00457" y="4713643"/>
                <a:ext cx="1382107" cy="137242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949442" y="5075100"/>
              <a:ext cx="1194558" cy="1440000"/>
              <a:chOff x="8123779" y="4773764"/>
              <a:chExt cx="1194558" cy="129572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23779" y="4773764"/>
                <a:ext cx="1194558" cy="12957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343667" y="5075100"/>
              <a:ext cx="943333" cy="1440000"/>
              <a:chOff x="9318337" y="4757306"/>
              <a:chExt cx="943333" cy="132863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318337" y="4757306"/>
                <a:ext cx="943333" cy="132863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487940" y="5151300"/>
              <a:ext cx="1246860" cy="1440000"/>
              <a:chOff x="10318511" y="4805182"/>
              <a:chExt cx="1246860" cy="124686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318511" y="4805182"/>
                <a:ext cx="1246860" cy="1246860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642AB6-113D-4B50-B3A4-A38FD8113202}"/>
              </a:ext>
            </a:extLst>
          </p:cNvPr>
          <p:cNvGrpSpPr/>
          <p:nvPr/>
        </p:nvGrpSpPr>
        <p:grpSpPr>
          <a:xfrm>
            <a:off x="5500457" y="7000943"/>
            <a:ext cx="11796943" cy="2028757"/>
            <a:chOff x="5500457" y="6667500"/>
            <a:chExt cx="11796943" cy="2028757"/>
          </a:xfrm>
        </p:grpSpPr>
        <p:sp>
          <p:nvSpPr>
            <p:cNvPr id="23" name="Object 23"/>
            <p:cNvSpPr txBox="1"/>
            <p:nvPr/>
          </p:nvSpPr>
          <p:spPr>
            <a:xfrm>
              <a:off x="5500457" y="6667500"/>
              <a:ext cx="5149736" cy="5078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700" kern="0" spc="-3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IDE &amp; API</a:t>
              </a:r>
              <a:endParaRPr lang="en-US" dirty="0"/>
            </a:p>
          </p:txBody>
        </p:sp>
        <p:pic>
          <p:nvPicPr>
            <p:cNvPr id="1038" name="Picture 14" descr="Spring | Tools">
              <a:extLst>
                <a:ext uri="{FF2B5EF4-FFF2-40B4-BE49-F238E27FC236}">
                  <a16:creationId xmlns:a16="http://schemas.microsoft.com/office/drawing/2014/main" id="{A717513D-E3D6-41F2-8757-6CE39CFCD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787" y="720090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Download Eclipse Logo in SVG Vector or PNG File Format - Logo.wine">
              <a:extLst>
                <a:ext uri="{FF2B5EF4-FFF2-40B4-BE49-F238E27FC236}">
                  <a16:creationId xmlns:a16="http://schemas.microsoft.com/office/drawing/2014/main" id="{578E3DAA-5BCD-4006-9346-388284FCC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1" t="19976" r="8132" b="22154"/>
            <a:stretch/>
          </p:blipFill>
          <p:spPr bwMode="auto">
            <a:xfrm>
              <a:off x="6850718" y="7236300"/>
              <a:ext cx="274004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vscode for mac 한글이 잘 안쳐질 때">
              <a:extLst>
                <a:ext uri="{FF2B5EF4-FFF2-40B4-BE49-F238E27FC236}">
                  <a16:creationId xmlns:a16="http://schemas.microsoft.com/office/drawing/2014/main" id="{186124F3-FCF5-4BF1-8AF6-B7795FCA1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89" b="9660"/>
            <a:stretch/>
          </p:blipFill>
          <p:spPr bwMode="auto">
            <a:xfrm>
              <a:off x="9441517" y="7208699"/>
              <a:ext cx="3131483" cy="14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oogle maps | Request Detail | Icons8">
              <a:extLst>
                <a:ext uri="{FF2B5EF4-FFF2-40B4-BE49-F238E27FC236}">
                  <a16:creationId xmlns:a16="http://schemas.microsoft.com/office/drawing/2014/main" id="{2E0049CF-8393-44F2-A65F-82012F9BD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1800" y="7256257"/>
              <a:ext cx="256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ndroid/KakaoAPI] 카카오 장소 검색 (Retrofit)">
              <a:extLst>
                <a:ext uri="{FF2B5EF4-FFF2-40B4-BE49-F238E27FC236}">
                  <a16:creationId xmlns:a16="http://schemas.microsoft.com/office/drawing/2014/main" id="{FBAF5BBA-928F-4F5F-B2B4-54ED6E3475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8" t="12731" r="17186" b="11677"/>
            <a:stretch/>
          </p:blipFill>
          <p:spPr bwMode="auto">
            <a:xfrm>
              <a:off x="14020800" y="7208699"/>
              <a:ext cx="1645714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github.io] GIT 블로그 시작하기">
              <a:extLst>
                <a:ext uri="{FF2B5EF4-FFF2-40B4-BE49-F238E27FC236}">
                  <a16:creationId xmlns:a16="http://schemas.microsoft.com/office/drawing/2014/main" id="{499397A8-7D04-4888-A459-8A0E12648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3" r="22055"/>
            <a:stretch/>
          </p:blipFill>
          <p:spPr bwMode="auto">
            <a:xfrm>
              <a:off x="15742445" y="7208699"/>
              <a:ext cx="1554955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E4B6A9-35C4-40C1-AE5D-24CF4433FBF3}"/>
              </a:ext>
            </a:extLst>
          </p:cNvPr>
          <p:cNvGrpSpPr/>
          <p:nvPr/>
        </p:nvGrpSpPr>
        <p:grpSpPr>
          <a:xfrm>
            <a:off x="5600581" y="2621171"/>
            <a:ext cx="11925419" cy="1912729"/>
            <a:chOff x="5600581" y="2621171"/>
            <a:chExt cx="11925419" cy="1912729"/>
          </a:xfrm>
        </p:grpSpPr>
        <p:sp>
          <p:nvSpPr>
            <p:cNvPr id="9" name="Object 9"/>
            <p:cNvSpPr txBox="1"/>
            <p:nvPr/>
          </p:nvSpPr>
          <p:spPr>
            <a:xfrm>
              <a:off x="5600581" y="2621171"/>
              <a:ext cx="5149736" cy="7610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700" kern="0" spc="-300" dirty="0">
                  <a:solidFill>
                    <a:srgbClr val="000000"/>
                  </a:solidFill>
                  <a:latin typeface="S-Core Dream 5 Medium" pitchFamily="34" charset="0"/>
                  <a:cs typeface="S-Core Dream 5 Medium" pitchFamily="34" charset="0"/>
                </a:rPr>
                <a:t>BACK-END</a:t>
              </a:r>
              <a:endParaRPr lang="en-US" dirty="0"/>
            </a:p>
          </p:txBody>
        </p:sp>
        <p:grpSp>
          <p:nvGrpSpPr>
            <p:cNvPr id="1011" name="그룹 1011"/>
            <p:cNvGrpSpPr/>
            <p:nvPr/>
          </p:nvGrpSpPr>
          <p:grpSpPr>
            <a:xfrm>
              <a:off x="5690400" y="3093900"/>
              <a:ext cx="786600" cy="1440000"/>
              <a:chOff x="7317159" y="2904441"/>
              <a:chExt cx="786600" cy="144000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17159" y="2904441"/>
                <a:ext cx="786600" cy="14400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601626" y="3238500"/>
              <a:ext cx="1924374" cy="1022688"/>
              <a:chOff x="10221096" y="3071033"/>
              <a:chExt cx="1924374" cy="102268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221096" y="3071033"/>
                <a:ext cx="1924374" cy="1022688"/>
              </a:xfrm>
              <a:prstGeom prst="rect">
                <a:avLst/>
              </a:prstGeom>
            </p:spPr>
          </p:pic>
        </p:grpSp>
        <p:pic>
          <p:nvPicPr>
            <p:cNvPr id="1026" name="Picture 2" descr="Servlet / JSP (Java Server Page)">
              <a:extLst>
                <a:ext uri="{FF2B5EF4-FFF2-40B4-BE49-F238E27FC236}">
                  <a16:creationId xmlns:a16="http://schemas.microsoft.com/office/drawing/2014/main" id="{15C31372-064C-4422-865E-6B86ACCF8F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48" t="12557" r="21512" b="20052"/>
            <a:stretch/>
          </p:blipFill>
          <p:spPr bwMode="auto">
            <a:xfrm>
              <a:off x="6493126" y="3093900"/>
              <a:ext cx="2117474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PA(Java Persistence API) 04 - 연관관계(기본)">
              <a:extLst>
                <a:ext uri="{FF2B5EF4-FFF2-40B4-BE49-F238E27FC236}">
                  <a16:creationId xmlns:a16="http://schemas.microsoft.com/office/drawing/2014/main" id="{7420FAE6-D6E7-461D-BF9E-D99E2A7A20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61"/>
            <a:stretch/>
          </p:blipFill>
          <p:spPr bwMode="auto">
            <a:xfrm>
              <a:off x="13868400" y="3297821"/>
              <a:ext cx="1645714" cy="1236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pring] Spring Boot 시작하기 (3) - Lombok 사용 기본">
              <a:extLst>
                <a:ext uri="{FF2B5EF4-FFF2-40B4-BE49-F238E27FC236}">
                  <a16:creationId xmlns:a16="http://schemas.microsoft.com/office/drawing/2014/main" id="{8B46A6B0-EBA4-4766-95F2-C7C75BD3A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0" y="3093900"/>
              <a:ext cx="2060426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pring-boot-logo (1) - Học viện Agile">
              <a:extLst>
                <a:ext uri="{FF2B5EF4-FFF2-40B4-BE49-F238E27FC236}">
                  <a16:creationId xmlns:a16="http://schemas.microsoft.com/office/drawing/2014/main" id="{8223DC85-946A-4B1E-B138-D5E5AE499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7" t="8393" r="4069" b="12819"/>
            <a:stretch/>
          </p:blipFill>
          <p:spPr bwMode="auto">
            <a:xfrm>
              <a:off x="8357732" y="3093900"/>
              <a:ext cx="2081668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Gradle logo">
              <a:extLst>
                <a:ext uri="{FF2B5EF4-FFF2-40B4-BE49-F238E27FC236}">
                  <a16:creationId xmlns:a16="http://schemas.microsoft.com/office/drawing/2014/main" id="{6B0C6761-346E-4448-9476-E304B5C9D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4600" y="3086100"/>
              <a:ext cx="208551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642</Words>
  <Application>Microsoft Office PowerPoint</Application>
  <PresentationFormat>사용자 지정</PresentationFormat>
  <Paragraphs>230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?? ??</vt:lpstr>
      <vt:lpstr>S-Core Dream 4 Regular</vt:lpstr>
      <vt:lpstr>S-Core Dream 5 Medium</vt:lpstr>
      <vt:lpstr>S-Core Dream 8 Heavy</vt:lpstr>
      <vt:lpstr>에스코어 드림 4 Regular</vt:lpstr>
      <vt:lpstr>에스코어 드림 5 Medium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jysi</cp:lastModifiedBy>
  <cp:revision>43</cp:revision>
  <dcterms:created xsi:type="dcterms:W3CDTF">2021-12-27T10:10:42Z</dcterms:created>
  <dcterms:modified xsi:type="dcterms:W3CDTF">2021-12-28T00:53:05Z</dcterms:modified>
</cp:coreProperties>
</file>