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2" autoAdjust="0"/>
    <p:restoredTop sz="94660"/>
  </p:normalViewPr>
  <p:slideViewPr>
    <p:cSldViewPr snapToGrid="0">
      <p:cViewPr varScale="1">
        <p:scale>
          <a:sx n="93" d="100"/>
          <a:sy n="93" d="100"/>
        </p:scale>
        <p:origin x="259"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16B451-C885-442E-BF7F-D4D5E18668FF}" type="datetimeFigureOut">
              <a:rPr lang="en-US" smtClean="0"/>
              <a:t>4/11/2020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DB3BDD-23A0-49D1-AC7B-70F7E579D7CD}" type="slidenum">
              <a:rPr lang="en-US" smtClean="0"/>
              <a:t>‹#›</a:t>
            </a:fld>
            <a:endParaRPr lang="en-US"/>
          </a:p>
        </p:txBody>
      </p:sp>
    </p:spTree>
    <p:extLst>
      <p:ext uri="{BB962C8B-B14F-4D97-AF65-F5344CB8AC3E}">
        <p14:creationId xmlns:p14="http://schemas.microsoft.com/office/powerpoint/2010/main" val="479284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16B451-C885-442E-BF7F-D4D5E18668FF}" type="datetimeFigureOut">
              <a:rPr lang="en-US" smtClean="0"/>
              <a:t>4/11/2020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DB3BDD-23A0-49D1-AC7B-70F7E579D7CD}" type="slidenum">
              <a:rPr lang="en-US" smtClean="0"/>
              <a:t>‹#›</a:t>
            </a:fld>
            <a:endParaRPr lang="en-US"/>
          </a:p>
        </p:txBody>
      </p:sp>
    </p:spTree>
    <p:extLst>
      <p:ext uri="{BB962C8B-B14F-4D97-AF65-F5344CB8AC3E}">
        <p14:creationId xmlns:p14="http://schemas.microsoft.com/office/powerpoint/2010/main" val="29452241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16B451-C885-442E-BF7F-D4D5E18668FF}" type="datetimeFigureOut">
              <a:rPr lang="en-US" smtClean="0"/>
              <a:t>4/11/2020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DB3BDD-23A0-49D1-AC7B-70F7E579D7CD}" type="slidenum">
              <a:rPr lang="en-US" smtClean="0"/>
              <a:t>‹#›</a:t>
            </a:fld>
            <a:endParaRPr lang="en-US"/>
          </a:p>
        </p:txBody>
      </p:sp>
    </p:spTree>
    <p:extLst>
      <p:ext uri="{BB962C8B-B14F-4D97-AF65-F5344CB8AC3E}">
        <p14:creationId xmlns:p14="http://schemas.microsoft.com/office/powerpoint/2010/main" val="22955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16B451-C885-442E-BF7F-D4D5E18668FF}" type="datetimeFigureOut">
              <a:rPr lang="en-US" smtClean="0"/>
              <a:t>4/11/2020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DB3BDD-23A0-49D1-AC7B-70F7E579D7CD}" type="slidenum">
              <a:rPr lang="en-US" smtClean="0"/>
              <a:t>‹#›</a:t>
            </a:fld>
            <a:endParaRPr lang="en-US"/>
          </a:p>
        </p:txBody>
      </p:sp>
    </p:spTree>
    <p:extLst>
      <p:ext uri="{BB962C8B-B14F-4D97-AF65-F5344CB8AC3E}">
        <p14:creationId xmlns:p14="http://schemas.microsoft.com/office/powerpoint/2010/main" val="313477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D16B451-C885-442E-BF7F-D4D5E18668FF}" type="datetimeFigureOut">
              <a:rPr lang="en-US" smtClean="0"/>
              <a:t>4/11/2020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DB3BDD-23A0-49D1-AC7B-70F7E579D7CD}" type="slidenum">
              <a:rPr lang="en-US" smtClean="0"/>
              <a:t>‹#›</a:t>
            </a:fld>
            <a:endParaRPr lang="en-US"/>
          </a:p>
        </p:txBody>
      </p:sp>
    </p:spTree>
    <p:extLst>
      <p:ext uri="{BB962C8B-B14F-4D97-AF65-F5344CB8AC3E}">
        <p14:creationId xmlns:p14="http://schemas.microsoft.com/office/powerpoint/2010/main" val="35101603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D16B451-C885-442E-BF7F-D4D5E18668FF}" type="datetimeFigureOut">
              <a:rPr lang="en-US" smtClean="0"/>
              <a:t>4/11/2020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DB3BDD-23A0-49D1-AC7B-70F7E579D7CD}" type="slidenum">
              <a:rPr lang="en-US" smtClean="0"/>
              <a:t>‹#›</a:t>
            </a:fld>
            <a:endParaRPr lang="en-US"/>
          </a:p>
        </p:txBody>
      </p:sp>
    </p:spTree>
    <p:extLst>
      <p:ext uri="{BB962C8B-B14F-4D97-AF65-F5344CB8AC3E}">
        <p14:creationId xmlns:p14="http://schemas.microsoft.com/office/powerpoint/2010/main" val="8134691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D16B451-C885-442E-BF7F-D4D5E18668FF}" type="datetimeFigureOut">
              <a:rPr lang="en-US" smtClean="0"/>
              <a:t>4/11/2020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DB3BDD-23A0-49D1-AC7B-70F7E579D7CD}" type="slidenum">
              <a:rPr lang="en-US" smtClean="0"/>
              <a:t>‹#›</a:t>
            </a:fld>
            <a:endParaRPr lang="en-US"/>
          </a:p>
        </p:txBody>
      </p:sp>
    </p:spTree>
    <p:extLst>
      <p:ext uri="{BB962C8B-B14F-4D97-AF65-F5344CB8AC3E}">
        <p14:creationId xmlns:p14="http://schemas.microsoft.com/office/powerpoint/2010/main" val="35859206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16B451-C885-442E-BF7F-D4D5E18668FF}" type="datetimeFigureOut">
              <a:rPr lang="en-US" smtClean="0"/>
              <a:t>4/11/2020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DB3BDD-23A0-49D1-AC7B-70F7E579D7CD}" type="slidenum">
              <a:rPr lang="en-US" smtClean="0"/>
              <a:t>‹#›</a:t>
            </a:fld>
            <a:endParaRPr lang="en-US"/>
          </a:p>
        </p:txBody>
      </p:sp>
    </p:spTree>
    <p:extLst>
      <p:ext uri="{BB962C8B-B14F-4D97-AF65-F5344CB8AC3E}">
        <p14:creationId xmlns:p14="http://schemas.microsoft.com/office/powerpoint/2010/main" val="3591203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16B451-C885-442E-BF7F-D4D5E18668FF}" type="datetimeFigureOut">
              <a:rPr lang="en-US" smtClean="0"/>
              <a:t>4/11/2020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DB3BDD-23A0-49D1-AC7B-70F7E579D7CD}" type="slidenum">
              <a:rPr lang="en-US" smtClean="0"/>
              <a:t>‹#›</a:t>
            </a:fld>
            <a:endParaRPr lang="en-US"/>
          </a:p>
        </p:txBody>
      </p:sp>
    </p:spTree>
    <p:extLst>
      <p:ext uri="{BB962C8B-B14F-4D97-AF65-F5344CB8AC3E}">
        <p14:creationId xmlns:p14="http://schemas.microsoft.com/office/powerpoint/2010/main" val="22742991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D16B451-C885-442E-BF7F-D4D5E18668FF}" type="datetimeFigureOut">
              <a:rPr lang="en-US" smtClean="0"/>
              <a:t>4/11/2020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DB3BDD-23A0-49D1-AC7B-70F7E579D7CD}" type="slidenum">
              <a:rPr lang="en-US" smtClean="0"/>
              <a:t>‹#›</a:t>
            </a:fld>
            <a:endParaRPr lang="en-US"/>
          </a:p>
        </p:txBody>
      </p:sp>
    </p:spTree>
    <p:extLst>
      <p:ext uri="{BB962C8B-B14F-4D97-AF65-F5344CB8AC3E}">
        <p14:creationId xmlns:p14="http://schemas.microsoft.com/office/powerpoint/2010/main" val="31508395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D16B451-C885-442E-BF7F-D4D5E18668FF}" type="datetimeFigureOut">
              <a:rPr lang="en-US" smtClean="0"/>
              <a:t>4/11/2020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DB3BDD-23A0-49D1-AC7B-70F7E579D7CD}" type="slidenum">
              <a:rPr lang="en-US" smtClean="0"/>
              <a:t>‹#›</a:t>
            </a:fld>
            <a:endParaRPr lang="en-US"/>
          </a:p>
        </p:txBody>
      </p:sp>
    </p:spTree>
    <p:extLst>
      <p:ext uri="{BB962C8B-B14F-4D97-AF65-F5344CB8AC3E}">
        <p14:creationId xmlns:p14="http://schemas.microsoft.com/office/powerpoint/2010/main" val="28686643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16B451-C885-442E-BF7F-D4D5E18668FF}" type="datetimeFigureOut">
              <a:rPr lang="en-US" smtClean="0"/>
              <a:t>4/11/2020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DB3BDD-23A0-49D1-AC7B-70F7E579D7CD}" type="slidenum">
              <a:rPr lang="en-US" smtClean="0"/>
              <a:t>‹#›</a:t>
            </a:fld>
            <a:endParaRPr lang="en-US"/>
          </a:p>
        </p:txBody>
      </p:sp>
    </p:spTree>
    <p:extLst>
      <p:ext uri="{BB962C8B-B14F-4D97-AF65-F5344CB8AC3E}">
        <p14:creationId xmlns:p14="http://schemas.microsoft.com/office/powerpoint/2010/main" val="26338525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12factor.net/" TargetMode="External"/><Relationship Id="rId2" Type="http://schemas.openxmlformats.org/officeDocument/2006/relationships/hyperlink" Target="https://www.tiobe.com/tiobe-index/"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twitter.com/QuarkusIO" TargetMode="External"/><Relationship Id="rId2" Type="http://schemas.openxmlformats.org/officeDocument/2006/relationships/hyperlink" Target="http://quarkus.io/" TargetMode="External"/><Relationship Id="rId1" Type="http://schemas.openxmlformats.org/officeDocument/2006/relationships/slideLayout" Target="../slideLayouts/slideLayout2.xml"/><Relationship Id="rId4" Type="http://schemas.openxmlformats.org/officeDocument/2006/relationships/hyperlink" Target="https://quarkusio.zulipchat.com/"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493287"/>
            <a:ext cx="5005892" cy="4215535"/>
          </a:xfrm>
        </p:spPr>
        <p:txBody>
          <a:bodyPr>
            <a:normAutofit fontScale="90000"/>
          </a:bodyPr>
          <a:lstStyle/>
          <a:p>
            <a:r>
              <a:rPr lang="en-US" b="1" dirty="0" smtClean="0"/>
              <a:t/>
            </a:r>
            <a:br>
              <a:rPr lang="en-US" b="1" dirty="0" smtClean="0"/>
            </a:br>
            <a:r>
              <a:rPr lang="en-US" b="1" dirty="0"/>
              <a:t/>
            </a:r>
            <a:br>
              <a:rPr lang="en-US" b="1" dirty="0"/>
            </a:br>
            <a:r>
              <a:rPr lang="en-US" b="1" dirty="0" smtClean="0">
                <a:solidFill>
                  <a:schemeClr val="accent1"/>
                </a:solidFill>
              </a:rPr>
              <a:t>Introducing QUARKUS : </a:t>
            </a:r>
            <a:r>
              <a:rPr lang="en-US" b="1" dirty="0">
                <a:solidFill>
                  <a:schemeClr val="accent1"/>
                </a:solidFill>
              </a:rPr>
              <a:t>a next-generation </a:t>
            </a:r>
            <a:r>
              <a:rPr lang="en-US" b="1" dirty="0" smtClean="0">
                <a:solidFill>
                  <a:schemeClr val="accent1"/>
                </a:solidFill>
              </a:rPr>
              <a:t>framework</a:t>
            </a:r>
            <a:r>
              <a:rPr lang="en-US" b="1" dirty="0"/>
              <a:t/>
            </a:r>
            <a:br>
              <a:rPr lang="en-US" b="1" dirty="0"/>
            </a:b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62345" y="1493287"/>
            <a:ext cx="4762500" cy="4762500"/>
          </a:xfrm>
          <a:prstGeom prst="rect">
            <a:avLst/>
          </a:prstGeom>
        </p:spPr>
      </p:pic>
    </p:spTree>
    <p:extLst>
      <p:ext uri="{BB962C8B-B14F-4D97-AF65-F5344CB8AC3E}">
        <p14:creationId xmlns:p14="http://schemas.microsoft.com/office/powerpoint/2010/main" val="42587164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idx="1"/>
          </p:nvPr>
        </p:nvSpPr>
        <p:spPr>
          <a:xfrm>
            <a:off x="838200" y="558800"/>
            <a:ext cx="10515600" cy="5618163"/>
          </a:xfr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a:normAutofit fontScale="70000" lnSpcReduction="20000"/>
          </a:bodyPr>
          <a:lstStyle/>
          <a:p>
            <a:pPr marL="0" indent="0">
              <a:buNone/>
            </a:pPr>
            <a:r>
              <a:rPr lang="en-US" dirty="0"/>
              <a:t>•Java was introduced to the open-source community more than 20 years ago and it still remains popular among developers. In fact, Java has never ranked lower than #2 on the </a:t>
            </a:r>
            <a:r>
              <a:rPr lang="en-US" u="sng" dirty="0">
                <a:hlinkClick r:id="rId2"/>
              </a:rPr>
              <a:t>TIOBE Index</a:t>
            </a:r>
            <a:r>
              <a:rPr lang="en-US" dirty="0"/>
              <a:t>. Java was born in the mid-1990s and has nearly 20 years of optimizations for running highly dynamic monolithic applications that assume sole ownership of (virtualized) host CPU and memory. However, we now live in a world dominated by the cloud, mobile, </a:t>
            </a:r>
            <a:r>
              <a:rPr lang="en-US" dirty="0" err="1"/>
              <a:t>IoT</a:t>
            </a:r>
            <a:r>
              <a:rPr lang="en-US" dirty="0"/>
              <a:t>, and open source, where containers, Kubernetes, </a:t>
            </a:r>
            <a:r>
              <a:rPr lang="en-US" dirty="0" smtClean="0"/>
              <a:t>micro services</a:t>
            </a:r>
            <a:r>
              <a:rPr lang="en-US" dirty="0"/>
              <a:t>, reactive, Function-as-a-Service (</a:t>
            </a:r>
            <a:r>
              <a:rPr lang="en-US" dirty="0" err="1"/>
              <a:t>FaaS</a:t>
            </a:r>
            <a:r>
              <a:rPr lang="en-US" dirty="0"/>
              <a:t>), </a:t>
            </a:r>
            <a:r>
              <a:rPr lang="en-US" u="sng" dirty="0" smtClean="0">
                <a:solidFill>
                  <a:schemeClr val="accent2"/>
                </a:solidFill>
                <a:hlinkClick r:id="rId3"/>
              </a:rPr>
              <a:t>12-factor</a:t>
            </a:r>
            <a:r>
              <a:rPr lang="en-US" dirty="0" smtClean="0"/>
              <a:t>, </a:t>
            </a:r>
            <a:r>
              <a:rPr lang="en-US" dirty="0"/>
              <a:t>and cloud-native application development can deliver higher levels of productivity and efficiency. As an industry, we need to rethink how Java can be best utilized to address these new deployment environments and application architectures</a:t>
            </a:r>
            <a:r>
              <a:rPr lang="en-US" dirty="0" smtClean="0"/>
              <a:t>.</a:t>
            </a:r>
          </a:p>
          <a:p>
            <a:pPr marL="0" indent="0">
              <a:buNone/>
            </a:pPr>
            <a:endParaRPr lang="en-US" b="0" dirty="0" smtClean="0">
              <a:effectLst/>
            </a:endParaRPr>
          </a:p>
          <a:p>
            <a:pPr marL="0" indent="0">
              <a:buNone/>
            </a:pPr>
            <a:r>
              <a:rPr lang="en-US" dirty="0"/>
              <a:t>•We’d like to introduce you to </a:t>
            </a:r>
            <a:r>
              <a:rPr lang="en-US" b="1" dirty="0"/>
              <a:t>Quarks</a:t>
            </a:r>
            <a:r>
              <a:rPr lang="en-US" dirty="0"/>
              <a:t> and </a:t>
            </a:r>
            <a:r>
              <a:rPr lang="en-US" i="1" dirty="0"/>
              <a:t>Supersonic Subatomic Java</a:t>
            </a:r>
            <a:r>
              <a:rPr lang="en-US" dirty="0" smtClean="0"/>
              <a:t>!</a:t>
            </a:r>
          </a:p>
          <a:p>
            <a:pPr marL="0" indent="0">
              <a:buNone/>
            </a:pPr>
            <a:endParaRPr lang="en-US" b="0" dirty="0">
              <a:effectLst/>
            </a:endParaRPr>
          </a:p>
          <a:p>
            <a:pPr marL="0" indent="0">
              <a:buNone/>
            </a:pPr>
            <a:endParaRPr lang="en-US" b="0" dirty="0" smtClean="0">
              <a:effectLst/>
            </a:endParaRPr>
          </a:p>
          <a:p>
            <a:pPr marL="0" indent="0">
              <a:buNone/>
            </a:pPr>
            <a:r>
              <a:rPr lang="en-US" dirty="0"/>
              <a:t>•</a:t>
            </a:r>
            <a:r>
              <a:rPr lang="en-US" dirty="0" err="1"/>
              <a:t>Quarkus</a:t>
            </a:r>
            <a:r>
              <a:rPr lang="en-US" dirty="0"/>
              <a:t> is a Kubernetes Native Java framework tailored for </a:t>
            </a:r>
            <a:r>
              <a:rPr lang="en-US" dirty="0" err="1"/>
              <a:t>GraalVM</a:t>
            </a:r>
            <a:r>
              <a:rPr lang="en-US" dirty="0"/>
              <a:t> and </a:t>
            </a:r>
            <a:r>
              <a:rPr lang="en-US" dirty="0" err="1"/>
              <a:t>HotSpot</a:t>
            </a:r>
            <a:r>
              <a:rPr lang="en-US" dirty="0"/>
              <a:t>, crafted from best-of-breed Java libraries and standards. </a:t>
            </a:r>
            <a:r>
              <a:rPr lang="en-US" i="1" dirty="0"/>
              <a:t>The goal of Quarks is to make Java a leading platform in Kubernetes and </a:t>
            </a:r>
            <a:r>
              <a:rPr lang="en-US" i="1" dirty="0" err="1"/>
              <a:t>serverless</a:t>
            </a:r>
            <a:r>
              <a:rPr lang="en-US" i="1" dirty="0"/>
              <a:t> environments while offering developers a unified reactive and imperative programming model to optimally address a wider range of distributed application architectures.</a:t>
            </a:r>
            <a:endParaRPr lang="en-US" b="0" dirty="0" smtClean="0">
              <a:effectLst/>
            </a:endParaRPr>
          </a:p>
          <a:p>
            <a:pPr marL="0" indent="0">
              <a:buNone/>
            </a:pPr>
            <a:r>
              <a:rPr lang="en-US" dirty="0" smtClean="0"/>
              <a:t/>
            </a:r>
            <a:br>
              <a:rPr lang="en-US" dirty="0" smtClean="0"/>
            </a:br>
            <a:endParaRPr lang="en-US" dirty="0"/>
          </a:p>
        </p:txBody>
      </p:sp>
    </p:spTree>
    <p:extLst>
      <p:ext uri="{BB962C8B-B14F-4D97-AF65-F5344CB8AC3E}">
        <p14:creationId xmlns:p14="http://schemas.microsoft.com/office/powerpoint/2010/main" val="24090912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a:spLocks noChangeArrowheads="1"/>
          </p:cNvSpPr>
          <p:nvPr/>
        </p:nvSpPr>
        <p:spPr bwMode="auto">
          <a:xfrm>
            <a:off x="402670" y="1191193"/>
            <a:ext cx="11107025" cy="4924425"/>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smtClean="0">
                <a:ln>
                  <a:noFill/>
                </a:ln>
                <a:solidFill>
                  <a:srgbClr val="242424"/>
                </a:solidFill>
                <a:effectLst/>
                <a:cs typeface="Arial" panose="020B0604020202020204" pitchFamily="34" charset="0"/>
              </a:rPr>
              <a:t>Container First</a:t>
            </a:r>
            <a:endParaRPr kumimoji="0" lang="en-US" altLang="en-US" b="1"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err="1" smtClean="0">
                <a:ln>
                  <a:noFill/>
                </a:ln>
                <a:solidFill>
                  <a:srgbClr val="646464"/>
                </a:solidFill>
                <a:effectLst/>
                <a:cs typeface="Arial" panose="020B0604020202020204" pitchFamily="34" charset="0"/>
              </a:rPr>
              <a:t>Quarkus</a:t>
            </a:r>
            <a:r>
              <a:rPr kumimoji="0" lang="en-US" altLang="en-US" b="0" i="1" u="none" strike="noStrike" cap="none" normalizeH="0" baseline="0" dirty="0" smtClean="0">
                <a:ln>
                  <a:noFill/>
                </a:ln>
                <a:solidFill>
                  <a:srgbClr val="646464"/>
                </a:solidFill>
                <a:effectLst/>
                <a:cs typeface="Arial" panose="020B0604020202020204" pitchFamily="34" charset="0"/>
              </a:rPr>
              <a:t> delivers significant runtime efficiencies (based on Red Hat testing), such as:</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i="1" dirty="0">
              <a:solidFill>
                <a:srgbClr val="646464"/>
              </a:solidFill>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1" u="none" strike="noStrike" cap="none" normalizeH="0" baseline="0" dirty="0" smtClean="0">
              <a:ln>
                <a:noFill/>
              </a:ln>
              <a:solidFill>
                <a:srgbClr val="646464"/>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i="1" dirty="0">
              <a:solidFill>
                <a:srgbClr val="646464"/>
              </a:solidFill>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1" u="none" strike="noStrike" cap="none" normalizeH="0" baseline="0" dirty="0" smtClean="0">
              <a:ln>
                <a:noFill/>
              </a:ln>
              <a:solidFill>
                <a:srgbClr val="646464"/>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i="1" dirty="0">
              <a:solidFill>
                <a:srgbClr val="646464"/>
              </a:solidFill>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smtClean="0">
                <a:ln>
                  <a:noFill/>
                </a:ln>
                <a:solidFill>
                  <a:srgbClr val="646464"/>
                </a:solidFill>
                <a:effectLst/>
                <a:cs typeface="Arial" panose="020B0604020202020204" pitchFamily="34" charset="0"/>
              </a:rPr>
              <a:t>  </a:t>
            </a:r>
            <a:endParaRPr kumimoji="0" lang="en-US" altLang="en-US"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1" u="none" strike="noStrike" cap="none" normalizeH="0" baseline="0" dirty="0" smtClean="0">
                <a:ln>
                  <a:noFill/>
                </a:ln>
                <a:solidFill>
                  <a:srgbClr val="646464"/>
                </a:solidFill>
                <a:effectLst/>
                <a:cs typeface="Arial" panose="020B0604020202020204" pitchFamily="34" charset="0"/>
              </a:rPr>
              <a:t>Fast Startup (tens of milliseconds) allows automatic scaling up and down of </a:t>
            </a:r>
            <a:r>
              <a:rPr kumimoji="0" lang="en-US" altLang="en-US" b="0" i="1" u="none" strike="noStrike" cap="none" normalizeH="0" baseline="0" dirty="0" err="1" smtClean="0">
                <a:ln>
                  <a:noFill/>
                </a:ln>
                <a:solidFill>
                  <a:srgbClr val="646464"/>
                </a:solidFill>
                <a:effectLst/>
                <a:cs typeface="Arial" panose="020B0604020202020204" pitchFamily="34" charset="0"/>
              </a:rPr>
              <a:t>microservices</a:t>
            </a:r>
            <a:r>
              <a:rPr kumimoji="0" lang="en-US" altLang="en-US" b="0" i="1" u="none" strike="noStrike" cap="none" normalizeH="0" baseline="0" dirty="0" smtClean="0">
                <a:ln>
                  <a:noFill/>
                </a:ln>
                <a:solidFill>
                  <a:srgbClr val="646464"/>
                </a:solidFill>
                <a:effectLst/>
                <a:cs typeface="Arial" panose="020B0604020202020204" pitchFamily="34" charset="0"/>
              </a:rPr>
              <a:t> on containers and Kubernetes as well as </a:t>
            </a:r>
            <a:r>
              <a:rPr kumimoji="0" lang="en-US" altLang="en-US" b="0" i="1" u="none" strike="noStrike" cap="none" normalizeH="0" baseline="0" dirty="0" err="1" smtClean="0">
                <a:ln>
                  <a:noFill/>
                </a:ln>
                <a:solidFill>
                  <a:srgbClr val="646464"/>
                </a:solidFill>
                <a:effectLst/>
                <a:cs typeface="Arial" panose="020B0604020202020204" pitchFamily="34" charset="0"/>
              </a:rPr>
              <a:t>FaaS</a:t>
            </a:r>
            <a:r>
              <a:rPr kumimoji="0" lang="en-US" altLang="en-US" b="0" i="1" u="none" strike="noStrike" cap="none" normalizeH="0" baseline="0" dirty="0" smtClean="0">
                <a:ln>
                  <a:noFill/>
                </a:ln>
                <a:solidFill>
                  <a:srgbClr val="646464"/>
                </a:solidFill>
                <a:effectLst/>
                <a:cs typeface="Arial" panose="020B0604020202020204" pitchFamily="34" charset="0"/>
              </a:rPr>
              <a:t> on-the-spot execution.</a:t>
            </a:r>
          </a:p>
          <a:p>
            <a:pPr marL="0" marR="0" lvl="0" indent="0" algn="l" defTabSz="914400" rtl="0" eaLnBrk="0" fontAlgn="base" latinLnBrk="0" hangingPunct="0">
              <a:lnSpc>
                <a:spcPct val="100000"/>
              </a:lnSpc>
              <a:spcBef>
                <a:spcPct val="0"/>
              </a:spcBef>
              <a:spcAft>
                <a:spcPct val="0"/>
              </a:spcAft>
              <a:buClrTx/>
              <a:buSzTx/>
              <a:tabLst/>
            </a:pPr>
            <a:endParaRPr lang="en-US" altLang="en-US" i="1" dirty="0">
              <a:solidFill>
                <a:srgbClr val="646464"/>
              </a:solidFill>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b="0" i="1" u="none" strike="noStrike" cap="none" normalizeH="0" baseline="0" dirty="0" smtClean="0">
              <a:ln>
                <a:noFill/>
              </a:ln>
              <a:solidFill>
                <a:srgbClr val="646464"/>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1" u="none" strike="noStrike" cap="none" normalizeH="0" baseline="0" dirty="0" smtClean="0">
                <a:ln>
                  <a:noFill/>
                </a:ln>
                <a:solidFill>
                  <a:srgbClr val="646464"/>
                </a:solidFill>
                <a:effectLst/>
                <a:cs typeface="Arial" panose="020B0604020202020204" pitchFamily="34" charset="0"/>
              </a:rPr>
              <a:t>Low memory utilization helps optimize container density in </a:t>
            </a:r>
            <a:r>
              <a:rPr kumimoji="0" lang="en-US" altLang="en-US" b="0" i="1" u="none" strike="noStrike" cap="none" normalizeH="0" baseline="0" dirty="0" err="1" smtClean="0">
                <a:ln>
                  <a:noFill/>
                </a:ln>
                <a:solidFill>
                  <a:srgbClr val="646464"/>
                </a:solidFill>
                <a:effectLst/>
                <a:cs typeface="Arial" panose="020B0604020202020204" pitchFamily="34" charset="0"/>
              </a:rPr>
              <a:t>microservices</a:t>
            </a:r>
            <a:r>
              <a:rPr kumimoji="0" lang="en-US" altLang="en-US" b="0" i="1" u="none" strike="noStrike" cap="none" normalizeH="0" baseline="0" dirty="0" smtClean="0">
                <a:ln>
                  <a:noFill/>
                </a:ln>
                <a:solidFill>
                  <a:srgbClr val="646464"/>
                </a:solidFill>
                <a:effectLst/>
                <a:cs typeface="Arial" panose="020B0604020202020204" pitchFamily="34" charset="0"/>
              </a:rPr>
              <a:t> architecture deployments requiring multiple containers.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b="0" i="1" u="none" strike="noStrike" cap="none" normalizeH="0" baseline="0" dirty="0" smtClean="0">
              <a:ln>
                <a:noFill/>
              </a:ln>
              <a:solidFill>
                <a:srgbClr val="646464"/>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1" u="none" strike="noStrike" cap="none" normalizeH="0" baseline="0" dirty="0" smtClean="0">
                <a:ln>
                  <a:noFill/>
                </a:ln>
                <a:solidFill>
                  <a:srgbClr val="646464"/>
                </a:solidFill>
                <a:effectLst/>
                <a:cs typeface="Arial" panose="020B0604020202020204" pitchFamily="34" charset="0"/>
              </a:rPr>
              <a:t>Smaller application and container image footprint</a:t>
            </a:r>
            <a:endParaRPr kumimoji="0" lang="en-US" altLang="en-US"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1" u="none" strike="noStrike" cap="none" normalizeH="0" baseline="0" dirty="0" smtClean="0">
              <a:ln>
                <a:noFill/>
              </a:ln>
              <a:solidFill>
                <a:srgbClr val="646464"/>
              </a:solidFill>
              <a:effectLst/>
              <a:latin typeface="Arial" panose="020B0604020202020204" pitchFamily="34" charset="0"/>
              <a:cs typeface="Arial" panose="020B0604020202020204" pitchFamily="34" charset="0"/>
            </a:endParaRPr>
          </a:p>
        </p:txBody>
      </p:sp>
      <p:pic>
        <p:nvPicPr>
          <p:cNvPr id="1028" name="Picture 4" descr="https://lh3.googleusercontent.com/D0mRDgBGmfl2xvYCex0cLAD4K09aOy3h2_xZ1FK0Vo_tq4i0-OI9ND2ey488RcjXuimfbfk1CePDsiOrhEb5KCzr0d-OFTOur3iisAFFHeYBshuno5PnTXQiwDyYl3xhJq7ulIV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5993" y="2250434"/>
            <a:ext cx="2857500" cy="790575"/>
          </a:xfrm>
          <a:prstGeom prst="rect">
            <a:avLst/>
          </a:prstGeom>
          <a:ln w="127000" cap="sq">
            <a:solidFill>
              <a:srgbClr val="000000"/>
            </a:solidFill>
            <a:miter lim="800000"/>
          </a:ln>
          <a:effectLst>
            <a:outerShdw blurRad="57150" dist="50800" dir="2700000" algn="tl" rotWithShape="0">
              <a:srgbClr val="000000">
                <a:alpha val="4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72391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832022" y="801559"/>
            <a:ext cx="10700952" cy="4062651"/>
          </a:xfrm>
          <a:prstGeom prst="rect">
            <a:avLst/>
          </a:prstGeom>
          <a:solidFill>
            <a:schemeClr val="accent1"/>
          </a:solidFill>
        </p:spPr>
        <p:txBody>
          <a:bodyPr wrap="square">
            <a:spAutoFit/>
          </a:bodyPr>
          <a:lstStyle/>
          <a:p>
            <a:r>
              <a:rPr lang="en-US" sz="3200" b="0" i="0" dirty="0" smtClean="0">
                <a:solidFill>
                  <a:srgbClr val="242424"/>
                </a:solidFill>
                <a:effectLst/>
              </a:rPr>
              <a:t>Unifies Imperative and Reactive</a:t>
            </a:r>
          </a:p>
          <a:p>
            <a:endParaRPr lang="en-US" sz="3200" b="1" i="0" dirty="0" smtClean="0">
              <a:solidFill>
                <a:srgbClr val="242424"/>
              </a:solidFill>
              <a:effectLst/>
            </a:endParaRPr>
          </a:p>
          <a:p>
            <a:r>
              <a:rPr lang="en-US" b="0" i="0" dirty="0" smtClean="0">
                <a:solidFill>
                  <a:srgbClr val="646464"/>
                </a:solidFill>
                <a:effectLst/>
              </a:rPr>
              <a:t>Most Java developers are familiar with the imperative programming model and would like to utilize that experience when adopting a new platform. At the same time, developers are rapidly adopting a cloud native, event-driven, asynchronous, and reactive model to address business requirements to build highly concurrent and responsive applications. </a:t>
            </a:r>
            <a:r>
              <a:rPr lang="en-US" b="0" i="0" dirty="0" err="1" smtClean="0">
                <a:solidFill>
                  <a:srgbClr val="646464"/>
                </a:solidFill>
                <a:effectLst/>
              </a:rPr>
              <a:t>Quarkus</a:t>
            </a:r>
            <a:r>
              <a:rPr lang="en-US" b="0" i="0" dirty="0" smtClean="0">
                <a:solidFill>
                  <a:srgbClr val="646464"/>
                </a:solidFill>
                <a:effectLst/>
              </a:rPr>
              <a:t> is designed to seamlessly brings the two models together in the same platform, resulting in strong leverage within an organization.</a:t>
            </a:r>
            <a:endParaRPr lang="en-US" dirty="0" smtClean="0">
              <a:solidFill>
                <a:srgbClr val="646464"/>
              </a:solidFill>
            </a:endParaRPr>
          </a:p>
          <a:p>
            <a:endParaRPr lang="en-US" b="0" i="0" dirty="0">
              <a:solidFill>
                <a:srgbClr val="646464"/>
              </a:solidFill>
              <a:effectLst/>
            </a:endParaRPr>
          </a:p>
          <a:p>
            <a:r>
              <a:rPr lang="en-US" sz="3200" dirty="0"/>
              <a:t>Developer </a:t>
            </a:r>
            <a:r>
              <a:rPr lang="en-US" sz="3200" dirty="0" smtClean="0"/>
              <a:t>Joy</a:t>
            </a:r>
            <a:endParaRPr lang="en-US" sz="3200" b="1" dirty="0"/>
          </a:p>
          <a:p>
            <a:r>
              <a:rPr lang="en-US" b="1" dirty="0"/>
              <a:t>A cohesive platform for optimized developer joy</a:t>
            </a:r>
            <a:r>
              <a:rPr lang="en-US" b="1" dirty="0" smtClean="0"/>
              <a:t>:</a:t>
            </a:r>
          </a:p>
          <a:p>
            <a:endParaRPr lang="en-US" b="1" dirty="0"/>
          </a:p>
          <a:p>
            <a:endParaRPr lang="en-US" b="0" i="0" dirty="0" smtClean="0">
              <a:solidFill>
                <a:srgbClr val="646464"/>
              </a:solidFill>
              <a:effectLst/>
            </a:endParaRPr>
          </a:p>
        </p:txBody>
      </p:sp>
      <p:pic>
        <p:nvPicPr>
          <p:cNvPr id="2058" name="Picture 10" descr="https://developers.redhat.com/blog/wp-content/uploads/2019/03/Screen-Shot-2019-03-06-at-3.44.59-PM-300x8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20050" y="5119583"/>
            <a:ext cx="2857500" cy="798943"/>
          </a:xfrm>
          <a:prstGeom prst="rect">
            <a:avLst/>
          </a:prstGeom>
          <a:ln w="127000" cap="sq">
            <a:solidFill>
              <a:srgbClr val="000000"/>
            </a:solidFill>
            <a:miter lim="800000"/>
          </a:ln>
          <a:effectLst>
            <a:outerShdw blurRad="57150" dist="50800" dir="2700000" algn="tl" rotWithShape="0">
              <a:srgbClr val="000000">
                <a:alpha val="4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32100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41405" y="486032"/>
            <a:ext cx="9292281" cy="2031325"/>
          </a:xfrm>
          <a:prstGeom prst="rect">
            <a:avLst/>
          </a:prstGeom>
          <a:solidFill>
            <a:schemeClr val="accent1"/>
          </a:solidFill>
        </p:spPr>
        <p:txBody>
          <a:bodyPr wrap="square">
            <a:spAutoFit/>
          </a:bodyPr>
          <a:lstStyle/>
          <a:p>
            <a:pPr>
              <a:buFont typeface="Arial" panose="020B0604020202020204" pitchFamily="34" charset="0"/>
              <a:buChar char="•"/>
            </a:pPr>
            <a:r>
              <a:rPr lang="en-US" b="0" i="0" dirty="0" smtClean="0">
                <a:solidFill>
                  <a:srgbClr val="646464"/>
                </a:solidFill>
                <a:effectLst/>
              </a:rPr>
              <a:t>Unified configuration with all configuration in a single property file.</a:t>
            </a:r>
          </a:p>
          <a:p>
            <a:pPr>
              <a:buFont typeface="Arial" panose="020B0604020202020204" pitchFamily="34" charset="0"/>
              <a:buChar char="•"/>
            </a:pPr>
            <a:endParaRPr lang="en-US" b="0" i="0" dirty="0" smtClean="0">
              <a:solidFill>
                <a:srgbClr val="646464"/>
              </a:solidFill>
              <a:effectLst/>
            </a:endParaRPr>
          </a:p>
          <a:p>
            <a:pPr>
              <a:buFont typeface="Arial" panose="020B0604020202020204" pitchFamily="34" charset="0"/>
              <a:buChar char="•"/>
            </a:pPr>
            <a:r>
              <a:rPr lang="en-US" b="0" i="0" dirty="0" smtClean="0">
                <a:solidFill>
                  <a:srgbClr val="646464"/>
                </a:solidFill>
                <a:effectLst/>
              </a:rPr>
              <a:t>Zero configuration, live reload in the blink of an eye.</a:t>
            </a:r>
          </a:p>
          <a:p>
            <a:pPr>
              <a:buFont typeface="Arial" panose="020B0604020202020204" pitchFamily="34" charset="0"/>
              <a:buChar char="•"/>
            </a:pPr>
            <a:endParaRPr lang="en-US" b="0" i="0" dirty="0" smtClean="0">
              <a:solidFill>
                <a:srgbClr val="646464"/>
              </a:solidFill>
              <a:effectLst/>
            </a:endParaRPr>
          </a:p>
          <a:p>
            <a:pPr>
              <a:buFont typeface="Arial" panose="020B0604020202020204" pitchFamily="34" charset="0"/>
              <a:buChar char="•"/>
            </a:pPr>
            <a:r>
              <a:rPr lang="en-US" b="0" i="0" dirty="0" smtClean="0">
                <a:solidFill>
                  <a:srgbClr val="646464"/>
                </a:solidFill>
                <a:effectLst/>
              </a:rPr>
              <a:t>Streamlined code for the 80% common usages, flexible for the 20%.</a:t>
            </a:r>
          </a:p>
          <a:p>
            <a:endParaRPr lang="en-US" b="0" i="0" dirty="0" smtClean="0">
              <a:solidFill>
                <a:srgbClr val="646464"/>
              </a:solidFill>
              <a:effectLst/>
            </a:endParaRPr>
          </a:p>
          <a:p>
            <a:pPr>
              <a:buFont typeface="Arial" panose="020B0604020202020204" pitchFamily="34" charset="0"/>
              <a:buChar char="•"/>
            </a:pPr>
            <a:r>
              <a:rPr lang="en-US" b="0" i="0" dirty="0" smtClean="0">
                <a:solidFill>
                  <a:srgbClr val="646464"/>
                </a:solidFill>
                <a:effectLst/>
              </a:rPr>
              <a:t>No hassle native executable generation.</a:t>
            </a:r>
            <a:endParaRPr lang="en-US" b="0" i="0" dirty="0">
              <a:solidFill>
                <a:srgbClr val="646464"/>
              </a:solidFill>
              <a:effectLst/>
            </a:endParaRPr>
          </a:p>
        </p:txBody>
      </p:sp>
      <p:sp>
        <p:nvSpPr>
          <p:cNvPr id="5" name="Rectangle 4"/>
          <p:cNvSpPr/>
          <p:nvPr/>
        </p:nvSpPr>
        <p:spPr>
          <a:xfrm>
            <a:off x="741405" y="2907957"/>
            <a:ext cx="10280822" cy="27392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3200" b="0" i="0" dirty="0" smtClean="0">
                <a:solidFill>
                  <a:srgbClr val="242424"/>
                </a:solidFill>
                <a:effectLst/>
              </a:rPr>
              <a:t>Best of Breed Libraries and Standards</a:t>
            </a:r>
          </a:p>
          <a:p>
            <a:endParaRPr lang="en-US" sz="3200" b="1" i="0" dirty="0" smtClean="0">
              <a:solidFill>
                <a:srgbClr val="242424"/>
              </a:solidFill>
              <a:effectLst/>
            </a:endParaRPr>
          </a:p>
          <a:p>
            <a:r>
              <a:rPr lang="en-US" b="0" i="0" dirty="0" err="1" smtClean="0">
                <a:solidFill>
                  <a:srgbClr val="646464"/>
                </a:solidFill>
                <a:effectLst/>
              </a:rPr>
              <a:t>Quarkus</a:t>
            </a:r>
            <a:r>
              <a:rPr lang="en-US" b="0" i="0" dirty="0" smtClean="0">
                <a:solidFill>
                  <a:srgbClr val="646464"/>
                </a:solidFill>
                <a:effectLst/>
              </a:rPr>
              <a:t> brings a cohesive, fun-to-use full-stack framework by leveraging best of breed libraries you love and use wired on a standard backbone – these include Eclipse </a:t>
            </a:r>
            <a:r>
              <a:rPr lang="en-US" b="0" i="0" dirty="0" err="1" smtClean="0">
                <a:solidFill>
                  <a:srgbClr val="646464"/>
                </a:solidFill>
                <a:effectLst/>
              </a:rPr>
              <a:t>MicroProfile</a:t>
            </a:r>
            <a:r>
              <a:rPr lang="en-US" b="0" i="0" dirty="0" smtClean="0">
                <a:solidFill>
                  <a:srgbClr val="646464"/>
                </a:solidFill>
                <a:effectLst/>
              </a:rPr>
              <a:t>, JPA/Hibernate, JAX-RS/</a:t>
            </a:r>
            <a:r>
              <a:rPr lang="en-US" b="0" i="0" dirty="0" err="1" smtClean="0">
                <a:solidFill>
                  <a:srgbClr val="646464"/>
                </a:solidFill>
                <a:effectLst/>
              </a:rPr>
              <a:t>RESTEasy</a:t>
            </a:r>
            <a:r>
              <a:rPr lang="en-US" b="0" i="0" dirty="0" smtClean="0">
                <a:solidFill>
                  <a:srgbClr val="646464"/>
                </a:solidFill>
                <a:effectLst/>
              </a:rPr>
              <a:t>, Eclipse </a:t>
            </a:r>
            <a:r>
              <a:rPr lang="en-US" b="0" i="0" dirty="0" err="1" smtClean="0">
                <a:solidFill>
                  <a:srgbClr val="646464"/>
                </a:solidFill>
                <a:effectLst/>
              </a:rPr>
              <a:t>Vert.x</a:t>
            </a:r>
            <a:r>
              <a:rPr lang="en-US" b="0" i="0" dirty="0" smtClean="0">
                <a:solidFill>
                  <a:srgbClr val="646464"/>
                </a:solidFill>
                <a:effectLst/>
              </a:rPr>
              <a:t>, </a:t>
            </a:r>
            <a:r>
              <a:rPr lang="en-US" b="0" i="0" dirty="0" err="1" smtClean="0">
                <a:solidFill>
                  <a:srgbClr val="646464"/>
                </a:solidFill>
                <a:effectLst/>
              </a:rPr>
              <a:t>Netty</a:t>
            </a:r>
            <a:r>
              <a:rPr lang="en-US" b="0" i="0" dirty="0" smtClean="0">
                <a:solidFill>
                  <a:srgbClr val="646464"/>
                </a:solidFill>
                <a:effectLst/>
              </a:rPr>
              <a:t>, and more.</a:t>
            </a:r>
          </a:p>
          <a:p>
            <a:r>
              <a:rPr lang="en-US" b="0" i="0" dirty="0" err="1" smtClean="0">
                <a:solidFill>
                  <a:srgbClr val="646464"/>
                </a:solidFill>
                <a:effectLst/>
              </a:rPr>
              <a:t>Quarkus</a:t>
            </a:r>
            <a:r>
              <a:rPr lang="en-US" b="0" i="0" dirty="0" smtClean="0">
                <a:solidFill>
                  <a:srgbClr val="646464"/>
                </a:solidFill>
                <a:effectLst/>
              </a:rPr>
              <a:t> also includes an extension framework that third-party framework authors can leverage to extend it. The </a:t>
            </a:r>
            <a:r>
              <a:rPr lang="en-US" b="0" i="0" dirty="0" err="1" smtClean="0">
                <a:solidFill>
                  <a:srgbClr val="646464"/>
                </a:solidFill>
                <a:effectLst/>
              </a:rPr>
              <a:t>Quarkus</a:t>
            </a:r>
            <a:r>
              <a:rPr lang="en-US" b="0" i="0" dirty="0" smtClean="0">
                <a:solidFill>
                  <a:srgbClr val="646464"/>
                </a:solidFill>
                <a:effectLst/>
              </a:rPr>
              <a:t> extension framework reduces the complexity for making third-party frameworks run on </a:t>
            </a:r>
            <a:r>
              <a:rPr lang="en-US" b="0" i="0" dirty="0" err="1" smtClean="0">
                <a:solidFill>
                  <a:srgbClr val="646464"/>
                </a:solidFill>
                <a:effectLst/>
              </a:rPr>
              <a:t>Quarkus</a:t>
            </a:r>
            <a:r>
              <a:rPr lang="en-US" b="0" i="0" dirty="0" smtClean="0">
                <a:solidFill>
                  <a:srgbClr val="646464"/>
                </a:solidFill>
                <a:effectLst/>
              </a:rPr>
              <a:t> and compile to a </a:t>
            </a:r>
            <a:r>
              <a:rPr lang="en-US" b="0" i="0" dirty="0" err="1" smtClean="0">
                <a:solidFill>
                  <a:srgbClr val="646464"/>
                </a:solidFill>
                <a:effectLst/>
              </a:rPr>
              <a:t>GraalVM</a:t>
            </a:r>
            <a:r>
              <a:rPr lang="en-US" b="0" i="0" dirty="0" smtClean="0">
                <a:solidFill>
                  <a:srgbClr val="646464"/>
                </a:solidFill>
                <a:effectLst/>
              </a:rPr>
              <a:t> native binary.</a:t>
            </a:r>
            <a:endParaRPr lang="en-US" b="0" i="0" dirty="0">
              <a:solidFill>
                <a:srgbClr val="646464"/>
              </a:solidFill>
              <a:effectLst/>
            </a:endParaRPr>
          </a:p>
        </p:txBody>
      </p:sp>
    </p:spTree>
    <p:extLst>
      <p:ext uri="{BB962C8B-B14F-4D97-AF65-F5344CB8AC3E}">
        <p14:creationId xmlns:p14="http://schemas.microsoft.com/office/powerpoint/2010/main" val="14164760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03653" y="906162"/>
            <a:ext cx="11327027" cy="3908762"/>
          </a:xfrm>
          <a:prstGeom prst="rect">
            <a:avLst/>
          </a:prstGeom>
          <a:solidFill>
            <a:schemeClr val="accent1"/>
          </a:solidFill>
        </p:spPr>
        <p:txBody>
          <a:bodyPr wrap="square">
            <a:spAutoFit/>
          </a:bodyPr>
          <a:lstStyle/>
          <a:p>
            <a:r>
              <a:rPr lang="en-US" sz="3200" b="0" i="0" dirty="0" smtClean="0">
                <a:solidFill>
                  <a:srgbClr val="242424"/>
                </a:solidFill>
                <a:effectLst/>
              </a:rPr>
              <a:t>Summary</a:t>
            </a:r>
            <a:endParaRPr lang="en-US" sz="3200" b="1" i="0" dirty="0" smtClean="0">
              <a:solidFill>
                <a:srgbClr val="242424"/>
              </a:solidFill>
              <a:effectLst/>
            </a:endParaRPr>
          </a:p>
          <a:p>
            <a:r>
              <a:rPr lang="en-US" b="0" i="0" dirty="0" err="1" smtClean="0">
                <a:solidFill>
                  <a:srgbClr val="646464"/>
                </a:solidFill>
                <a:effectLst/>
              </a:rPr>
              <a:t>Quarkus</a:t>
            </a:r>
            <a:r>
              <a:rPr lang="en-US" b="0" i="0" dirty="0" smtClean="0">
                <a:solidFill>
                  <a:srgbClr val="646464"/>
                </a:solidFill>
                <a:effectLst/>
              </a:rPr>
              <a:t> provides an effective solution for running Java in this new world of </a:t>
            </a:r>
            <a:r>
              <a:rPr lang="en-US" b="0" i="0" dirty="0" err="1" smtClean="0">
                <a:solidFill>
                  <a:srgbClr val="646464"/>
                </a:solidFill>
                <a:effectLst/>
              </a:rPr>
              <a:t>serverless</a:t>
            </a:r>
            <a:r>
              <a:rPr lang="en-US" b="0" i="0" dirty="0" smtClean="0">
                <a:solidFill>
                  <a:srgbClr val="646464"/>
                </a:solidFill>
                <a:effectLst/>
              </a:rPr>
              <a:t>, </a:t>
            </a:r>
            <a:r>
              <a:rPr lang="en-US" b="0" i="0" dirty="0" err="1" smtClean="0">
                <a:solidFill>
                  <a:srgbClr val="646464"/>
                </a:solidFill>
                <a:effectLst/>
              </a:rPr>
              <a:t>microservices</a:t>
            </a:r>
            <a:r>
              <a:rPr lang="en-US" b="0" i="0" dirty="0" smtClean="0">
                <a:solidFill>
                  <a:srgbClr val="646464"/>
                </a:solidFill>
                <a:effectLst/>
              </a:rPr>
              <a:t>, containers, Kubernetes, </a:t>
            </a:r>
            <a:r>
              <a:rPr lang="en-US" b="0" i="0" dirty="0" err="1" smtClean="0">
                <a:solidFill>
                  <a:srgbClr val="646464"/>
                </a:solidFill>
                <a:effectLst/>
              </a:rPr>
              <a:t>FaaS</a:t>
            </a:r>
            <a:r>
              <a:rPr lang="en-US" b="0" i="0" dirty="0" smtClean="0">
                <a:solidFill>
                  <a:srgbClr val="646464"/>
                </a:solidFill>
                <a:effectLst/>
              </a:rPr>
              <a:t>, and the cloud because it has been designed with these in mind. Its container-first approach for cloud-native Java applications unifies imperative and reactive programming paradigms for </a:t>
            </a:r>
            <a:r>
              <a:rPr lang="en-US" b="0" i="0" dirty="0" err="1" smtClean="0">
                <a:solidFill>
                  <a:srgbClr val="646464"/>
                </a:solidFill>
                <a:effectLst/>
              </a:rPr>
              <a:t>microservices</a:t>
            </a:r>
            <a:r>
              <a:rPr lang="en-US" b="0" i="0" dirty="0" smtClean="0">
                <a:solidFill>
                  <a:srgbClr val="646464"/>
                </a:solidFill>
                <a:effectLst/>
              </a:rPr>
              <a:t> development and offers an extensible set of standards-based enterprise Java libraries and frameworks combined with extreme developer productivity that promises to revolutionize the way we develop in Java.</a:t>
            </a:r>
          </a:p>
          <a:p>
            <a:r>
              <a:rPr lang="en-US" b="0" i="0" dirty="0" smtClean="0">
                <a:solidFill>
                  <a:srgbClr val="646464"/>
                </a:solidFill>
                <a:effectLst/>
              </a:rPr>
              <a:t>We’d love you to join the </a:t>
            </a:r>
            <a:r>
              <a:rPr lang="en-US" b="0" i="0" dirty="0" err="1" smtClean="0">
                <a:solidFill>
                  <a:srgbClr val="646464"/>
                </a:solidFill>
                <a:effectLst/>
              </a:rPr>
              <a:t>Quarkus</a:t>
            </a:r>
            <a:r>
              <a:rPr lang="en-US" b="0" i="0" dirty="0" smtClean="0">
                <a:solidFill>
                  <a:srgbClr val="646464"/>
                </a:solidFill>
                <a:effectLst/>
              </a:rPr>
              <a:t> open-source community. If you’re interested in helping us continue to improve </a:t>
            </a:r>
            <a:r>
              <a:rPr lang="en-US" b="0" i="0" dirty="0" err="1" smtClean="0">
                <a:solidFill>
                  <a:srgbClr val="646464"/>
                </a:solidFill>
                <a:effectLst/>
              </a:rPr>
              <a:t>Quarkus</a:t>
            </a:r>
            <a:r>
              <a:rPr lang="en-US" b="0" i="0" dirty="0" smtClean="0">
                <a:solidFill>
                  <a:srgbClr val="646464"/>
                </a:solidFill>
                <a:effectLst/>
              </a:rPr>
              <a:t>, developing third-party extensions, using </a:t>
            </a:r>
            <a:r>
              <a:rPr lang="en-US" b="0" i="0" dirty="0" err="1" smtClean="0">
                <a:solidFill>
                  <a:srgbClr val="646464"/>
                </a:solidFill>
                <a:effectLst/>
              </a:rPr>
              <a:t>Quarkus</a:t>
            </a:r>
            <a:r>
              <a:rPr lang="en-US" b="0" i="0" dirty="0" smtClean="0">
                <a:solidFill>
                  <a:srgbClr val="646464"/>
                </a:solidFill>
                <a:effectLst/>
              </a:rPr>
              <a:t> to develop applications, or if you’re just curious about it, please join us at:</a:t>
            </a:r>
          </a:p>
          <a:p>
            <a:pPr>
              <a:buFont typeface="Arial" panose="020B0604020202020204" pitchFamily="34" charset="0"/>
              <a:buChar char="•"/>
            </a:pPr>
            <a:r>
              <a:rPr lang="en-US" b="0" i="0" dirty="0" err="1" smtClean="0">
                <a:solidFill>
                  <a:srgbClr val="646464"/>
                </a:solidFill>
                <a:effectLst/>
              </a:rPr>
              <a:t>Quarkus</a:t>
            </a:r>
            <a:r>
              <a:rPr lang="en-US" b="0" i="0" dirty="0" smtClean="0">
                <a:solidFill>
                  <a:srgbClr val="646464"/>
                </a:solidFill>
                <a:effectLst/>
              </a:rPr>
              <a:t> website: </a:t>
            </a:r>
            <a:r>
              <a:rPr lang="en-US" b="0" i="0" u="none" strike="noStrike" dirty="0" smtClean="0">
                <a:solidFill>
                  <a:srgbClr val="0066CC"/>
                </a:solidFill>
                <a:effectLst/>
                <a:hlinkClick r:id="rId2"/>
              </a:rPr>
              <a:t>http://quarkus.io</a:t>
            </a:r>
            <a:endParaRPr lang="en-US" b="0" i="0" dirty="0" smtClean="0">
              <a:solidFill>
                <a:srgbClr val="646464"/>
              </a:solidFill>
              <a:effectLst/>
            </a:endParaRPr>
          </a:p>
          <a:p>
            <a:pPr>
              <a:buFont typeface="Arial" panose="020B0604020202020204" pitchFamily="34" charset="0"/>
              <a:buChar char="•"/>
            </a:pPr>
            <a:r>
              <a:rPr lang="en-US" b="0" i="0" dirty="0" err="1" smtClean="0">
                <a:solidFill>
                  <a:srgbClr val="646464"/>
                </a:solidFill>
                <a:effectLst/>
              </a:rPr>
              <a:t>Quarkus</a:t>
            </a:r>
            <a:r>
              <a:rPr lang="en-US" b="0" i="0" dirty="0" smtClean="0">
                <a:solidFill>
                  <a:srgbClr val="646464"/>
                </a:solidFill>
                <a:effectLst/>
              </a:rPr>
              <a:t> GitHub project: https://github.com/quarkusio/quarkus</a:t>
            </a:r>
          </a:p>
          <a:p>
            <a:pPr>
              <a:buFont typeface="Arial" panose="020B0604020202020204" pitchFamily="34" charset="0"/>
              <a:buChar char="•"/>
            </a:pPr>
            <a:r>
              <a:rPr lang="en-US" b="0" i="0" dirty="0" err="1" smtClean="0">
                <a:solidFill>
                  <a:srgbClr val="646464"/>
                </a:solidFill>
                <a:effectLst/>
              </a:rPr>
              <a:t>Quarkus</a:t>
            </a:r>
            <a:r>
              <a:rPr lang="en-US" b="0" i="0" dirty="0" smtClean="0">
                <a:solidFill>
                  <a:srgbClr val="646464"/>
                </a:solidFill>
                <a:effectLst/>
              </a:rPr>
              <a:t> Twitter: </a:t>
            </a:r>
            <a:r>
              <a:rPr lang="en-US" b="0" i="0" u="none" strike="noStrike" dirty="0" smtClean="0">
                <a:solidFill>
                  <a:srgbClr val="0066CC"/>
                </a:solidFill>
                <a:effectLst/>
                <a:hlinkClick r:id="rId3"/>
              </a:rPr>
              <a:t>https://twitter.com/QuarkusIO</a:t>
            </a:r>
            <a:endParaRPr lang="en-US" b="0" i="0" dirty="0" smtClean="0">
              <a:solidFill>
                <a:srgbClr val="646464"/>
              </a:solidFill>
              <a:effectLst/>
            </a:endParaRPr>
          </a:p>
          <a:p>
            <a:pPr>
              <a:buFont typeface="Arial" panose="020B0604020202020204" pitchFamily="34" charset="0"/>
              <a:buChar char="•"/>
            </a:pPr>
            <a:r>
              <a:rPr lang="en-US" b="0" i="0" dirty="0" err="1" smtClean="0">
                <a:solidFill>
                  <a:srgbClr val="646464"/>
                </a:solidFill>
                <a:effectLst/>
              </a:rPr>
              <a:t>Quarkus</a:t>
            </a:r>
            <a:r>
              <a:rPr lang="en-US" b="0" i="0" dirty="0" smtClean="0">
                <a:solidFill>
                  <a:srgbClr val="646464"/>
                </a:solidFill>
                <a:effectLst/>
              </a:rPr>
              <a:t> chat: </a:t>
            </a:r>
            <a:r>
              <a:rPr lang="en-US" b="0" i="0" u="none" strike="noStrike" dirty="0" smtClean="0">
                <a:solidFill>
                  <a:srgbClr val="0066CC"/>
                </a:solidFill>
                <a:effectLst/>
                <a:hlinkClick r:id="rId4"/>
              </a:rPr>
              <a:t>https://quarkusio.zulipchat.com/</a:t>
            </a:r>
            <a:endParaRPr lang="en-US" b="0" i="0" dirty="0">
              <a:solidFill>
                <a:srgbClr val="646464"/>
              </a:solidFill>
              <a:effectLst/>
            </a:endParaRPr>
          </a:p>
        </p:txBody>
      </p:sp>
    </p:spTree>
    <p:extLst>
      <p:ext uri="{BB962C8B-B14F-4D97-AF65-F5344CB8AC3E}">
        <p14:creationId xmlns:p14="http://schemas.microsoft.com/office/powerpoint/2010/main" val="7894443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811838"/>
          </a:xfrm>
        </p:spPr>
        <p:style>
          <a:lnRef idx="2">
            <a:schemeClr val="accent1">
              <a:shade val="50000"/>
            </a:schemeClr>
          </a:lnRef>
          <a:fillRef idx="1">
            <a:schemeClr val="accent1"/>
          </a:fillRef>
          <a:effectRef idx="0">
            <a:schemeClr val="accent1"/>
          </a:effectRef>
          <a:fontRef idx="minor">
            <a:schemeClr val="lt1"/>
          </a:fontRef>
        </p:style>
        <p:txBody>
          <a:bodyPr>
            <a:normAutofit/>
          </a:bodyPr>
          <a:lstStyle/>
          <a:p>
            <a:r>
              <a:rPr lang="en-US" sz="9600" dirty="0" smtClean="0"/>
              <a:t>         THANK YOU</a:t>
            </a:r>
            <a:endParaRPr lang="en-US" sz="9600" dirty="0"/>
          </a:p>
        </p:txBody>
      </p:sp>
    </p:spTree>
    <p:extLst>
      <p:ext uri="{BB962C8B-B14F-4D97-AF65-F5344CB8AC3E}">
        <p14:creationId xmlns:p14="http://schemas.microsoft.com/office/powerpoint/2010/main" val="3870558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TotalTime>
  <Words>669</Words>
  <Application>Microsoft Office PowerPoint</Application>
  <PresentationFormat>Widescreen</PresentationFormat>
  <Paragraphs>48</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  Introducing QUARKUS : a next-generation framework </vt:lpstr>
      <vt:lpstr>PowerPoint Presentation</vt:lpstr>
      <vt:lpstr>PowerPoint Presentation</vt:lpstr>
      <vt:lpstr>PowerPoint Presentation</vt:lpstr>
      <vt:lpstr>PowerPoint Presentation</vt:lpstr>
      <vt:lpstr>PowerPoint Presentation</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Introducing QUARKUS : a next-generation Kubernetes native Java framework</dc:title>
  <dc:creator>Tamim152</dc:creator>
  <cp:lastModifiedBy>Tamim152</cp:lastModifiedBy>
  <cp:revision>6</cp:revision>
  <dcterms:created xsi:type="dcterms:W3CDTF">2020-04-10T16:24:05Z</dcterms:created>
  <dcterms:modified xsi:type="dcterms:W3CDTF">2020-04-11T16:54:03Z</dcterms:modified>
</cp:coreProperties>
</file>