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57" r:id="rId4"/>
    <p:sldId id="273" r:id="rId5"/>
    <p:sldId id="271" r:id="rId6"/>
    <p:sldId id="274" r:id="rId7"/>
    <p:sldId id="259" r:id="rId8"/>
    <p:sldId id="261" r:id="rId9"/>
    <p:sldId id="263" r:id="rId10"/>
    <p:sldId id="264"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0" autoAdjust="0"/>
    <p:restoredTop sz="94660"/>
  </p:normalViewPr>
  <p:slideViewPr>
    <p:cSldViewPr snapToGrid="0">
      <p:cViewPr varScale="1">
        <p:scale>
          <a:sx n="88" d="100"/>
          <a:sy n="88" d="100"/>
        </p:scale>
        <p:origin x="47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FC8-4E52-49E7-A234-BF81DC122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620A7-C83F-4753-B938-25B87A6ED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25B24-21B1-44F8-9550-F99E85B5072D}"/>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D96B6A5E-CDC7-49C9-8477-AE28905C3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B0DB5-2675-4886-86D7-DFB211245C1E}"/>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195766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69A3-F881-47D0-866A-403DBF8B0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B29B4-48DE-42C3-9118-157C08E66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EB25B-83D4-4756-AA8E-40EC439FE096}"/>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A5537047-62AA-4EDF-80A7-86E4CE1EB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97C87-A05D-4B49-BB19-911E798E0ABB}"/>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124309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B7771-64DF-44BD-9663-89B8CA65D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DFB9-EFD8-4235-9AF9-34DC17F12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C5592-5C7A-45AA-9640-4852650025F6}"/>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268FB9C8-C2BC-477A-9F67-B6EB11C4F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FED37-E12F-4A70-9C74-A3B808BD673E}"/>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157500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0A4-E3FC-4306-AFE8-F91271D14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7BDA3-E737-436A-BE7E-03F7AF46C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BA32C-EEFB-49FD-84A8-E2AF31E73F8E}"/>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CEDAC091-BC30-4DCE-AAA4-9DD58D0B0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01A15-A4D4-49D0-906B-187B2B09B338}"/>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77694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2A81-98FF-4C87-A08F-BE611F405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FF0139-F4AA-4287-974A-483B1F938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1AFC7-25A3-4C2E-98A8-C8B03E2B3A04}"/>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2438D263-3252-433A-B25D-5E8B40E52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66DFC-2DAA-4893-9816-3FC54B19C0B1}"/>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427493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946B-3418-4928-A288-3299937EE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4F046-27A4-4796-A932-42BB11998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B31F9-8222-4915-BE1B-81DC92CCB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F3A1F5-EBB7-4CA9-9E1C-DD16CAF4CE86}"/>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6" name="Footer Placeholder 5">
            <a:extLst>
              <a:ext uri="{FF2B5EF4-FFF2-40B4-BE49-F238E27FC236}">
                <a16:creationId xmlns:a16="http://schemas.microsoft.com/office/drawing/2014/main" id="{3B41AF79-5958-4D7B-98DD-532523A05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BFD81-2F5B-435A-BC3B-F09D98270421}"/>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235163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4814-94D2-4094-8B2A-44F0E8189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30FC57-3A54-4A74-97AD-0C67791D0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6FC15-FECC-4E29-B6B0-F9416A9AA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E100F-9175-4EFF-93DD-B5AAE43DF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B5203-F42A-4DE8-A622-47F2BCF9F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661AB-4AA3-4AA2-A395-1B7E07F7136A}"/>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8" name="Footer Placeholder 7">
            <a:extLst>
              <a:ext uri="{FF2B5EF4-FFF2-40B4-BE49-F238E27FC236}">
                <a16:creationId xmlns:a16="http://schemas.microsoft.com/office/drawing/2014/main" id="{2BCCEC2B-212B-4FC3-AAF3-18F2223BA1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02E061-95D9-406D-84B0-11EAF5B47B94}"/>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317817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EC0B-E838-4AFA-B277-2A49BDC44A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F0C991-8F1C-4A00-A098-071F41522283}"/>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4" name="Footer Placeholder 3">
            <a:extLst>
              <a:ext uri="{FF2B5EF4-FFF2-40B4-BE49-F238E27FC236}">
                <a16:creationId xmlns:a16="http://schemas.microsoft.com/office/drawing/2014/main" id="{B0317D1C-32FF-4D7F-A5A1-DA0A60293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1AED2F-A5B0-4280-AE9A-0FEC143F4E41}"/>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391738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1A0E8-85D1-4802-80C1-AF7E0382F8FB}"/>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3" name="Footer Placeholder 2">
            <a:extLst>
              <a:ext uri="{FF2B5EF4-FFF2-40B4-BE49-F238E27FC236}">
                <a16:creationId xmlns:a16="http://schemas.microsoft.com/office/drawing/2014/main" id="{A79C4351-3597-42AE-A4A1-25A6ED73D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F8FB7C-F8C8-4889-82F8-479901382F43}"/>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353812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2420-F212-4350-AEDE-C39CBA56F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EA239-39C5-4130-AF99-5E0EF00E0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4FC0B-BB89-400A-80FD-FF18CF1D8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78C89-586D-4A25-AD0D-7209670E0DD0}"/>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6" name="Footer Placeholder 5">
            <a:extLst>
              <a:ext uri="{FF2B5EF4-FFF2-40B4-BE49-F238E27FC236}">
                <a16:creationId xmlns:a16="http://schemas.microsoft.com/office/drawing/2014/main" id="{12D2F11C-F737-4D6C-BE6B-3BCE5EBD0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72682-6478-4CD7-99F4-C0579A2CE395}"/>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319818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B555-C299-47BB-A54A-EFA0A7CB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C8763-9D8E-4E56-9073-0276AB94B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1E4A93-D82B-4EB7-B91F-1AF26B1A0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542C1-AD6A-44C6-8A61-5C1DF5B04A8D}"/>
              </a:ext>
            </a:extLst>
          </p:cNvPr>
          <p:cNvSpPr>
            <a:spLocks noGrp="1"/>
          </p:cNvSpPr>
          <p:nvPr>
            <p:ph type="dt" sz="half" idx="10"/>
          </p:nvPr>
        </p:nvSpPr>
        <p:spPr/>
        <p:txBody>
          <a:bodyPr/>
          <a:lstStyle/>
          <a:p>
            <a:fld id="{A632767A-B2BD-4847-8095-5682E4C8D2FE}" type="datetimeFigureOut">
              <a:rPr lang="en-US" smtClean="0"/>
              <a:t>08-Mar-20</a:t>
            </a:fld>
            <a:endParaRPr lang="en-US"/>
          </a:p>
        </p:txBody>
      </p:sp>
      <p:sp>
        <p:nvSpPr>
          <p:cNvPr id="6" name="Footer Placeholder 5">
            <a:extLst>
              <a:ext uri="{FF2B5EF4-FFF2-40B4-BE49-F238E27FC236}">
                <a16:creationId xmlns:a16="http://schemas.microsoft.com/office/drawing/2014/main" id="{550391E2-10AA-4310-88A4-2B961D566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9F0E-8BE0-4847-9254-9B77A2C1000F}"/>
              </a:ext>
            </a:extLst>
          </p:cNvPr>
          <p:cNvSpPr>
            <a:spLocks noGrp="1"/>
          </p:cNvSpPr>
          <p:nvPr>
            <p:ph type="sldNum" sz="quarter" idx="12"/>
          </p:nvPr>
        </p:nvSpPr>
        <p:spPr/>
        <p:txBody>
          <a:bodyPr/>
          <a:lstStyle/>
          <a:p>
            <a:fld id="{98A13B23-30AB-457A-9BB0-391891C6C49B}" type="slidenum">
              <a:rPr lang="en-US" smtClean="0"/>
              <a:t>‹#›</a:t>
            </a:fld>
            <a:endParaRPr lang="en-US"/>
          </a:p>
        </p:txBody>
      </p:sp>
    </p:spTree>
    <p:extLst>
      <p:ext uri="{BB962C8B-B14F-4D97-AF65-F5344CB8AC3E}">
        <p14:creationId xmlns:p14="http://schemas.microsoft.com/office/powerpoint/2010/main" val="376676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43EA6-8E90-4E69-9B20-C93B66803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61085-CE1C-4ED8-8B49-A9DF5DFD1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F0EC4-4957-4C95-8ACE-B49A9169C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2767A-B2BD-4847-8095-5682E4C8D2FE}" type="datetimeFigureOut">
              <a:rPr lang="en-US" smtClean="0"/>
              <a:t>08-Mar-20</a:t>
            </a:fld>
            <a:endParaRPr lang="en-US"/>
          </a:p>
        </p:txBody>
      </p:sp>
      <p:sp>
        <p:nvSpPr>
          <p:cNvPr id="5" name="Footer Placeholder 4">
            <a:extLst>
              <a:ext uri="{FF2B5EF4-FFF2-40B4-BE49-F238E27FC236}">
                <a16:creationId xmlns:a16="http://schemas.microsoft.com/office/drawing/2014/main" id="{9423FDC9-56EC-4257-B96C-83AFA0E4B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3BC5A-D583-4EE7-BAE1-A1F5AA9E3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13B23-30AB-457A-9BB0-391891C6C49B}" type="slidenum">
              <a:rPr lang="en-US" smtClean="0"/>
              <a:t>‹#›</a:t>
            </a:fld>
            <a:endParaRPr lang="en-US"/>
          </a:p>
        </p:txBody>
      </p:sp>
    </p:spTree>
    <p:extLst>
      <p:ext uri="{BB962C8B-B14F-4D97-AF65-F5344CB8AC3E}">
        <p14:creationId xmlns:p14="http://schemas.microsoft.com/office/powerpoint/2010/main" val="288335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1085F-8DDD-45B9-B834-12037B839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Scroll: Horizontal 4">
            <a:extLst>
              <a:ext uri="{FF2B5EF4-FFF2-40B4-BE49-F238E27FC236}">
                <a16:creationId xmlns:a16="http://schemas.microsoft.com/office/drawing/2014/main" id="{C4D77E4E-89C5-4388-B42B-CDFA39E71EB0}"/>
              </a:ext>
            </a:extLst>
          </p:cNvPr>
          <p:cNvSpPr/>
          <p:nvPr/>
        </p:nvSpPr>
        <p:spPr>
          <a:xfrm>
            <a:off x="6787597" y="173766"/>
            <a:ext cx="4902306" cy="2888274"/>
          </a:xfrm>
          <a:prstGeom prst="horizontalScroll">
            <a:avLst/>
          </a:prstGeom>
        </p:spPr>
        <p:style>
          <a:lnRef idx="3">
            <a:schemeClr val="lt1"/>
          </a:lnRef>
          <a:fillRef idx="1">
            <a:schemeClr val="dk1"/>
          </a:fillRef>
          <a:effectRef idx="1">
            <a:schemeClr val="dk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Editable Ontology Graphical UI</a:t>
            </a:r>
          </a:p>
        </p:txBody>
      </p:sp>
      <p:sp>
        <p:nvSpPr>
          <p:cNvPr id="7" name="Flowchart: Preparation 6">
            <a:extLst>
              <a:ext uri="{FF2B5EF4-FFF2-40B4-BE49-F238E27FC236}">
                <a16:creationId xmlns:a16="http://schemas.microsoft.com/office/drawing/2014/main" id="{9E2249F0-B339-4A27-AE00-F22FD2D95E3B}"/>
              </a:ext>
            </a:extLst>
          </p:cNvPr>
          <p:cNvSpPr/>
          <p:nvPr/>
        </p:nvSpPr>
        <p:spPr>
          <a:xfrm>
            <a:off x="1408152" y="2484448"/>
            <a:ext cx="4977149" cy="1560610"/>
          </a:xfrm>
          <a:prstGeom prst="flowChartPreparation">
            <a:avLst/>
          </a:prstGeom>
          <a:solidFill>
            <a:schemeClr val="tx1">
              <a:lumMod val="75000"/>
              <a:lumOff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Senior Project Design</a:t>
            </a:r>
          </a:p>
          <a:p>
            <a:pPr algn="ctr"/>
            <a:r>
              <a:rPr lang="en-US" sz="2000" b="1" dirty="0">
                <a:latin typeface="Times New Roman" panose="02020603050405020304" pitchFamily="18" charset="0"/>
                <a:cs typeface="Times New Roman" panose="02020603050405020304" pitchFamily="18" charset="0"/>
              </a:rPr>
              <a:t>CSE-499</a:t>
            </a:r>
          </a:p>
        </p:txBody>
      </p:sp>
      <p:sp>
        <p:nvSpPr>
          <p:cNvPr id="8" name="Double Wave 7">
            <a:extLst>
              <a:ext uri="{FF2B5EF4-FFF2-40B4-BE49-F238E27FC236}">
                <a16:creationId xmlns:a16="http://schemas.microsoft.com/office/drawing/2014/main" id="{F79C4135-92EF-4097-8D2C-6713711839D6}"/>
              </a:ext>
            </a:extLst>
          </p:cNvPr>
          <p:cNvSpPr/>
          <p:nvPr/>
        </p:nvSpPr>
        <p:spPr>
          <a:xfrm>
            <a:off x="1028642" y="4391286"/>
            <a:ext cx="4772889" cy="1812756"/>
          </a:xfrm>
          <a:prstGeom prst="doubleWave">
            <a:avLst/>
          </a:prstGeom>
          <a:solidFill>
            <a:schemeClr val="bg1">
              <a:lumMod val="95000"/>
              <a:lumOff val="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anose="02020603050405020304" pitchFamily="18" charset="0"/>
                <a:cs typeface="Times New Roman" panose="02020603050405020304" pitchFamily="18" charset="0"/>
              </a:rPr>
              <a:t>Supervised By: </a:t>
            </a:r>
          </a:p>
          <a:p>
            <a:pPr algn="ctr"/>
            <a:r>
              <a:rPr lang="en-US" sz="2400" b="1" dirty="0">
                <a:solidFill>
                  <a:srgbClr val="FF0000"/>
                </a:solidFill>
                <a:latin typeface="Times New Roman" panose="02020603050405020304" pitchFamily="18" charset="0"/>
                <a:cs typeface="Times New Roman" panose="02020603050405020304" pitchFamily="18" charset="0"/>
              </a:rPr>
              <a:t>Mohammad </a:t>
            </a:r>
            <a:r>
              <a:rPr lang="en-US" sz="2400" b="1" dirty="0" err="1">
                <a:solidFill>
                  <a:srgbClr val="FF0000"/>
                </a:solidFill>
                <a:latin typeface="Times New Roman" panose="02020603050405020304" pitchFamily="18" charset="0"/>
                <a:cs typeface="Times New Roman" panose="02020603050405020304" pitchFamily="18" charset="0"/>
              </a:rPr>
              <a:t>Ashrafuzzaman</a:t>
            </a:r>
            <a:r>
              <a:rPr lang="en-US" sz="2400" b="1" dirty="0">
                <a:solidFill>
                  <a:srgbClr val="FF0000"/>
                </a:solidFill>
                <a:latin typeface="Times New Roman" panose="02020603050405020304" pitchFamily="18" charset="0"/>
                <a:cs typeface="Times New Roman" panose="02020603050405020304" pitchFamily="18" charset="0"/>
              </a:rPr>
              <a:t> Khan</a:t>
            </a:r>
          </a:p>
          <a:p>
            <a:pPr algn="ctr"/>
            <a:endParaRPr lang="en-US" dirty="0">
              <a:latin typeface="Times New Roman" panose="02020603050405020304" pitchFamily="18" charset="0"/>
              <a:cs typeface="Times New Roman" panose="02020603050405020304" pitchFamily="18" charset="0"/>
            </a:endParaRPr>
          </a:p>
        </p:txBody>
      </p:sp>
      <p:sp>
        <p:nvSpPr>
          <p:cNvPr id="11" name="Rectangle: Single Corner Rounded 10">
            <a:extLst>
              <a:ext uri="{FF2B5EF4-FFF2-40B4-BE49-F238E27FC236}">
                <a16:creationId xmlns:a16="http://schemas.microsoft.com/office/drawing/2014/main" id="{810B9801-68C8-4DC6-82CC-8F6F0908019F}"/>
              </a:ext>
            </a:extLst>
          </p:cNvPr>
          <p:cNvSpPr/>
          <p:nvPr/>
        </p:nvSpPr>
        <p:spPr>
          <a:xfrm>
            <a:off x="7297044" y="3747250"/>
            <a:ext cx="3534507" cy="914400"/>
          </a:xfrm>
          <a:prstGeom prst="round1Rect">
            <a:avLst/>
          </a:prstGeom>
          <a:solidFill>
            <a:schemeClr val="bg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Mohammad Raihan Sarker Razu</a:t>
            </a:r>
          </a:p>
          <a:p>
            <a:pPr algn="ctr"/>
            <a:r>
              <a:rPr lang="en-US" b="1" dirty="0">
                <a:latin typeface="Times New Roman" panose="02020603050405020304" pitchFamily="18" charset="0"/>
                <a:cs typeface="Times New Roman" panose="02020603050405020304" pitchFamily="18" charset="0"/>
              </a:rPr>
              <a:t> Id- 1520079042 </a:t>
            </a:r>
          </a:p>
        </p:txBody>
      </p:sp>
      <p:sp>
        <p:nvSpPr>
          <p:cNvPr id="12" name="Rectangle: Single Corner Rounded 11">
            <a:extLst>
              <a:ext uri="{FF2B5EF4-FFF2-40B4-BE49-F238E27FC236}">
                <a16:creationId xmlns:a16="http://schemas.microsoft.com/office/drawing/2014/main" id="{60A77958-01D4-443C-8128-58C023A9DD13}"/>
              </a:ext>
            </a:extLst>
          </p:cNvPr>
          <p:cNvSpPr/>
          <p:nvPr/>
        </p:nvSpPr>
        <p:spPr>
          <a:xfrm>
            <a:off x="7297043" y="4661650"/>
            <a:ext cx="3534507" cy="914400"/>
          </a:xfrm>
          <a:prstGeom prst="round1Rect">
            <a:avLst/>
          </a:prstGeom>
          <a:solidFill>
            <a:schemeClr val="bg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Times New Roman" panose="02020603050405020304" pitchFamily="18" charset="0"/>
                <a:cs typeface="Times New Roman" panose="02020603050405020304" pitchFamily="18" charset="0"/>
              </a:rPr>
              <a:t>Arona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Dorin</a:t>
            </a:r>
            <a:r>
              <a:rPr lang="en-US" b="1">
                <a:latin typeface="Times New Roman" panose="02020603050405020304" pitchFamily="18" charset="0"/>
                <a:cs typeface="Times New Roman" panose="02020603050405020304" pitchFamily="18" charset="0"/>
              </a:rPr>
              <a:t> Chowdhury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Id- 1520045642</a:t>
            </a:r>
          </a:p>
        </p:txBody>
      </p:sp>
      <p:sp>
        <p:nvSpPr>
          <p:cNvPr id="13" name="Rectangle: Single Corner Rounded 12">
            <a:extLst>
              <a:ext uri="{FF2B5EF4-FFF2-40B4-BE49-F238E27FC236}">
                <a16:creationId xmlns:a16="http://schemas.microsoft.com/office/drawing/2014/main" id="{0C1B3676-00EA-4FED-8627-8DDCBF079C7E}"/>
              </a:ext>
            </a:extLst>
          </p:cNvPr>
          <p:cNvSpPr/>
          <p:nvPr/>
        </p:nvSpPr>
        <p:spPr>
          <a:xfrm>
            <a:off x="7297042" y="5576050"/>
            <a:ext cx="3534507" cy="914400"/>
          </a:xfrm>
          <a:prstGeom prst="round1Rect">
            <a:avLst/>
          </a:prstGeom>
          <a:solidFill>
            <a:schemeClr val="bg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Tamim </a:t>
            </a:r>
            <a:r>
              <a:rPr lang="en-US" b="1" dirty="0" err="1">
                <a:latin typeface="Times New Roman" panose="02020603050405020304" pitchFamily="18" charset="0"/>
                <a:cs typeface="Times New Roman" panose="02020603050405020304" pitchFamily="18" charset="0"/>
              </a:rPr>
              <a:t>Ahmend</a:t>
            </a:r>
            <a:r>
              <a:rPr lang="en-US" b="1" dirty="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Id- 1520698642</a:t>
            </a:r>
          </a:p>
        </p:txBody>
      </p:sp>
    </p:spTree>
    <p:extLst>
      <p:ext uri="{BB962C8B-B14F-4D97-AF65-F5344CB8AC3E}">
        <p14:creationId xmlns:p14="http://schemas.microsoft.com/office/powerpoint/2010/main" val="41253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688B455E-A8B4-47DC-A01D-F589C83B98F0}"/>
              </a:ext>
            </a:extLst>
          </p:cNvPr>
          <p:cNvSpPr/>
          <p:nvPr/>
        </p:nvSpPr>
        <p:spPr>
          <a:xfrm>
            <a:off x="371996" y="322559"/>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9</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3" name="Flowchart: Terminator 2">
            <a:extLst>
              <a:ext uri="{FF2B5EF4-FFF2-40B4-BE49-F238E27FC236}">
                <a16:creationId xmlns:a16="http://schemas.microsoft.com/office/drawing/2014/main" id="{6F04FA64-3198-48CC-8EEC-4C594D4D7B82}"/>
              </a:ext>
            </a:extLst>
          </p:cNvPr>
          <p:cNvSpPr/>
          <p:nvPr/>
        </p:nvSpPr>
        <p:spPr>
          <a:xfrm>
            <a:off x="1296863" y="606640"/>
            <a:ext cx="3994523" cy="580322"/>
          </a:xfrm>
          <a:prstGeom prst="flowChartTerminator">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to use </a:t>
            </a:r>
            <a:r>
              <a:rPr lang="en-US" sz="2400" dirty="0">
                <a:solidFill>
                  <a:schemeClr val="bg1"/>
                </a:solidFill>
                <a:latin typeface="Times New Roman" panose="02020603050405020304" pitchFamily="18" charset="0"/>
                <a:cs typeface="Times New Roman" panose="02020603050405020304" pitchFamily="18" charset="0"/>
              </a:rPr>
              <a:t>Protege</a:t>
            </a:r>
            <a:r>
              <a:rPr lang="en-US" sz="2400" b="1" dirty="0">
                <a:latin typeface="Times New Roman" panose="02020603050405020304" pitchFamily="18" charset="0"/>
                <a:cs typeface="Times New Roman" panose="02020603050405020304" pitchFamily="18" charset="0"/>
              </a:rPr>
              <a:t> ?</a:t>
            </a:r>
          </a:p>
        </p:txBody>
      </p:sp>
      <p:sp>
        <p:nvSpPr>
          <p:cNvPr id="4" name="Flowchart: Terminator 3">
            <a:extLst>
              <a:ext uri="{FF2B5EF4-FFF2-40B4-BE49-F238E27FC236}">
                <a16:creationId xmlns:a16="http://schemas.microsoft.com/office/drawing/2014/main" id="{9447C7BB-75D7-47AE-9896-537600B14CA3}"/>
              </a:ext>
            </a:extLst>
          </p:cNvPr>
          <p:cNvSpPr/>
          <p:nvPr/>
        </p:nvSpPr>
        <p:spPr>
          <a:xfrm>
            <a:off x="1493713" y="2246766"/>
            <a:ext cx="9282671" cy="3087956"/>
          </a:xfrm>
          <a:prstGeom prst="flowChartTerminator">
            <a:avLst/>
          </a:prstGeom>
          <a:solidFill>
            <a:schemeClr val="tx1">
              <a:lumMod val="75000"/>
              <a:lumOff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Times New Roman" panose="02020603050405020304" pitchFamily="18" charset="0"/>
                <a:cs typeface="Times New Roman" panose="02020603050405020304" pitchFamily="18" charset="0"/>
              </a:rPr>
              <a:t>First, make sure that "DIG </a:t>
            </a:r>
            <a:r>
              <a:rPr lang="en-US" sz="2400" b="1" dirty="0" err="1">
                <a:solidFill>
                  <a:schemeClr val="bg1"/>
                </a:solidFill>
                <a:latin typeface="Times New Roman" panose="02020603050405020304" pitchFamily="18" charset="0"/>
                <a:cs typeface="Times New Roman" panose="02020603050405020304" pitchFamily="18" charset="0"/>
              </a:rPr>
              <a:t>Reasoner</a:t>
            </a:r>
            <a:r>
              <a:rPr lang="en-US" sz="2400" dirty="0">
                <a:solidFill>
                  <a:schemeClr val="bg1"/>
                </a:solidFill>
                <a:latin typeface="Times New Roman" panose="02020603050405020304" pitchFamily="18" charset="0"/>
                <a:cs typeface="Times New Roman" panose="02020603050405020304" pitchFamily="18" charset="0"/>
              </a:rPr>
              <a:t>" is selected in the Reasoning menu (the default selection when you install </a:t>
            </a:r>
            <a:r>
              <a:rPr lang="en-US" sz="2400" b="1" dirty="0" err="1">
                <a:solidFill>
                  <a:schemeClr val="bg1"/>
                </a:solidFill>
                <a:latin typeface="Times New Roman" panose="02020603050405020304" pitchFamily="18" charset="0"/>
                <a:cs typeface="Times New Roman" panose="02020603050405020304" pitchFamily="18" charset="0"/>
              </a:rPr>
              <a:t>Protege</a:t>
            </a:r>
            <a:r>
              <a:rPr lang="en-US" sz="2400" dirty="0">
                <a:solidFill>
                  <a:schemeClr val="bg1"/>
                </a:solidFill>
                <a:latin typeface="Times New Roman" panose="02020603050405020304" pitchFamily="18" charset="0"/>
                <a:cs typeface="Times New Roman" panose="02020603050405020304" pitchFamily="18" charset="0"/>
              </a:rPr>
              <a:t>). The Reasoning menu allows you to select which is the current </a:t>
            </a:r>
            <a:r>
              <a:rPr lang="en-US" sz="2400" b="1" dirty="0">
                <a:solidFill>
                  <a:schemeClr val="bg1"/>
                </a:solidFill>
                <a:latin typeface="Times New Roman" panose="02020603050405020304" pitchFamily="18" charset="0"/>
                <a:cs typeface="Times New Roman" panose="02020603050405020304" pitchFamily="18" charset="0"/>
              </a:rPr>
              <a:t>reasoned </a:t>
            </a:r>
            <a:r>
              <a:rPr lang="en-US" sz="2400" dirty="0">
                <a:solidFill>
                  <a:schemeClr val="bg1"/>
                </a:solidFill>
                <a:latin typeface="Times New Roman" panose="02020603050405020304" pitchFamily="18" charset="0"/>
                <a:cs typeface="Times New Roman" panose="02020603050405020304" pitchFamily="18" charset="0"/>
              </a:rPr>
              <a:t>that should be </a:t>
            </a:r>
            <a:r>
              <a:rPr lang="en-US" sz="2800" b="1" dirty="0">
                <a:solidFill>
                  <a:schemeClr val="bg1"/>
                </a:solidFill>
                <a:latin typeface="Times New Roman" panose="02020603050405020304" pitchFamily="18" charset="0"/>
                <a:cs typeface="Times New Roman" panose="02020603050405020304" pitchFamily="18" charset="0"/>
              </a:rPr>
              <a:t>used</a:t>
            </a:r>
            <a:r>
              <a:rPr lang="en-US" sz="2400" dirty="0">
                <a:solidFill>
                  <a:schemeClr val="bg1"/>
                </a:solidFill>
                <a:latin typeface="Times New Roman" panose="02020603050405020304" pitchFamily="18" charset="0"/>
                <a:cs typeface="Times New Roman" panose="02020603050405020304" pitchFamily="18" charset="0"/>
              </a:rPr>
              <a:t> when the users classifies the ontology, checks the consistency, computes the inferred types, etc.</a:t>
            </a:r>
          </a:p>
        </p:txBody>
      </p:sp>
    </p:spTree>
    <p:extLst>
      <p:ext uri="{BB962C8B-B14F-4D97-AF65-F5344CB8AC3E}">
        <p14:creationId xmlns:p14="http://schemas.microsoft.com/office/powerpoint/2010/main" val="251844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688B455E-A8B4-47DC-A01D-F589C83B98F0}"/>
              </a:ext>
            </a:extLst>
          </p:cNvPr>
          <p:cNvSpPr/>
          <p:nvPr/>
        </p:nvSpPr>
        <p:spPr>
          <a:xfrm>
            <a:off x="371996" y="322559"/>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10</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3" name="Flowchart: Terminator 2">
            <a:extLst>
              <a:ext uri="{FF2B5EF4-FFF2-40B4-BE49-F238E27FC236}">
                <a16:creationId xmlns:a16="http://schemas.microsoft.com/office/drawing/2014/main" id="{6F04FA64-3198-48CC-8EEC-4C594D4D7B82}"/>
              </a:ext>
            </a:extLst>
          </p:cNvPr>
          <p:cNvSpPr/>
          <p:nvPr/>
        </p:nvSpPr>
        <p:spPr>
          <a:xfrm>
            <a:off x="1296864" y="606640"/>
            <a:ext cx="3439816" cy="580322"/>
          </a:xfrm>
          <a:prstGeom prst="flowChartTerminator">
            <a:avLst/>
          </a:prstGeom>
          <a:solidFill>
            <a:srgbClr val="00206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it WORKS ?</a:t>
            </a:r>
          </a:p>
        </p:txBody>
      </p:sp>
      <p:sp>
        <p:nvSpPr>
          <p:cNvPr id="4" name="Flowchart: Terminator 3">
            <a:extLst>
              <a:ext uri="{FF2B5EF4-FFF2-40B4-BE49-F238E27FC236}">
                <a16:creationId xmlns:a16="http://schemas.microsoft.com/office/drawing/2014/main" id="{9447C7BB-75D7-47AE-9896-537600B14CA3}"/>
              </a:ext>
            </a:extLst>
          </p:cNvPr>
          <p:cNvSpPr/>
          <p:nvPr/>
        </p:nvSpPr>
        <p:spPr>
          <a:xfrm>
            <a:off x="1538756" y="2225098"/>
            <a:ext cx="9265032" cy="3187630"/>
          </a:xfrm>
          <a:prstGeom prst="flowChartTerminator">
            <a:avLst/>
          </a:prstGeom>
          <a:solidFill>
            <a:schemeClr val="tx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Times New Roman" panose="02020603050405020304" pitchFamily="18" charset="0"/>
                <a:cs typeface="Times New Roman" panose="02020603050405020304" pitchFamily="18" charset="0"/>
              </a:rPr>
              <a:t>Protege</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 is a good exploratory and experimentation environment. Quick iterations are possible between model, data, and application changes. Database tables are designed and optimized to </a:t>
            </a:r>
            <a:r>
              <a:rPr lang="en-US" sz="2400" b="1" dirty="0">
                <a:solidFill>
                  <a:schemeClr val="bg1"/>
                </a:solidFill>
                <a:latin typeface="Times New Roman" panose="02020603050405020304" pitchFamily="18" charset="0"/>
                <a:cs typeface="Times New Roman" panose="02020603050405020304" pitchFamily="18" charset="0"/>
              </a:rPr>
              <a:t>work</a:t>
            </a:r>
            <a:r>
              <a:rPr lang="en-US" sz="2400" dirty="0">
                <a:solidFill>
                  <a:schemeClr val="bg1"/>
                </a:solidFill>
                <a:latin typeface="Times New Roman" panose="02020603050405020304" pitchFamily="18" charset="0"/>
                <a:cs typeface="Times New Roman" panose="02020603050405020304" pitchFamily="18" charset="0"/>
              </a:rPr>
              <a:t> with a particular application in mind. Instead access the data though the </a:t>
            </a:r>
            <a:r>
              <a:rPr lang="en-US" sz="2400" b="1" dirty="0">
                <a:solidFill>
                  <a:schemeClr val="bg1"/>
                </a:solidFill>
                <a:latin typeface="Times New Roman" panose="02020603050405020304" pitchFamily="18" charset="0"/>
                <a:cs typeface="Times New Roman" panose="02020603050405020304" pitchFamily="18" charset="0"/>
              </a:rPr>
              <a:t>Protégé</a:t>
            </a:r>
            <a:r>
              <a:rPr lang="en-US" sz="2400" dirty="0">
                <a:solidFill>
                  <a:schemeClr val="bg1"/>
                </a:solidFill>
                <a:latin typeface="Times New Roman" panose="02020603050405020304" pitchFamily="18" charset="0"/>
                <a:cs typeface="Times New Roman" panose="02020603050405020304" pitchFamily="18" charset="0"/>
              </a:rPr>
              <a:t> API. </a:t>
            </a:r>
          </a:p>
        </p:txBody>
      </p:sp>
    </p:spTree>
    <p:extLst>
      <p:ext uri="{BB962C8B-B14F-4D97-AF65-F5344CB8AC3E}">
        <p14:creationId xmlns:p14="http://schemas.microsoft.com/office/powerpoint/2010/main" val="283900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1F68B6-BAAA-4006-AEE8-3FD3D013220D}"/>
              </a:ext>
            </a:extLst>
          </p:cNvPr>
          <p:cNvPicPr>
            <a:picLocks noChangeAspect="1"/>
          </p:cNvPicPr>
          <p:nvPr/>
        </p:nvPicPr>
        <p:blipFill>
          <a:blip r:embed="rId2"/>
          <a:stretch>
            <a:fillRect/>
          </a:stretch>
        </p:blipFill>
        <p:spPr>
          <a:xfrm>
            <a:off x="0" y="0"/>
            <a:ext cx="12192000" cy="6858000"/>
          </a:xfrm>
          <a:prstGeom prst="rect">
            <a:avLst/>
          </a:prstGeom>
        </p:spPr>
      </p:pic>
      <p:sp>
        <p:nvSpPr>
          <p:cNvPr id="3" name="Thought Bubble: Cloud 2">
            <a:extLst>
              <a:ext uri="{FF2B5EF4-FFF2-40B4-BE49-F238E27FC236}">
                <a16:creationId xmlns:a16="http://schemas.microsoft.com/office/drawing/2014/main" id="{2BFDE5E8-084C-45D1-BDE0-92CFE211829D}"/>
              </a:ext>
            </a:extLst>
          </p:cNvPr>
          <p:cNvSpPr/>
          <p:nvPr/>
        </p:nvSpPr>
        <p:spPr>
          <a:xfrm>
            <a:off x="6636728" y="1037490"/>
            <a:ext cx="4872403" cy="2114551"/>
          </a:xfrm>
          <a:prstGeom prst="cloudCallout">
            <a:avLst>
              <a:gd name="adj1" fmla="val -57240"/>
              <a:gd name="adj2" fmla="val 99859"/>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latin typeface="Javanese Text" panose="02000000000000000000" pitchFamily="2" charset="0"/>
              </a:rPr>
              <a:t>Thanks to all,</a:t>
            </a:r>
          </a:p>
          <a:p>
            <a:pPr algn="ctr"/>
            <a:r>
              <a:rPr lang="en-US" sz="4000" b="1" dirty="0">
                <a:solidFill>
                  <a:srgbClr val="FF0000"/>
                </a:solidFill>
                <a:latin typeface="Javanese Text" panose="02000000000000000000" pitchFamily="2" charset="0"/>
              </a:rPr>
              <a:t> for listening.. </a:t>
            </a:r>
          </a:p>
        </p:txBody>
      </p:sp>
    </p:spTree>
    <p:extLst>
      <p:ext uri="{BB962C8B-B14F-4D97-AF65-F5344CB8AC3E}">
        <p14:creationId xmlns:p14="http://schemas.microsoft.com/office/powerpoint/2010/main" val="28449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272357FA-AA1B-41DD-B6C1-F3844356A7FC}"/>
              </a:ext>
            </a:extLst>
          </p:cNvPr>
          <p:cNvSpPr/>
          <p:nvPr/>
        </p:nvSpPr>
        <p:spPr>
          <a:xfrm>
            <a:off x="271805" y="282879"/>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1</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3" name="Flowchart: Terminator 2">
            <a:extLst>
              <a:ext uri="{FF2B5EF4-FFF2-40B4-BE49-F238E27FC236}">
                <a16:creationId xmlns:a16="http://schemas.microsoft.com/office/drawing/2014/main" id="{1A1CA456-C19D-4B47-8DBC-95977F7F626E}"/>
              </a:ext>
            </a:extLst>
          </p:cNvPr>
          <p:cNvSpPr/>
          <p:nvPr/>
        </p:nvSpPr>
        <p:spPr>
          <a:xfrm>
            <a:off x="1196673" y="566960"/>
            <a:ext cx="2593732" cy="580322"/>
          </a:xfrm>
          <a:prstGeom prst="flowChartTerminator">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Introduction</a:t>
            </a:r>
          </a:p>
        </p:txBody>
      </p:sp>
      <p:sp>
        <p:nvSpPr>
          <p:cNvPr id="4" name="Rectangle: Diagonal Corners Snipped 3">
            <a:extLst>
              <a:ext uri="{FF2B5EF4-FFF2-40B4-BE49-F238E27FC236}">
                <a16:creationId xmlns:a16="http://schemas.microsoft.com/office/drawing/2014/main" id="{ED4A8FCF-F454-410F-A168-CD889E376C95}"/>
              </a:ext>
            </a:extLst>
          </p:cNvPr>
          <p:cNvSpPr/>
          <p:nvPr/>
        </p:nvSpPr>
        <p:spPr>
          <a:xfrm>
            <a:off x="1261091" y="1189857"/>
            <a:ext cx="10127739" cy="5385264"/>
          </a:xfrm>
          <a:prstGeom prst="snip2Diag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5AE3CF9-6FB9-45D8-8F33-7715114EED9D}"/>
              </a:ext>
            </a:extLst>
          </p:cNvPr>
          <p:cNvSpPr txBox="1"/>
          <p:nvPr/>
        </p:nvSpPr>
        <p:spPr>
          <a:xfrm>
            <a:off x="1942921" y="1798464"/>
            <a:ext cx="898798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Now is the age of information technology. In every place, every sector of technology is dominated by its power. </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Using technology means using lots of information.</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Information = Data</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can represent data either tabular format or graphical format. Tabular format mostly like static visualization, on the other hand, the graphical format is dynamic representation. It attracts a man more then tabular data visualization.</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handling BIG data graphical representation gives more reliability.</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02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4D3CC82A-05BE-48CD-AE17-45B87F2E0F49}"/>
              </a:ext>
            </a:extLst>
          </p:cNvPr>
          <p:cNvSpPr/>
          <p:nvPr/>
        </p:nvSpPr>
        <p:spPr>
          <a:xfrm>
            <a:off x="2191284" y="2397671"/>
            <a:ext cx="1964218" cy="1435658"/>
          </a:xfrm>
          <a:prstGeom prst="diamond">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TextBox 3">
            <a:extLst>
              <a:ext uri="{FF2B5EF4-FFF2-40B4-BE49-F238E27FC236}">
                <a16:creationId xmlns:a16="http://schemas.microsoft.com/office/drawing/2014/main" id="{70526FFC-A501-44FD-9C7B-0F426450751E}"/>
              </a:ext>
            </a:extLst>
          </p:cNvPr>
          <p:cNvSpPr txBox="1"/>
          <p:nvPr/>
        </p:nvSpPr>
        <p:spPr>
          <a:xfrm>
            <a:off x="2542478" y="2799152"/>
            <a:ext cx="1313837" cy="646331"/>
          </a:xfrm>
          <a:prstGeom prst="rect">
            <a:avLst/>
          </a:prstGeom>
          <a:noFill/>
        </p:spPr>
        <p:txBody>
          <a:bodyPr wrap="square" rtlCol="0">
            <a:spAutoFit/>
          </a:bodyPr>
          <a:lstStyle/>
          <a:p>
            <a:pPr algn="ctr"/>
            <a:r>
              <a:rPr lang="en-US" b="1" dirty="0">
                <a:solidFill>
                  <a:srgbClr val="7030A0"/>
                </a:solidFill>
              </a:rPr>
              <a:t>Knowledge</a:t>
            </a:r>
          </a:p>
          <a:p>
            <a:pPr algn="ctr"/>
            <a:r>
              <a:rPr lang="en-US" b="1" dirty="0">
                <a:solidFill>
                  <a:srgbClr val="7030A0"/>
                </a:solidFill>
              </a:rPr>
              <a:t>Base</a:t>
            </a:r>
          </a:p>
        </p:txBody>
      </p:sp>
      <p:sp>
        <p:nvSpPr>
          <p:cNvPr id="5" name="Arrow: Bent 4">
            <a:extLst>
              <a:ext uri="{FF2B5EF4-FFF2-40B4-BE49-F238E27FC236}">
                <a16:creationId xmlns:a16="http://schemas.microsoft.com/office/drawing/2014/main" id="{77BBED09-47E1-424A-9644-57684F09A477}"/>
              </a:ext>
            </a:extLst>
          </p:cNvPr>
          <p:cNvSpPr/>
          <p:nvPr/>
        </p:nvSpPr>
        <p:spPr>
          <a:xfrm flipV="1">
            <a:off x="2895438" y="3411196"/>
            <a:ext cx="555910" cy="871536"/>
          </a:xfrm>
          <a:prstGeom prst="bentArrow">
            <a:avLst>
              <a:gd name="adj1" fmla="val 21323"/>
              <a:gd name="adj2" fmla="val 25000"/>
              <a:gd name="adj3" fmla="val 25000"/>
              <a:gd name="adj4" fmla="val 4375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ylinder 5">
            <a:extLst>
              <a:ext uri="{FF2B5EF4-FFF2-40B4-BE49-F238E27FC236}">
                <a16:creationId xmlns:a16="http://schemas.microsoft.com/office/drawing/2014/main" id="{D3042DC6-D92C-4BBC-9C0E-6716EA8AF907}"/>
              </a:ext>
            </a:extLst>
          </p:cNvPr>
          <p:cNvSpPr/>
          <p:nvPr/>
        </p:nvSpPr>
        <p:spPr>
          <a:xfrm>
            <a:off x="3459523" y="3637095"/>
            <a:ext cx="957957" cy="1007813"/>
          </a:xfrm>
          <a:prstGeom prst="can">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431763-E203-4770-8A6E-3445123623FA}"/>
              </a:ext>
            </a:extLst>
          </p:cNvPr>
          <p:cNvSpPr txBox="1"/>
          <p:nvPr/>
        </p:nvSpPr>
        <p:spPr>
          <a:xfrm>
            <a:off x="3398576" y="3803923"/>
            <a:ext cx="1079849" cy="861774"/>
          </a:xfrm>
          <a:prstGeom prst="rect">
            <a:avLst/>
          </a:prstGeom>
          <a:noFill/>
        </p:spPr>
        <p:txBody>
          <a:bodyPr wrap="square" rtlCol="0">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Neo4j</a:t>
            </a:r>
          </a:p>
          <a:p>
            <a:pPr algn="ctr"/>
            <a:r>
              <a:rPr lang="en-US" sz="1600" dirty="0">
                <a:solidFill>
                  <a:srgbClr val="C00000"/>
                </a:solidFill>
                <a:latin typeface="Times New Roman" panose="02020603050405020304" pitchFamily="18" charset="0"/>
                <a:cs typeface="Times New Roman" panose="02020603050405020304" pitchFamily="18" charset="0"/>
              </a:rPr>
              <a:t>--------</a:t>
            </a:r>
          </a:p>
          <a:p>
            <a:pPr algn="ctr"/>
            <a:r>
              <a:rPr lang="en-US" sz="1600" dirty="0">
                <a:solidFill>
                  <a:srgbClr val="C00000"/>
                </a:solidFill>
                <a:latin typeface="Times New Roman" panose="02020603050405020304" pitchFamily="18" charset="0"/>
                <a:cs typeface="Times New Roman" panose="02020603050405020304" pitchFamily="18" charset="0"/>
              </a:rPr>
              <a:t>Ontology</a:t>
            </a:r>
          </a:p>
        </p:txBody>
      </p:sp>
      <p:sp>
        <p:nvSpPr>
          <p:cNvPr id="8" name="Octagon 7">
            <a:extLst>
              <a:ext uri="{FF2B5EF4-FFF2-40B4-BE49-F238E27FC236}">
                <a16:creationId xmlns:a16="http://schemas.microsoft.com/office/drawing/2014/main" id="{F2BFFCFB-062A-4735-AA69-1A6B84952539}"/>
              </a:ext>
            </a:extLst>
          </p:cNvPr>
          <p:cNvSpPr/>
          <p:nvPr/>
        </p:nvSpPr>
        <p:spPr>
          <a:xfrm>
            <a:off x="2027105" y="2285557"/>
            <a:ext cx="2913886" cy="2589803"/>
          </a:xfrm>
          <a:prstGeom prst="oc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008C722-0AFF-4F81-A8E4-499CAF83EBD9}"/>
              </a:ext>
            </a:extLst>
          </p:cNvPr>
          <p:cNvSpPr txBox="1"/>
          <p:nvPr/>
        </p:nvSpPr>
        <p:spPr>
          <a:xfrm>
            <a:off x="3019760" y="1864657"/>
            <a:ext cx="1211798"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Server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10" name="Minus Sign 9">
            <a:extLst>
              <a:ext uri="{FF2B5EF4-FFF2-40B4-BE49-F238E27FC236}">
                <a16:creationId xmlns:a16="http://schemas.microsoft.com/office/drawing/2014/main" id="{E44CC75F-69BB-4973-BCDA-42E98398DC94}"/>
              </a:ext>
            </a:extLst>
          </p:cNvPr>
          <p:cNvSpPr/>
          <p:nvPr/>
        </p:nvSpPr>
        <p:spPr>
          <a:xfrm rot="5400000">
            <a:off x="4130255" y="2828623"/>
            <a:ext cx="3858859" cy="1458402"/>
          </a:xfrm>
          <a:prstGeom prst="mathMin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40E3F9A-8C55-4A10-8241-6B45957E1EF7}"/>
              </a:ext>
            </a:extLst>
          </p:cNvPr>
          <p:cNvSpPr txBox="1"/>
          <p:nvPr/>
        </p:nvSpPr>
        <p:spPr>
          <a:xfrm>
            <a:off x="5908334" y="2387694"/>
            <a:ext cx="271706" cy="2585323"/>
          </a:xfrm>
          <a:prstGeom prst="rect">
            <a:avLst/>
          </a:prstGeom>
          <a:noFill/>
        </p:spPr>
        <p:txBody>
          <a:bodyPr wrap="square" rtlCol="0">
            <a:spAutoFit/>
          </a:bodyPr>
          <a:lstStyle/>
          <a:p>
            <a:r>
              <a:rPr lang="en-US" dirty="0">
                <a:solidFill>
                  <a:srgbClr val="C00000"/>
                </a:solidFill>
              </a:rPr>
              <a:t>R</a:t>
            </a:r>
          </a:p>
          <a:p>
            <a:r>
              <a:rPr lang="en-US" dirty="0">
                <a:solidFill>
                  <a:srgbClr val="C00000"/>
                </a:solidFill>
              </a:rPr>
              <a:t>E</a:t>
            </a:r>
          </a:p>
          <a:p>
            <a:r>
              <a:rPr lang="en-US" dirty="0">
                <a:solidFill>
                  <a:srgbClr val="C00000"/>
                </a:solidFill>
              </a:rPr>
              <a:t>S</a:t>
            </a:r>
          </a:p>
          <a:p>
            <a:r>
              <a:rPr lang="en-US" dirty="0">
                <a:solidFill>
                  <a:srgbClr val="C00000"/>
                </a:solidFill>
              </a:rPr>
              <a:t>T</a:t>
            </a:r>
          </a:p>
          <a:p>
            <a:endParaRPr lang="en-US" dirty="0">
              <a:solidFill>
                <a:srgbClr val="C00000"/>
              </a:solidFill>
            </a:endParaRPr>
          </a:p>
          <a:p>
            <a:r>
              <a:rPr lang="en-US" dirty="0">
                <a:solidFill>
                  <a:srgbClr val="C00000"/>
                </a:solidFill>
              </a:rPr>
              <a:t>A</a:t>
            </a:r>
          </a:p>
          <a:p>
            <a:r>
              <a:rPr lang="en-US" dirty="0">
                <a:solidFill>
                  <a:srgbClr val="C00000"/>
                </a:solidFill>
              </a:rPr>
              <a:t>P</a:t>
            </a:r>
          </a:p>
          <a:p>
            <a:r>
              <a:rPr lang="en-US" dirty="0">
                <a:solidFill>
                  <a:srgbClr val="C00000"/>
                </a:solidFill>
              </a:rPr>
              <a:t>I</a:t>
            </a:r>
          </a:p>
          <a:p>
            <a:endParaRPr lang="en-US" dirty="0">
              <a:solidFill>
                <a:srgbClr val="C00000"/>
              </a:solidFill>
            </a:endParaRPr>
          </a:p>
        </p:txBody>
      </p:sp>
      <p:sp>
        <p:nvSpPr>
          <p:cNvPr id="13" name="Arrow: Right 12">
            <a:extLst>
              <a:ext uri="{FF2B5EF4-FFF2-40B4-BE49-F238E27FC236}">
                <a16:creationId xmlns:a16="http://schemas.microsoft.com/office/drawing/2014/main" id="{C61462E5-BFD3-435D-9CD5-D99D68D794D4}"/>
              </a:ext>
            </a:extLst>
          </p:cNvPr>
          <p:cNvSpPr/>
          <p:nvPr/>
        </p:nvSpPr>
        <p:spPr>
          <a:xfrm>
            <a:off x="4945925" y="3085560"/>
            <a:ext cx="836720" cy="312254"/>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A1B5EF6-77C8-4B24-AA03-00F502910287}"/>
              </a:ext>
            </a:extLst>
          </p:cNvPr>
          <p:cNvSpPr/>
          <p:nvPr/>
        </p:nvSpPr>
        <p:spPr>
          <a:xfrm flipH="1">
            <a:off x="4945924" y="3697740"/>
            <a:ext cx="836720" cy="312254"/>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04A05A4-5889-4B30-8E75-F87F197363F0}"/>
              </a:ext>
            </a:extLst>
          </p:cNvPr>
          <p:cNvSpPr txBox="1"/>
          <p:nvPr/>
        </p:nvSpPr>
        <p:spPr>
          <a:xfrm>
            <a:off x="5246836" y="3674561"/>
            <a:ext cx="471156" cy="369332"/>
          </a:xfrm>
          <a:prstGeom prst="rect">
            <a:avLst/>
          </a:prstGeom>
          <a:noFill/>
        </p:spPr>
        <p:txBody>
          <a:bodyPr wrap="square" rtlCol="0">
            <a:spAutoFit/>
          </a:bodyPr>
          <a:lstStyle/>
          <a:p>
            <a:r>
              <a:rPr lang="en-US" dirty="0"/>
              <a:t>in</a:t>
            </a:r>
          </a:p>
        </p:txBody>
      </p:sp>
      <p:sp>
        <p:nvSpPr>
          <p:cNvPr id="16" name="TextBox 15">
            <a:extLst>
              <a:ext uri="{FF2B5EF4-FFF2-40B4-BE49-F238E27FC236}">
                <a16:creationId xmlns:a16="http://schemas.microsoft.com/office/drawing/2014/main" id="{7F0AE419-A740-4317-97FB-4A15823DDD6E}"/>
              </a:ext>
            </a:extLst>
          </p:cNvPr>
          <p:cNvSpPr txBox="1"/>
          <p:nvPr/>
        </p:nvSpPr>
        <p:spPr>
          <a:xfrm>
            <a:off x="5120246" y="3046555"/>
            <a:ext cx="610660" cy="369332"/>
          </a:xfrm>
          <a:prstGeom prst="rect">
            <a:avLst/>
          </a:prstGeom>
          <a:noFill/>
        </p:spPr>
        <p:txBody>
          <a:bodyPr wrap="square" rtlCol="0">
            <a:spAutoFit/>
          </a:bodyPr>
          <a:lstStyle/>
          <a:p>
            <a:r>
              <a:rPr lang="en-US" dirty="0"/>
              <a:t>out</a:t>
            </a:r>
          </a:p>
        </p:txBody>
      </p:sp>
      <p:pic>
        <p:nvPicPr>
          <p:cNvPr id="22" name="Picture 21">
            <a:extLst>
              <a:ext uri="{FF2B5EF4-FFF2-40B4-BE49-F238E27FC236}">
                <a16:creationId xmlns:a16="http://schemas.microsoft.com/office/drawing/2014/main" id="{F1DD6DD8-C6BD-4544-94CE-C8E5F97C72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7939" y="2767392"/>
            <a:ext cx="1004209" cy="688672"/>
          </a:xfrm>
          <a:prstGeom prst="rect">
            <a:avLst/>
          </a:prstGeom>
        </p:spPr>
      </p:pic>
      <p:sp>
        <p:nvSpPr>
          <p:cNvPr id="23" name="Octagon 22">
            <a:extLst>
              <a:ext uri="{FF2B5EF4-FFF2-40B4-BE49-F238E27FC236}">
                <a16:creationId xmlns:a16="http://schemas.microsoft.com/office/drawing/2014/main" id="{08B2D153-FBA2-4293-9B38-CAAD90D3CA37}"/>
              </a:ext>
            </a:extLst>
          </p:cNvPr>
          <p:cNvSpPr/>
          <p:nvPr/>
        </p:nvSpPr>
        <p:spPr>
          <a:xfrm>
            <a:off x="7172782" y="2285557"/>
            <a:ext cx="2981551" cy="2589803"/>
          </a:xfrm>
          <a:prstGeom prst="octag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516F2E3-9907-4F31-B2B0-1AB8C273ECFD}"/>
              </a:ext>
            </a:extLst>
          </p:cNvPr>
          <p:cNvSpPr txBox="1"/>
          <p:nvPr/>
        </p:nvSpPr>
        <p:spPr>
          <a:xfrm>
            <a:off x="8459711" y="1885447"/>
            <a:ext cx="852379"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User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25" name="Diamond 24">
            <a:extLst>
              <a:ext uri="{FF2B5EF4-FFF2-40B4-BE49-F238E27FC236}">
                <a16:creationId xmlns:a16="http://schemas.microsoft.com/office/drawing/2014/main" id="{A78FF315-BB16-474B-99AE-16F44A37C22F}"/>
              </a:ext>
            </a:extLst>
          </p:cNvPr>
          <p:cNvSpPr/>
          <p:nvPr/>
        </p:nvSpPr>
        <p:spPr>
          <a:xfrm>
            <a:off x="8017935" y="2393899"/>
            <a:ext cx="1964218" cy="1435658"/>
          </a:xfrm>
          <a:prstGeom prst="diamond">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7" name="Arrow: Bent 26">
            <a:extLst>
              <a:ext uri="{FF2B5EF4-FFF2-40B4-BE49-F238E27FC236}">
                <a16:creationId xmlns:a16="http://schemas.microsoft.com/office/drawing/2014/main" id="{2E202144-B5F5-4A52-AF05-79E03497F33F}"/>
              </a:ext>
            </a:extLst>
          </p:cNvPr>
          <p:cNvSpPr/>
          <p:nvPr/>
        </p:nvSpPr>
        <p:spPr>
          <a:xfrm rot="10800000">
            <a:off x="8759482" y="3445483"/>
            <a:ext cx="507209" cy="871536"/>
          </a:xfrm>
          <a:prstGeom prst="ben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ylinder 27">
            <a:extLst>
              <a:ext uri="{FF2B5EF4-FFF2-40B4-BE49-F238E27FC236}">
                <a16:creationId xmlns:a16="http://schemas.microsoft.com/office/drawing/2014/main" id="{EFE56725-4DDF-4A30-8DE5-8830FB39F8D0}"/>
              </a:ext>
            </a:extLst>
          </p:cNvPr>
          <p:cNvSpPr/>
          <p:nvPr/>
        </p:nvSpPr>
        <p:spPr>
          <a:xfrm>
            <a:off x="7801525" y="3680356"/>
            <a:ext cx="957957" cy="1007813"/>
          </a:xfrm>
          <a:prstGeom prst="can">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101E150-F5E7-47CE-869A-3FE8A721BDB3}"/>
              </a:ext>
            </a:extLst>
          </p:cNvPr>
          <p:cNvSpPr txBox="1"/>
          <p:nvPr/>
        </p:nvSpPr>
        <p:spPr>
          <a:xfrm>
            <a:off x="7626312" y="3993394"/>
            <a:ext cx="1351376" cy="338554"/>
          </a:xfrm>
          <a:prstGeom prst="rect">
            <a:avLst/>
          </a:prstGeom>
          <a:noFill/>
        </p:spPr>
        <p:txBody>
          <a:bodyPr wrap="square" rtlCol="0">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JavaScript</a:t>
            </a:r>
          </a:p>
        </p:txBody>
      </p:sp>
      <p:sp>
        <p:nvSpPr>
          <p:cNvPr id="30" name="Arrow: Right 29">
            <a:extLst>
              <a:ext uri="{FF2B5EF4-FFF2-40B4-BE49-F238E27FC236}">
                <a16:creationId xmlns:a16="http://schemas.microsoft.com/office/drawing/2014/main" id="{D1A05358-FA4E-441C-A7EF-BA9E8BE333BB}"/>
              </a:ext>
            </a:extLst>
          </p:cNvPr>
          <p:cNvSpPr/>
          <p:nvPr/>
        </p:nvSpPr>
        <p:spPr>
          <a:xfrm>
            <a:off x="6328474" y="3085560"/>
            <a:ext cx="836720" cy="312254"/>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85068AFA-1A3E-41BB-8DBC-9C51ADEEF22D}"/>
              </a:ext>
            </a:extLst>
          </p:cNvPr>
          <p:cNvSpPr/>
          <p:nvPr/>
        </p:nvSpPr>
        <p:spPr>
          <a:xfrm flipH="1">
            <a:off x="6328473" y="3697740"/>
            <a:ext cx="836720" cy="312254"/>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0BC1ECE-9C39-41B4-A0D0-23DD5EA5721E}"/>
              </a:ext>
            </a:extLst>
          </p:cNvPr>
          <p:cNvSpPr txBox="1"/>
          <p:nvPr/>
        </p:nvSpPr>
        <p:spPr>
          <a:xfrm>
            <a:off x="6638050" y="3665897"/>
            <a:ext cx="563254" cy="369332"/>
          </a:xfrm>
          <a:prstGeom prst="rect">
            <a:avLst/>
          </a:prstGeom>
          <a:noFill/>
        </p:spPr>
        <p:txBody>
          <a:bodyPr wrap="square" rtlCol="0">
            <a:spAutoFit/>
          </a:bodyPr>
          <a:lstStyle/>
          <a:p>
            <a:r>
              <a:rPr lang="en-US" dirty="0"/>
              <a:t>in</a:t>
            </a:r>
          </a:p>
        </p:txBody>
      </p:sp>
      <p:sp>
        <p:nvSpPr>
          <p:cNvPr id="33" name="TextBox 32">
            <a:extLst>
              <a:ext uri="{FF2B5EF4-FFF2-40B4-BE49-F238E27FC236}">
                <a16:creationId xmlns:a16="http://schemas.microsoft.com/office/drawing/2014/main" id="{2F2AF1F7-E529-4DB8-BC46-C74ED10AADFD}"/>
              </a:ext>
            </a:extLst>
          </p:cNvPr>
          <p:cNvSpPr txBox="1"/>
          <p:nvPr/>
        </p:nvSpPr>
        <p:spPr>
          <a:xfrm>
            <a:off x="6507129" y="3046558"/>
            <a:ext cx="656344" cy="369332"/>
          </a:xfrm>
          <a:prstGeom prst="rect">
            <a:avLst/>
          </a:prstGeom>
          <a:noFill/>
        </p:spPr>
        <p:txBody>
          <a:bodyPr wrap="square" rtlCol="0">
            <a:spAutoFit/>
          </a:bodyPr>
          <a:lstStyle/>
          <a:p>
            <a:r>
              <a:rPr lang="en-US" dirty="0"/>
              <a:t>out</a:t>
            </a:r>
          </a:p>
        </p:txBody>
      </p:sp>
      <p:sp>
        <p:nvSpPr>
          <p:cNvPr id="34" name="Rectangle: Diagonal Corners Rounded 33">
            <a:extLst>
              <a:ext uri="{FF2B5EF4-FFF2-40B4-BE49-F238E27FC236}">
                <a16:creationId xmlns:a16="http://schemas.microsoft.com/office/drawing/2014/main" id="{3A4EDE4B-B796-4E89-9E37-252B25D06C96}"/>
              </a:ext>
            </a:extLst>
          </p:cNvPr>
          <p:cNvSpPr/>
          <p:nvPr/>
        </p:nvSpPr>
        <p:spPr>
          <a:xfrm>
            <a:off x="1634380" y="1675900"/>
            <a:ext cx="8918643" cy="3420475"/>
          </a:xfrm>
          <a:prstGeom prst="round2Diag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35A9DAEF-397B-45D5-A74E-27055E02522B}"/>
              </a:ext>
            </a:extLst>
          </p:cNvPr>
          <p:cNvSpPr/>
          <p:nvPr/>
        </p:nvSpPr>
        <p:spPr>
          <a:xfrm>
            <a:off x="8302000" y="4771008"/>
            <a:ext cx="195939" cy="766386"/>
          </a:xfrm>
          <a:prstGeom prst="upArrow">
            <a:avLst>
              <a:gd name="adj1" fmla="val 50000"/>
              <a:gd name="adj2" fmla="val 5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Preparation 35">
            <a:extLst>
              <a:ext uri="{FF2B5EF4-FFF2-40B4-BE49-F238E27FC236}">
                <a16:creationId xmlns:a16="http://schemas.microsoft.com/office/drawing/2014/main" id="{49F9169C-14FB-4146-B96F-ADB1E3F7A98B}"/>
              </a:ext>
            </a:extLst>
          </p:cNvPr>
          <p:cNvSpPr/>
          <p:nvPr/>
        </p:nvSpPr>
        <p:spPr>
          <a:xfrm>
            <a:off x="7728443" y="5381337"/>
            <a:ext cx="1349707" cy="593289"/>
          </a:xfrm>
          <a:prstGeom prst="flowChartPreparation">
            <a:avLst/>
          </a:prstGeom>
          <a:solidFill>
            <a:schemeClr val="accent5">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B1D9175-8C5F-44F2-BA84-1544EAA082C2}"/>
              </a:ext>
            </a:extLst>
          </p:cNvPr>
          <p:cNvSpPr txBox="1"/>
          <p:nvPr/>
        </p:nvSpPr>
        <p:spPr>
          <a:xfrm>
            <a:off x="7810897" y="5515944"/>
            <a:ext cx="117814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Job Resume</a:t>
            </a:r>
          </a:p>
        </p:txBody>
      </p:sp>
      <p:sp>
        <p:nvSpPr>
          <p:cNvPr id="38" name="Rectangle: Rounded Corners 37">
            <a:extLst>
              <a:ext uri="{FF2B5EF4-FFF2-40B4-BE49-F238E27FC236}">
                <a16:creationId xmlns:a16="http://schemas.microsoft.com/office/drawing/2014/main" id="{46498218-7029-4554-979E-5BB62AA70BFD}"/>
              </a:ext>
            </a:extLst>
          </p:cNvPr>
          <p:cNvSpPr/>
          <p:nvPr/>
        </p:nvSpPr>
        <p:spPr>
          <a:xfrm>
            <a:off x="1070997" y="1438772"/>
            <a:ext cx="10188409" cy="45448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54235D5-4948-42CD-9509-A57F31052FA2}"/>
              </a:ext>
            </a:extLst>
          </p:cNvPr>
          <p:cNvSpPr txBox="1"/>
          <p:nvPr/>
        </p:nvSpPr>
        <p:spPr>
          <a:xfrm>
            <a:off x="8596220" y="2916104"/>
            <a:ext cx="83227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Edit graph</a:t>
            </a:r>
          </a:p>
        </p:txBody>
      </p:sp>
      <p:sp>
        <p:nvSpPr>
          <p:cNvPr id="12" name="Oval 11">
            <a:extLst>
              <a:ext uri="{FF2B5EF4-FFF2-40B4-BE49-F238E27FC236}">
                <a16:creationId xmlns:a16="http://schemas.microsoft.com/office/drawing/2014/main" id="{AE36A9A3-0A7E-4DF5-9D84-0DF92481AB56}"/>
              </a:ext>
            </a:extLst>
          </p:cNvPr>
          <p:cNvSpPr/>
          <p:nvPr/>
        </p:nvSpPr>
        <p:spPr>
          <a:xfrm>
            <a:off x="6839667" y="1530505"/>
            <a:ext cx="3704877" cy="3812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D9CAD68-46B7-404E-BDDB-517DB83B30AD}"/>
              </a:ext>
            </a:extLst>
          </p:cNvPr>
          <p:cNvSpPr/>
          <p:nvPr/>
        </p:nvSpPr>
        <p:spPr>
          <a:xfrm>
            <a:off x="6914575" y="1575470"/>
            <a:ext cx="3582122" cy="37228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5718DA5-095C-4082-82CC-6E5134BD8E7A}"/>
              </a:ext>
            </a:extLst>
          </p:cNvPr>
          <p:cNvSpPr/>
          <p:nvPr/>
        </p:nvSpPr>
        <p:spPr>
          <a:xfrm>
            <a:off x="7022353" y="1690123"/>
            <a:ext cx="3357324" cy="3533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CBC0F4C-C6A8-415D-B7F1-AD6037096285}"/>
              </a:ext>
            </a:extLst>
          </p:cNvPr>
          <p:cNvSpPr txBox="1"/>
          <p:nvPr/>
        </p:nvSpPr>
        <p:spPr>
          <a:xfrm>
            <a:off x="7333693" y="6041074"/>
            <a:ext cx="3140926" cy="400110"/>
          </a:xfrm>
          <a:prstGeom prst="rect">
            <a:avLst/>
          </a:prstGeom>
          <a:noFill/>
        </p:spPr>
        <p:txBody>
          <a:bodyPr wrap="square" rtlCol="0">
            <a:spAutoFit/>
          </a:bodyPr>
          <a:lstStyle/>
          <a:p>
            <a:r>
              <a:rPr lang="en-US" sz="2000" dirty="0">
                <a:highlight>
                  <a:srgbClr val="FFFF00"/>
                </a:highlight>
                <a:latin typeface="Times New Roman" panose="02020603050405020304" pitchFamily="18" charset="0"/>
                <a:cs typeface="Times New Roman" panose="02020603050405020304" pitchFamily="18" charset="0"/>
              </a:rPr>
              <a:t>Our target is the circular part</a:t>
            </a:r>
          </a:p>
        </p:txBody>
      </p:sp>
      <p:sp>
        <p:nvSpPr>
          <p:cNvPr id="43" name="Teardrop 42">
            <a:extLst>
              <a:ext uri="{FF2B5EF4-FFF2-40B4-BE49-F238E27FC236}">
                <a16:creationId xmlns:a16="http://schemas.microsoft.com/office/drawing/2014/main" id="{4908FE7D-21B3-479A-995F-3206DB79BC56}"/>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2</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44" name="Flowchart: Terminator 43">
            <a:extLst>
              <a:ext uri="{FF2B5EF4-FFF2-40B4-BE49-F238E27FC236}">
                <a16:creationId xmlns:a16="http://schemas.microsoft.com/office/drawing/2014/main" id="{7148CDA0-70A9-42D9-AA60-CC48D30C63EF}"/>
              </a:ext>
            </a:extLst>
          </p:cNvPr>
          <p:cNvSpPr/>
          <p:nvPr/>
        </p:nvSpPr>
        <p:spPr>
          <a:xfrm>
            <a:off x="1136001" y="584177"/>
            <a:ext cx="2959298" cy="580322"/>
          </a:xfrm>
          <a:prstGeom prst="flowChartTerminator">
            <a:avLst/>
          </a:prstGeom>
          <a:solidFill>
            <a:srgbClr val="00206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Project basic idea</a:t>
            </a:r>
          </a:p>
        </p:txBody>
      </p:sp>
    </p:spTree>
    <p:extLst>
      <p:ext uri="{BB962C8B-B14F-4D97-AF65-F5344CB8AC3E}">
        <p14:creationId xmlns:p14="http://schemas.microsoft.com/office/powerpoint/2010/main" val="264541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7A5654CF-8C0E-4CEA-8077-905D7431F938}"/>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3</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3" name="Flowchart: Terminator 2">
            <a:extLst>
              <a:ext uri="{FF2B5EF4-FFF2-40B4-BE49-F238E27FC236}">
                <a16:creationId xmlns:a16="http://schemas.microsoft.com/office/drawing/2014/main" id="{5F257759-8CD8-42FA-9669-4646D224CA0E}"/>
              </a:ext>
            </a:extLst>
          </p:cNvPr>
          <p:cNvSpPr/>
          <p:nvPr/>
        </p:nvSpPr>
        <p:spPr>
          <a:xfrm>
            <a:off x="1136001" y="584177"/>
            <a:ext cx="2593732" cy="580322"/>
          </a:xfrm>
          <a:prstGeom prst="flowChartTermina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Problem</a:t>
            </a:r>
            <a:endParaRPr lang="en-US" sz="2000" b="1" dirty="0">
              <a:latin typeface="Times New Roman" panose="02020603050405020304" pitchFamily="18" charset="0"/>
              <a:cs typeface="Times New Roman" panose="02020603050405020304" pitchFamily="18" charset="0"/>
            </a:endParaRPr>
          </a:p>
        </p:txBody>
      </p:sp>
      <p:sp>
        <p:nvSpPr>
          <p:cNvPr id="4" name="Flowchart: Preparation 3">
            <a:extLst>
              <a:ext uri="{FF2B5EF4-FFF2-40B4-BE49-F238E27FC236}">
                <a16:creationId xmlns:a16="http://schemas.microsoft.com/office/drawing/2014/main" id="{3BB40310-4FEF-4700-B069-ED5CED48A03E}"/>
              </a:ext>
            </a:extLst>
          </p:cNvPr>
          <p:cNvSpPr/>
          <p:nvPr/>
        </p:nvSpPr>
        <p:spPr>
          <a:xfrm>
            <a:off x="1318009" y="1649106"/>
            <a:ext cx="9555981" cy="3925019"/>
          </a:xfrm>
          <a:prstGeom prst="flowChartPreparation">
            <a:avLst/>
          </a:prstGeom>
          <a:solidFill>
            <a:schemeClr val="bg2">
              <a:lumMod val="1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If a user wants to edit (add/delete) the data graph then he/she needs to do some change in database. Mainly he/she writes some query for the edit of data. This is not a easy task for all.</a:t>
            </a:r>
          </a:p>
        </p:txBody>
      </p:sp>
    </p:spTree>
    <p:extLst>
      <p:ext uri="{BB962C8B-B14F-4D97-AF65-F5344CB8AC3E}">
        <p14:creationId xmlns:p14="http://schemas.microsoft.com/office/powerpoint/2010/main" val="377177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348863A2-F105-4C93-90CA-087C818AAD4A}"/>
              </a:ext>
            </a:extLst>
          </p:cNvPr>
          <p:cNvSpPr/>
          <p:nvPr/>
        </p:nvSpPr>
        <p:spPr>
          <a:xfrm>
            <a:off x="1063586" y="1698789"/>
            <a:ext cx="10246841" cy="4268647"/>
          </a:xfrm>
          <a:prstGeom prst="flowChartTerminator">
            <a:avLst/>
          </a:prstGeom>
          <a:solidFill>
            <a:schemeClr val="tx1">
              <a:lumMod val="85000"/>
              <a:lumOff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latin typeface="Times New Roman" panose="02020603050405020304" pitchFamily="18" charset="0"/>
                <a:cs typeface="Times New Roman" panose="02020603050405020304" pitchFamily="18" charset="0"/>
              </a:rPr>
              <a:t>Neo4j gives us a graph of given data where we can only view the graph. If we need to add new data or delete the data then we have to implement the process through DBMS. This means we need to write some query language.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However, our ultimate goal is adding, deleting data from the User interface graph; where users can edit information such as adding, deleting, do not need to write any query.</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Moreover, we don’t need any DBMS access through this process such as Neo4j.</a:t>
            </a:r>
          </a:p>
        </p:txBody>
      </p:sp>
      <p:sp>
        <p:nvSpPr>
          <p:cNvPr id="5" name="Teardrop 4">
            <a:extLst>
              <a:ext uri="{FF2B5EF4-FFF2-40B4-BE49-F238E27FC236}">
                <a16:creationId xmlns:a16="http://schemas.microsoft.com/office/drawing/2014/main" id="{33811B78-C8FF-471D-A668-96BDC2BD4924}"/>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4</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6" name="Flowchart: Terminator 5">
            <a:extLst>
              <a:ext uri="{FF2B5EF4-FFF2-40B4-BE49-F238E27FC236}">
                <a16:creationId xmlns:a16="http://schemas.microsoft.com/office/drawing/2014/main" id="{B5019E62-34DE-4A12-AEC7-B9F8A6745714}"/>
              </a:ext>
            </a:extLst>
          </p:cNvPr>
          <p:cNvSpPr/>
          <p:nvPr/>
        </p:nvSpPr>
        <p:spPr>
          <a:xfrm>
            <a:off x="1136001" y="584177"/>
            <a:ext cx="2593732" cy="580322"/>
          </a:xfrm>
          <a:prstGeom prst="flowChartTerminator">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Solution</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42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F7145E90-33A0-4A97-A72F-6F7A34D4E959}"/>
              </a:ext>
            </a:extLst>
          </p:cNvPr>
          <p:cNvSpPr/>
          <p:nvPr/>
        </p:nvSpPr>
        <p:spPr>
          <a:xfrm>
            <a:off x="3077613" y="2208920"/>
            <a:ext cx="6036773" cy="3016220"/>
          </a:xfrm>
          <a:prstGeom prst="parallelogram">
            <a:avLst/>
          </a:prstGeom>
          <a:solidFill>
            <a:schemeClr val="tx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D2E0F2-62B2-4B97-9674-9A853127E8C1}"/>
              </a:ext>
            </a:extLst>
          </p:cNvPr>
          <p:cNvSpPr txBox="1"/>
          <p:nvPr/>
        </p:nvSpPr>
        <p:spPr>
          <a:xfrm>
            <a:off x="4251310" y="2747534"/>
            <a:ext cx="3882950" cy="2308324"/>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Our goal is to make a user interface where the user can edit the graph(ontology) very easily. Such as add, delete, save.</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ardrop 5">
            <a:extLst>
              <a:ext uri="{FF2B5EF4-FFF2-40B4-BE49-F238E27FC236}">
                <a16:creationId xmlns:a16="http://schemas.microsoft.com/office/drawing/2014/main" id="{F04D1ACB-87B5-488A-A32F-4BAB23743DF3}"/>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5</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7" name="Flowchart: Terminator 6">
            <a:extLst>
              <a:ext uri="{FF2B5EF4-FFF2-40B4-BE49-F238E27FC236}">
                <a16:creationId xmlns:a16="http://schemas.microsoft.com/office/drawing/2014/main" id="{94353289-B587-44D0-819F-B0E50AD31EB3}"/>
              </a:ext>
            </a:extLst>
          </p:cNvPr>
          <p:cNvSpPr/>
          <p:nvPr/>
        </p:nvSpPr>
        <p:spPr>
          <a:xfrm>
            <a:off x="1136001" y="584177"/>
            <a:ext cx="2593732" cy="580322"/>
          </a:xfrm>
          <a:prstGeom prst="flowChartTerminator">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Goal</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66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4A0837CE-3192-409D-9C9E-C9C7DF46DC8B}"/>
              </a:ext>
            </a:extLst>
          </p:cNvPr>
          <p:cNvSpPr/>
          <p:nvPr/>
        </p:nvSpPr>
        <p:spPr>
          <a:xfrm>
            <a:off x="4868380" y="657285"/>
            <a:ext cx="1377014" cy="957586"/>
          </a:xfrm>
          <a:prstGeom prst="diamond">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TextBox 2">
            <a:extLst>
              <a:ext uri="{FF2B5EF4-FFF2-40B4-BE49-F238E27FC236}">
                <a16:creationId xmlns:a16="http://schemas.microsoft.com/office/drawing/2014/main" id="{42CB8FC7-F88C-45D2-A3EB-5C1883EA6F56}"/>
              </a:ext>
            </a:extLst>
          </p:cNvPr>
          <p:cNvSpPr txBox="1"/>
          <p:nvPr/>
        </p:nvSpPr>
        <p:spPr>
          <a:xfrm>
            <a:off x="4952006" y="915774"/>
            <a:ext cx="1293388" cy="584775"/>
          </a:xfrm>
          <a:prstGeom prst="rect">
            <a:avLst/>
          </a:prstGeom>
          <a:noFill/>
        </p:spPr>
        <p:txBody>
          <a:bodyPr wrap="square" rtlCol="0">
            <a:spAutoFit/>
          </a:bodyPr>
          <a:lstStyle/>
          <a:p>
            <a:pPr algn="ctr"/>
            <a:r>
              <a:rPr lang="en-US" sz="1600" b="1" dirty="0">
                <a:solidFill>
                  <a:srgbClr val="7030A0"/>
                </a:solidFill>
              </a:rPr>
              <a:t>Knowledge</a:t>
            </a:r>
          </a:p>
          <a:p>
            <a:pPr algn="ctr"/>
            <a:r>
              <a:rPr lang="en-US" sz="1600" b="1" dirty="0">
                <a:solidFill>
                  <a:srgbClr val="7030A0"/>
                </a:solidFill>
              </a:rPr>
              <a:t>Base</a:t>
            </a:r>
          </a:p>
        </p:txBody>
      </p:sp>
      <p:sp>
        <p:nvSpPr>
          <p:cNvPr id="4" name="Arrow: Bent 3">
            <a:extLst>
              <a:ext uri="{FF2B5EF4-FFF2-40B4-BE49-F238E27FC236}">
                <a16:creationId xmlns:a16="http://schemas.microsoft.com/office/drawing/2014/main" id="{C059B555-6E7A-4F42-8380-93A74C7BFB31}"/>
              </a:ext>
            </a:extLst>
          </p:cNvPr>
          <p:cNvSpPr/>
          <p:nvPr/>
        </p:nvSpPr>
        <p:spPr>
          <a:xfrm flipV="1">
            <a:off x="5403840" y="1414368"/>
            <a:ext cx="389720" cy="581316"/>
          </a:xfrm>
          <a:prstGeom prst="bentArrow">
            <a:avLst>
              <a:gd name="adj1" fmla="val 21323"/>
              <a:gd name="adj2" fmla="val 25000"/>
              <a:gd name="adj3" fmla="val 25000"/>
              <a:gd name="adj4" fmla="val 4375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ylinder 4">
            <a:extLst>
              <a:ext uri="{FF2B5EF4-FFF2-40B4-BE49-F238E27FC236}">
                <a16:creationId xmlns:a16="http://schemas.microsoft.com/office/drawing/2014/main" id="{604636C9-6075-4335-B21C-811ED9FFC763}"/>
              </a:ext>
            </a:extLst>
          </p:cNvPr>
          <p:cNvSpPr/>
          <p:nvPr/>
        </p:nvSpPr>
        <p:spPr>
          <a:xfrm>
            <a:off x="5799736" y="1487426"/>
            <a:ext cx="671575" cy="672213"/>
          </a:xfrm>
          <a:prstGeom prst="can">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4AEF83-BD30-45E8-A1A3-EEDABC014D39}"/>
              </a:ext>
            </a:extLst>
          </p:cNvPr>
          <p:cNvSpPr txBox="1"/>
          <p:nvPr/>
        </p:nvSpPr>
        <p:spPr>
          <a:xfrm>
            <a:off x="5583888" y="1414368"/>
            <a:ext cx="1113340" cy="738664"/>
          </a:xfrm>
          <a:prstGeom prst="rect">
            <a:avLst/>
          </a:prstGeom>
          <a:noFill/>
        </p:spPr>
        <p:txBody>
          <a:bodyPr wrap="square" rtlCol="0">
            <a:spAutoFit/>
          </a:bodyPr>
          <a:lstStyle/>
          <a:p>
            <a:pPr algn="ctr"/>
            <a:r>
              <a:rPr lang="en-US" sz="1400" b="1" dirty="0">
                <a:solidFill>
                  <a:srgbClr val="FF0000"/>
                </a:solidFill>
                <a:latin typeface="Times New Roman" panose="02020603050405020304" pitchFamily="18" charset="0"/>
                <a:cs typeface="Times New Roman" panose="02020603050405020304" pitchFamily="18" charset="0"/>
              </a:rPr>
              <a:t>Neo4j</a:t>
            </a:r>
          </a:p>
          <a:p>
            <a:pPr algn="ctr"/>
            <a:r>
              <a:rPr lang="en-US" sz="1400" dirty="0">
                <a:solidFill>
                  <a:srgbClr val="C00000"/>
                </a:solidFill>
                <a:latin typeface="Times New Roman" panose="02020603050405020304" pitchFamily="18" charset="0"/>
                <a:cs typeface="Times New Roman" panose="02020603050405020304" pitchFamily="18" charset="0"/>
              </a:rPr>
              <a:t>--------</a:t>
            </a:r>
          </a:p>
          <a:p>
            <a:pPr algn="ctr"/>
            <a:r>
              <a:rPr lang="en-US" sz="1400" b="1" dirty="0">
                <a:solidFill>
                  <a:srgbClr val="FF0000"/>
                </a:solidFill>
                <a:latin typeface="Times New Roman" panose="02020603050405020304" pitchFamily="18" charset="0"/>
                <a:cs typeface="Times New Roman" panose="02020603050405020304" pitchFamily="18" charset="0"/>
              </a:rPr>
              <a:t>Ontology</a:t>
            </a:r>
          </a:p>
        </p:txBody>
      </p:sp>
      <p:sp>
        <p:nvSpPr>
          <p:cNvPr id="7" name="Octagon 6">
            <a:extLst>
              <a:ext uri="{FF2B5EF4-FFF2-40B4-BE49-F238E27FC236}">
                <a16:creationId xmlns:a16="http://schemas.microsoft.com/office/drawing/2014/main" id="{2145AFB3-D396-4061-B1E7-4F16EE85F5F9}"/>
              </a:ext>
            </a:extLst>
          </p:cNvPr>
          <p:cNvSpPr/>
          <p:nvPr/>
        </p:nvSpPr>
        <p:spPr>
          <a:xfrm>
            <a:off x="4777879" y="584177"/>
            <a:ext cx="2042778" cy="1727403"/>
          </a:xfrm>
          <a:prstGeom prst="oc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E6EF96E7-4A9C-43ED-8048-75000FE3A3A7}"/>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6</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18" name="Flowchart: Terminator 17">
            <a:extLst>
              <a:ext uri="{FF2B5EF4-FFF2-40B4-BE49-F238E27FC236}">
                <a16:creationId xmlns:a16="http://schemas.microsoft.com/office/drawing/2014/main" id="{C11032B9-A9E8-4FF3-AB91-AC21CC3E9EE7}"/>
              </a:ext>
            </a:extLst>
          </p:cNvPr>
          <p:cNvSpPr/>
          <p:nvPr/>
        </p:nvSpPr>
        <p:spPr>
          <a:xfrm>
            <a:off x="1136001" y="584177"/>
            <a:ext cx="2593732" cy="580322"/>
          </a:xfrm>
          <a:prstGeom prst="flowChartTerminator">
            <a:avLst/>
          </a:prstGeom>
          <a:solidFill>
            <a:srgbClr val="00206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Tools to be used</a:t>
            </a:r>
          </a:p>
        </p:txBody>
      </p:sp>
      <p:sp>
        <p:nvSpPr>
          <p:cNvPr id="9" name="Cube 8">
            <a:extLst>
              <a:ext uri="{FF2B5EF4-FFF2-40B4-BE49-F238E27FC236}">
                <a16:creationId xmlns:a16="http://schemas.microsoft.com/office/drawing/2014/main" id="{36437C34-6F2B-49FC-8897-6F129084638B}"/>
              </a:ext>
            </a:extLst>
          </p:cNvPr>
          <p:cNvSpPr/>
          <p:nvPr/>
        </p:nvSpPr>
        <p:spPr>
          <a:xfrm>
            <a:off x="2623101" y="2471503"/>
            <a:ext cx="6187209" cy="3856948"/>
          </a:xfrm>
          <a:prstGeom prst="cube">
            <a:avLst/>
          </a:prstGeom>
          <a:solidFill>
            <a:schemeClr val="bg2">
              <a:lumMod val="2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96E7A1-FA64-4C8B-9935-AE636C00371E}"/>
              </a:ext>
            </a:extLst>
          </p:cNvPr>
          <p:cNvSpPr txBox="1"/>
          <p:nvPr/>
        </p:nvSpPr>
        <p:spPr>
          <a:xfrm>
            <a:off x="3609930" y="2795204"/>
            <a:ext cx="4767014"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We mainly work on the WEB platform.</a:t>
            </a:r>
          </a:p>
        </p:txBody>
      </p:sp>
      <p:sp>
        <p:nvSpPr>
          <p:cNvPr id="11" name="TextBox 10">
            <a:extLst>
              <a:ext uri="{FF2B5EF4-FFF2-40B4-BE49-F238E27FC236}">
                <a16:creationId xmlns:a16="http://schemas.microsoft.com/office/drawing/2014/main" id="{D77E17E0-E8D8-4D4C-92BA-8EAADC708D15}"/>
              </a:ext>
            </a:extLst>
          </p:cNvPr>
          <p:cNvSpPr txBox="1"/>
          <p:nvPr/>
        </p:nvSpPr>
        <p:spPr>
          <a:xfrm>
            <a:off x="3033554" y="3921953"/>
            <a:ext cx="4875356" cy="1754326"/>
          </a:xfrm>
          <a:prstGeom prst="rect">
            <a:avLst/>
          </a:prstGeom>
          <a:noFill/>
        </p:spPr>
        <p:txBody>
          <a:bodyPr wrap="square" rtlCol="0">
            <a:spAutoFit/>
          </a:bodyPr>
          <a:lstStyle/>
          <a:p>
            <a:pPr marL="342900" lvl="0" indent="-342900">
              <a:buFont typeface="+mj-lt"/>
              <a:buAutoNum type="arabicPeriod"/>
            </a:pPr>
            <a:r>
              <a:rPr lang="en-US" dirty="0">
                <a:solidFill>
                  <a:schemeClr val="bg1"/>
                </a:solidFill>
              </a:rPr>
              <a:t>Java Script for frontend,</a:t>
            </a:r>
          </a:p>
          <a:p>
            <a:pPr marL="342900" lvl="0" indent="-342900">
              <a:buFont typeface="+mj-lt"/>
              <a:buAutoNum type="arabicPeriod"/>
            </a:pPr>
            <a:endParaRPr lang="en-US" dirty="0">
              <a:solidFill>
                <a:schemeClr val="bg1"/>
              </a:solidFill>
            </a:endParaRPr>
          </a:p>
          <a:p>
            <a:pPr marL="342900" lvl="0" indent="-342900">
              <a:buFont typeface="+mj-lt"/>
              <a:buAutoNum type="arabicPeriod"/>
            </a:pPr>
            <a:r>
              <a:rPr lang="en-US" dirty="0">
                <a:solidFill>
                  <a:schemeClr val="bg1"/>
                </a:solidFill>
              </a:rPr>
              <a:t>REST API for the transaction of data among database and user interface,</a:t>
            </a:r>
          </a:p>
          <a:p>
            <a:pPr marL="342900" lvl="0" indent="-342900">
              <a:buFont typeface="+mj-lt"/>
              <a:buAutoNum type="arabicPeriod"/>
            </a:pPr>
            <a:endParaRPr lang="en-US" dirty="0">
              <a:solidFill>
                <a:schemeClr val="bg1"/>
              </a:solidFill>
            </a:endParaRPr>
          </a:p>
          <a:p>
            <a:pPr marL="342900" lvl="0" indent="-342900">
              <a:buFont typeface="+mj-lt"/>
              <a:buAutoNum type="arabicPeriod"/>
            </a:pPr>
            <a:r>
              <a:rPr lang="en-US" dirty="0">
                <a:solidFill>
                  <a:schemeClr val="bg1"/>
                </a:solidFill>
              </a:rPr>
              <a:t>Neo4j for a database management system,</a:t>
            </a:r>
          </a:p>
        </p:txBody>
      </p:sp>
      <p:sp>
        <p:nvSpPr>
          <p:cNvPr id="12" name="TextBox 11">
            <a:extLst>
              <a:ext uri="{FF2B5EF4-FFF2-40B4-BE49-F238E27FC236}">
                <a16:creationId xmlns:a16="http://schemas.microsoft.com/office/drawing/2014/main" id="{BB9B2F39-71C6-4D7F-BE98-2BCDA46B7535}"/>
              </a:ext>
            </a:extLst>
          </p:cNvPr>
          <p:cNvSpPr txBox="1"/>
          <p:nvPr/>
        </p:nvSpPr>
        <p:spPr>
          <a:xfrm>
            <a:off x="7908910" y="4045599"/>
            <a:ext cx="888398" cy="923330"/>
          </a:xfrm>
          <a:prstGeom prst="rect">
            <a:avLst/>
          </a:prstGeom>
          <a:noFill/>
        </p:spPr>
        <p:txBody>
          <a:bodyPr wrap="square" rtlCol="0">
            <a:spAutoFit/>
          </a:bodyPr>
          <a:lstStyle/>
          <a:p>
            <a:r>
              <a:rPr lang="en-US" dirty="0">
                <a:solidFill>
                  <a:schemeClr val="bg2">
                    <a:lumMod val="50000"/>
                  </a:schemeClr>
                </a:solidFill>
              </a:rPr>
              <a:t>*</a:t>
            </a:r>
          </a:p>
          <a:p>
            <a:r>
              <a:rPr lang="en-US" dirty="0">
                <a:solidFill>
                  <a:schemeClr val="bg2">
                    <a:lumMod val="50000"/>
                  </a:schemeClr>
                </a:solidFill>
              </a:rPr>
              <a:t>PHP if needed</a:t>
            </a:r>
          </a:p>
        </p:txBody>
      </p:sp>
    </p:spTree>
    <p:extLst>
      <p:ext uri="{BB962C8B-B14F-4D97-AF65-F5344CB8AC3E}">
        <p14:creationId xmlns:p14="http://schemas.microsoft.com/office/powerpoint/2010/main" val="312382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ardrop 6">
            <a:extLst>
              <a:ext uri="{FF2B5EF4-FFF2-40B4-BE49-F238E27FC236}">
                <a16:creationId xmlns:a16="http://schemas.microsoft.com/office/drawing/2014/main" id="{0A562034-378F-4F15-BCAE-C6A9B8073D55}"/>
              </a:ext>
            </a:extLst>
          </p:cNvPr>
          <p:cNvSpPr/>
          <p:nvPr/>
        </p:nvSpPr>
        <p:spPr>
          <a:xfrm>
            <a:off x="211133" y="300096"/>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7</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8" name="Flowchart: Terminator 7">
            <a:extLst>
              <a:ext uri="{FF2B5EF4-FFF2-40B4-BE49-F238E27FC236}">
                <a16:creationId xmlns:a16="http://schemas.microsoft.com/office/drawing/2014/main" id="{F7B9BAB5-AC24-4151-A84E-A976674EC7B4}"/>
              </a:ext>
            </a:extLst>
          </p:cNvPr>
          <p:cNvSpPr/>
          <p:nvPr/>
        </p:nvSpPr>
        <p:spPr>
          <a:xfrm>
            <a:off x="1136001" y="584177"/>
            <a:ext cx="2954964" cy="580322"/>
          </a:xfrm>
          <a:prstGeom prst="flowChartTerminator">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Background work</a:t>
            </a:r>
          </a:p>
        </p:txBody>
      </p:sp>
      <p:sp>
        <p:nvSpPr>
          <p:cNvPr id="2" name="Partial Circle 1">
            <a:extLst>
              <a:ext uri="{FF2B5EF4-FFF2-40B4-BE49-F238E27FC236}">
                <a16:creationId xmlns:a16="http://schemas.microsoft.com/office/drawing/2014/main" id="{6E631AF7-4526-4918-BEF7-CF01396AE279}"/>
              </a:ext>
            </a:extLst>
          </p:cNvPr>
          <p:cNvSpPr/>
          <p:nvPr/>
        </p:nvSpPr>
        <p:spPr>
          <a:xfrm rot="2399347">
            <a:off x="3378992" y="2698150"/>
            <a:ext cx="1739740" cy="1682854"/>
          </a:xfrm>
          <a:prstGeom prst="pie">
            <a:avLst/>
          </a:prstGeom>
          <a:solidFill>
            <a:schemeClr val="bg1">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ardrop 2">
            <a:extLst>
              <a:ext uri="{FF2B5EF4-FFF2-40B4-BE49-F238E27FC236}">
                <a16:creationId xmlns:a16="http://schemas.microsoft.com/office/drawing/2014/main" id="{B515F88F-C54D-47C3-B6E6-945F07298808}"/>
              </a:ext>
            </a:extLst>
          </p:cNvPr>
          <p:cNvSpPr/>
          <p:nvPr/>
        </p:nvSpPr>
        <p:spPr>
          <a:xfrm rot="13521885">
            <a:off x="5179885" y="2225157"/>
            <a:ext cx="2701848" cy="2628840"/>
          </a:xfrm>
          <a:prstGeom prst="teardrop">
            <a:avLst/>
          </a:prstGeom>
          <a:solidFill>
            <a:schemeClr val="tx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D1DE57-22F9-4528-94B1-8AB21CC518EE}"/>
              </a:ext>
            </a:extLst>
          </p:cNvPr>
          <p:cNvSpPr txBox="1"/>
          <p:nvPr/>
        </p:nvSpPr>
        <p:spPr>
          <a:xfrm>
            <a:off x="5789756" y="3277967"/>
            <a:ext cx="1828800" cy="523220"/>
          </a:xfrm>
          <a:prstGeom prst="rect">
            <a:avLst/>
          </a:prstGeom>
          <a:noFill/>
        </p:spPr>
        <p:txBody>
          <a:bodyPr wrap="square" rtlCol="0">
            <a:spAutoFit/>
          </a:bodyPr>
          <a:lstStyle/>
          <a:p>
            <a:r>
              <a:rPr lang="en-US" sz="2800" b="1" dirty="0">
                <a:solidFill>
                  <a:schemeClr val="tx2">
                    <a:lumMod val="20000"/>
                    <a:lumOff val="80000"/>
                  </a:schemeClr>
                </a:solidFill>
                <a:latin typeface="Times New Roman" panose="02020603050405020304" pitchFamily="18" charset="0"/>
                <a:cs typeface="Times New Roman" panose="02020603050405020304" pitchFamily="18" charset="0"/>
              </a:rPr>
              <a:t>Protege</a:t>
            </a:r>
          </a:p>
        </p:txBody>
      </p:sp>
    </p:spTree>
    <p:extLst>
      <p:ext uri="{BB962C8B-B14F-4D97-AF65-F5344CB8AC3E}">
        <p14:creationId xmlns:p14="http://schemas.microsoft.com/office/powerpoint/2010/main" val="112838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rdrop 3">
            <a:extLst>
              <a:ext uri="{FF2B5EF4-FFF2-40B4-BE49-F238E27FC236}">
                <a16:creationId xmlns:a16="http://schemas.microsoft.com/office/drawing/2014/main" id="{72C3D7F9-DF7C-4F90-BBF0-B96F954656CB}"/>
              </a:ext>
            </a:extLst>
          </p:cNvPr>
          <p:cNvSpPr/>
          <p:nvPr/>
        </p:nvSpPr>
        <p:spPr>
          <a:xfrm>
            <a:off x="371996" y="322559"/>
            <a:ext cx="1107615" cy="1064929"/>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8</a:t>
            </a:r>
            <a:endParaRPr lang="en-US" sz="2000"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5" name="Flowchart: Terminator 4">
            <a:extLst>
              <a:ext uri="{FF2B5EF4-FFF2-40B4-BE49-F238E27FC236}">
                <a16:creationId xmlns:a16="http://schemas.microsoft.com/office/drawing/2014/main" id="{83ABD008-8D25-4E27-B1BB-F749F204F669}"/>
              </a:ext>
            </a:extLst>
          </p:cNvPr>
          <p:cNvSpPr/>
          <p:nvPr/>
        </p:nvSpPr>
        <p:spPr>
          <a:xfrm>
            <a:off x="1296863" y="606640"/>
            <a:ext cx="3002117" cy="580322"/>
          </a:xfrm>
          <a:prstGeom prst="flowChartTerminator">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Protege</a:t>
            </a:r>
          </a:p>
        </p:txBody>
      </p:sp>
      <p:sp>
        <p:nvSpPr>
          <p:cNvPr id="6" name="Rectangle: Diagonal Corners Rounded 5">
            <a:extLst>
              <a:ext uri="{FF2B5EF4-FFF2-40B4-BE49-F238E27FC236}">
                <a16:creationId xmlns:a16="http://schemas.microsoft.com/office/drawing/2014/main" id="{2B364F31-295B-4ABE-9EE9-F4BABADB180D}"/>
              </a:ext>
            </a:extLst>
          </p:cNvPr>
          <p:cNvSpPr/>
          <p:nvPr/>
        </p:nvSpPr>
        <p:spPr>
          <a:xfrm>
            <a:off x="925803" y="1471043"/>
            <a:ext cx="10345638" cy="5084303"/>
          </a:xfrm>
          <a:prstGeom prst="round2DiagRect">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Times New Roman" panose="02020603050405020304" pitchFamily="18" charset="0"/>
                <a:cs typeface="Times New Roman" panose="02020603050405020304" pitchFamily="18" charset="0"/>
              </a:rPr>
              <a:t>Protege is a free, open source ontology editor and a knowledge management system. Protege provides a graphic user interface to define ontologies. It also includes deductive classifiers to validate that models are consistent and to infer new information based on the analysis of an ontology. Like Eclipse, Protege is a framework for which various other projects suggest plugins. This application is written in Java and heavily uses Swing to create the user interface. Protege recently has over 300,000 registered user’s. According to a 2009 book it is "the leading ontological engineering tool.</a:t>
            </a:r>
          </a:p>
          <a:p>
            <a:r>
              <a:rPr lang="en-US" sz="2400" dirty="0">
                <a:solidFill>
                  <a:schemeClr val="bg1"/>
                </a:solidFill>
                <a:latin typeface="Times New Roman" panose="02020603050405020304" pitchFamily="18" charset="0"/>
                <a:cs typeface="Times New Roman" panose="02020603050405020304" pitchFamily="18" charset="0"/>
              </a:rPr>
              <a:t>Protégé is being developed at Stanford University and is made available under the BSD 2-clause license. Earlier versions of the tool were developed in collaboration with the University of Manchester.</a:t>
            </a:r>
          </a:p>
        </p:txBody>
      </p:sp>
    </p:spTree>
    <p:extLst>
      <p:ext uri="{BB962C8B-B14F-4D97-AF65-F5344CB8AC3E}">
        <p14:creationId xmlns:p14="http://schemas.microsoft.com/office/powerpoint/2010/main" val="164289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640</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Javanese Text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Raihan Sarker Razu</dc:creator>
  <cp:lastModifiedBy>Mohammad Raihan Sarker Razu</cp:lastModifiedBy>
  <cp:revision>36</cp:revision>
  <dcterms:created xsi:type="dcterms:W3CDTF">2020-02-22T12:41:09Z</dcterms:created>
  <dcterms:modified xsi:type="dcterms:W3CDTF">2020-03-08T03:33:04Z</dcterms:modified>
</cp:coreProperties>
</file>