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1" r:id="rId3"/>
  </p:sldMasterIdLst>
  <p:notesMasterIdLst>
    <p:notesMasterId r:id="rId24"/>
  </p:notesMasterIdLst>
  <p:sldIdLst>
    <p:sldId id="256" r:id="rId4"/>
    <p:sldId id="280" r:id="rId5"/>
    <p:sldId id="257" r:id="rId6"/>
    <p:sldId id="260" r:id="rId7"/>
    <p:sldId id="264" r:id="rId8"/>
    <p:sldId id="265" r:id="rId9"/>
    <p:sldId id="291" r:id="rId10"/>
    <p:sldId id="290" r:id="rId11"/>
    <p:sldId id="259" r:id="rId12"/>
    <p:sldId id="275" r:id="rId13"/>
    <p:sldId id="271" r:id="rId14"/>
    <p:sldId id="274" r:id="rId15"/>
    <p:sldId id="284" r:id="rId16"/>
    <p:sldId id="276" r:id="rId17"/>
    <p:sldId id="293" r:id="rId18"/>
    <p:sldId id="288" r:id="rId19"/>
    <p:sldId id="294" r:id="rId20"/>
    <p:sldId id="295" r:id="rId21"/>
    <p:sldId id="267" r:id="rId22"/>
    <p:sldId id="270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D6767"/>
    <a:srgbClr val="0094C8"/>
    <a:srgbClr val="00AAE6"/>
    <a:srgbClr val="015CCB"/>
    <a:srgbClr val="0234D4"/>
    <a:srgbClr val="FFFF00"/>
    <a:srgbClr val="009ED6"/>
    <a:srgbClr val="1C87FC"/>
    <a:srgbClr val="0366D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64" autoAdjust="0"/>
    <p:restoredTop sz="95195" autoAdjust="0"/>
  </p:normalViewPr>
  <p:slideViewPr>
    <p:cSldViewPr snapToGrid="0">
      <p:cViewPr varScale="1">
        <p:scale>
          <a:sx n="80" d="100"/>
          <a:sy n="80" d="100"/>
        </p:scale>
        <p:origin x="-3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B575F-72C5-4E3A-9A67-938D2E4CE6C1}" type="datetimeFigureOut">
              <a:rPr kumimoji="1" lang="ja-JP" altLang="en-US" smtClean="0"/>
              <a:pPr/>
              <a:t>2012/7/25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871EB-B53F-4EC5-938D-F21901673F4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871EB-B53F-4EC5-938D-F21901673F4F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871EB-B53F-4EC5-938D-F21901673F4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871EB-B53F-4EC5-938D-F21901673F4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871EB-B53F-4EC5-938D-F21901673F4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This is the agenda of my talk.</a:t>
            </a:r>
            <a:endParaRPr lang="ja-JP" altLang="ja-JP" dirty="0" smtClean="0"/>
          </a:p>
          <a:p>
            <a:r>
              <a:rPr lang="en-US" altLang="ja-JP" dirty="0" smtClean="0"/>
              <a:t>At first, we will show our motivation through some examples.</a:t>
            </a:r>
            <a:endParaRPr lang="ja-JP" altLang="ja-JP" dirty="0" smtClean="0"/>
          </a:p>
          <a:p>
            <a:r>
              <a:rPr lang="en-US" altLang="ja-JP" dirty="0" smtClean="0"/>
              <a:t>Next, we will discuss identity of normal types. After summarization of identity in general, we will discuss four kinds of instance identities.</a:t>
            </a:r>
            <a:endParaRPr lang="ja-JP" altLang="ja-JP" dirty="0" smtClean="0"/>
          </a:p>
          <a:p>
            <a:r>
              <a:rPr lang="en-US" altLang="ja-JP" dirty="0" smtClean="0"/>
              <a:t>Then, we will discuss identity of roles using these four kinds of identity.</a:t>
            </a:r>
            <a:endParaRPr lang="ja-JP" altLang="ja-JP" dirty="0" smtClean="0"/>
          </a:p>
          <a:p>
            <a:r>
              <a:rPr lang="en-US" altLang="ja-JP" dirty="0" smtClean="0"/>
              <a:t>Finally, I will conclude my talk.</a:t>
            </a:r>
            <a:endParaRPr lang="ja-JP" altLang="ja-JP" dirty="0" smtClean="0"/>
          </a:p>
          <a:p>
            <a:endParaRPr lang="ja-JP" altLang="en-US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C5F130-0CE7-41EF-A81B-F5E9F9978822}" type="slidenum">
              <a:rPr lang="ja-JP" altLang="en-US" smtClean="0"/>
              <a:pPr>
                <a:defRPr/>
              </a:pPr>
              <a:t>13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871EB-B53F-4EC5-938D-F21901673F4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EE401-8279-41A1-91FE-ACB9408C9148}" type="slidenum">
              <a:rPr lang="ja-JP" altLang="en-US" smtClean="0">
                <a:solidFill>
                  <a:prstClr val="black"/>
                </a:solidFill>
              </a:rPr>
              <a:pPr/>
              <a:t>15</a:t>
            </a:fld>
            <a:endParaRPr lang="ja-JP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871EB-B53F-4EC5-938D-F21901673F4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D414E-4060-4A3A-9297-32CBB3C62FA5}" type="slidenum">
              <a:rPr lang="en-US" altLang="ja-JP"/>
              <a:pPr/>
              <a:t>19</a:t>
            </a:fld>
            <a:endParaRPr lang="en-US" altLang="ja-JP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533B13-ACB4-432A-80E1-076659475023}" type="slidenum">
              <a:rPr lang="en-US" altLang="ja-JP"/>
              <a:pPr/>
              <a:t>20</a:t>
            </a:fld>
            <a:endParaRPr lang="en-US" altLang="ja-JP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871EB-B53F-4EC5-938D-F21901673F4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871EB-B53F-4EC5-938D-F21901673F4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9085EF-3D30-426C-8DDA-4F14691F3B28}" type="slidenum">
              <a:rPr lang="en-US" altLang="ja-JP"/>
              <a:pPr/>
              <a:t>4</a:t>
            </a:fld>
            <a:endParaRPr lang="en-US" altLang="ja-JP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C429BE-5C2E-4466-B791-F745D0F366B2}" type="slidenum">
              <a:rPr lang="en-US" altLang="ja-JP"/>
              <a:pPr/>
              <a:t>5</a:t>
            </a:fld>
            <a:endParaRPr lang="en-US" altLang="ja-JP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A45A49-A2CE-49F7-A616-B9E34DBAAE33}" type="slidenum">
              <a:rPr lang="en-US" altLang="ja-JP"/>
              <a:pPr/>
              <a:t>6</a:t>
            </a:fld>
            <a:endParaRPr lang="en-US" altLang="ja-JP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F20DB-A669-4803-82B4-F7B1D7B6B0A4}" type="slidenum">
              <a:rPr lang="ja-JP" altLang="en-US" smtClean="0">
                <a:solidFill>
                  <a:prstClr val="black"/>
                </a:solidFill>
              </a:rPr>
              <a:pPr/>
              <a:t>7</a:t>
            </a:fld>
            <a:endParaRPr lang="ja-JP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871EB-B53F-4EC5-938D-F21901673F4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871EB-B53F-4EC5-938D-F21901673F4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二等辺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0DDE994-DEF8-479B-B783-7A6CBBE9272A}" type="datetime1">
              <a:rPr kumimoji="1" lang="ja-JP" altLang="en-US" smtClean="0"/>
              <a:pPr/>
              <a:t>2012/7/25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5EC8D86-C3A7-46D3-824D-8388786AFE9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2702-AA42-4710-AD22-5628DEEEE447}" type="datetime1">
              <a:rPr kumimoji="1" lang="ja-JP" altLang="en-US" smtClean="0"/>
              <a:pPr/>
              <a:t>2012/7/25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8D86-C3A7-46D3-824D-8388786AFE9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A839-12DD-48F1-A830-163223D3A87B}" type="datetime1">
              <a:rPr kumimoji="1" lang="ja-JP" altLang="en-US" smtClean="0"/>
              <a:pPr/>
              <a:t>2012/7/25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8D86-C3A7-46D3-824D-8388786AFE9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827088" y="1844675"/>
            <a:ext cx="7848600" cy="1871663"/>
          </a:xfrm>
          <a:prstGeom prst="rect">
            <a:avLst/>
          </a:prstGeom>
          <a:noFill/>
          <a:ln w="19050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715963" y="1731963"/>
            <a:ext cx="7848600" cy="1871662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000000"/>
              </a:solidFill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850" y="976313"/>
            <a:ext cx="4392613" cy="130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542213" cy="167163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050" y="6237288"/>
            <a:ext cx="1905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solidFill>
                  <a:srgbClr val="1C1C1C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83275BF7-95BC-4F5E-8B2F-CFE1E4CF2641}" type="datetime1">
              <a:rPr lang="ja-JP" altLang="en-US" smtClean="0"/>
              <a:pPr>
                <a:defRPr/>
              </a:pPr>
              <a:t>2012/7/25</a:t>
            </a:fld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solidFill>
                  <a:srgbClr val="1C1C1C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1C1C1C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E024FFFA-0D47-4D42-8F40-264A274FFA73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1" smtClean="0"/>
            </a:lvl1pPr>
          </a:lstStyle>
          <a:p>
            <a:pPr>
              <a:defRPr/>
            </a:pPr>
            <a:fld id="{E8CC9E81-D65D-4364-81C5-23623F547FE3}" type="datetime1">
              <a:rPr lang="ja-JP" altLang="en-US" smtClean="0"/>
              <a:pPr>
                <a:defRPr/>
              </a:pPr>
              <a:t>2012/7/25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1" smtClean="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1"/>
            </a:lvl1pPr>
          </a:lstStyle>
          <a:p>
            <a:pPr>
              <a:defRPr/>
            </a:pPr>
            <a:fld id="{23F94546-09CD-4B61-B2AB-04861B220820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Verdana" pitchFamily="34" charset="0"/>
              </a:defRPr>
            </a:lvl1pPr>
          </a:lstStyle>
          <a:p>
            <a:pPr>
              <a:defRPr/>
            </a:pPr>
            <a:fld id="{03CD0F16-85AB-4976-8FAC-8F227D24E654}" type="datetime1">
              <a:rPr lang="ja-JP" altLang="en-US" smtClean="0"/>
              <a:pPr>
                <a:defRPr/>
              </a:pPr>
              <a:t>2012/7/25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Verdana" pitchFamily="34" charset="0"/>
              </a:defRPr>
            </a:lvl1pPr>
          </a:lstStyle>
          <a:p>
            <a:pPr>
              <a:defRPr/>
            </a:pPr>
            <a:fld id="{3DC7E4A3-3EAE-4CD4-A759-929A5DDB3A42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Verdana" pitchFamily="34" charset="0"/>
              </a:defRPr>
            </a:lvl1pPr>
          </a:lstStyle>
          <a:p>
            <a:pPr>
              <a:defRPr/>
            </a:pPr>
            <a:fld id="{D78B759C-320A-4FAB-A41A-8D7851E053FD}" type="datetime1">
              <a:rPr lang="ja-JP" altLang="en-US" smtClean="0"/>
              <a:pPr>
                <a:defRPr/>
              </a:pPr>
              <a:t>2012/7/25</a:t>
            </a:fld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Verdana" pitchFamily="34" charset="0"/>
              </a:defRPr>
            </a:lvl1pPr>
          </a:lstStyle>
          <a:p>
            <a:pPr>
              <a:defRPr/>
            </a:pPr>
            <a:fld id="{846701A0-22E4-4010-8CB1-D42ED5002B45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Verdana" pitchFamily="34" charset="0"/>
              </a:defRPr>
            </a:lvl1pPr>
          </a:lstStyle>
          <a:p>
            <a:pPr>
              <a:defRPr/>
            </a:pPr>
            <a:fld id="{5B529A02-10BD-47DC-B077-09DD99997F30}" type="datetime1">
              <a:rPr lang="ja-JP" altLang="en-US" smtClean="0"/>
              <a:pPr>
                <a:defRPr/>
              </a:pPr>
              <a:t>2012/7/25</a:t>
            </a:fld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Verdana" pitchFamily="34" charset="0"/>
              </a:defRPr>
            </a:lvl1pPr>
          </a:lstStyle>
          <a:p>
            <a:pPr>
              <a:defRPr/>
            </a:pPr>
            <a:fld id="{A2D83F9D-0D95-40BA-AA77-4EF152F262E9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Verdana" pitchFamily="34" charset="0"/>
              </a:defRPr>
            </a:lvl1pPr>
          </a:lstStyle>
          <a:p>
            <a:pPr>
              <a:defRPr/>
            </a:pPr>
            <a:fld id="{0F2769F3-E42B-4CED-BF9E-046D78D79950}" type="datetime1">
              <a:rPr lang="ja-JP" altLang="en-US" smtClean="0"/>
              <a:pPr>
                <a:defRPr/>
              </a:pPr>
              <a:t>2012/7/25</a:t>
            </a:fld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Verdana" pitchFamily="34" charset="0"/>
              </a:defRPr>
            </a:lvl1pPr>
          </a:lstStyle>
          <a:p>
            <a:pPr>
              <a:defRPr/>
            </a:pPr>
            <a:fld id="{41C9C651-59AA-4C34-9FA2-1AE3DE0E5333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8E7B-05F0-409E-9E60-2191241F4EE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2012/7/25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637D-C6DA-4AE5-98C1-A4C68B1A6F46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&lt;#&gt;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3827-93DA-4CB7-8636-50F0C06CD01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2012/7/25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637D-C6DA-4AE5-98C1-A4C68B1A6F46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&lt;#&gt;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>
            <a:lvl1pPr>
              <a:defRPr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kumimoji="0" lang="ja-JP" altLang="en-US" dirty="0" smtClean="0"/>
              <a:t>マスタ タイトルの書式設定</a:t>
            </a:r>
            <a:endParaRPr kumimoji="0" 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F52D70C-269E-4ADC-BAF4-6A267101BAFD}" type="datetime1">
              <a:rPr kumimoji="1" lang="ja-JP" altLang="en-US" smtClean="0"/>
              <a:pPr/>
              <a:t>2012/7/25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8D86-C3A7-46D3-824D-8388786AFE9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44CC-DB8F-4EE6-82BE-EB2AD15D8BB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2012/7/25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637D-C6DA-4AE5-98C1-A4C68B1A6F46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&lt;#&gt;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5185-B3E4-4CE5-B928-4BFE6132D51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2012/7/25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637D-C6DA-4AE5-98C1-A4C68B1A6F46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&lt;#&gt;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AEF7-91F0-4769-9138-FA2032F4BD41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2012/7/25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637D-C6DA-4AE5-98C1-A4C68B1A6F46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&lt;#&gt;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F64F-BE20-431B-934D-85A4B9989D5B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2012/7/25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637D-C6DA-4AE5-98C1-A4C68B1A6F46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&lt;#&gt;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D86A-022C-4297-8101-B8BEB9BF07E0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2012/7/25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637D-C6DA-4AE5-98C1-A4C68B1A6F46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&lt;#&gt;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B19D-2626-4E36-9DB4-562BFD8CCB5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2012/7/25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637D-C6DA-4AE5-98C1-A4C68B1A6F46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&lt;#&gt;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26C6-37F9-4DF7-B570-332BB9D1499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2012/7/25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637D-C6DA-4AE5-98C1-A4C68B1A6F46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&lt;#&gt;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A96-F538-4F31-952A-8E0958D750D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2012/7/25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637D-C6DA-4AE5-98C1-A4C68B1A6F46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&lt;#&gt;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C318-C5E5-4CC6-88EE-C75A5A47B6BB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2012/7/25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637D-C6DA-4AE5-98C1-A4C68B1A6F46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&lt;#&gt;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二等辺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000A618-9489-479E-A703-3DD3E774DEF3}" type="datetime1">
              <a:rPr kumimoji="1" lang="ja-JP" altLang="en-US" smtClean="0"/>
              <a:pPr/>
              <a:t>2012/7/25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5EC8D86-C3A7-46D3-824D-8388786AFE9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83AF16F-519D-4F54-B392-48204600E13F}" type="datetime1">
              <a:rPr kumimoji="1" lang="ja-JP" altLang="en-US" smtClean="0"/>
              <a:pPr/>
              <a:t>2012/7/25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5EC8D86-C3A7-46D3-824D-8388786AFE9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192AAB7-A2CF-437A-9BC4-45F9DB32EAFB}" type="datetime1">
              <a:rPr kumimoji="1" lang="ja-JP" altLang="en-US" smtClean="0"/>
              <a:pPr/>
              <a:t>2012/7/25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5EC8D86-C3A7-46D3-824D-8388786AFE9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A002-C1C7-4588-A191-213E8257ABFB}" type="datetime1">
              <a:rPr kumimoji="1" lang="ja-JP" altLang="en-US" smtClean="0"/>
              <a:pPr/>
              <a:t>2012/7/25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8D86-C3A7-46D3-824D-8388786AFE9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7B1B810-9A32-4BBB-B821-F4CF8EADCAB3}" type="datetime1">
              <a:rPr kumimoji="1" lang="ja-JP" altLang="en-US" smtClean="0"/>
              <a:pPr/>
              <a:t>2012/7/25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5EC8D86-C3A7-46D3-824D-8388786AFE9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7A2FD28-5FA0-49FC-A877-5C0C7B27205D}" type="datetime1">
              <a:rPr kumimoji="1" lang="ja-JP" altLang="en-US" smtClean="0"/>
              <a:pPr/>
              <a:t>2012/7/25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5EC8D86-C3A7-46D3-824D-8388786AFE9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87216F7-EF56-42A9-84FF-BA6393095975}" type="datetime1">
              <a:rPr kumimoji="1" lang="ja-JP" altLang="en-US" smtClean="0"/>
              <a:pPr/>
              <a:t>2012/7/25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5EC8D86-C3A7-46D3-824D-8388786AFE9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AF5D0E9-137B-4504-A6E4-97D18F14B521}" type="datetime1">
              <a:rPr kumimoji="1" lang="ja-JP" altLang="en-US" smtClean="0"/>
              <a:pPr/>
              <a:t>2012/7/25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5EC8D86-C3A7-46D3-824D-8388786AFE9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wipe dir="r"/>
  </p:transition>
  <p:hf hdr="0" ftr="0" dt="0"/>
  <p:txStyles>
    <p:titleStyle>
      <a:lvl1pPr marL="484632" algn="l" rtl="0" eaLnBrk="1" latinLnBrk="0" hangingPunct="1">
        <a:spcBef>
          <a:spcPct val="0"/>
        </a:spcBef>
        <a:buNone/>
        <a:defRPr kumimoji="1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5438" y="146050"/>
            <a:ext cx="59753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91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 smtClean="0">
                <a:solidFill>
                  <a:srgbClr val="000000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B20859-043F-4168-A44D-E986F78F9C16}" type="datetime1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2012/7/25</a:t>
            </a:fld>
            <a:endParaRPr lang="en-US" altLang="ja-JP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400800"/>
            <a:ext cx="5041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 smtClean="0">
                <a:solidFill>
                  <a:srgbClr val="000000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solidFill>
                  <a:srgbClr val="000000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ABAAE4-B35C-4254-9F6F-2ECA06FC93AC}" type="slidenum">
              <a:rPr lang="en-US" altLang="ja-JP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&lt;#&gt;</a:t>
            </a:fld>
            <a:endParaRPr lang="en-US" altLang="ja-JP"/>
          </a:p>
        </p:txBody>
      </p:sp>
      <p:sp>
        <p:nvSpPr>
          <p:cNvPr id="132103" name="Line 7"/>
          <p:cNvSpPr>
            <a:spLocks noChangeShapeType="1"/>
          </p:cNvSpPr>
          <p:nvPr/>
        </p:nvSpPr>
        <p:spPr bwMode="auto">
          <a:xfrm>
            <a:off x="38100" y="895350"/>
            <a:ext cx="6300788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000000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00788" y="141288"/>
            <a:ext cx="28082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2105" name="Line 9"/>
          <p:cNvSpPr>
            <a:spLocks noChangeShapeType="1"/>
          </p:cNvSpPr>
          <p:nvPr/>
        </p:nvSpPr>
        <p:spPr bwMode="auto">
          <a:xfrm>
            <a:off x="250825" y="955675"/>
            <a:ext cx="8713788" cy="0"/>
          </a:xfrm>
          <a:prstGeom prst="line">
            <a:avLst/>
          </a:prstGeom>
          <a:noFill/>
          <a:ln w="1905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transition>
    <p:wipe dir="r"/>
  </p:transition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008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008000"/>
          </a:solidFill>
          <a:latin typeface="HGS創英角ｺﾞｼｯｸUB" pitchFamily="50" charset="-128"/>
          <a:ea typeface="HGS創英角ｺﾞｼｯｸUB" pitchFamily="50" charset="-128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008000"/>
          </a:solidFill>
          <a:latin typeface="HGS創英角ｺﾞｼｯｸUB" pitchFamily="50" charset="-128"/>
          <a:ea typeface="HGS創英角ｺﾞｼｯｸUB" pitchFamily="50" charset="-128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008000"/>
          </a:solidFill>
          <a:latin typeface="HGS創英角ｺﾞｼｯｸUB" pitchFamily="50" charset="-128"/>
          <a:ea typeface="HGS創英角ｺﾞｼｯｸUB" pitchFamily="50" charset="-128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008000"/>
          </a:solidFill>
          <a:latin typeface="HGS創英角ｺﾞｼｯｸUB" pitchFamily="50" charset="-128"/>
          <a:ea typeface="HGS創英角ｺﾞｼｯｸUB" pitchFamily="50" charset="-128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008000"/>
          </a:solidFill>
          <a:latin typeface="HGS創英角ｺﾞｼｯｸUB" pitchFamily="50" charset="-128"/>
          <a:ea typeface="HGS創英角ｺﾞｼｯｸUB" pitchFamily="50" charset="-128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008000"/>
          </a:solidFill>
          <a:latin typeface="HGS創英角ｺﾞｼｯｸUB" pitchFamily="50" charset="-128"/>
          <a:ea typeface="HGS創英角ｺﾞｼｯｸUB" pitchFamily="50" charset="-128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008000"/>
          </a:solidFill>
          <a:latin typeface="HGS創英角ｺﾞｼｯｸUB" pitchFamily="50" charset="-128"/>
          <a:ea typeface="HGS創英角ｺﾞｼｯｸUB" pitchFamily="50" charset="-128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008000"/>
          </a:solidFill>
          <a:latin typeface="HGS創英角ｺﾞｼｯｸUB" pitchFamily="50" charset="-128"/>
          <a:ea typeface="HGS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SzPct val="60000"/>
        <a:buFont typeface="Wingdings" pitchFamily="2" charset="2"/>
        <a:buChar char="n"/>
        <a:defRPr kumimoji="1" sz="3200" b="1" u="sng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CC00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FF99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FF99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FF99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FF99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FF99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1EB73-2F84-44F2-BB1F-5DE77D211F5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2012/7/25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F637D-C6DA-4AE5-98C1-A4C68B1A6F46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&lt;#&gt;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wmf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wmf"/><Relationship Id="rId5" Type="http://schemas.openxmlformats.org/officeDocument/2006/relationships/image" Target="../media/image5.jpeg"/><Relationship Id="rId10" Type="http://schemas.openxmlformats.org/officeDocument/2006/relationships/image" Target="../media/image10.wmf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40544" y="548680"/>
            <a:ext cx="8062912" cy="1470025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/>
            </a:r>
            <a:br>
              <a:rPr lang="ja-JP" altLang="en-US" dirty="0"/>
            </a:br>
            <a:r>
              <a:rPr lang="en-US" altLang="ja-JP" dirty="0"/>
              <a:t> </a:t>
            </a:r>
            <a:r>
              <a:rPr lang="en-US" altLang="ja-JP" b="1" dirty="0"/>
              <a:t>Identity Tracking of a Disease as a Causal </a:t>
            </a:r>
            <a:r>
              <a:rPr lang="en-US" altLang="ja-JP" b="1" dirty="0" smtClean="0"/>
              <a:t>Chain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40544" y="2394296"/>
            <a:ext cx="8062912" cy="2762896"/>
          </a:xfrm>
        </p:spPr>
        <p:txBody>
          <a:bodyPr>
            <a:normAutofit fontScale="85000" lnSpcReduction="20000"/>
          </a:bodyPr>
          <a:lstStyle/>
          <a:p>
            <a:endParaRPr lang="ja-JP" altLang="en-US" dirty="0">
              <a:solidFill>
                <a:srgbClr val="FFFF00"/>
              </a:solidFill>
            </a:endParaRPr>
          </a:p>
          <a:p>
            <a:r>
              <a:rPr lang="en-US" altLang="ja-JP" dirty="0">
                <a:solidFill>
                  <a:srgbClr val="FFFF00"/>
                </a:solidFill>
              </a:rPr>
              <a:t> </a:t>
            </a:r>
            <a:r>
              <a:rPr lang="en-US" altLang="ja-JP" b="1" dirty="0" err="1">
                <a:solidFill>
                  <a:srgbClr val="FFFF00"/>
                </a:solidFill>
              </a:rPr>
              <a:t>Kouji</a:t>
            </a:r>
            <a:r>
              <a:rPr lang="en-US" altLang="ja-JP" b="1" dirty="0">
                <a:solidFill>
                  <a:srgbClr val="FFFF00"/>
                </a:solidFill>
              </a:rPr>
              <a:t> </a:t>
            </a:r>
            <a:r>
              <a:rPr lang="en-US" altLang="ja-JP" b="1" dirty="0" err="1" smtClean="0">
                <a:solidFill>
                  <a:srgbClr val="FFFF00"/>
                </a:solidFill>
              </a:rPr>
              <a:t>Kozaki</a:t>
            </a:r>
            <a:r>
              <a:rPr lang="en-US" altLang="ja-JP" b="1" dirty="0" smtClean="0">
                <a:solidFill>
                  <a:srgbClr val="FFFF00"/>
                </a:solidFill>
              </a:rPr>
              <a:t>, </a:t>
            </a:r>
            <a:r>
              <a:rPr lang="en-US" altLang="ja-JP" b="1" u="sng" dirty="0" err="1">
                <a:solidFill>
                  <a:srgbClr val="FFFF00"/>
                </a:solidFill>
              </a:rPr>
              <a:t>Riichiro</a:t>
            </a:r>
            <a:r>
              <a:rPr lang="en-US" altLang="ja-JP" b="1" u="sng" dirty="0">
                <a:solidFill>
                  <a:srgbClr val="FFFF00"/>
                </a:solidFill>
              </a:rPr>
              <a:t> </a:t>
            </a:r>
            <a:r>
              <a:rPr lang="en-US" altLang="ja-JP" b="1" u="sng" dirty="0" err="1" smtClean="0">
                <a:solidFill>
                  <a:srgbClr val="FFFF00"/>
                </a:solidFill>
              </a:rPr>
              <a:t>Mizoguchi</a:t>
            </a:r>
            <a:endParaRPr lang="en-US" altLang="ja-JP" b="1" u="sng" dirty="0" smtClean="0">
              <a:solidFill>
                <a:srgbClr val="FFFF00"/>
              </a:solidFill>
            </a:endParaRPr>
          </a:p>
          <a:p>
            <a:r>
              <a:rPr lang="en-US" altLang="ja-JP" sz="2800" dirty="0" smtClean="0">
                <a:solidFill>
                  <a:srgbClr val="FFFF00"/>
                </a:solidFill>
              </a:rPr>
              <a:t>ISIR, Osaka University, Japan </a:t>
            </a:r>
          </a:p>
          <a:p>
            <a:endParaRPr lang="en-US" altLang="ja-JP" b="1" dirty="0" smtClean="0">
              <a:solidFill>
                <a:srgbClr val="FFFF00"/>
              </a:solidFill>
            </a:endParaRPr>
          </a:p>
          <a:p>
            <a:r>
              <a:rPr lang="en-US" altLang="ja-JP" b="1" dirty="0" smtClean="0">
                <a:solidFill>
                  <a:srgbClr val="FFFF00"/>
                </a:solidFill>
              </a:rPr>
              <a:t>Takeshi Imai, Kazuhiko </a:t>
            </a:r>
            <a:r>
              <a:rPr lang="en-US" altLang="ja-JP" b="1" dirty="0" err="1" smtClean="0">
                <a:solidFill>
                  <a:srgbClr val="FFFF00"/>
                </a:solidFill>
              </a:rPr>
              <a:t>Ohe</a:t>
            </a:r>
            <a:r>
              <a:rPr lang="en-US" altLang="ja-JP" b="1" dirty="0" smtClean="0">
                <a:solidFill>
                  <a:srgbClr val="FFFF00"/>
                </a:solidFill>
              </a:rPr>
              <a:t> </a:t>
            </a:r>
            <a:endParaRPr lang="en-US" altLang="ja-JP" b="1" dirty="0">
              <a:solidFill>
                <a:srgbClr val="FFFF00"/>
              </a:solidFill>
            </a:endParaRPr>
          </a:p>
          <a:p>
            <a:r>
              <a:rPr lang="en-US" altLang="ja-JP" sz="2800" dirty="0" smtClean="0">
                <a:solidFill>
                  <a:srgbClr val="FFFF00"/>
                </a:solidFill>
              </a:rPr>
              <a:t>Department </a:t>
            </a:r>
            <a:r>
              <a:rPr lang="en-US" altLang="ja-JP" sz="2800" dirty="0">
                <a:solidFill>
                  <a:srgbClr val="FFFF00"/>
                </a:solidFill>
              </a:rPr>
              <a:t>of Medical Informatics, Graduate School of Medicine, The University of Tokyo, </a:t>
            </a:r>
            <a:r>
              <a:rPr lang="en-US" altLang="ja-JP" sz="2800" dirty="0" smtClean="0">
                <a:solidFill>
                  <a:srgbClr val="FFFF00"/>
                </a:solidFill>
              </a:rPr>
              <a:t>Tokyo</a:t>
            </a:r>
            <a:r>
              <a:rPr lang="en-US" altLang="ja-JP" sz="2800" dirty="0">
                <a:solidFill>
                  <a:srgbClr val="FFFF00"/>
                </a:solidFill>
              </a:rPr>
              <a:t>, Japan 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8D86-C3A7-46D3-824D-8388786AFE99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859216" cy="1145282"/>
          </a:xfrm>
        </p:spPr>
        <p:txBody>
          <a:bodyPr/>
          <a:lstStyle/>
          <a:p>
            <a:pPr algn="ctr"/>
            <a:r>
              <a:rPr kumimoji="1" lang="en-US" altLang="ja-JP" b="1" dirty="0" smtClean="0"/>
              <a:t>Causal links and nodes</a:t>
            </a:r>
            <a:endParaRPr kumimoji="1" lang="ja-JP" altLang="en-US" b="1" dirty="0"/>
          </a:p>
        </p:txBody>
      </p:sp>
      <p:grpSp>
        <p:nvGrpSpPr>
          <p:cNvPr id="22" name="グループ化 21"/>
          <p:cNvGrpSpPr/>
          <p:nvPr/>
        </p:nvGrpSpPr>
        <p:grpSpPr>
          <a:xfrm>
            <a:off x="2267744" y="1412776"/>
            <a:ext cx="4424422" cy="1512168"/>
            <a:chOff x="2267744" y="1412776"/>
            <a:chExt cx="4424422" cy="1512168"/>
          </a:xfrm>
        </p:grpSpPr>
        <p:sp>
          <p:nvSpPr>
            <p:cNvPr id="4" name="Oval 21"/>
            <p:cNvSpPr>
              <a:spLocks noChangeArrowheads="1"/>
            </p:cNvSpPr>
            <p:nvPr/>
          </p:nvSpPr>
          <p:spPr bwMode="auto">
            <a:xfrm>
              <a:off x="2555776" y="2204864"/>
              <a:ext cx="792088" cy="7200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r"/>
              <a:endParaRPr lang="ja-JP" altLang="en-US" sz="2400" b="1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" name="Oval 21"/>
            <p:cNvSpPr>
              <a:spLocks noChangeArrowheads="1"/>
            </p:cNvSpPr>
            <p:nvPr/>
          </p:nvSpPr>
          <p:spPr bwMode="auto">
            <a:xfrm>
              <a:off x="5508104" y="2204864"/>
              <a:ext cx="792088" cy="7200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r"/>
              <a:endParaRPr lang="ja-JP" altLang="en-US" sz="2400" b="1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6" name="AutoShape 22"/>
            <p:cNvCxnSpPr>
              <a:cxnSpLocks noChangeShapeType="1"/>
              <a:stCxn id="4" idx="3"/>
              <a:endCxn id="5" idx="1"/>
            </p:cNvCxnSpPr>
            <p:nvPr/>
          </p:nvCxnSpPr>
          <p:spPr bwMode="auto">
            <a:xfrm>
              <a:off x="3347864" y="2564904"/>
              <a:ext cx="216024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テキスト ボックス 12"/>
            <p:cNvSpPr txBox="1"/>
            <p:nvPr/>
          </p:nvSpPr>
          <p:spPr>
            <a:xfrm>
              <a:off x="3635896" y="2060848"/>
              <a:ext cx="16337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b="1" dirty="0" smtClean="0">
                  <a:solidFill>
                    <a:srgbClr val="FFFF00"/>
                  </a:solidFill>
                </a:rPr>
                <a:t>ongoing</a:t>
              </a:r>
              <a:endParaRPr kumimoji="1" lang="ja-JP" altLang="en-US" sz="2800" b="1" dirty="0">
                <a:solidFill>
                  <a:srgbClr val="FFFF00"/>
                </a:solidFill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2267744" y="1412776"/>
              <a:ext cx="15039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kumimoji="1" lang="en-US" altLang="ja-JP" sz="24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Ongoing</a:t>
              </a:r>
            </a:p>
            <a:p>
              <a:pPr algn="ctr">
                <a:lnSpc>
                  <a:spcPts val="2400"/>
                </a:lnSpc>
              </a:pPr>
              <a:r>
                <a:rPr lang="en-US" altLang="ja-JP" sz="24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process</a:t>
              </a:r>
              <a:endParaRPr kumimoji="1" lang="ja-JP" alt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5188228" y="1412776"/>
              <a:ext cx="15039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kumimoji="1" lang="en-US" altLang="ja-JP" sz="24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Ongoing</a:t>
              </a:r>
            </a:p>
            <a:p>
              <a:pPr algn="ctr">
                <a:lnSpc>
                  <a:spcPts val="2400"/>
                </a:lnSpc>
              </a:pPr>
              <a:r>
                <a:rPr lang="en-US" altLang="ja-JP" sz="24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process</a:t>
              </a:r>
              <a:endParaRPr kumimoji="1" lang="ja-JP" alt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2123728" y="3140968"/>
            <a:ext cx="5797941" cy="1584176"/>
            <a:chOff x="2123728" y="3212976"/>
            <a:chExt cx="5797941" cy="1584176"/>
          </a:xfrm>
        </p:grpSpPr>
        <p:sp>
          <p:nvSpPr>
            <p:cNvPr id="38" name="Oval 21"/>
            <p:cNvSpPr>
              <a:spLocks noChangeArrowheads="1"/>
            </p:cNvSpPr>
            <p:nvPr/>
          </p:nvSpPr>
          <p:spPr bwMode="auto">
            <a:xfrm>
              <a:off x="2555776" y="4077072"/>
              <a:ext cx="792088" cy="7200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r"/>
              <a:endParaRPr lang="ja-JP" altLang="en-US" sz="2400" b="1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39" name="Oval 21"/>
            <p:cNvSpPr>
              <a:spLocks noChangeArrowheads="1"/>
            </p:cNvSpPr>
            <p:nvPr/>
          </p:nvSpPr>
          <p:spPr bwMode="auto">
            <a:xfrm>
              <a:off x="5508104" y="4077072"/>
              <a:ext cx="792088" cy="7200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r"/>
              <a:endParaRPr lang="ja-JP" altLang="en-US" sz="2400" b="1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40" name="AutoShape 22"/>
            <p:cNvCxnSpPr>
              <a:cxnSpLocks noChangeShapeType="1"/>
            </p:cNvCxnSpPr>
            <p:nvPr/>
          </p:nvCxnSpPr>
          <p:spPr bwMode="auto">
            <a:xfrm>
              <a:off x="3347864" y="4437112"/>
              <a:ext cx="216024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テキスト ボックス 40"/>
            <p:cNvSpPr txBox="1"/>
            <p:nvPr/>
          </p:nvSpPr>
          <p:spPr>
            <a:xfrm>
              <a:off x="3563888" y="3933056"/>
              <a:ext cx="1736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b="1" dirty="0" smtClean="0">
                  <a:solidFill>
                    <a:srgbClr val="FFFF00"/>
                  </a:solidFill>
                </a:rPr>
                <a:t>historical</a:t>
              </a:r>
              <a:endParaRPr kumimoji="1" lang="ja-JP" altLang="en-US" sz="2800" b="1" dirty="0">
                <a:solidFill>
                  <a:srgbClr val="FFFF00"/>
                </a:solidFill>
              </a:endParaRP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2123728" y="3501008"/>
              <a:ext cx="17491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rgbClr val="00B0F0"/>
                  </a:solidFill>
                </a:rPr>
                <a:t>Past event</a:t>
              </a:r>
              <a:endParaRPr kumimoji="1" lang="ja-JP" altLang="en-US" sz="2400" dirty="0">
                <a:solidFill>
                  <a:srgbClr val="00B0F0"/>
                </a:solidFill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5188228" y="3501008"/>
              <a:ext cx="2733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>
                  <a:solidFill>
                    <a:srgbClr val="00B0F0"/>
                  </a:solidFill>
                </a:rPr>
                <a:t>O</a:t>
              </a:r>
              <a:r>
                <a:rPr kumimoji="1" lang="en-US" altLang="ja-JP" sz="2400" dirty="0" smtClean="0">
                  <a:solidFill>
                    <a:srgbClr val="00B0F0"/>
                  </a:solidFill>
                </a:rPr>
                <a:t>ngoing process</a:t>
              </a:r>
              <a:endParaRPr kumimoji="1" lang="ja-JP" altLang="en-US" sz="2400" dirty="0">
                <a:solidFill>
                  <a:srgbClr val="00B0F0"/>
                </a:solidFill>
              </a:endParaRPr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5188228" y="3212976"/>
              <a:ext cx="13917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rgbClr val="00B0F0"/>
                  </a:solidFill>
                </a:rPr>
                <a:t>Event or</a:t>
              </a:r>
              <a:endParaRPr kumimoji="1" lang="ja-JP" altLang="en-US" sz="24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2444798" y="5013176"/>
            <a:ext cx="3964143" cy="1296144"/>
            <a:chOff x="2516806" y="5229200"/>
            <a:chExt cx="3964143" cy="1296144"/>
          </a:xfrm>
        </p:grpSpPr>
        <p:sp>
          <p:nvSpPr>
            <p:cNvPr id="54" name="Oval 21"/>
            <p:cNvSpPr>
              <a:spLocks noChangeArrowheads="1"/>
            </p:cNvSpPr>
            <p:nvPr/>
          </p:nvSpPr>
          <p:spPr bwMode="auto">
            <a:xfrm>
              <a:off x="2627784" y="5805264"/>
              <a:ext cx="792088" cy="7200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r"/>
              <a:endParaRPr lang="ja-JP" altLang="en-US" sz="2400" b="1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5" name="Oval 21"/>
            <p:cNvSpPr>
              <a:spLocks noChangeArrowheads="1"/>
            </p:cNvSpPr>
            <p:nvPr/>
          </p:nvSpPr>
          <p:spPr bwMode="auto">
            <a:xfrm>
              <a:off x="5580112" y="5805264"/>
              <a:ext cx="792088" cy="7200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r"/>
              <a:endParaRPr lang="ja-JP" altLang="en-US" sz="2400" b="1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56" name="AutoShape 22"/>
            <p:cNvCxnSpPr>
              <a:cxnSpLocks noChangeShapeType="1"/>
              <a:stCxn id="54" idx="3"/>
              <a:endCxn id="55" idx="1"/>
            </p:cNvCxnSpPr>
            <p:nvPr/>
          </p:nvCxnSpPr>
          <p:spPr bwMode="auto">
            <a:xfrm>
              <a:off x="3419872" y="6165304"/>
              <a:ext cx="216024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テキスト ボックス 56"/>
            <p:cNvSpPr txBox="1"/>
            <p:nvPr/>
          </p:nvSpPr>
          <p:spPr>
            <a:xfrm>
              <a:off x="3419872" y="5334307"/>
              <a:ext cx="211468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 smtClean="0">
                  <a:solidFill>
                    <a:srgbClr val="FFFF00"/>
                  </a:solidFill>
                </a:rPr>
                <a:t>pseudo-</a:t>
              </a:r>
            </a:p>
            <a:p>
              <a:r>
                <a:rPr lang="en-US" altLang="ja-JP" sz="2400" b="1" dirty="0" smtClean="0">
                  <a:solidFill>
                    <a:srgbClr val="FFFF00"/>
                  </a:solidFill>
                </a:rPr>
                <a:t>simultaneous</a:t>
              </a:r>
              <a:endParaRPr kumimoji="1" lang="ja-JP" altLang="en-US" sz="2400" b="1" dirty="0">
                <a:solidFill>
                  <a:srgbClr val="FFFF00"/>
                </a:solidFill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2516806" y="5229200"/>
              <a:ext cx="10118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 smtClean="0">
                  <a:solidFill>
                    <a:srgbClr val="3399FF"/>
                  </a:solidFill>
                </a:rPr>
                <a:t>E</a:t>
              </a:r>
              <a:r>
                <a:rPr kumimoji="1" lang="en-US" altLang="ja-JP" sz="2400" b="1" dirty="0" smtClean="0">
                  <a:solidFill>
                    <a:srgbClr val="3399FF"/>
                  </a:solidFill>
                </a:rPr>
                <a:t>vent</a:t>
              </a:r>
              <a:endParaRPr kumimoji="1" lang="ja-JP" altLang="en-US" sz="2400" b="1" dirty="0">
                <a:solidFill>
                  <a:srgbClr val="3399FF"/>
                </a:solidFill>
              </a:endParaRPr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5469134" y="5229200"/>
              <a:ext cx="10118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 dirty="0" smtClean="0">
                  <a:solidFill>
                    <a:srgbClr val="3399FF"/>
                  </a:solidFill>
                </a:rPr>
                <a:t>Event</a:t>
              </a:r>
              <a:endParaRPr kumimoji="1" lang="ja-JP" altLang="en-US" sz="2400" b="1" dirty="0">
                <a:solidFill>
                  <a:srgbClr val="3399FF"/>
                </a:solidFill>
              </a:endParaRPr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2483768" y="6381328"/>
            <a:ext cx="442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Both happen almost at the same time</a:t>
            </a:r>
            <a:endParaRPr kumimoji="1" lang="ja-JP" altLang="en-US" dirty="0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8D86-C3A7-46D3-824D-8388786AFE99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30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48464" y="0"/>
            <a:ext cx="395536" cy="404664"/>
          </a:xfrm>
          <a:prstGeom prst="actionButtonForwardNext">
            <a:avLst/>
          </a:prstGeom>
          <a:solidFill>
            <a:srgbClr val="F46CE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89298"/>
          </a:xfrm>
        </p:spPr>
        <p:txBody>
          <a:bodyPr/>
          <a:lstStyle/>
          <a:p>
            <a:r>
              <a:rPr kumimoji="1" lang="en-US" altLang="ja-JP" b="1" dirty="0" smtClean="0"/>
              <a:t>Four kinds of causal chains</a:t>
            </a:r>
            <a:endParaRPr kumimoji="1" lang="ja-JP" altLang="en-US" b="1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766176"/>
            <a:ext cx="8229600" cy="4975192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200"/>
              </a:spcBef>
            </a:pPr>
            <a:r>
              <a:rPr lang="en-US" altLang="ja-JP" b="1" dirty="0" smtClean="0"/>
              <a:t>Definition 7: Strongly-connected causal chain </a:t>
            </a:r>
          </a:p>
          <a:p>
            <a:pPr lvl="1">
              <a:spcBef>
                <a:spcPts val="0"/>
              </a:spcBef>
            </a:pPr>
            <a:r>
              <a:rPr lang="en-US" altLang="ja-JP" dirty="0" smtClean="0"/>
              <a:t>Any causal chain all of whose causal links are ongoing causal links. That is, it is composed of </a:t>
            </a:r>
            <a:r>
              <a:rPr lang="en-US" altLang="ja-JP" b="1" dirty="0" smtClean="0">
                <a:solidFill>
                  <a:srgbClr val="FFFF00"/>
                </a:solidFill>
              </a:rPr>
              <a:t>only ongoing processes</a:t>
            </a:r>
            <a:r>
              <a:rPr lang="en-US" altLang="ja-JP" dirty="0" smtClean="0"/>
              <a:t>. A causal chain composed of one ongoing process is included as a special case. </a:t>
            </a:r>
          </a:p>
          <a:p>
            <a:pPr>
              <a:spcBef>
                <a:spcPts val="1200"/>
              </a:spcBef>
            </a:pPr>
            <a:r>
              <a:rPr lang="en-US" altLang="ja-JP" b="1" dirty="0" smtClean="0"/>
              <a:t>Definition 8: Weakly-connected causal chain: </a:t>
            </a:r>
          </a:p>
          <a:p>
            <a:pPr lvl="1">
              <a:spcBef>
                <a:spcPts val="0"/>
              </a:spcBef>
            </a:pPr>
            <a:r>
              <a:rPr lang="en-US" altLang="ja-JP" dirty="0" smtClean="0"/>
              <a:t>Any causal chain which includes </a:t>
            </a:r>
            <a:r>
              <a:rPr lang="en-US" altLang="ja-JP" b="1" dirty="0" smtClean="0">
                <a:solidFill>
                  <a:srgbClr val="FFFF00"/>
                </a:solidFill>
              </a:rPr>
              <a:t>at least one historical or pseudo-simultaneous causal link and at least one ongoing process</a:t>
            </a:r>
            <a:r>
              <a:rPr lang="en-US" altLang="ja-JP" b="1" dirty="0" smtClean="0"/>
              <a:t>.</a:t>
            </a:r>
            <a:r>
              <a:rPr lang="en-US" altLang="ja-JP" dirty="0" smtClean="0"/>
              <a:t> </a:t>
            </a:r>
          </a:p>
          <a:p>
            <a:pPr>
              <a:spcBef>
                <a:spcPts val="1200"/>
              </a:spcBef>
            </a:pPr>
            <a:r>
              <a:rPr lang="en-US" altLang="ja-JP" b="1" dirty="0" smtClean="0"/>
              <a:t>Definition 9: Historical causal chain: </a:t>
            </a:r>
          </a:p>
          <a:p>
            <a:pPr lvl="1">
              <a:spcBef>
                <a:spcPts val="0"/>
              </a:spcBef>
            </a:pPr>
            <a:r>
              <a:rPr lang="en-US" altLang="ja-JP" dirty="0" smtClean="0"/>
              <a:t>Any causal chain </a:t>
            </a:r>
            <a:r>
              <a:rPr lang="en-US" altLang="ja-JP" b="1" dirty="0" smtClean="0">
                <a:solidFill>
                  <a:srgbClr val="FFFF00"/>
                </a:solidFill>
              </a:rPr>
              <a:t>all</a:t>
            </a:r>
            <a:r>
              <a:rPr lang="en-US" altLang="ja-JP" dirty="0" smtClean="0"/>
              <a:t> of whose causal links are </a:t>
            </a:r>
            <a:r>
              <a:rPr lang="en-US" altLang="ja-JP" b="1" dirty="0" smtClean="0"/>
              <a:t>historical or pseudo-simultaneous causal links</a:t>
            </a:r>
            <a:r>
              <a:rPr lang="en-US" altLang="ja-JP" dirty="0" smtClean="0"/>
              <a:t>. That is, it is </a:t>
            </a:r>
            <a:r>
              <a:rPr lang="en-US" altLang="ja-JP" b="1" dirty="0" smtClean="0">
                <a:solidFill>
                  <a:srgbClr val="FFFF00"/>
                </a:solidFill>
              </a:rPr>
              <a:t>a causal chain composed only of terminated events.</a:t>
            </a:r>
            <a:r>
              <a:rPr lang="en-US" altLang="ja-JP" dirty="0" smtClean="0"/>
              <a:t> </a:t>
            </a:r>
          </a:p>
          <a:p>
            <a:pPr>
              <a:spcBef>
                <a:spcPts val="1200"/>
              </a:spcBef>
            </a:pPr>
            <a:r>
              <a:rPr lang="en-US" altLang="ja-JP" b="1" dirty="0" smtClean="0"/>
              <a:t>Definition 10: Ongoing causal chain: </a:t>
            </a:r>
          </a:p>
          <a:p>
            <a:pPr lvl="1">
              <a:spcBef>
                <a:spcPts val="0"/>
              </a:spcBef>
            </a:pPr>
            <a:r>
              <a:rPr lang="en-US" altLang="ja-JP" dirty="0" smtClean="0"/>
              <a:t>Any causal chain which has at least one ongoing process. It </a:t>
            </a:r>
            <a:r>
              <a:rPr lang="en-US" altLang="ja-JP" b="1" dirty="0" smtClean="0">
                <a:solidFill>
                  <a:srgbClr val="FFFF00"/>
                </a:solidFill>
              </a:rPr>
              <a:t>subsumes</a:t>
            </a:r>
            <a:r>
              <a:rPr lang="en-US" altLang="ja-JP" dirty="0" smtClean="0"/>
              <a:t> </a:t>
            </a:r>
            <a:r>
              <a:rPr lang="en-US" altLang="ja-JP" i="1" dirty="0" smtClean="0"/>
              <a:t>Strongly-connected </a:t>
            </a:r>
            <a:r>
              <a:rPr lang="en-US" altLang="ja-JP" dirty="0" smtClean="0"/>
              <a:t>and</a:t>
            </a:r>
            <a:r>
              <a:rPr lang="en-US" altLang="ja-JP" i="1" dirty="0" smtClean="0"/>
              <a:t> Weakly-connected causal chains.</a:t>
            </a:r>
            <a:r>
              <a:rPr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8D86-C3A7-46D3-824D-8388786AFE99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5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48464" y="0"/>
            <a:ext cx="395536" cy="404664"/>
          </a:xfrm>
          <a:prstGeom prst="actionButtonForwardNext">
            <a:avLst/>
          </a:prstGeom>
          <a:solidFill>
            <a:srgbClr val="F46CE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Identity tracking of a disease</a:t>
            </a:r>
            <a:endParaRPr kumimoji="1" lang="ja-JP" altLang="en-US" b="1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858560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Any individual causal chain is </a:t>
            </a:r>
            <a:r>
              <a:rPr lang="en-US" altLang="ja-JP" sz="2400" dirty="0" smtClean="0">
                <a:solidFill>
                  <a:srgbClr val="FFFF00"/>
                </a:solidFill>
              </a:rPr>
              <a:t>born as a single ongoing process</a:t>
            </a:r>
            <a:r>
              <a:rPr lang="en-US" altLang="ja-JP" sz="2400" dirty="0" smtClean="0"/>
              <a:t>, that is, as a strongly-connected causal chain. </a:t>
            </a:r>
          </a:p>
          <a:p>
            <a:endParaRPr lang="en-US" altLang="ja-JP" sz="1200" dirty="0" smtClean="0"/>
          </a:p>
          <a:p>
            <a:pPr>
              <a:spcBef>
                <a:spcPts val="0"/>
              </a:spcBef>
            </a:pPr>
            <a:r>
              <a:rPr lang="en-US" altLang="ja-JP" sz="2400" dirty="0" smtClean="0"/>
              <a:t>When an intermediate disorder is terminated and becomes an event, it becomes a </a:t>
            </a:r>
            <a:r>
              <a:rPr lang="en-US" altLang="ja-JP" sz="2400" dirty="0" smtClean="0">
                <a:solidFill>
                  <a:srgbClr val="FFFF00"/>
                </a:solidFill>
              </a:rPr>
              <a:t>weakly-connected causal chain</a:t>
            </a:r>
            <a:r>
              <a:rPr lang="en-US" altLang="ja-JP" sz="2400" dirty="0" smtClean="0"/>
              <a:t> </a:t>
            </a:r>
            <a:r>
              <a:rPr lang="en-US" altLang="ja-JP" sz="2400" u="sng" dirty="0" smtClean="0"/>
              <a:t>keeping its identity</a:t>
            </a:r>
            <a:r>
              <a:rPr lang="en-US" altLang="ja-JP" sz="2400" dirty="0" smtClean="0"/>
              <a:t>. </a:t>
            </a:r>
          </a:p>
          <a:p>
            <a:pPr>
              <a:spcBef>
                <a:spcPts val="0"/>
              </a:spcBef>
            </a:pPr>
            <a:endParaRPr lang="en-US" altLang="ja-JP" sz="1200" dirty="0" smtClean="0"/>
          </a:p>
          <a:p>
            <a:pPr>
              <a:spcBef>
                <a:spcPts val="0"/>
              </a:spcBef>
            </a:pPr>
            <a:r>
              <a:rPr lang="en-US" altLang="ja-JP" sz="2400" dirty="0" smtClean="0"/>
              <a:t>It </a:t>
            </a:r>
            <a:r>
              <a:rPr lang="en-US" altLang="ja-JP" sz="2400" u="sng" dirty="0" smtClean="0"/>
              <a:t>never changes its identity </a:t>
            </a:r>
            <a:r>
              <a:rPr lang="en-US" altLang="ja-JP" sz="2400" dirty="0" smtClean="0"/>
              <a:t>as far as it has at least one ongoing disorder.</a:t>
            </a:r>
          </a:p>
          <a:p>
            <a:pPr>
              <a:spcBef>
                <a:spcPts val="0"/>
              </a:spcBef>
            </a:pPr>
            <a:endParaRPr lang="en-US" altLang="ja-JP" sz="800" dirty="0" smtClean="0"/>
          </a:p>
          <a:p>
            <a:pPr>
              <a:spcBef>
                <a:spcPts val="0"/>
              </a:spcBef>
            </a:pPr>
            <a:r>
              <a:rPr lang="en-US" altLang="ja-JP" sz="2400" dirty="0" smtClean="0"/>
              <a:t>So, issues are:</a:t>
            </a:r>
          </a:p>
          <a:p>
            <a:pPr lvl="1">
              <a:spcBef>
                <a:spcPts val="0"/>
              </a:spcBef>
            </a:pPr>
            <a:r>
              <a:rPr lang="en-US" altLang="ja-JP" sz="2000" dirty="0" smtClean="0"/>
              <a:t>What identity can we use?</a:t>
            </a:r>
          </a:p>
          <a:p>
            <a:pPr lvl="1">
              <a:spcBef>
                <a:spcPts val="0"/>
              </a:spcBef>
            </a:pPr>
            <a:r>
              <a:rPr lang="en-US" altLang="ja-JP" sz="2000" dirty="0" smtClean="0"/>
              <a:t>when does it lose its identity?</a:t>
            </a:r>
            <a:endParaRPr lang="en-US" altLang="ja-JP" sz="1600" dirty="0" smtClean="0"/>
          </a:p>
          <a:p>
            <a:pPr>
              <a:spcBef>
                <a:spcPts val="600"/>
              </a:spcBef>
            </a:pPr>
            <a:endParaRPr lang="en-US" altLang="ja-JP" sz="24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8D86-C3A7-46D3-824D-8388786AFE99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5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48464" y="0"/>
            <a:ext cx="395536" cy="404664"/>
          </a:xfrm>
          <a:prstGeom prst="actionButtonForwardNext">
            <a:avLst/>
          </a:prstGeom>
          <a:solidFill>
            <a:srgbClr val="F46CE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Identity in practice</a:t>
            </a:r>
            <a:endParaRPr lang="ja-JP" altLang="en-US" dirty="0" smtClean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idx="1"/>
          </p:nvPr>
        </p:nvSpPr>
        <p:spPr>
          <a:xfrm>
            <a:off x="395536" y="2132856"/>
            <a:ext cx="8424862" cy="4608512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ja-JP" sz="2800" dirty="0" smtClean="0"/>
              <a:t>Identity of objects</a:t>
            </a:r>
            <a:endParaRPr lang="en-US" altLang="ja-JP" sz="2800" b="0" u="none" dirty="0" smtClean="0"/>
          </a:p>
          <a:p>
            <a:pPr lvl="1" eaLnBrk="1" hangingPunct="1">
              <a:defRPr/>
            </a:pPr>
            <a:r>
              <a:rPr lang="en-US" altLang="ja-JP" sz="2400" dirty="0" smtClean="0"/>
              <a:t>Consideration on instance identity</a:t>
            </a:r>
          </a:p>
          <a:p>
            <a:pPr lvl="2" eaLnBrk="1" hangingPunct="1">
              <a:defRPr/>
            </a:pPr>
            <a:r>
              <a:rPr lang="en-US" altLang="ja-JP" sz="2000" dirty="0" smtClean="0"/>
              <a:t>4 kinds of instance identities</a:t>
            </a:r>
          </a:p>
          <a:p>
            <a:pPr lvl="3" eaLnBrk="1" hangingPunct="1">
              <a:defRPr/>
            </a:pPr>
            <a:r>
              <a:rPr lang="en-US" altLang="ja-JP" sz="2400" dirty="0" smtClean="0"/>
              <a:t>Identity for Exactness (Numerical identity)</a:t>
            </a:r>
          </a:p>
          <a:p>
            <a:pPr lvl="3" eaLnBrk="1" hangingPunct="1">
              <a:defRPr/>
            </a:pPr>
            <a:r>
              <a:rPr lang="en-US" altLang="ja-JP" sz="2400" dirty="0" smtClean="0"/>
              <a:t>Identity for Essentiality (Personal identity)</a:t>
            </a:r>
          </a:p>
          <a:p>
            <a:pPr lvl="3" eaLnBrk="1" hangingPunct="1">
              <a:defRPr/>
            </a:pPr>
            <a:r>
              <a:rPr lang="en-US" altLang="ja-JP" sz="2400" dirty="0" smtClean="0"/>
              <a:t>Identity for Counting</a:t>
            </a:r>
            <a:r>
              <a:rPr lang="en-US" altLang="ja-JP" sz="1800" dirty="0" smtClean="0"/>
              <a:t> (differentiation from others)</a:t>
            </a:r>
            <a:endParaRPr lang="en-US" altLang="ja-JP" sz="2400" dirty="0" smtClean="0"/>
          </a:p>
          <a:p>
            <a:pPr lvl="3" eaLnBrk="1" hangingPunct="1">
              <a:defRPr/>
            </a:pPr>
            <a:r>
              <a:rPr lang="en-US" altLang="ja-JP" sz="2400" dirty="0" smtClean="0"/>
              <a:t>Identity for Replacement </a:t>
            </a:r>
            <a:r>
              <a:rPr lang="en-US" altLang="ja-JP" sz="2400" b="1" i="1" dirty="0" smtClean="0">
                <a:solidFill>
                  <a:srgbClr val="0234D4"/>
                </a:solidFill>
              </a:rPr>
              <a:t>(I-Rep)</a:t>
            </a:r>
          </a:p>
          <a:p>
            <a:pPr lvl="1" eaLnBrk="1" hangingPunct="1">
              <a:defRPr/>
            </a:pPr>
            <a:r>
              <a:rPr lang="en-US" altLang="ja-JP" sz="2400" i="1" dirty="0" smtClean="0">
                <a:solidFill>
                  <a:srgbClr val="0234D4"/>
                </a:solidFill>
              </a:rPr>
              <a:t>Identity</a:t>
            </a:r>
            <a:r>
              <a:rPr lang="en-US" altLang="ja-JP" sz="2400" i="1" dirty="0" smtClean="0"/>
              <a:t> which an instance of the whole continues to be itself without becoming another thing while whose parts are being replaced independently of their kinds and number of the replaced parts.</a:t>
            </a:r>
          </a:p>
          <a:p>
            <a:pPr lvl="1" eaLnBrk="1" hangingPunct="1">
              <a:buNone/>
              <a:defRPr/>
            </a:pPr>
            <a:endParaRPr lang="ja-JP" altLang="en-US" sz="2400" dirty="0"/>
          </a:p>
        </p:txBody>
      </p:sp>
      <p:sp>
        <p:nvSpPr>
          <p:cNvPr id="9221" name="スライド番号プレースホル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858ACD6-4D6B-424B-8BB2-BCDE13A7B117}" type="slidenum">
              <a:rPr lang="ja-JP" altLang="en-US" smtClean="0"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ja-JP" altLang="en-US" dirty="0" smtClean="0">
              <a:ea typeface="ＭＳ Ｐゴシック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11560" y="1124744"/>
            <a:ext cx="7488832" cy="64633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ja-JP" b="1" i="1" dirty="0" smtClean="0"/>
              <a:t>Practical Considerations on Identity for Instance Management in Ontological Investigation, Proc. of EKAW2010 </a:t>
            </a:r>
            <a:endParaRPr lang="ja-JP" altLang="en-US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07288" cy="1399032"/>
          </a:xfrm>
        </p:spPr>
        <p:txBody>
          <a:bodyPr/>
          <a:lstStyle/>
          <a:p>
            <a:r>
              <a:rPr lang="en-US" altLang="ja-JP" b="1" dirty="0" smtClean="0"/>
              <a:t>From “ongoing” to “historical”</a:t>
            </a:r>
            <a:endParaRPr kumimoji="1" lang="ja-JP" altLang="en-US" b="1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731946"/>
            <a:ext cx="8229600" cy="4572000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/>
              <a:t>When a causal chain becomes a historical causal chain, in which all the </a:t>
            </a:r>
            <a:r>
              <a:rPr lang="en-US" altLang="ja-JP" sz="2400" dirty="0" smtClean="0"/>
              <a:t>nodes become events, </a:t>
            </a:r>
            <a:r>
              <a:rPr kumimoji="1" lang="en-US" altLang="ja-JP" sz="2400" dirty="0" smtClean="0"/>
              <a:t>it becomes a </a:t>
            </a:r>
            <a:r>
              <a:rPr kumimoji="1" lang="en-US" altLang="ja-JP" sz="2400" dirty="0" smtClean="0">
                <a:solidFill>
                  <a:srgbClr val="FFFF00"/>
                </a:solidFill>
              </a:rPr>
              <a:t>new individual </a:t>
            </a:r>
            <a:r>
              <a:rPr kumimoji="1" lang="en-US" altLang="ja-JP" sz="2400" dirty="0" smtClean="0"/>
              <a:t>as a historical causal chain</a:t>
            </a:r>
          </a:p>
          <a:p>
            <a:endParaRPr kumimoji="1" lang="en-US" altLang="ja-JP" sz="2400" dirty="0" smtClean="0"/>
          </a:p>
          <a:p>
            <a:r>
              <a:rPr lang="en-US" altLang="ja-JP" sz="2400" dirty="0" smtClean="0"/>
              <a:t>An </a:t>
            </a:r>
            <a:r>
              <a:rPr lang="en-US" altLang="ja-JP" sz="2400" b="1" dirty="0" smtClean="0">
                <a:solidFill>
                  <a:srgbClr val="FFFF00"/>
                </a:solidFill>
              </a:rPr>
              <a:t>event</a:t>
            </a:r>
            <a:r>
              <a:rPr lang="en-US" altLang="ja-JP" sz="2400" dirty="0" smtClean="0"/>
              <a:t> is constituted of a </a:t>
            </a:r>
            <a:r>
              <a:rPr lang="en-US" altLang="ja-JP" sz="2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process</a:t>
            </a:r>
            <a:r>
              <a:rPr lang="en-US" altLang="ja-JP" sz="2400" dirty="0" smtClean="0"/>
              <a:t>, and hence the </a:t>
            </a:r>
            <a:r>
              <a:rPr lang="en-US" altLang="ja-JP" sz="2400" b="1" dirty="0" smtClean="0">
                <a:solidFill>
                  <a:srgbClr val="FFFF00"/>
                </a:solidFill>
              </a:rPr>
              <a:t>event</a:t>
            </a:r>
            <a:r>
              <a:rPr lang="en-US" altLang="ja-JP" sz="2400" dirty="0" smtClean="0"/>
              <a:t> as a whole has a different </a:t>
            </a:r>
            <a:r>
              <a:rPr lang="en-US" altLang="ja-JP" sz="2400" dirty="0" smtClean="0">
                <a:solidFill>
                  <a:srgbClr val="FFFF00"/>
                </a:solidFill>
              </a:rPr>
              <a:t>identity</a:t>
            </a:r>
            <a:r>
              <a:rPr lang="en-US" altLang="ja-JP" sz="2400" dirty="0" smtClean="0"/>
              <a:t> from that of the </a:t>
            </a:r>
            <a:r>
              <a:rPr lang="en-US" altLang="ja-JP" sz="2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process</a:t>
            </a:r>
            <a:r>
              <a:rPr lang="en-US" altLang="ja-JP" sz="2400" dirty="0" smtClean="0"/>
              <a:t> as its constituent. </a:t>
            </a:r>
          </a:p>
          <a:p>
            <a:endParaRPr kumimoji="1" lang="en-US" altLang="ja-JP" sz="2400" dirty="0" smtClean="0"/>
          </a:p>
          <a:p>
            <a:r>
              <a:rPr lang="en-US" altLang="ja-JP" sz="2400" dirty="0" smtClean="0"/>
              <a:t>Then, the causal chain </a:t>
            </a:r>
            <a:r>
              <a:rPr lang="en-US" altLang="ja-JP" sz="2400" b="1" i="1" dirty="0" smtClean="0"/>
              <a:t>changes</a:t>
            </a:r>
            <a:r>
              <a:rPr lang="en-US" altLang="ja-JP" sz="2400" dirty="0" smtClean="0"/>
              <a:t> in terms of </a:t>
            </a:r>
            <a:r>
              <a:rPr lang="en-US" altLang="ja-JP" sz="2400" b="1" i="1" dirty="0" smtClean="0">
                <a:solidFill>
                  <a:srgbClr val="FFFF00"/>
                </a:solidFill>
              </a:rPr>
              <a:t>I-Rep</a:t>
            </a:r>
            <a:r>
              <a:rPr lang="en-US" altLang="ja-JP" sz="2400" dirty="0" smtClean="0"/>
              <a:t>.</a:t>
            </a:r>
            <a:endParaRPr kumimoji="1" lang="ja-JP" altLang="en-US" sz="24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8D86-C3A7-46D3-824D-8388786AFE99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5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48464" y="11875"/>
            <a:ext cx="395536" cy="404664"/>
          </a:xfrm>
          <a:prstGeom prst="actionButtonForwardNext">
            <a:avLst/>
          </a:prstGeom>
          <a:solidFill>
            <a:srgbClr val="F46CE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>
            <a:spLocks noChangeArrowheads="1"/>
          </p:cNvSpPr>
          <p:nvPr/>
        </p:nvSpPr>
        <p:spPr bwMode="auto">
          <a:xfrm>
            <a:off x="983915" y="2251645"/>
            <a:ext cx="1233095" cy="404812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38100">
            <a:solidFill>
              <a:srgbClr val="FFC000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ja-JP" altLang="en-US" sz="1050" b="1">
              <a:solidFill>
                <a:srgbClr val="000000"/>
              </a:solidFill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3" name="角丸四角形 2"/>
          <p:cNvSpPr>
            <a:spLocks noChangeArrowheads="1"/>
          </p:cNvSpPr>
          <p:nvPr/>
        </p:nvSpPr>
        <p:spPr bwMode="auto">
          <a:xfrm>
            <a:off x="941054" y="1064812"/>
            <a:ext cx="1275957" cy="42545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57150">
            <a:solidFill>
              <a:srgbClr val="FFC000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ja-JP" altLang="en-US" sz="1050" b="1">
              <a:solidFill>
                <a:srgbClr val="000000"/>
              </a:solidFill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4" name="Oval 23"/>
          <p:cNvSpPr>
            <a:spLocks noChangeArrowheads="1"/>
          </p:cNvSpPr>
          <p:nvPr/>
        </p:nvSpPr>
        <p:spPr bwMode="auto">
          <a:xfrm>
            <a:off x="1066465" y="379375"/>
            <a:ext cx="306000" cy="3063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r">
              <a:defRPr/>
            </a:pPr>
            <a:endParaRPr lang="ja-JP" altLang="en-US" sz="1050">
              <a:solidFill>
                <a:prstClr val="white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5" name="Oval 23"/>
          <p:cNvSpPr>
            <a:spLocks noChangeArrowheads="1"/>
          </p:cNvSpPr>
          <p:nvPr/>
        </p:nvSpPr>
        <p:spPr bwMode="auto">
          <a:xfrm>
            <a:off x="1072815" y="1111212"/>
            <a:ext cx="306000" cy="3063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r">
              <a:defRPr/>
            </a:pPr>
            <a:endParaRPr lang="ja-JP" altLang="en-US" sz="1050">
              <a:solidFill>
                <a:prstClr val="white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6" name="Oval 23"/>
          <p:cNvSpPr>
            <a:spLocks noChangeArrowheads="1"/>
          </p:cNvSpPr>
          <p:nvPr/>
        </p:nvSpPr>
        <p:spPr bwMode="auto">
          <a:xfrm>
            <a:off x="1767768" y="1111212"/>
            <a:ext cx="306000" cy="3063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r">
              <a:defRPr/>
            </a:pPr>
            <a:endParaRPr lang="ja-JP" altLang="en-US" sz="1050">
              <a:solidFill>
                <a:prstClr val="white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7" name="AutoShape 24"/>
          <p:cNvCxnSpPr>
            <a:cxnSpLocks noChangeShapeType="1"/>
            <a:stCxn id="5" idx="3"/>
            <a:endCxn id="6" idx="1"/>
          </p:cNvCxnSpPr>
          <p:nvPr/>
        </p:nvCxnSpPr>
        <p:spPr bwMode="auto">
          <a:xfrm>
            <a:off x="1378815" y="1264406"/>
            <a:ext cx="38895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" name="テキスト ボックス 27"/>
          <p:cNvSpPr txBox="1">
            <a:spLocks noChangeArrowheads="1"/>
          </p:cNvSpPr>
          <p:nvPr/>
        </p:nvSpPr>
        <p:spPr bwMode="auto">
          <a:xfrm>
            <a:off x="280320" y="294926"/>
            <a:ext cx="4972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2000" b="1" dirty="0" smtClean="0">
                <a:solidFill>
                  <a:prstClr val="white"/>
                </a:solidFill>
              </a:rPr>
              <a:t>(1)</a:t>
            </a:r>
            <a:endParaRPr lang="ja-JP" altLang="en-US" sz="2000" b="1" dirty="0" smtClean="0">
              <a:solidFill>
                <a:prstClr val="white"/>
              </a:solidFill>
            </a:endParaRPr>
          </a:p>
        </p:txBody>
      </p:sp>
      <p:sp>
        <p:nvSpPr>
          <p:cNvPr id="9" name="テキスト ボックス 31"/>
          <p:cNvSpPr txBox="1">
            <a:spLocks noChangeArrowheads="1"/>
          </p:cNvSpPr>
          <p:nvPr/>
        </p:nvSpPr>
        <p:spPr bwMode="auto">
          <a:xfrm>
            <a:off x="280320" y="1026764"/>
            <a:ext cx="4972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2000" b="1" dirty="0" smtClean="0">
                <a:solidFill>
                  <a:prstClr val="white"/>
                </a:solidFill>
              </a:rPr>
              <a:t>(2)</a:t>
            </a:r>
            <a:endParaRPr lang="ja-JP" altLang="en-US" sz="2000" b="1" dirty="0" smtClean="0">
              <a:solidFill>
                <a:prstClr val="white"/>
              </a:solidFill>
            </a:endParaRPr>
          </a:p>
        </p:txBody>
      </p:sp>
      <p:sp>
        <p:nvSpPr>
          <p:cNvPr id="10" name="Oval 23"/>
          <p:cNvSpPr>
            <a:spLocks noChangeArrowheads="1"/>
          </p:cNvSpPr>
          <p:nvPr/>
        </p:nvSpPr>
        <p:spPr bwMode="auto">
          <a:xfrm>
            <a:off x="1041066" y="2299270"/>
            <a:ext cx="306000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r">
              <a:defRPr/>
            </a:pPr>
            <a:endParaRPr lang="ja-JP" altLang="en-US" sz="1050">
              <a:solidFill>
                <a:prstClr val="white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" name="Oval 23"/>
          <p:cNvSpPr>
            <a:spLocks noChangeArrowheads="1"/>
          </p:cNvSpPr>
          <p:nvPr/>
        </p:nvSpPr>
        <p:spPr bwMode="auto">
          <a:xfrm>
            <a:off x="1736019" y="2299270"/>
            <a:ext cx="306000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r">
              <a:defRPr/>
            </a:pPr>
            <a:endParaRPr lang="ja-JP" altLang="en-US" sz="1050">
              <a:solidFill>
                <a:prstClr val="white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12" name="AutoShape 24"/>
          <p:cNvCxnSpPr>
            <a:cxnSpLocks noChangeShapeType="1"/>
            <a:stCxn id="10" idx="3"/>
            <a:endCxn id="11" idx="1"/>
          </p:cNvCxnSpPr>
          <p:nvPr/>
        </p:nvCxnSpPr>
        <p:spPr bwMode="auto">
          <a:xfrm>
            <a:off x="1347066" y="2452270"/>
            <a:ext cx="38895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" name="Oval 23"/>
          <p:cNvSpPr>
            <a:spLocks noChangeArrowheads="1"/>
          </p:cNvSpPr>
          <p:nvPr/>
        </p:nvSpPr>
        <p:spPr bwMode="auto">
          <a:xfrm>
            <a:off x="2392004" y="2300857"/>
            <a:ext cx="306000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r">
              <a:defRPr/>
            </a:pPr>
            <a:endParaRPr lang="ja-JP" altLang="en-US" sz="1050">
              <a:solidFill>
                <a:prstClr val="white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14" name="AutoShape 24"/>
          <p:cNvCxnSpPr>
            <a:cxnSpLocks noChangeShapeType="1"/>
            <a:stCxn id="11" idx="3"/>
            <a:endCxn id="13" idx="1"/>
          </p:cNvCxnSpPr>
          <p:nvPr/>
        </p:nvCxnSpPr>
        <p:spPr bwMode="auto">
          <a:xfrm>
            <a:off x="2042019" y="2452270"/>
            <a:ext cx="349985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" name="テキスト ボックス 37"/>
          <p:cNvSpPr txBox="1">
            <a:spLocks noChangeArrowheads="1"/>
          </p:cNvSpPr>
          <p:nvPr/>
        </p:nvSpPr>
        <p:spPr bwMode="auto">
          <a:xfrm>
            <a:off x="280320" y="2214821"/>
            <a:ext cx="4972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2000" b="1" dirty="0" smtClean="0">
                <a:solidFill>
                  <a:prstClr val="white"/>
                </a:solidFill>
              </a:rPr>
              <a:t>(3)</a:t>
            </a:r>
            <a:endParaRPr lang="ja-JP" altLang="en-US" sz="2000" b="1" dirty="0" smtClean="0">
              <a:solidFill>
                <a:prstClr val="white"/>
              </a:solidFill>
            </a:endParaRPr>
          </a:p>
        </p:txBody>
      </p:sp>
      <p:cxnSp>
        <p:nvCxnSpPr>
          <p:cNvPr id="16" name="AutoShape 24"/>
          <p:cNvCxnSpPr>
            <a:cxnSpLocks noChangeShapeType="1"/>
            <a:stCxn id="13" idx="3"/>
          </p:cNvCxnSpPr>
          <p:nvPr/>
        </p:nvCxnSpPr>
        <p:spPr bwMode="auto">
          <a:xfrm flipV="1">
            <a:off x="2698004" y="2451671"/>
            <a:ext cx="275025" cy="218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" name="角丸四角形 16"/>
          <p:cNvSpPr>
            <a:spLocks noChangeArrowheads="1"/>
          </p:cNvSpPr>
          <p:nvPr/>
        </p:nvSpPr>
        <p:spPr bwMode="auto">
          <a:xfrm>
            <a:off x="951803" y="3109621"/>
            <a:ext cx="2634952" cy="481012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57150">
            <a:solidFill>
              <a:srgbClr val="92D050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ja-JP" altLang="en-US" sz="1050" b="1">
              <a:solidFill>
                <a:srgbClr val="000000"/>
              </a:solidFill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18" name="角丸四角形 17"/>
          <p:cNvSpPr>
            <a:spLocks noChangeArrowheads="1"/>
          </p:cNvSpPr>
          <p:nvPr/>
        </p:nvSpPr>
        <p:spPr bwMode="auto">
          <a:xfrm>
            <a:off x="1020429" y="3156520"/>
            <a:ext cx="1196581" cy="36988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38100">
            <a:solidFill>
              <a:srgbClr val="FFC000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ja-JP" altLang="en-US" sz="1050" b="1">
              <a:solidFill>
                <a:srgbClr val="000000"/>
              </a:solidFill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1077579" y="3169220"/>
            <a:ext cx="306000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r">
              <a:defRPr/>
            </a:pPr>
            <a:endParaRPr lang="ja-JP" altLang="en-US" sz="1050">
              <a:solidFill>
                <a:prstClr val="white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772531" y="3169220"/>
            <a:ext cx="306000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r">
              <a:defRPr/>
            </a:pPr>
            <a:endParaRPr lang="ja-JP" altLang="en-US" sz="1050">
              <a:solidFill>
                <a:prstClr val="white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21" name="AutoShape 24"/>
          <p:cNvCxnSpPr>
            <a:cxnSpLocks noChangeShapeType="1"/>
            <a:stCxn id="19" idx="3"/>
            <a:endCxn id="20" idx="1"/>
          </p:cNvCxnSpPr>
          <p:nvPr/>
        </p:nvCxnSpPr>
        <p:spPr bwMode="auto">
          <a:xfrm>
            <a:off x="1383579" y="3322220"/>
            <a:ext cx="38895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2430104" y="3172395"/>
            <a:ext cx="306000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r">
              <a:defRPr/>
            </a:pPr>
            <a:endParaRPr lang="ja-JP" altLang="en-US" sz="1050">
              <a:solidFill>
                <a:prstClr val="white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23" name="AutoShape 24"/>
          <p:cNvCxnSpPr>
            <a:cxnSpLocks noChangeShapeType="1"/>
            <a:stCxn id="20" idx="3"/>
            <a:endCxn id="22" idx="1"/>
          </p:cNvCxnSpPr>
          <p:nvPr/>
        </p:nvCxnSpPr>
        <p:spPr bwMode="auto">
          <a:xfrm>
            <a:off x="2078531" y="3322220"/>
            <a:ext cx="351573" cy="31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" name="テキスト ボックス 51"/>
          <p:cNvSpPr txBox="1">
            <a:spLocks noChangeArrowheads="1"/>
          </p:cNvSpPr>
          <p:nvPr/>
        </p:nvSpPr>
        <p:spPr bwMode="auto">
          <a:xfrm>
            <a:off x="280320" y="3086359"/>
            <a:ext cx="4972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2000" b="1" dirty="0" smtClean="0">
                <a:solidFill>
                  <a:prstClr val="white"/>
                </a:solidFill>
              </a:rPr>
              <a:t>(4)</a:t>
            </a:r>
            <a:endParaRPr lang="ja-JP" altLang="en-US" sz="2000" b="1" dirty="0" smtClean="0">
              <a:solidFill>
                <a:prstClr val="white"/>
              </a:solidFill>
            </a:endParaRPr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3101989" y="3169220"/>
            <a:ext cx="306000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r">
              <a:defRPr/>
            </a:pPr>
            <a:endParaRPr lang="ja-JP" altLang="en-US" sz="1050">
              <a:solidFill>
                <a:prstClr val="white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26" name="AutoShape 24"/>
          <p:cNvCxnSpPr>
            <a:cxnSpLocks noChangeShapeType="1"/>
            <a:stCxn id="22" idx="3"/>
            <a:endCxn id="25" idx="1"/>
          </p:cNvCxnSpPr>
          <p:nvPr/>
        </p:nvCxnSpPr>
        <p:spPr bwMode="auto">
          <a:xfrm flipV="1">
            <a:off x="2736104" y="3322220"/>
            <a:ext cx="365885" cy="31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" name="角丸四角形 26"/>
          <p:cNvSpPr>
            <a:spLocks noChangeArrowheads="1"/>
          </p:cNvSpPr>
          <p:nvPr/>
        </p:nvSpPr>
        <p:spPr bwMode="auto">
          <a:xfrm>
            <a:off x="999791" y="4982145"/>
            <a:ext cx="2586964" cy="481012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57150">
            <a:solidFill>
              <a:srgbClr val="92D050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ja-JP" altLang="en-US" sz="1050" b="1">
              <a:solidFill>
                <a:srgbClr val="000000"/>
              </a:solidFill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28" name="角丸四角形 27"/>
          <p:cNvSpPr>
            <a:spLocks noChangeArrowheads="1"/>
          </p:cNvSpPr>
          <p:nvPr/>
        </p:nvSpPr>
        <p:spPr bwMode="auto">
          <a:xfrm>
            <a:off x="1053766" y="5020245"/>
            <a:ext cx="1163244" cy="404812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57150">
            <a:solidFill>
              <a:srgbClr val="FFC000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ja-JP" altLang="en-US" sz="1050" b="1">
              <a:solidFill>
                <a:srgbClr val="000000"/>
              </a:solidFill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29" name="Oval 23"/>
          <p:cNvSpPr>
            <a:spLocks noChangeArrowheads="1"/>
          </p:cNvSpPr>
          <p:nvPr/>
        </p:nvSpPr>
        <p:spPr bwMode="auto">
          <a:xfrm>
            <a:off x="1112504" y="5080570"/>
            <a:ext cx="306000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r">
              <a:defRPr/>
            </a:pPr>
            <a:endParaRPr lang="ja-JP" altLang="en-US" sz="1050">
              <a:solidFill>
                <a:prstClr val="white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0" name="Oval 23"/>
          <p:cNvSpPr>
            <a:spLocks noChangeArrowheads="1"/>
          </p:cNvSpPr>
          <p:nvPr/>
        </p:nvSpPr>
        <p:spPr bwMode="auto">
          <a:xfrm>
            <a:off x="1807456" y="5080570"/>
            <a:ext cx="306000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r">
              <a:defRPr/>
            </a:pPr>
            <a:endParaRPr lang="ja-JP" altLang="en-US" sz="1050">
              <a:solidFill>
                <a:prstClr val="white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31" name="AutoShape 24"/>
          <p:cNvCxnSpPr>
            <a:cxnSpLocks noChangeShapeType="1"/>
            <a:stCxn id="29" idx="3"/>
            <a:endCxn id="30" idx="1"/>
          </p:cNvCxnSpPr>
          <p:nvPr/>
        </p:nvCxnSpPr>
        <p:spPr bwMode="auto">
          <a:xfrm>
            <a:off x="1418504" y="5233570"/>
            <a:ext cx="38895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" name="Oval 23"/>
          <p:cNvSpPr>
            <a:spLocks noChangeArrowheads="1"/>
          </p:cNvSpPr>
          <p:nvPr/>
        </p:nvSpPr>
        <p:spPr bwMode="auto">
          <a:xfrm>
            <a:off x="2463442" y="5080570"/>
            <a:ext cx="306000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r">
              <a:defRPr/>
            </a:pPr>
            <a:endParaRPr lang="ja-JP" altLang="en-US" sz="1050">
              <a:solidFill>
                <a:prstClr val="white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33" name="AutoShape 24"/>
          <p:cNvCxnSpPr>
            <a:cxnSpLocks noChangeShapeType="1"/>
            <a:stCxn id="30" idx="3"/>
            <a:endCxn id="32" idx="1"/>
          </p:cNvCxnSpPr>
          <p:nvPr/>
        </p:nvCxnSpPr>
        <p:spPr bwMode="auto">
          <a:xfrm>
            <a:off x="2113456" y="5233570"/>
            <a:ext cx="349986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4" name="テキスト ボックス 61"/>
          <p:cNvSpPr txBox="1">
            <a:spLocks noChangeArrowheads="1"/>
          </p:cNvSpPr>
          <p:nvPr/>
        </p:nvSpPr>
        <p:spPr bwMode="auto">
          <a:xfrm>
            <a:off x="280320" y="4983421"/>
            <a:ext cx="4972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2000" b="1" dirty="0" smtClean="0">
                <a:solidFill>
                  <a:prstClr val="white"/>
                </a:solidFill>
              </a:rPr>
              <a:t>(6)</a:t>
            </a:r>
            <a:endParaRPr lang="ja-JP" altLang="en-US" sz="2000" b="1" dirty="0" smtClean="0">
              <a:solidFill>
                <a:prstClr val="white"/>
              </a:solidFill>
            </a:endParaRPr>
          </a:p>
        </p:txBody>
      </p:sp>
      <p:sp>
        <p:nvSpPr>
          <p:cNvPr id="35" name="Oval 23"/>
          <p:cNvSpPr>
            <a:spLocks noChangeArrowheads="1"/>
          </p:cNvSpPr>
          <p:nvPr/>
        </p:nvSpPr>
        <p:spPr bwMode="auto">
          <a:xfrm>
            <a:off x="3135326" y="5080570"/>
            <a:ext cx="306000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r">
              <a:defRPr/>
            </a:pPr>
            <a:endParaRPr lang="ja-JP" altLang="en-US" sz="1050">
              <a:solidFill>
                <a:prstClr val="white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36" name="AutoShape 24"/>
          <p:cNvCxnSpPr>
            <a:cxnSpLocks noChangeShapeType="1"/>
            <a:stCxn id="32" idx="3"/>
            <a:endCxn id="35" idx="1"/>
          </p:cNvCxnSpPr>
          <p:nvPr/>
        </p:nvCxnSpPr>
        <p:spPr bwMode="auto">
          <a:xfrm>
            <a:off x="2769442" y="5233570"/>
            <a:ext cx="36588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7" name="テキスト ボックス 71"/>
          <p:cNvSpPr txBox="1">
            <a:spLocks noChangeArrowheads="1"/>
          </p:cNvSpPr>
          <p:nvPr/>
        </p:nvSpPr>
        <p:spPr bwMode="auto">
          <a:xfrm>
            <a:off x="280320" y="6161191"/>
            <a:ext cx="4972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2000" b="1" dirty="0" smtClean="0">
                <a:solidFill>
                  <a:prstClr val="white"/>
                </a:solidFill>
              </a:rPr>
              <a:t>(7)</a:t>
            </a:r>
            <a:endParaRPr lang="ja-JP" altLang="en-US" sz="2000" b="1" dirty="0" smtClean="0">
              <a:solidFill>
                <a:prstClr val="white"/>
              </a:solidFill>
            </a:endParaRPr>
          </a:p>
        </p:txBody>
      </p:sp>
      <p:sp>
        <p:nvSpPr>
          <p:cNvPr id="38" name="テキスト ボックス 74"/>
          <p:cNvSpPr txBox="1">
            <a:spLocks noChangeArrowheads="1"/>
          </p:cNvSpPr>
          <p:nvPr/>
        </p:nvSpPr>
        <p:spPr bwMode="auto">
          <a:xfrm>
            <a:off x="879836" y="80632"/>
            <a:ext cx="31470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Strongly-connected causal chain</a:t>
            </a:r>
            <a:endParaRPr lang="ja-JP" alt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右中かっこ 38"/>
          <p:cNvSpPr/>
          <p:nvPr/>
        </p:nvSpPr>
        <p:spPr>
          <a:xfrm rot="16200000">
            <a:off x="2639531" y="1240556"/>
            <a:ext cx="215900" cy="3616028"/>
          </a:xfrm>
          <a:prstGeom prst="rightBrace">
            <a:avLst>
              <a:gd name="adj1" fmla="val 20801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ja-JP" altLang="en-US" sz="1050">
              <a:solidFill>
                <a:prstClr val="white"/>
              </a:solidFill>
            </a:endParaRPr>
          </a:p>
        </p:txBody>
      </p:sp>
      <p:sp>
        <p:nvSpPr>
          <p:cNvPr id="40" name="テキスト ボックス 75"/>
          <p:cNvSpPr txBox="1">
            <a:spLocks noChangeArrowheads="1"/>
          </p:cNvSpPr>
          <p:nvPr/>
        </p:nvSpPr>
        <p:spPr bwMode="auto">
          <a:xfrm>
            <a:off x="833029" y="2701769"/>
            <a:ext cx="31470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Strongly-connected causal chain</a:t>
            </a:r>
            <a:endParaRPr lang="ja-JP" alt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右中かっこ 40"/>
          <p:cNvSpPr/>
          <p:nvPr/>
        </p:nvSpPr>
        <p:spPr>
          <a:xfrm rot="16200000">
            <a:off x="2844052" y="2941035"/>
            <a:ext cx="160027" cy="3924747"/>
          </a:xfrm>
          <a:prstGeom prst="rightBrace">
            <a:avLst>
              <a:gd name="adj1" fmla="val 20801"/>
              <a:gd name="adj2" fmla="val 43808"/>
            </a:avLst>
          </a:prstGeom>
          <a:ln w="28575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ja-JP" altLang="en-US" sz="1050">
              <a:solidFill>
                <a:prstClr val="white"/>
              </a:solidFill>
            </a:endParaRPr>
          </a:p>
        </p:txBody>
      </p:sp>
      <p:sp>
        <p:nvSpPr>
          <p:cNvPr id="42" name="テキスト ボックス 79"/>
          <p:cNvSpPr txBox="1">
            <a:spLocks noChangeArrowheads="1"/>
          </p:cNvSpPr>
          <p:nvPr/>
        </p:nvSpPr>
        <p:spPr bwMode="auto">
          <a:xfrm>
            <a:off x="867801" y="4576488"/>
            <a:ext cx="30631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 dirty="0">
                <a:solidFill>
                  <a:srgbClr val="FFFF00"/>
                </a:solidFill>
              </a:rPr>
              <a:t>Weakly-connected causal chain</a:t>
            </a:r>
            <a:endParaRPr lang="ja-JP" altLang="en-US" sz="1600" dirty="0">
              <a:solidFill>
                <a:srgbClr val="FFFF00"/>
              </a:solidFill>
            </a:endParaRPr>
          </a:p>
        </p:txBody>
      </p:sp>
      <p:sp>
        <p:nvSpPr>
          <p:cNvPr id="43" name="右中かっこ 42"/>
          <p:cNvSpPr/>
          <p:nvPr/>
        </p:nvSpPr>
        <p:spPr>
          <a:xfrm rot="16200000">
            <a:off x="2910420" y="4235453"/>
            <a:ext cx="162342" cy="4012174"/>
          </a:xfrm>
          <a:prstGeom prst="rightBrace">
            <a:avLst>
              <a:gd name="adj1" fmla="val 20801"/>
              <a:gd name="adj2" fmla="val 32334"/>
            </a:avLst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ja-JP" altLang="en-US" sz="1050">
              <a:solidFill>
                <a:prstClr val="white"/>
              </a:solidFill>
            </a:endParaRPr>
          </a:p>
        </p:txBody>
      </p:sp>
      <p:sp>
        <p:nvSpPr>
          <p:cNvPr id="44" name="テキスト ボックス 85"/>
          <p:cNvSpPr txBox="1">
            <a:spLocks noChangeArrowheads="1"/>
          </p:cNvSpPr>
          <p:nvPr/>
        </p:nvSpPr>
        <p:spPr bwMode="auto">
          <a:xfrm>
            <a:off x="1272144" y="5898758"/>
            <a:ext cx="24096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 b="1" dirty="0">
                <a:solidFill>
                  <a:srgbClr val="006600"/>
                </a:solidFill>
              </a:rPr>
              <a:t>Historical causal chain</a:t>
            </a:r>
            <a:endParaRPr lang="ja-JP" altLang="en-US" sz="1600" b="1" dirty="0">
              <a:solidFill>
                <a:srgbClr val="006600"/>
              </a:solidFill>
            </a:endParaRPr>
          </a:p>
        </p:txBody>
      </p:sp>
      <p:sp>
        <p:nvSpPr>
          <p:cNvPr id="45" name="右中かっこ 44"/>
          <p:cNvSpPr/>
          <p:nvPr/>
        </p:nvSpPr>
        <p:spPr>
          <a:xfrm rot="16200000">
            <a:off x="1984696" y="1047528"/>
            <a:ext cx="215900" cy="2324685"/>
          </a:xfrm>
          <a:prstGeom prst="rightBrace">
            <a:avLst>
              <a:gd name="adj1" fmla="val 20801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ja-JP" altLang="en-US" sz="1050">
              <a:solidFill>
                <a:prstClr val="white"/>
              </a:solidFill>
            </a:endParaRPr>
          </a:p>
        </p:txBody>
      </p:sp>
      <p:sp>
        <p:nvSpPr>
          <p:cNvPr id="46" name="テキスト ボックス 87"/>
          <p:cNvSpPr txBox="1">
            <a:spLocks noChangeArrowheads="1"/>
          </p:cNvSpPr>
          <p:nvPr/>
        </p:nvSpPr>
        <p:spPr bwMode="auto">
          <a:xfrm>
            <a:off x="814780" y="1874681"/>
            <a:ext cx="31470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Strongly-connected causal chain</a:t>
            </a:r>
            <a:endParaRPr lang="ja-JP" alt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右中かっこ 46"/>
          <p:cNvSpPr/>
          <p:nvPr/>
        </p:nvSpPr>
        <p:spPr>
          <a:xfrm rot="16200000">
            <a:off x="1484703" y="316511"/>
            <a:ext cx="234856" cy="1396629"/>
          </a:xfrm>
          <a:prstGeom prst="rightBrace">
            <a:avLst>
              <a:gd name="adj1" fmla="val 20801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ja-JP" altLang="en-US" sz="1050">
              <a:solidFill>
                <a:prstClr val="white"/>
              </a:solidFill>
            </a:endParaRPr>
          </a:p>
        </p:txBody>
      </p:sp>
      <p:sp>
        <p:nvSpPr>
          <p:cNvPr id="48" name="テキスト ボックス 89"/>
          <p:cNvSpPr txBox="1">
            <a:spLocks noChangeArrowheads="1"/>
          </p:cNvSpPr>
          <p:nvPr/>
        </p:nvSpPr>
        <p:spPr bwMode="auto">
          <a:xfrm>
            <a:off x="862177" y="661336"/>
            <a:ext cx="31470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Strongly-connected causal chain</a:t>
            </a:r>
            <a:endParaRPr lang="ja-JP" alt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9" name="角丸四角形吹き出し 48"/>
          <p:cNvSpPr/>
          <p:nvPr/>
        </p:nvSpPr>
        <p:spPr>
          <a:xfrm>
            <a:off x="1555677" y="415218"/>
            <a:ext cx="557779" cy="234700"/>
          </a:xfrm>
          <a:prstGeom prst="wedgeRoundRectCallout">
            <a:avLst>
              <a:gd name="adj1" fmla="val -77415"/>
              <a:gd name="adj2" fmla="val -836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altLang="ja-JP" sz="1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sz="1600" b="1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</a:t>
            </a:r>
            <a:r>
              <a:rPr lang="en-US" altLang="ja-JP" sz="1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_1</a:t>
            </a:r>
            <a:endParaRPr lang="ja-JP" altLang="en-US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角丸四角形 49"/>
          <p:cNvSpPr>
            <a:spLocks noChangeArrowheads="1"/>
          </p:cNvSpPr>
          <p:nvPr/>
        </p:nvSpPr>
        <p:spPr bwMode="auto">
          <a:xfrm>
            <a:off x="990266" y="4070920"/>
            <a:ext cx="2596489" cy="479425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57150">
            <a:solidFill>
              <a:srgbClr val="92D050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ja-JP" altLang="en-US" sz="1050" b="1">
              <a:solidFill>
                <a:srgbClr val="000000"/>
              </a:solidFill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51" name="角丸四角形 50"/>
          <p:cNvSpPr>
            <a:spLocks noChangeArrowheads="1"/>
          </p:cNvSpPr>
          <p:nvPr/>
        </p:nvSpPr>
        <p:spPr bwMode="auto">
          <a:xfrm>
            <a:off x="1045829" y="4109020"/>
            <a:ext cx="1171181" cy="404812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57150">
            <a:solidFill>
              <a:srgbClr val="FFC000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ja-JP" altLang="en-US" sz="1050" b="1">
              <a:solidFill>
                <a:srgbClr val="000000"/>
              </a:solidFill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52" name="Oval 23"/>
          <p:cNvSpPr>
            <a:spLocks noChangeArrowheads="1"/>
          </p:cNvSpPr>
          <p:nvPr/>
        </p:nvSpPr>
        <p:spPr bwMode="auto">
          <a:xfrm>
            <a:off x="1102979" y="4156645"/>
            <a:ext cx="306000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r">
              <a:defRPr/>
            </a:pPr>
            <a:endParaRPr lang="ja-JP" altLang="en-US" sz="1050">
              <a:solidFill>
                <a:prstClr val="white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53" name="Oval 23"/>
          <p:cNvSpPr>
            <a:spLocks noChangeArrowheads="1"/>
          </p:cNvSpPr>
          <p:nvPr/>
        </p:nvSpPr>
        <p:spPr bwMode="auto">
          <a:xfrm>
            <a:off x="1797931" y="4156645"/>
            <a:ext cx="306000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r">
              <a:defRPr/>
            </a:pPr>
            <a:endParaRPr lang="ja-JP" altLang="en-US" sz="1050">
              <a:solidFill>
                <a:prstClr val="white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54" name="AutoShape 24"/>
          <p:cNvCxnSpPr>
            <a:cxnSpLocks noChangeShapeType="1"/>
            <a:stCxn id="52" idx="3"/>
            <a:endCxn id="53" idx="1"/>
          </p:cNvCxnSpPr>
          <p:nvPr/>
        </p:nvCxnSpPr>
        <p:spPr bwMode="auto">
          <a:xfrm>
            <a:off x="1408979" y="4309645"/>
            <a:ext cx="38895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5" name="Oval 23"/>
          <p:cNvSpPr>
            <a:spLocks noChangeArrowheads="1"/>
          </p:cNvSpPr>
          <p:nvPr/>
        </p:nvSpPr>
        <p:spPr bwMode="auto">
          <a:xfrm>
            <a:off x="2455504" y="4158232"/>
            <a:ext cx="306000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r">
              <a:defRPr/>
            </a:pPr>
            <a:endParaRPr lang="ja-JP" altLang="en-US" sz="1050">
              <a:solidFill>
                <a:prstClr val="white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56" name="AutoShape 24"/>
          <p:cNvCxnSpPr>
            <a:cxnSpLocks noChangeShapeType="1"/>
            <a:stCxn id="53" idx="3"/>
          </p:cNvCxnSpPr>
          <p:nvPr/>
        </p:nvCxnSpPr>
        <p:spPr bwMode="auto">
          <a:xfrm>
            <a:off x="2103931" y="4309645"/>
            <a:ext cx="275025" cy="9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7" name="テキスト ボックス 51"/>
          <p:cNvSpPr txBox="1">
            <a:spLocks noChangeArrowheads="1"/>
          </p:cNvSpPr>
          <p:nvPr/>
        </p:nvSpPr>
        <p:spPr bwMode="auto">
          <a:xfrm>
            <a:off x="280320" y="3933056"/>
            <a:ext cx="4972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2000" b="1" dirty="0" smtClean="0">
                <a:solidFill>
                  <a:prstClr val="white"/>
                </a:solidFill>
              </a:rPr>
              <a:t>(5)</a:t>
            </a:r>
            <a:endParaRPr lang="ja-JP" altLang="en-US" sz="2000" b="1" dirty="0" smtClean="0">
              <a:solidFill>
                <a:prstClr val="white"/>
              </a:solidFill>
            </a:endParaRPr>
          </a:p>
        </p:txBody>
      </p:sp>
      <p:sp>
        <p:nvSpPr>
          <p:cNvPr id="58" name="Oval 23"/>
          <p:cNvSpPr>
            <a:spLocks noChangeArrowheads="1"/>
          </p:cNvSpPr>
          <p:nvPr/>
        </p:nvSpPr>
        <p:spPr bwMode="auto">
          <a:xfrm>
            <a:off x="3127389" y="4156645"/>
            <a:ext cx="306000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r">
              <a:defRPr/>
            </a:pPr>
            <a:endParaRPr lang="ja-JP" altLang="en-US" sz="1050">
              <a:solidFill>
                <a:prstClr val="white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59" name="AutoShape 24"/>
          <p:cNvCxnSpPr>
            <a:cxnSpLocks noChangeShapeType="1"/>
            <a:stCxn id="55" idx="3"/>
            <a:endCxn id="58" idx="1"/>
          </p:cNvCxnSpPr>
          <p:nvPr/>
        </p:nvCxnSpPr>
        <p:spPr bwMode="auto">
          <a:xfrm flipV="1">
            <a:off x="2761504" y="4309645"/>
            <a:ext cx="365885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0" name="右中かっこ 59"/>
          <p:cNvSpPr/>
          <p:nvPr/>
        </p:nvSpPr>
        <p:spPr>
          <a:xfrm rot="16200000">
            <a:off x="2652768" y="2216954"/>
            <a:ext cx="215900" cy="3620505"/>
          </a:xfrm>
          <a:prstGeom prst="rightBrace">
            <a:avLst>
              <a:gd name="adj1" fmla="val 20801"/>
              <a:gd name="adj2" fmla="val 50000"/>
            </a:avLst>
          </a:prstGeom>
          <a:ln w="28575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ja-JP" altLang="en-US" sz="1050">
              <a:solidFill>
                <a:prstClr val="white"/>
              </a:solidFill>
            </a:endParaRPr>
          </a:p>
        </p:txBody>
      </p:sp>
      <p:sp>
        <p:nvSpPr>
          <p:cNvPr id="61" name="テキスト ボックス 75"/>
          <p:cNvSpPr txBox="1">
            <a:spLocks noChangeArrowheads="1"/>
          </p:cNvSpPr>
          <p:nvPr/>
        </p:nvSpPr>
        <p:spPr bwMode="auto">
          <a:xfrm>
            <a:off x="873466" y="3697276"/>
            <a:ext cx="30631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 dirty="0">
                <a:solidFill>
                  <a:srgbClr val="FFFF00"/>
                </a:solidFill>
              </a:rPr>
              <a:t>Weakly-connected causal chain</a:t>
            </a:r>
            <a:endParaRPr lang="ja-JP" altLang="en-US" sz="1600" dirty="0">
              <a:solidFill>
                <a:srgbClr val="FFFF00"/>
              </a:solidFill>
            </a:endParaRPr>
          </a:p>
        </p:txBody>
      </p:sp>
      <p:sp>
        <p:nvSpPr>
          <p:cNvPr id="62" name="Oval 23"/>
          <p:cNvSpPr>
            <a:spLocks noChangeArrowheads="1"/>
          </p:cNvSpPr>
          <p:nvPr/>
        </p:nvSpPr>
        <p:spPr bwMode="auto">
          <a:xfrm>
            <a:off x="3760156" y="3172395"/>
            <a:ext cx="306000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r">
              <a:defRPr/>
            </a:pPr>
            <a:endParaRPr lang="ja-JP" altLang="en-US" sz="1050">
              <a:solidFill>
                <a:prstClr val="white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63" name="AutoShape 24"/>
          <p:cNvCxnSpPr>
            <a:cxnSpLocks noChangeShapeType="1"/>
            <a:stCxn id="25" idx="3"/>
            <a:endCxn id="62" idx="1"/>
          </p:cNvCxnSpPr>
          <p:nvPr/>
        </p:nvCxnSpPr>
        <p:spPr bwMode="auto">
          <a:xfrm>
            <a:off x="3407989" y="3322220"/>
            <a:ext cx="352167" cy="31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" name="AutoShape 24"/>
          <p:cNvCxnSpPr>
            <a:cxnSpLocks noChangeShapeType="1"/>
          </p:cNvCxnSpPr>
          <p:nvPr/>
        </p:nvCxnSpPr>
        <p:spPr bwMode="auto">
          <a:xfrm flipV="1">
            <a:off x="4107133" y="3342620"/>
            <a:ext cx="322263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5" name="Oval 23"/>
          <p:cNvSpPr>
            <a:spLocks noChangeArrowheads="1"/>
          </p:cNvSpPr>
          <p:nvPr/>
        </p:nvSpPr>
        <p:spPr bwMode="auto">
          <a:xfrm>
            <a:off x="3814131" y="4150295"/>
            <a:ext cx="306000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r">
              <a:defRPr/>
            </a:pPr>
            <a:endParaRPr lang="ja-JP" altLang="en-US" sz="1050">
              <a:solidFill>
                <a:prstClr val="white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66" name="AutoShape 24"/>
          <p:cNvCxnSpPr>
            <a:cxnSpLocks noChangeShapeType="1"/>
            <a:stCxn id="58" idx="3"/>
            <a:endCxn id="65" idx="1"/>
          </p:cNvCxnSpPr>
          <p:nvPr/>
        </p:nvCxnSpPr>
        <p:spPr bwMode="auto">
          <a:xfrm flipV="1">
            <a:off x="3433389" y="4303295"/>
            <a:ext cx="380742" cy="6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7" name="AutoShape 24"/>
          <p:cNvCxnSpPr>
            <a:cxnSpLocks noChangeShapeType="1"/>
          </p:cNvCxnSpPr>
          <p:nvPr/>
        </p:nvCxnSpPr>
        <p:spPr bwMode="auto">
          <a:xfrm flipV="1">
            <a:off x="4153191" y="4307457"/>
            <a:ext cx="320675" cy="31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8" name="Oval 23"/>
          <p:cNvSpPr>
            <a:spLocks noChangeArrowheads="1"/>
          </p:cNvSpPr>
          <p:nvPr/>
        </p:nvSpPr>
        <p:spPr bwMode="auto">
          <a:xfrm>
            <a:off x="3817306" y="5080570"/>
            <a:ext cx="306000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r">
              <a:defRPr/>
            </a:pPr>
            <a:endParaRPr lang="ja-JP" altLang="en-US" sz="1050">
              <a:solidFill>
                <a:prstClr val="white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69" name="AutoShape 24"/>
          <p:cNvCxnSpPr>
            <a:cxnSpLocks noChangeShapeType="1"/>
            <a:stCxn id="35" idx="3"/>
            <a:endCxn id="68" idx="1"/>
          </p:cNvCxnSpPr>
          <p:nvPr/>
        </p:nvCxnSpPr>
        <p:spPr bwMode="auto">
          <a:xfrm>
            <a:off x="3441326" y="5233570"/>
            <a:ext cx="37598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0" name="AutoShape 24"/>
          <p:cNvCxnSpPr>
            <a:cxnSpLocks noChangeShapeType="1"/>
            <a:stCxn id="68" idx="3"/>
            <a:endCxn id="72" idx="1"/>
          </p:cNvCxnSpPr>
          <p:nvPr/>
        </p:nvCxnSpPr>
        <p:spPr bwMode="auto">
          <a:xfrm>
            <a:off x="4123306" y="5233570"/>
            <a:ext cx="39051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1" name="テキスト ボックス 122"/>
          <p:cNvSpPr txBox="1">
            <a:spLocks noChangeArrowheads="1"/>
          </p:cNvSpPr>
          <p:nvPr/>
        </p:nvSpPr>
        <p:spPr bwMode="auto">
          <a:xfrm>
            <a:off x="4570971" y="5161532"/>
            <a:ext cx="341313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050" smtClean="0">
                <a:solidFill>
                  <a:prstClr val="white"/>
                </a:solidFill>
              </a:rPr>
              <a:t>…</a:t>
            </a:r>
            <a:endParaRPr lang="ja-JP" altLang="en-US" sz="1050" smtClean="0">
              <a:solidFill>
                <a:prstClr val="white"/>
              </a:solidFill>
            </a:endParaRPr>
          </a:p>
        </p:txBody>
      </p:sp>
      <p:sp>
        <p:nvSpPr>
          <p:cNvPr id="72" name="Oval 23"/>
          <p:cNvSpPr>
            <a:spLocks noChangeArrowheads="1"/>
          </p:cNvSpPr>
          <p:nvPr/>
        </p:nvSpPr>
        <p:spPr bwMode="auto">
          <a:xfrm>
            <a:off x="4513821" y="5080570"/>
            <a:ext cx="306000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r">
              <a:defRPr/>
            </a:pPr>
            <a:endParaRPr lang="ja-JP" altLang="en-US" sz="1050">
              <a:solidFill>
                <a:prstClr val="white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73" name="Oval 23"/>
          <p:cNvSpPr>
            <a:spLocks noChangeArrowheads="1"/>
          </p:cNvSpPr>
          <p:nvPr/>
        </p:nvSpPr>
        <p:spPr bwMode="auto">
          <a:xfrm>
            <a:off x="1112504" y="6290964"/>
            <a:ext cx="306000" cy="3063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r">
              <a:defRPr/>
            </a:pPr>
            <a:endParaRPr lang="ja-JP" altLang="en-US" sz="1050">
              <a:solidFill>
                <a:prstClr val="white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74" name="Oval 23"/>
          <p:cNvSpPr>
            <a:spLocks noChangeArrowheads="1"/>
          </p:cNvSpPr>
          <p:nvPr/>
        </p:nvSpPr>
        <p:spPr bwMode="auto">
          <a:xfrm>
            <a:off x="1807456" y="6290964"/>
            <a:ext cx="306000" cy="3063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r">
              <a:defRPr/>
            </a:pPr>
            <a:endParaRPr lang="ja-JP" altLang="en-US" sz="1050">
              <a:solidFill>
                <a:prstClr val="white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75" name="AutoShape 24"/>
          <p:cNvCxnSpPr>
            <a:cxnSpLocks noChangeShapeType="1"/>
            <a:stCxn id="73" idx="3"/>
            <a:endCxn id="74" idx="1"/>
          </p:cNvCxnSpPr>
          <p:nvPr/>
        </p:nvCxnSpPr>
        <p:spPr bwMode="auto">
          <a:xfrm>
            <a:off x="1418504" y="6444158"/>
            <a:ext cx="38895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6" name="Oval 23"/>
          <p:cNvSpPr>
            <a:spLocks noChangeArrowheads="1"/>
          </p:cNvSpPr>
          <p:nvPr/>
        </p:nvSpPr>
        <p:spPr bwMode="auto">
          <a:xfrm>
            <a:off x="2465029" y="6290965"/>
            <a:ext cx="306000" cy="3063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r">
              <a:defRPr/>
            </a:pPr>
            <a:endParaRPr lang="ja-JP" altLang="en-US" sz="1050">
              <a:solidFill>
                <a:prstClr val="white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77" name="AutoShape 24"/>
          <p:cNvCxnSpPr>
            <a:cxnSpLocks noChangeShapeType="1"/>
            <a:stCxn id="74" idx="3"/>
            <a:endCxn id="76" idx="1"/>
          </p:cNvCxnSpPr>
          <p:nvPr/>
        </p:nvCxnSpPr>
        <p:spPr bwMode="auto">
          <a:xfrm>
            <a:off x="2113456" y="6444158"/>
            <a:ext cx="351573" cy="1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8" name="Oval 23"/>
          <p:cNvSpPr>
            <a:spLocks noChangeArrowheads="1"/>
          </p:cNvSpPr>
          <p:nvPr/>
        </p:nvSpPr>
        <p:spPr bwMode="auto">
          <a:xfrm>
            <a:off x="3136914" y="6290964"/>
            <a:ext cx="306000" cy="3063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r">
              <a:defRPr/>
            </a:pPr>
            <a:endParaRPr lang="ja-JP" altLang="en-US" sz="1050">
              <a:solidFill>
                <a:prstClr val="white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79" name="AutoShape 24"/>
          <p:cNvCxnSpPr>
            <a:cxnSpLocks noChangeShapeType="1"/>
            <a:stCxn id="76" idx="3"/>
            <a:endCxn id="78" idx="1"/>
          </p:cNvCxnSpPr>
          <p:nvPr/>
        </p:nvCxnSpPr>
        <p:spPr bwMode="auto">
          <a:xfrm flipV="1">
            <a:off x="2771029" y="6444158"/>
            <a:ext cx="365885" cy="1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0" name="Oval 23"/>
          <p:cNvSpPr>
            <a:spLocks noChangeArrowheads="1"/>
          </p:cNvSpPr>
          <p:nvPr/>
        </p:nvSpPr>
        <p:spPr bwMode="auto">
          <a:xfrm>
            <a:off x="3818893" y="6290965"/>
            <a:ext cx="306000" cy="3063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r">
              <a:defRPr/>
            </a:pPr>
            <a:endParaRPr lang="ja-JP" altLang="en-US" sz="1050">
              <a:solidFill>
                <a:prstClr val="white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81" name="AutoShape 24"/>
          <p:cNvCxnSpPr>
            <a:cxnSpLocks noChangeShapeType="1"/>
            <a:stCxn id="78" idx="3"/>
            <a:endCxn id="80" idx="1"/>
          </p:cNvCxnSpPr>
          <p:nvPr/>
        </p:nvCxnSpPr>
        <p:spPr bwMode="auto">
          <a:xfrm>
            <a:off x="3442914" y="6444158"/>
            <a:ext cx="375979" cy="1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" name="AutoShape 24"/>
          <p:cNvCxnSpPr>
            <a:cxnSpLocks noChangeShapeType="1"/>
            <a:stCxn id="80" idx="3"/>
            <a:endCxn id="83" idx="1"/>
          </p:cNvCxnSpPr>
          <p:nvPr/>
        </p:nvCxnSpPr>
        <p:spPr bwMode="auto">
          <a:xfrm flipV="1">
            <a:off x="4124893" y="6435352"/>
            <a:ext cx="361941" cy="880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3" name="Oval 23"/>
          <p:cNvSpPr>
            <a:spLocks noChangeArrowheads="1"/>
          </p:cNvSpPr>
          <p:nvPr/>
        </p:nvSpPr>
        <p:spPr bwMode="auto">
          <a:xfrm>
            <a:off x="4486834" y="6273352"/>
            <a:ext cx="324000" cy="324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r">
              <a:defRPr/>
            </a:pPr>
            <a:endParaRPr lang="ja-JP" altLang="en-US" sz="1050">
              <a:solidFill>
                <a:prstClr val="white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84" name="右中かっこ 83"/>
          <p:cNvSpPr/>
          <p:nvPr/>
        </p:nvSpPr>
        <p:spPr>
          <a:xfrm rot="5400000">
            <a:off x="2601086" y="3815824"/>
            <a:ext cx="215902" cy="3440717"/>
          </a:xfrm>
          <a:prstGeom prst="rightBrace">
            <a:avLst>
              <a:gd name="adj1" fmla="val 20801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ja-JP" altLang="en-US" sz="1050">
              <a:solidFill>
                <a:prstClr val="white"/>
              </a:solidFill>
            </a:endParaRPr>
          </a:p>
        </p:txBody>
      </p:sp>
      <p:sp>
        <p:nvSpPr>
          <p:cNvPr id="85" name="テキスト ボックス 85"/>
          <p:cNvSpPr txBox="1">
            <a:spLocks noChangeArrowheads="1"/>
          </p:cNvSpPr>
          <p:nvPr/>
        </p:nvSpPr>
        <p:spPr bwMode="auto">
          <a:xfrm>
            <a:off x="1253585" y="5556421"/>
            <a:ext cx="24096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 b="1" dirty="0">
                <a:solidFill>
                  <a:srgbClr val="006600"/>
                </a:solidFill>
              </a:rPr>
              <a:t>Historical causal chain</a:t>
            </a:r>
            <a:endParaRPr lang="ja-JP" altLang="en-US" sz="1600" b="1" dirty="0">
              <a:solidFill>
                <a:srgbClr val="006600"/>
              </a:solidFill>
            </a:endParaRPr>
          </a:p>
        </p:txBody>
      </p:sp>
      <p:sp>
        <p:nvSpPr>
          <p:cNvPr id="86" name="テキスト ボックス 1"/>
          <p:cNvSpPr txBox="1">
            <a:spLocks noChangeArrowheads="1"/>
          </p:cNvSpPr>
          <p:nvPr/>
        </p:nvSpPr>
        <p:spPr bwMode="auto">
          <a:xfrm>
            <a:off x="2853967" y="2275457"/>
            <a:ext cx="414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solidFill>
                  <a:prstClr val="white"/>
                </a:solidFill>
              </a:rPr>
              <a:t>…</a:t>
            </a: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7" name="テキスト ボックス 1"/>
          <p:cNvSpPr txBox="1">
            <a:spLocks noChangeArrowheads="1"/>
          </p:cNvSpPr>
          <p:nvPr/>
        </p:nvSpPr>
        <p:spPr bwMode="auto">
          <a:xfrm>
            <a:off x="4258631" y="3158107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solidFill>
                  <a:prstClr val="white"/>
                </a:solidFill>
              </a:rPr>
              <a:t>…</a:t>
            </a: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8" name="テキスト ボックス 1"/>
          <p:cNvSpPr txBox="1">
            <a:spLocks noChangeArrowheads="1"/>
          </p:cNvSpPr>
          <p:nvPr/>
        </p:nvSpPr>
        <p:spPr bwMode="auto">
          <a:xfrm>
            <a:off x="4258631" y="4150295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solidFill>
                  <a:prstClr val="white"/>
                </a:solidFill>
              </a:rPr>
              <a:t>…</a:t>
            </a: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95" name="角丸四角形吹き出し 94"/>
          <p:cNvSpPr/>
          <p:nvPr/>
        </p:nvSpPr>
        <p:spPr>
          <a:xfrm>
            <a:off x="2339752" y="1201021"/>
            <a:ext cx="680632" cy="247763"/>
          </a:xfrm>
          <a:prstGeom prst="wedgeRoundRectCallout">
            <a:avLst>
              <a:gd name="adj1" fmla="val -69321"/>
              <a:gd name="adj2" fmla="val -2248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altLang="ja-JP" sz="16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600" b="1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ins</a:t>
            </a:r>
            <a:r>
              <a:rPr lang="en-US" altLang="ja-JP" sz="16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_A</a:t>
            </a:r>
            <a:endParaRPr lang="ja-JP" altLang="en-US" sz="16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755576" y="116632"/>
            <a:ext cx="5158450" cy="5754829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cxnSp>
        <p:nvCxnSpPr>
          <p:cNvPr id="104" name="曲線コネクタ 103"/>
          <p:cNvCxnSpPr/>
          <p:nvPr/>
        </p:nvCxnSpPr>
        <p:spPr>
          <a:xfrm flipV="1">
            <a:off x="3623760" y="5866953"/>
            <a:ext cx="569912" cy="252412"/>
          </a:xfrm>
          <a:prstGeom prst="curvedConnector3">
            <a:avLst>
              <a:gd name="adj1" fmla="val 93186"/>
            </a:avLst>
          </a:prstGeom>
          <a:ln w="38100"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4123306" y="5949280"/>
            <a:ext cx="162095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</a:rPr>
              <a:t>Constituted</a:t>
            </a:r>
            <a:r>
              <a:rPr lang="ja-JP" altLang="en-US" sz="1600" b="1" dirty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</a:rPr>
              <a:t>by</a:t>
            </a:r>
            <a:endParaRPr lang="ja-JP" altLang="en-US" sz="1600" b="1" dirty="0">
              <a:solidFill>
                <a:srgbClr val="FF0000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6" name="正方形/長方形 3"/>
          <p:cNvSpPr>
            <a:spLocks noChangeArrowheads="1"/>
          </p:cNvSpPr>
          <p:nvPr/>
        </p:nvSpPr>
        <p:spPr bwMode="auto">
          <a:xfrm>
            <a:off x="6058524" y="1059182"/>
            <a:ext cx="2951845" cy="30739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ja-JP" altLang="en-US" sz="1050">
              <a:solidFill>
                <a:srgbClr val="FFFFFF"/>
              </a:solidFill>
              <a:latin typeface="Arial Narrow" pitchFamily="34" charset="0"/>
              <a:ea typeface="ＭＳ Ｐゴシック" pitchFamily="50" charset="-128"/>
            </a:endParaRPr>
          </a:p>
        </p:txBody>
      </p:sp>
      <p:sp>
        <p:nvSpPr>
          <p:cNvPr id="107" name="角丸四角形 106"/>
          <p:cNvSpPr>
            <a:spLocks noChangeArrowheads="1"/>
          </p:cNvSpPr>
          <p:nvPr/>
        </p:nvSpPr>
        <p:spPr bwMode="auto">
          <a:xfrm>
            <a:off x="6202058" y="3435324"/>
            <a:ext cx="420599" cy="28246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57150">
            <a:solidFill>
              <a:srgbClr val="FFC000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ja-JP" altLang="en-US" sz="1050" b="1">
              <a:solidFill>
                <a:srgbClr val="000000"/>
              </a:solidFill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108" name="正方形/長方形 138"/>
          <p:cNvSpPr>
            <a:spLocks noChangeArrowheads="1"/>
          </p:cNvSpPr>
          <p:nvPr/>
        </p:nvSpPr>
        <p:spPr bwMode="auto">
          <a:xfrm>
            <a:off x="6654022" y="3259259"/>
            <a:ext cx="25264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ja-JP" sz="2000" b="1" dirty="0">
                <a:solidFill>
                  <a:prstClr val="black"/>
                </a:solidFill>
                <a:latin typeface="Arial Narrow" pitchFamily="34" charset="0"/>
              </a:rPr>
              <a:t>Core causal chain</a:t>
            </a:r>
          </a:p>
          <a:p>
            <a:pPr>
              <a:lnSpc>
                <a:spcPts val="1600"/>
              </a:lnSpc>
            </a:pPr>
            <a:r>
              <a:rPr lang="en-US" altLang="ja-JP" sz="2000" b="1" dirty="0">
                <a:solidFill>
                  <a:prstClr val="black"/>
                </a:solidFill>
                <a:latin typeface="Arial Narrow" pitchFamily="34" charset="0"/>
              </a:rPr>
              <a:t>(each color </a:t>
            </a:r>
          </a:p>
          <a:p>
            <a:pPr>
              <a:lnSpc>
                <a:spcPts val="1600"/>
              </a:lnSpc>
            </a:pPr>
            <a:r>
              <a:rPr lang="ja-JP" altLang="en-US" sz="2000" b="1" dirty="0">
                <a:solidFill>
                  <a:prstClr val="black"/>
                </a:solidFill>
                <a:latin typeface="Arial Narrow" pitchFamily="34" charset="0"/>
              </a:rPr>
              <a:t> </a:t>
            </a:r>
            <a:r>
              <a:rPr lang="en-US" altLang="ja-JP" sz="2000" b="1" dirty="0">
                <a:solidFill>
                  <a:prstClr val="black"/>
                </a:solidFill>
                <a:latin typeface="Arial Narrow" pitchFamily="34" charset="0"/>
              </a:rPr>
              <a:t>represents a disease)</a:t>
            </a:r>
            <a:endParaRPr lang="ja-JP" altLang="en-US" sz="2000" b="1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09" name="テキスト ボックス 82"/>
          <p:cNvSpPr txBox="1">
            <a:spLocks noChangeArrowheads="1"/>
          </p:cNvSpPr>
          <p:nvPr/>
        </p:nvSpPr>
        <p:spPr bwMode="auto">
          <a:xfrm>
            <a:off x="6772927" y="764704"/>
            <a:ext cx="1098378" cy="40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 b="1">
                <a:solidFill>
                  <a:srgbClr val="000000"/>
                </a:solidFill>
              </a:rPr>
              <a:t>Legend</a:t>
            </a:r>
            <a:endParaRPr lang="ja-JP" altLang="en-US" sz="2000" b="1">
              <a:solidFill>
                <a:srgbClr val="000000"/>
              </a:solidFill>
            </a:endParaRPr>
          </a:p>
        </p:txBody>
      </p:sp>
      <p:sp>
        <p:nvSpPr>
          <p:cNvPr id="110" name="正方形/長方形 72"/>
          <p:cNvSpPr>
            <a:spLocks noChangeArrowheads="1"/>
          </p:cNvSpPr>
          <p:nvPr/>
        </p:nvSpPr>
        <p:spPr bwMode="auto">
          <a:xfrm>
            <a:off x="6588707" y="1196752"/>
            <a:ext cx="20746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ja-JP" sz="2000" b="1" dirty="0">
                <a:solidFill>
                  <a:prstClr val="black"/>
                </a:solidFill>
                <a:latin typeface="Arial Narrow" pitchFamily="34" charset="0"/>
              </a:rPr>
              <a:t>Disorder (ongoing)</a:t>
            </a:r>
            <a:endParaRPr lang="ja-JP" altLang="en-US" sz="2000" b="1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11" name="正方形/長方形 72"/>
          <p:cNvSpPr>
            <a:spLocks noChangeArrowheads="1"/>
          </p:cNvSpPr>
          <p:nvPr/>
        </p:nvSpPr>
        <p:spPr bwMode="auto">
          <a:xfrm>
            <a:off x="6588224" y="1711925"/>
            <a:ext cx="23230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ja-JP" sz="2000" b="1" dirty="0">
                <a:solidFill>
                  <a:prstClr val="black"/>
                </a:solidFill>
                <a:latin typeface="Arial Narrow" pitchFamily="34" charset="0"/>
              </a:rPr>
              <a:t>Disorder (terminated)</a:t>
            </a:r>
            <a:endParaRPr lang="ja-JP" altLang="en-US" sz="2000" b="1" dirty="0">
              <a:solidFill>
                <a:prstClr val="black"/>
              </a:solidFill>
              <a:latin typeface="Arial Narrow" pitchFamily="34" charset="0"/>
            </a:endParaRPr>
          </a:p>
        </p:txBody>
      </p:sp>
      <p:cxnSp>
        <p:nvCxnSpPr>
          <p:cNvPr id="112" name="AutoShape 22"/>
          <p:cNvCxnSpPr>
            <a:cxnSpLocks noChangeShapeType="1"/>
          </p:cNvCxnSpPr>
          <p:nvPr/>
        </p:nvCxnSpPr>
        <p:spPr bwMode="auto">
          <a:xfrm>
            <a:off x="6230794" y="2425237"/>
            <a:ext cx="33178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3" name="正方形/長方形 133"/>
          <p:cNvSpPr>
            <a:spLocks noChangeArrowheads="1"/>
          </p:cNvSpPr>
          <p:nvPr/>
        </p:nvSpPr>
        <p:spPr bwMode="auto">
          <a:xfrm>
            <a:off x="6588224" y="2276109"/>
            <a:ext cx="223490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ja-JP" sz="2000" b="1" dirty="0" smtClean="0">
                <a:solidFill>
                  <a:prstClr val="black"/>
                </a:solidFill>
                <a:latin typeface="Arial Narrow" pitchFamily="34" charset="0"/>
              </a:rPr>
              <a:t>Ongoing causal </a:t>
            </a:r>
            <a:r>
              <a:rPr lang="en-US" altLang="ja-JP" sz="2000" b="1" dirty="0">
                <a:solidFill>
                  <a:prstClr val="black"/>
                </a:solidFill>
                <a:latin typeface="Arial Narrow" pitchFamily="34" charset="0"/>
              </a:rPr>
              <a:t>link </a:t>
            </a:r>
          </a:p>
        </p:txBody>
      </p:sp>
      <p:sp>
        <p:nvSpPr>
          <p:cNvPr id="115" name="正方形/長方形 133"/>
          <p:cNvSpPr>
            <a:spLocks noChangeArrowheads="1"/>
          </p:cNvSpPr>
          <p:nvPr/>
        </p:nvSpPr>
        <p:spPr bwMode="auto">
          <a:xfrm>
            <a:off x="6588224" y="2730228"/>
            <a:ext cx="232948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ja-JP" sz="2000" b="1" dirty="0" smtClean="0">
                <a:solidFill>
                  <a:prstClr val="black"/>
                </a:solidFill>
                <a:latin typeface="Arial Narrow" pitchFamily="34" charset="0"/>
              </a:rPr>
              <a:t>Historical causal </a:t>
            </a:r>
            <a:r>
              <a:rPr lang="en-US" altLang="ja-JP" sz="2000" b="1" dirty="0">
                <a:solidFill>
                  <a:prstClr val="black"/>
                </a:solidFill>
                <a:latin typeface="Arial Narrow" pitchFamily="34" charset="0"/>
              </a:rPr>
              <a:t>link </a:t>
            </a:r>
          </a:p>
        </p:txBody>
      </p:sp>
      <p:sp>
        <p:nvSpPr>
          <p:cNvPr id="124" name="角丸四角形吹き出し 123"/>
          <p:cNvSpPr/>
          <p:nvPr/>
        </p:nvSpPr>
        <p:spPr>
          <a:xfrm>
            <a:off x="2396197" y="899052"/>
            <a:ext cx="557779" cy="234700"/>
          </a:xfrm>
          <a:prstGeom prst="wedgeRoundRectCallout">
            <a:avLst>
              <a:gd name="adj1" fmla="val -77415"/>
              <a:gd name="adj2" fmla="val -836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altLang="ja-JP" sz="1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sz="1600" b="1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</a:t>
            </a:r>
            <a:r>
              <a:rPr lang="en-US" altLang="ja-JP" sz="1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_1</a:t>
            </a:r>
            <a:endParaRPr lang="ja-JP" altLang="en-US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角丸四角形吹き出し 124"/>
          <p:cNvSpPr/>
          <p:nvPr/>
        </p:nvSpPr>
        <p:spPr>
          <a:xfrm>
            <a:off x="4205805" y="2229228"/>
            <a:ext cx="680632" cy="247763"/>
          </a:xfrm>
          <a:prstGeom prst="wedgeRoundRectCallout">
            <a:avLst>
              <a:gd name="adj1" fmla="val -69321"/>
              <a:gd name="adj2" fmla="val -2248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altLang="ja-JP" sz="16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600" b="1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ins</a:t>
            </a:r>
            <a:r>
              <a:rPr lang="en-US" altLang="ja-JP" sz="16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_A</a:t>
            </a:r>
            <a:endParaRPr lang="ja-JP" altLang="en-US" sz="16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角丸四角形吹き出し 125"/>
          <p:cNvSpPr/>
          <p:nvPr/>
        </p:nvSpPr>
        <p:spPr>
          <a:xfrm>
            <a:off x="4262250" y="1927259"/>
            <a:ext cx="557779" cy="234700"/>
          </a:xfrm>
          <a:prstGeom prst="wedgeRoundRectCallout">
            <a:avLst>
              <a:gd name="adj1" fmla="val -77415"/>
              <a:gd name="adj2" fmla="val -836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altLang="ja-JP" sz="1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sz="1600" b="1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</a:t>
            </a:r>
            <a:r>
              <a:rPr lang="en-US" altLang="ja-JP" sz="1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_1</a:t>
            </a:r>
            <a:endParaRPr lang="ja-JP" altLang="en-US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角丸四角形吹き出し 127"/>
          <p:cNvSpPr/>
          <p:nvPr/>
        </p:nvSpPr>
        <p:spPr>
          <a:xfrm>
            <a:off x="4755464" y="3055897"/>
            <a:ext cx="680632" cy="247763"/>
          </a:xfrm>
          <a:prstGeom prst="wedgeRoundRectCallout">
            <a:avLst>
              <a:gd name="adj1" fmla="val -69321"/>
              <a:gd name="adj2" fmla="val -2248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altLang="ja-JP" sz="16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600" b="1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ins</a:t>
            </a:r>
            <a:r>
              <a:rPr lang="en-US" altLang="ja-JP" sz="16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_A</a:t>
            </a:r>
            <a:endParaRPr lang="ja-JP" altLang="en-US" sz="16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角丸四角形吹き出し 128"/>
          <p:cNvSpPr/>
          <p:nvPr/>
        </p:nvSpPr>
        <p:spPr>
          <a:xfrm>
            <a:off x="4420143" y="2780928"/>
            <a:ext cx="557779" cy="234700"/>
          </a:xfrm>
          <a:prstGeom prst="wedgeRoundRectCallout">
            <a:avLst>
              <a:gd name="adj1" fmla="val -77415"/>
              <a:gd name="adj2" fmla="val -836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altLang="ja-JP" sz="1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sz="1600" b="1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</a:t>
            </a:r>
            <a:r>
              <a:rPr lang="en-US" altLang="ja-JP" sz="1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_1</a:t>
            </a:r>
            <a:endParaRPr lang="ja-JP" altLang="en-US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角丸四角形吹き出し 129"/>
          <p:cNvSpPr/>
          <p:nvPr/>
        </p:nvSpPr>
        <p:spPr>
          <a:xfrm>
            <a:off x="4833906" y="3343929"/>
            <a:ext cx="680632" cy="247763"/>
          </a:xfrm>
          <a:prstGeom prst="wedgeRoundRectCallout">
            <a:avLst>
              <a:gd name="adj1" fmla="val -69321"/>
              <a:gd name="adj2" fmla="val -2248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altLang="ja-JP" sz="16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600" b="1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ins</a:t>
            </a:r>
            <a:r>
              <a:rPr lang="en-US" altLang="ja-JP" sz="16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_B</a:t>
            </a:r>
            <a:endParaRPr lang="ja-JP" altLang="en-US" sz="16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角丸四角形吹き出し 130"/>
          <p:cNvSpPr/>
          <p:nvPr/>
        </p:nvSpPr>
        <p:spPr>
          <a:xfrm>
            <a:off x="4849072" y="3925856"/>
            <a:ext cx="680632" cy="247763"/>
          </a:xfrm>
          <a:prstGeom prst="wedgeRoundRectCallout">
            <a:avLst>
              <a:gd name="adj1" fmla="val -80957"/>
              <a:gd name="adj2" fmla="val -195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altLang="ja-JP" sz="16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600" b="1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ins</a:t>
            </a:r>
            <a:r>
              <a:rPr lang="en-US" altLang="ja-JP" sz="16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_A</a:t>
            </a:r>
            <a:endParaRPr lang="ja-JP" altLang="en-US" sz="16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角丸四角形吹き出し 131"/>
          <p:cNvSpPr/>
          <p:nvPr/>
        </p:nvSpPr>
        <p:spPr>
          <a:xfrm>
            <a:off x="4253055" y="3671690"/>
            <a:ext cx="557779" cy="234700"/>
          </a:xfrm>
          <a:prstGeom prst="wedgeRoundRectCallout">
            <a:avLst>
              <a:gd name="adj1" fmla="val -76124"/>
              <a:gd name="adj2" fmla="val 6219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altLang="ja-JP" sz="1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sz="1600" b="1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</a:t>
            </a:r>
            <a:r>
              <a:rPr lang="en-US" altLang="ja-JP" sz="1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_1</a:t>
            </a:r>
            <a:endParaRPr lang="ja-JP" altLang="en-US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角丸四角形吹き出し 132"/>
          <p:cNvSpPr/>
          <p:nvPr/>
        </p:nvSpPr>
        <p:spPr>
          <a:xfrm>
            <a:off x="4866466" y="4221088"/>
            <a:ext cx="680632" cy="247763"/>
          </a:xfrm>
          <a:prstGeom prst="wedgeRoundRectCallout">
            <a:avLst>
              <a:gd name="adj1" fmla="val -89420"/>
              <a:gd name="adj2" fmla="val -6026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altLang="ja-JP" sz="16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600" b="1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ins</a:t>
            </a:r>
            <a:r>
              <a:rPr lang="en-US" altLang="ja-JP" sz="16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_B</a:t>
            </a:r>
            <a:endParaRPr lang="ja-JP" altLang="en-US" sz="16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角丸四角形吹き出し 135"/>
          <p:cNvSpPr/>
          <p:nvPr/>
        </p:nvSpPr>
        <p:spPr>
          <a:xfrm>
            <a:off x="4965054" y="4660336"/>
            <a:ext cx="680632" cy="247763"/>
          </a:xfrm>
          <a:prstGeom prst="wedgeRoundRectCallout">
            <a:avLst>
              <a:gd name="adj1" fmla="val -69321"/>
              <a:gd name="adj2" fmla="val -2248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altLang="ja-JP" sz="16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600" b="1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ins</a:t>
            </a:r>
            <a:r>
              <a:rPr lang="en-US" altLang="ja-JP" sz="16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_A</a:t>
            </a:r>
            <a:endParaRPr lang="ja-JP" altLang="en-US" sz="16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角丸四角形吹き出し 136"/>
          <p:cNvSpPr/>
          <p:nvPr/>
        </p:nvSpPr>
        <p:spPr>
          <a:xfrm>
            <a:off x="4257842" y="4652119"/>
            <a:ext cx="557779" cy="234700"/>
          </a:xfrm>
          <a:prstGeom prst="wedgeRoundRectCallout">
            <a:avLst>
              <a:gd name="adj1" fmla="val -77415"/>
              <a:gd name="adj2" fmla="val -836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altLang="ja-JP" sz="1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sz="1600" b="1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</a:t>
            </a:r>
            <a:r>
              <a:rPr lang="en-US" altLang="ja-JP" sz="1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_1</a:t>
            </a:r>
            <a:endParaRPr lang="ja-JP" altLang="en-US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角丸四角形吹き出し 137"/>
          <p:cNvSpPr/>
          <p:nvPr/>
        </p:nvSpPr>
        <p:spPr>
          <a:xfrm>
            <a:off x="5043496" y="4948368"/>
            <a:ext cx="680632" cy="247763"/>
          </a:xfrm>
          <a:prstGeom prst="wedgeRoundRectCallout">
            <a:avLst>
              <a:gd name="adj1" fmla="val -69321"/>
              <a:gd name="adj2" fmla="val -2248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altLang="ja-JP" sz="16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600" b="1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ins</a:t>
            </a:r>
            <a:r>
              <a:rPr lang="en-US" altLang="ja-JP" sz="16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_B</a:t>
            </a:r>
            <a:endParaRPr lang="ja-JP" altLang="en-US" sz="16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角丸四角形吹き出し 138"/>
          <p:cNvSpPr/>
          <p:nvPr/>
        </p:nvSpPr>
        <p:spPr>
          <a:xfrm>
            <a:off x="5120531" y="6261126"/>
            <a:ext cx="557779" cy="234700"/>
          </a:xfrm>
          <a:prstGeom prst="wedgeRoundRectCallout">
            <a:avLst>
              <a:gd name="adj1" fmla="val -77415"/>
              <a:gd name="adj2" fmla="val -836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altLang="ja-JP" sz="1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sz="1600" b="1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</a:t>
            </a:r>
            <a:r>
              <a:rPr lang="en-US" altLang="ja-JP" sz="1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_2</a:t>
            </a:r>
            <a:endParaRPr lang="ja-JP" altLang="en-US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Oval 23"/>
          <p:cNvSpPr>
            <a:spLocks noChangeArrowheads="1"/>
          </p:cNvSpPr>
          <p:nvPr/>
        </p:nvSpPr>
        <p:spPr bwMode="auto">
          <a:xfrm>
            <a:off x="6224855" y="1770870"/>
            <a:ext cx="306000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r">
              <a:defRPr/>
            </a:pPr>
            <a:endParaRPr lang="ja-JP" altLang="en-US" sz="1050">
              <a:solidFill>
                <a:prstClr val="white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41" name="Oval 23"/>
          <p:cNvSpPr>
            <a:spLocks noChangeArrowheads="1"/>
          </p:cNvSpPr>
          <p:nvPr/>
        </p:nvSpPr>
        <p:spPr bwMode="auto">
          <a:xfrm>
            <a:off x="6239831" y="1251583"/>
            <a:ext cx="306000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r">
              <a:defRPr/>
            </a:pPr>
            <a:endParaRPr lang="ja-JP" altLang="en-US" sz="1050">
              <a:solidFill>
                <a:prstClr val="white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142" name="AutoShape 24"/>
          <p:cNvCxnSpPr>
            <a:cxnSpLocks noChangeShapeType="1"/>
          </p:cNvCxnSpPr>
          <p:nvPr/>
        </p:nvCxnSpPr>
        <p:spPr bwMode="auto">
          <a:xfrm>
            <a:off x="6213705" y="2900436"/>
            <a:ext cx="39051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8" name="テキスト ボックス 4"/>
          <p:cNvSpPr txBox="1">
            <a:spLocks noChangeArrowheads="1"/>
          </p:cNvSpPr>
          <p:nvPr/>
        </p:nvSpPr>
        <p:spPr bwMode="auto">
          <a:xfrm>
            <a:off x="683454" y="1499184"/>
            <a:ext cx="11018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ts val="1200"/>
              </a:lnSpc>
            </a:pPr>
            <a:r>
              <a:rPr lang="en-US" altLang="ja-JP" sz="1400" b="1" dirty="0"/>
              <a:t>Deficiency of insulin</a:t>
            </a:r>
          </a:p>
        </p:txBody>
      </p:sp>
      <p:sp>
        <p:nvSpPr>
          <p:cNvPr id="119" name="テキスト ボックス 125"/>
          <p:cNvSpPr txBox="1">
            <a:spLocks noChangeArrowheads="1"/>
          </p:cNvSpPr>
          <p:nvPr/>
        </p:nvSpPr>
        <p:spPr bwMode="auto">
          <a:xfrm>
            <a:off x="1677632" y="1491984"/>
            <a:ext cx="156295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ts val="1200"/>
              </a:lnSpc>
            </a:pPr>
            <a:r>
              <a:rPr lang="en-US" altLang="ja-JP" sz="1400" b="1" dirty="0"/>
              <a:t>Elevated level of glucose in the blood</a:t>
            </a:r>
          </a:p>
        </p:txBody>
      </p:sp>
      <p:sp>
        <p:nvSpPr>
          <p:cNvPr id="120" name="正方形/長方形 119"/>
          <p:cNvSpPr/>
          <p:nvPr/>
        </p:nvSpPr>
        <p:spPr>
          <a:xfrm>
            <a:off x="4412470" y="5373216"/>
            <a:ext cx="1255472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  <a:defRPr/>
            </a:pPr>
            <a:r>
              <a:rPr lang="en-US" altLang="ja-JP" sz="1400" b="1" dirty="0"/>
              <a:t>Destroyed</a:t>
            </a:r>
          </a:p>
          <a:p>
            <a:pPr>
              <a:lnSpc>
                <a:spcPts val="1400"/>
              </a:lnSpc>
              <a:defRPr/>
            </a:pPr>
            <a:r>
              <a:rPr lang="en-US" altLang="ja-JP" sz="1400" b="1" dirty="0" err="1" smtClean="0"/>
              <a:t>nerval</a:t>
            </a:r>
            <a:r>
              <a:rPr lang="en-US" altLang="ja-JP" sz="1400" b="1" dirty="0" smtClean="0"/>
              <a:t> </a:t>
            </a:r>
            <a:r>
              <a:rPr lang="en-US" altLang="ja-JP" sz="1400" b="1" dirty="0"/>
              <a:t>tissue</a:t>
            </a:r>
            <a:endParaRPr lang="ja-JP" altLang="en-US" sz="1400" b="1" dirty="0"/>
          </a:p>
        </p:txBody>
      </p:sp>
      <p:sp>
        <p:nvSpPr>
          <p:cNvPr id="123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48464" y="0"/>
            <a:ext cx="395536" cy="404664"/>
          </a:xfrm>
          <a:prstGeom prst="actionButtonForwardNext">
            <a:avLst/>
          </a:prstGeom>
          <a:solidFill>
            <a:srgbClr val="F46CE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2" name="スライド番号プレースホルダ 1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8D86-C3A7-46D3-824D-8388786AFE99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19964395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8" grpId="0"/>
      <p:bldP spid="9" grpId="0"/>
      <p:bldP spid="10" grpId="0" animBg="1"/>
      <p:bldP spid="11" grpId="0" animBg="1"/>
      <p:bldP spid="13" grpId="0" animBg="1"/>
      <p:bldP spid="15" grpId="0"/>
      <p:bldP spid="17" grpId="0" animBg="1"/>
      <p:bldP spid="18" grpId="0" animBg="1"/>
      <p:bldP spid="19" grpId="0" animBg="1"/>
      <p:bldP spid="20" grpId="0" animBg="1"/>
      <p:bldP spid="22" grpId="0" animBg="1"/>
      <p:bldP spid="24" grpId="0"/>
      <p:bldP spid="25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4" grpId="0"/>
      <p:bldP spid="35" grpId="0" animBg="1"/>
      <p:bldP spid="37" grpId="0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/>
      <p:bldP spid="45" grpId="0" animBg="1"/>
      <p:bldP spid="46" grpId="0"/>
      <p:bldP spid="47" grpId="0" animBg="1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5" grpId="0" animBg="1"/>
      <p:bldP spid="57" grpId="0"/>
      <p:bldP spid="58" grpId="0" animBg="1"/>
      <p:bldP spid="60" grpId="0" animBg="1"/>
      <p:bldP spid="61" grpId="0"/>
      <p:bldP spid="62" grpId="0" animBg="1"/>
      <p:bldP spid="65" grpId="0" animBg="1"/>
      <p:bldP spid="68" grpId="0" animBg="1"/>
      <p:bldP spid="71" grpId="0"/>
      <p:bldP spid="72" grpId="0" animBg="1"/>
      <p:bldP spid="73" grpId="0" animBg="1"/>
      <p:bldP spid="74" grpId="0" animBg="1"/>
      <p:bldP spid="76" grpId="0" animBg="1"/>
      <p:bldP spid="78" grpId="0" animBg="1"/>
      <p:bldP spid="80" grpId="0" animBg="1"/>
      <p:bldP spid="83" grpId="0" animBg="1"/>
      <p:bldP spid="84" grpId="0" animBg="1"/>
      <p:bldP spid="85" grpId="0"/>
      <p:bldP spid="86" grpId="0"/>
      <p:bldP spid="87" grpId="0"/>
      <p:bldP spid="88" grpId="0"/>
      <p:bldP spid="95" grpId="0" animBg="1"/>
      <p:bldP spid="103" grpId="0" animBg="1"/>
      <p:bldP spid="105" grpId="0"/>
      <p:bldP spid="124" grpId="0" animBg="1"/>
      <p:bldP spid="125" grpId="0" animBg="1"/>
      <p:bldP spid="126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6" grpId="0" animBg="1"/>
      <p:bldP spid="137" grpId="0" animBg="1"/>
      <p:bldP spid="138" grpId="0" animBg="1"/>
      <p:bldP spid="139" grpId="0" animBg="1"/>
      <p:bldP spid="118" grpId="0"/>
      <p:bldP spid="119" grpId="0"/>
      <p:bldP spid="1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255016"/>
          </a:xfrm>
        </p:spPr>
        <p:txBody>
          <a:bodyPr/>
          <a:lstStyle/>
          <a:p>
            <a:r>
              <a:rPr kumimoji="1" lang="en-US" altLang="ja-JP" b="1" dirty="0" smtClean="0"/>
              <a:t>Concluding remarks</a:t>
            </a:r>
            <a:endParaRPr kumimoji="1" lang="ja-JP" altLang="en-US" b="1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477938"/>
            <a:ext cx="8229600" cy="4681992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Disease as a </a:t>
            </a:r>
            <a:r>
              <a:rPr lang="en-US" altLang="ja-JP" sz="2800" dirty="0" smtClean="0"/>
              <a:t>causal chain of clinical disorders which is a continuant</a:t>
            </a:r>
            <a:endParaRPr kumimoji="1" lang="en-US" altLang="ja-JP" sz="2800" dirty="0" smtClean="0"/>
          </a:p>
          <a:p>
            <a:r>
              <a:rPr kumimoji="1" lang="en-US" altLang="ja-JP" sz="2800" dirty="0" smtClean="0"/>
              <a:t>Identity of a disease as </a:t>
            </a:r>
            <a:r>
              <a:rPr kumimoji="1" lang="en-US" altLang="ja-JP" sz="2800" dirty="0" smtClean="0"/>
              <a:t>an </a:t>
            </a:r>
            <a:r>
              <a:rPr kumimoji="1" lang="en-US" altLang="ja-JP" sz="2800" dirty="0" smtClean="0"/>
              <a:t>evolving causal chain of clinical disorders</a:t>
            </a:r>
            <a:endParaRPr lang="en-US" altLang="ja-JP" sz="2800" dirty="0" smtClean="0"/>
          </a:p>
          <a:p>
            <a:r>
              <a:rPr kumimoji="1" lang="en-US" altLang="ja-JP" sz="2800" dirty="0" smtClean="0"/>
              <a:t>We need </a:t>
            </a:r>
            <a:r>
              <a:rPr kumimoji="1" lang="en-US" altLang="ja-JP" sz="2800" b="1" i="1" dirty="0" smtClean="0">
                <a:solidFill>
                  <a:srgbClr val="FFFF00"/>
                </a:solidFill>
              </a:rPr>
              <a:t>I-Rep</a:t>
            </a:r>
            <a:r>
              <a:rPr kumimoji="1" lang="en-US" altLang="ja-JP" sz="2800" dirty="0" smtClean="0"/>
              <a:t> as its identity to enable us to track evolving diseases properly</a:t>
            </a:r>
          </a:p>
          <a:p>
            <a:pPr>
              <a:buNone/>
            </a:pPr>
            <a:endParaRPr lang="en-US" altLang="ja-JP" sz="1400" dirty="0" smtClean="0"/>
          </a:p>
          <a:p>
            <a:pPr>
              <a:buNone/>
            </a:pPr>
            <a:r>
              <a:rPr lang="en-US" altLang="ja-JP" sz="2800" dirty="0" smtClean="0"/>
              <a:t>Future work</a:t>
            </a:r>
          </a:p>
          <a:p>
            <a:r>
              <a:rPr kumimoji="1" lang="en-US" altLang="ja-JP" sz="2800" dirty="0" smtClean="0"/>
              <a:t>Harmonizing our definition with OGMS’s </a:t>
            </a:r>
            <a:r>
              <a:rPr kumimoji="1" lang="en-US" altLang="ja-JP" sz="2800" b="1" dirty="0" smtClean="0"/>
              <a:t>disposition</a:t>
            </a:r>
            <a:endParaRPr kumimoji="1" lang="ja-JP" altLang="en-US" sz="2800" b="1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7589520" y="6186091"/>
            <a:ext cx="502920" cy="301752"/>
          </a:xfrm>
        </p:spPr>
        <p:txBody>
          <a:bodyPr/>
          <a:lstStyle/>
          <a:p>
            <a:fld id="{35EC8D86-C3A7-46D3-824D-8388786AFE99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5948" y="528751"/>
            <a:ext cx="8229600" cy="1399032"/>
          </a:xfrm>
        </p:spPr>
        <p:txBody>
          <a:bodyPr/>
          <a:lstStyle/>
          <a:p>
            <a:r>
              <a:rPr kumimoji="1" lang="en-US" altLang="ja-JP" dirty="0" smtClean="0"/>
              <a:t>Thank you for your attention!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199408" y="2470068"/>
            <a:ext cx="7487392" cy="3984740"/>
          </a:xfrm>
        </p:spPr>
        <p:txBody>
          <a:bodyPr/>
          <a:lstStyle/>
          <a:p>
            <a:r>
              <a:rPr lang="ja-JP" altLang="en-US" dirty="0" smtClean="0"/>
              <a:t>ご静聴</a:t>
            </a:r>
            <a:r>
              <a:rPr kumimoji="1" lang="ja-JP" altLang="en-US" dirty="0" smtClean="0"/>
              <a:t>有り難うございました！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8D86-C3A7-46D3-824D-8388786AFE99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Causal chain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7813" indent="-277813">
              <a:lnSpc>
                <a:spcPct val="90000"/>
              </a:lnSpc>
              <a:spcBef>
                <a:spcPct val="30000"/>
              </a:spcBef>
            </a:pPr>
            <a:r>
              <a:rPr lang="en-US" altLang="ja-JP" sz="2400" dirty="0" smtClean="0"/>
              <a:t>sequence of causally-connected </a:t>
            </a:r>
            <a:r>
              <a:rPr lang="en-US" altLang="ja-JP" sz="2400" dirty="0" err="1" smtClean="0"/>
              <a:t>occurrents</a:t>
            </a:r>
            <a:endParaRPr lang="en-US" altLang="ja-JP" sz="2400" dirty="0" smtClean="0"/>
          </a:p>
          <a:p>
            <a:pPr marL="832104" lvl="1" indent="-457200">
              <a:lnSpc>
                <a:spcPct val="90000"/>
              </a:lnSpc>
              <a:spcBef>
                <a:spcPct val="30000"/>
              </a:spcBef>
              <a:buSzPct val="80000"/>
              <a:buFont typeface="+mj-lt"/>
              <a:buAutoNum type="arabicPeriod"/>
            </a:pPr>
            <a:r>
              <a:rPr lang="en-US" altLang="ja-JP" sz="2000" b="1" dirty="0" smtClean="0"/>
              <a:t>that of events</a:t>
            </a:r>
          </a:p>
          <a:p>
            <a:pPr marL="1001268" lvl="2" indent="-342900">
              <a:lnSpc>
                <a:spcPct val="90000"/>
              </a:lnSpc>
              <a:spcBef>
                <a:spcPct val="30000"/>
              </a:spcBef>
              <a:buSzPct val="80000"/>
              <a:buFont typeface="+mj-lt"/>
              <a:buAutoNum type="arabicPeriod"/>
            </a:pPr>
            <a:r>
              <a:rPr lang="en-US" altLang="ja-JP" sz="1800" dirty="0" smtClean="0"/>
              <a:t>event sequence (accident=&gt;ambulance arrival =&gt;…)</a:t>
            </a:r>
          </a:p>
          <a:p>
            <a:pPr marL="832104" lvl="1" indent="-457200">
              <a:lnSpc>
                <a:spcPct val="90000"/>
              </a:lnSpc>
              <a:spcBef>
                <a:spcPct val="30000"/>
              </a:spcBef>
              <a:buFont typeface="+mj-lt"/>
              <a:buAutoNum type="arabicPeriod"/>
            </a:pPr>
            <a:r>
              <a:rPr lang="en-US" altLang="ja-JP" sz="2000" b="1" dirty="0" smtClean="0"/>
              <a:t>that of processes</a:t>
            </a:r>
          </a:p>
          <a:p>
            <a:pPr marL="1001268" lvl="2" indent="-342900">
              <a:lnSpc>
                <a:spcPct val="90000"/>
              </a:lnSpc>
              <a:spcBef>
                <a:spcPct val="30000"/>
              </a:spcBef>
              <a:buFont typeface="+mj-lt"/>
              <a:buAutoNum type="arabicPeriod"/>
            </a:pPr>
            <a:r>
              <a:rPr lang="en-US" altLang="ja-JP" sz="1800" dirty="0" smtClean="0"/>
              <a:t>directly connected processes (piston=&gt;shaft=&gt;wheel=&gt;car)</a:t>
            </a:r>
          </a:p>
          <a:p>
            <a:pPr marL="1001268" lvl="2" indent="-342900">
              <a:lnSpc>
                <a:spcPct val="90000"/>
              </a:lnSpc>
              <a:spcBef>
                <a:spcPct val="30000"/>
              </a:spcBef>
              <a:buFont typeface="+mj-lt"/>
              <a:buAutoNum type="arabicPeriod"/>
            </a:pPr>
            <a:r>
              <a:rPr lang="en-US" altLang="ja-JP" sz="1800" b="1" dirty="0" smtClean="0">
                <a:solidFill>
                  <a:srgbClr val="FFFF00"/>
                </a:solidFill>
              </a:rPr>
              <a:t>state-mediated (clot growth=&gt;decrease of cross-section=&gt;..)</a:t>
            </a:r>
          </a:p>
          <a:p>
            <a:pPr marL="1001268" lvl="2" indent="-342900">
              <a:lnSpc>
                <a:spcPct val="90000"/>
              </a:lnSpc>
              <a:spcBef>
                <a:spcPct val="30000"/>
              </a:spcBef>
              <a:buFont typeface="+mj-lt"/>
              <a:buAutoNum type="arabicPeriod"/>
            </a:pPr>
            <a:r>
              <a:rPr lang="en-US" altLang="ja-JP" sz="1800" dirty="0" smtClean="0"/>
              <a:t>pseudo-simultaneous (collision=&gt;breakage=&gt;…)</a:t>
            </a:r>
          </a:p>
          <a:p>
            <a:pPr marL="342900" indent="-342900">
              <a:lnSpc>
                <a:spcPct val="90000"/>
              </a:lnSpc>
              <a:spcBef>
                <a:spcPct val="30000"/>
              </a:spcBef>
            </a:pPr>
            <a:r>
              <a:rPr lang="en-US" altLang="ja-JP" sz="2400" dirty="0" smtClean="0"/>
              <a:t>sequence of causally-connected continuants embedded in </a:t>
            </a:r>
            <a:r>
              <a:rPr lang="en-US" altLang="ja-JP" sz="2400" b="1" dirty="0" smtClean="0">
                <a:solidFill>
                  <a:srgbClr val="FFFF00"/>
                </a:solidFill>
              </a:rPr>
              <a:t>2.2</a:t>
            </a:r>
            <a:r>
              <a:rPr lang="en-US" altLang="ja-JP" sz="2400" dirty="0" smtClean="0"/>
              <a:t> in such a way that each continuant constitutes its corresponding process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8D86-C3A7-46D3-824D-8388786AFE99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0127-A0A8-4F50-9580-1F03DEE0DD90}" type="slidenum">
              <a:rPr lang="en-US" altLang="ja-JP">
                <a:solidFill>
                  <a:srgbClr val="FFFF00"/>
                </a:solidFill>
              </a:rPr>
              <a:pPr/>
              <a:t>19</a:t>
            </a:fld>
            <a:endParaRPr lang="en-US" altLang="ja-JP">
              <a:solidFill>
                <a:srgbClr val="FFFF00"/>
              </a:solidFill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980728"/>
          </a:xfrm>
        </p:spPr>
        <p:txBody>
          <a:bodyPr/>
          <a:lstStyle/>
          <a:p>
            <a:r>
              <a:rPr lang="en-US" altLang="ja-JP" b="1" dirty="0">
                <a:solidFill>
                  <a:srgbClr val="FFFF00"/>
                </a:solidFill>
              </a:rPr>
              <a:t>The life of a river</a:t>
            </a:r>
          </a:p>
        </p:txBody>
      </p:sp>
      <p:pic>
        <p:nvPicPr>
          <p:cNvPr id="26641" name="Picture 17" descr="MC900200381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908050"/>
            <a:ext cx="1511300" cy="1387475"/>
          </a:xfrm>
          <a:prstGeom prst="rect">
            <a:avLst/>
          </a:prstGeom>
          <a:noFill/>
        </p:spPr>
      </p:pic>
      <p:sp>
        <p:nvSpPr>
          <p:cNvPr id="26658" name="AutoShape 34" descr="Z"/>
          <p:cNvSpPr>
            <a:spLocks noChangeAspect="1" noChangeArrowheads="1"/>
          </p:cNvSpPr>
          <p:nvPr/>
        </p:nvSpPr>
        <p:spPr bwMode="auto">
          <a:xfrm>
            <a:off x="3271838" y="2552700"/>
            <a:ext cx="2600325" cy="1752600"/>
          </a:xfrm>
          <a:prstGeom prst="rect">
            <a:avLst/>
          </a:prstGeom>
          <a:noFill/>
        </p:spPr>
        <p:txBody>
          <a:bodyPr/>
          <a:lstStyle/>
          <a:p>
            <a:endParaRPr lang="ja-JP" altLang="en-US">
              <a:solidFill>
                <a:srgbClr val="FFFF00"/>
              </a:solidFill>
            </a:endParaRPr>
          </a:p>
        </p:txBody>
      </p:sp>
      <p:sp>
        <p:nvSpPr>
          <p:cNvPr id="26660" name="AutoShape 36" descr="Z"/>
          <p:cNvSpPr>
            <a:spLocks noChangeAspect="1" noChangeArrowheads="1"/>
          </p:cNvSpPr>
          <p:nvPr/>
        </p:nvSpPr>
        <p:spPr bwMode="auto">
          <a:xfrm>
            <a:off x="3271838" y="2552700"/>
            <a:ext cx="2600325" cy="1752600"/>
          </a:xfrm>
          <a:prstGeom prst="rect">
            <a:avLst/>
          </a:prstGeom>
          <a:noFill/>
        </p:spPr>
        <p:txBody>
          <a:bodyPr/>
          <a:lstStyle/>
          <a:p>
            <a:endParaRPr lang="ja-JP" altLang="en-US">
              <a:solidFill>
                <a:srgbClr val="FFFF00"/>
              </a:solidFill>
            </a:endParaRP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403350" y="2133600"/>
            <a:ext cx="1733550" cy="1223963"/>
            <a:chOff x="884" y="1344"/>
            <a:chExt cx="1092" cy="771"/>
          </a:xfrm>
        </p:grpSpPr>
        <p:pic>
          <p:nvPicPr>
            <p:cNvPr id="26654" name="Picture 30" descr="ANd9GcRwbq3J4UFXAqkrw-DzxZfmAHO6Ak5GVyL0LTh5GedhMetN7uERFQ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19" y="1344"/>
              <a:ext cx="457" cy="771"/>
            </a:xfrm>
            <a:prstGeom prst="rect">
              <a:avLst/>
            </a:prstGeom>
            <a:noFill/>
          </p:spPr>
        </p:pic>
        <p:sp>
          <p:nvSpPr>
            <p:cNvPr id="26667" name="Text Box 43"/>
            <p:cNvSpPr txBox="1">
              <a:spLocks noChangeArrowheads="1"/>
            </p:cNvSpPr>
            <p:nvPr/>
          </p:nvSpPr>
          <p:spPr bwMode="auto">
            <a:xfrm>
              <a:off x="884" y="1706"/>
              <a:ext cx="72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1800" b="0">
                  <a:solidFill>
                    <a:srgbClr val="FFFF00"/>
                  </a:solidFill>
                </a:rPr>
                <a:t>overflow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2103438" y="3284538"/>
            <a:ext cx="1963737" cy="1760537"/>
            <a:chOff x="1325" y="2069"/>
            <a:chExt cx="1237" cy="1109"/>
          </a:xfrm>
        </p:grpSpPr>
        <p:pic>
          <p:nvPicPr>
            <p:cNvPr id="26666" name="Picture 42" descr="2009052702195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83" y="2069"/>
              <a:ext cx="1179" cy="884"/>
            </a:xfrm>
            <a:prstGeom prst="rect">
              <a:avLst/>
            </a:prstGeom>
            <a:noFill/>
          </p:spPr>
        </p:pic>
        <p:sp>
          <p:nvSpPr>
            <p:cNvPr id="26668" name="Text Box 44"/>
            <p:cNvSpPr txBox="1">
              <a:spLocks noChangeArrowheads="1"/>
            </p:cNvSpPr>
            <p:nvPr/>
          </p:nvSpPr>
          <p:spPr bwMode="auto">
            <a:xfrm>
              <a:off x="1325" y="2945"/>
              <a:ext cx="9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1800" b="0">
                  <a:solidFill>
                    <a:srgbClr val="FFFF00"/>
                  </a:solidFill>
                </a:rPr>
                <a:t>minimal flow</a:t>
              </a:r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6516688" y="4581525"/>
            <a:ext cx="2543175" cy="2276475"/>
            <a:chOff x="4105" y="2886"/>
            <a:chExt cx="1602" cy="1434"/>
          </a:xfrm>
        </p:grpSpPr>
        <p:pic>
          <p:nvPicPr>
            <p:cNvPr id="26650" name="Picture 26" descr="20091015%E6%8F%96%E6%96%90%E5%B7%9D%E6%9C%A8%E6%9B%BD%E5%B7%9D%E6%B2%B3%E5%8F%A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105" y="3118"/>
              <a:ext cx="1602" cy="1202"/>
            </a:xfrm>
            <a:prstGeom prst="rect">
              <a:avLst/>
            </a:prstGeom>
            <a:noFill/>
          </p:spPr>
        </p:pic>
        <p:sp>
          <p:nvSpPr>
            <p:cNvPr id="26669" name="Text Box 45"/>
            <p:cNvSpPr txBox="1">
              <a:spLocks noChangeArrowheads="1"/>
            </p:cNvSpPr>
            <p:nvPr/>
          </p:nvSpPr>
          <p:spPr bwMode="auto">
            <a:xfrm>
              <a:off x="4422" y="2886"/>
              <a:ext cx="125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1800" b="0">
                  <a:solidFill>
                    <a:srgbClr val="FFFF00"/>
                  </a:solidFill>
                </a:rPr>
                <a:t>reaches the sea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4841875" y="2033588"/>
            <a:ext cx="2503488" cy="2216150"/>
            <a:chOff x="3152" y="1253"/>
            <a:chExt cx="1577" cy="1396"/>
          </a:xfrm>
        </p:grpSpPr>
        <p:pic>
          <p:nvPicPr>
            <p:cNvPr id="26646" name="Picture 22" descr="goal1pic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14221979">
              <a:off x="3515" y="1434"/>
              <a:ext cx="1298" cy="1131"/>
            </a:xfrm>
            <a:prstGeom prst="rect">
              <a:avLst/>
            </a:prstGeom>
            <a:noFill/>
          </p:spPr>
        </p:pic>
        <p:sp>
          <p:nvSpPr>
            <p:cNvPr id="26670" name="Text Box 46"/>
            <p:cNvSpPr txBox="1">
              <a:spLocks noChangeArrowheads="1"/>
            </p:cNvSpPr>
            <p:nvPr/>
          </p:nvSpPr>
          <p:spPr bwMode="auto">
            <a:xfrm>
              <a:off x="3152" y="1253"/>
              <a:ext cx="7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1800" b="0">
                  <a:solidFill>
                    <a:srgbClr val="FFFF00"/>
                  </a:solidFill>
                </a:rPr>
                <a:t>branches</a:t>
              </a:r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7029450" y="1646238"/>
            <a:ext cx="2244725" cy="2012949"/>
            <a:chOff x="4428" y="709"/>
            <a:chExt cx="1414" cy="1268"/>
          </a:xfrm>
        </p:grpSpPr>
        <p:pic>
          <p:nvPicPr>
            <p:cNvPr id="26655" name="Picture 31" descr="ANd9GcTudssdPZOfgsdtlmMCXbseFJ08kkGrrTudusnFr38mVwdjRKkQ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428" y="709"/>
              <a:ext cx="1332" cy="886"/>
            </a:xfrm>
            <a:prstGeom prst="rect">
              <a:avLst/>
            </a:prstGeom>
            <a:noFill/>
          </p:spPr>
        </p:pic>
        <p:sp>
          <p:nvSpPr>
            <p:cNvPr id="26671" name="Text Box 47"/>
            <p:cNvSpPr txBox="1">
              <a:spLocks noChangeArrowheads="1"/>
            </p:cNvSpPr>
            <p:nvPr/>
          </p:nvSpPr>
          <p:spPr bwMode="auto">
            <a:xfrm>
              <a:off x="4830" y="1570"/>
              <a:ext cx="101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1800" b="0">
                  <a:solidFill>
                    <a:srgbClr val="FFFF00"/>
                  </a:solidFill>
                </a:rPr>
                <a:t>would reach</a:t>
              </a:r>
            </a:p>
            <a:p>
              <a:r>
                <a:rPr lang="en-US" altLang="ja-JP" sz="1800" b="0">
                  <a:solidFill>
                    <a:srgbClr val="FFFF00"/>
                  </a:solidFill>
                </a:rPr>
                <a:t>another lake</a:t>
              </a:r>
            </a:p>
          </p:txBody>
        </p:sp>
      </p:grpSp>
      <p:pic>
        <p:nvPicPr>
          <p:cNvPr id="26637" name="Picture 13" descr="ANd9GcRhYfGBxxS8hO10uoR30ow-r-baU6xzeozPgs11MX51TEqMTw7qDA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92275" y="863600"/>
            <a:ext cx="2195513" cy="1644650"/>
          </a:xfrm>
          <a:prstGeom prst="rect">
            <a:avLst/>
          </a:prstGeom>
          <a:noFill/>
        </p:spPr>
      </p:pic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2916238" y="1700213"/>
            <a:ext cx="3311525" cy="4292600"/>
            <a:chOff x="158" y="2614"/>
            <a:chExt cx="908" cy="1706"/>
          </a:xfrm>
        </p:grpSpPr>
        <p:pic>
          <p:nvPicPr>
            <p:cNvPr id="26643" name="Picture 19" descr="MC900104974[1]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58" y="3430"/>
              <a:ext cx="889" cy="890"/>
            </a:xfrm>
            <a:prstGeom prst="rect">
              <a:avLst/>
            </a:prstGeom>
            <a:noFill/>
          </p:spPr>
        </p:pic>
        <p:pic>
          <p:nvPicPr>
            <p:cNvPr id="26644" name="Picture 20" descr="MC900435564[1]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204" y="2840"/>
              <a:ext cx="862" cy="862"/>
            </a:xfrm>
            <a:prstGeom prst="rect">
              <a:avLst/>
            </a:prstGeom>
            <a:noFill/>
          </p:spPr>
        </p:pic>
        <p:sp>
          <p:nvSpPr>
            <p:cNvPr id="26677" name="Text Box 53"/>
            <p:cNvSpPr txBox="1">
              <a:spLocks noChangeArrowheads="1"/>
            </p:cNvSpPr>
            <p:nvPr/>
          </p:nvSpPr>
          <p:spPr bwMode="auto">
            <a:xfrm>
              <a:off x="158" y="2614"/>
              <a:ext cx="439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1800" b="0">
                  <a:solidFill>
                    <a:srgbClr val="FFFF00"/>
                  </a:solidFill>
                </a:rPr>
                <a:t>might dry up</a:t>
              </a:r>
            </a:p>
          </p:txBody>
        </p: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3995738" y="3933826"/>
            <a:ext cx="2686050" cy="2395538"/>
            <a:chOff x="2517" y="2478"/>
            <a:chExt cx="1692" cy="1509"/>
          </a:xfrm>
        </p:grpSpPr>
        <p:pic>
          <p:nvPicPr>
            <p:cNvPr id="26664" name="Picture 40" descr="f0126949_12432296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2517" y="2478"/>
              <a:ext cx="1588" cy="1085"/>
            </a:xfrm>
            <a:prstGeom prst="rect">
              <a:avLst/>
            </a:prstGeom>
            <a:noFill/>
          </p:spPr>
        </p:pic>
        <p:sp>
          <p:nvSpPr>
            <p:cNvPr id="26679" name="Text Box 55"/>
            <p:cNvSpPr txBox="1">
              <a:spLocks noChangeArrowheads="1"/>
            </p:cNvSpPr>
            <p:nvPr/>
          </p:nvSpPr>
          <p:spPr bwMode="auto">
            <a:xfrm>
              <a:off x="2550" y="3580"/>
              <a:ext cx="165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1800" b="0">
                  <a:solidFill>
                    <a:srgbClr val="FFFF00"/>
                  </a:solidFill>
                </a:rPr>
                <a:t>extends and changes</a:t>
              </a:r>
            </a:p>
            <a:p>
              <a:r>
                <a:rPr lang="en-US" altLang="ja-JP" sz="1800" b="0">
                  <a:solidFill>
                    <a:srgbClr val="FFFF00"/>
                  </a:solidFill>
                </a:rPr>
                <a:t>its route, etc.</a:t>
              </a:r>
            </a:p>
          </p:txBody>
        </p:sp>
      </p:grpSp>
      <p:sp>
        <p:nvSpPr>
          <p:cNvPr id="26684" name="AutoShape 60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712200" y="0"/>
            <a:ext cx="431800" cy="414338"/>
          </a:xfrm>
          <a:prstGeom prst="actionButtonBackPrevious">
            <a:avLst/>
          </a:prstGeom>
          <a:solidFill>
            <a:srgbClr val="F46CE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9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" presetClass="exit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animEffect transition="out" filter="checkerboard(across)">
                                      <p:cBhvr>
                                        <p:cTn id="52" dur="5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" presetClass="exit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animEffect transition="out" filter="checkerboard(across)">
                                      <p:cBhvr>
                                        <p:cTn id="55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3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8" grpId="0" animBg="1"/>
      <p:bldP spid="266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Life cycle of a disease</a:t>
            </a:r>
            <a:endParaRPr kumimoji="1" lang="ja-JP" altLang="en-US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72000"/>
          </a:xfrm>
        </p:spPr>
        <p:txBody>
          <a:bodyPr>
            <a:normAutofit fontScale="92500"/>
          </a:bodyPr>
          <a:lstStyle/>
          <a:p>
            <a:pPr>
              <a:spcBef>
                <a:spcPts val="600"/>
              </a:spcBef>
            </a:pPr>
            <a:r>
              <a:rPr lang="en-US" altLang="ja-JP" sz="2400" dirty="0" smtClean="0"/>
              <a:t>An individual disease undergoes change after it has appeared </a:t>
            </a:r>
          </a:p>
          <a:p>
            <a:pPr>
              <a:spcBef>
                <a:spcPts val="600"/>
              </a:spcBef>
            </a:pPr>
            <a:r>
              <a:rPr lang="en-US" altLang="ja-JP" sz="2400" dirty="0" smtClean="0"/>
              <a:t>It causes many disorders and symptoms</a:t>
            </a:r>
          </a:p>
          <a:p>
            <a:pPr>
              <a:spcBef>
                <a:spcPts val="600"/>
              </a:spcBef>
            </a:pPr>
            <a:r>
              <a:rPr lang="en-US" altLang="ja-JP" sz="2400" dirty="0" smtClean="0"/>
              <a:t>It could cause other diseases as a result of evolution </a:t>
            </a:r>
          </a:p>
          <a:p>
            <a:pPr>
              <a:spcBef>
                <a:spcPts val="600"/>
              </a:spcBef>
            </a:pPr>
            <a:r>
              <a:rPr lang="en-US" altLang="ja-JP" sz="2400" dirty="0" smtClean="0"/>
              <a:t>In some cases, some disorders might remain as </a:t>
            </a:r>
            <a:r>
              <a:rPr lang="en-US" altLang="ja-JP" sz="2400" b="1" i="1" dirty="0" smtClean="0">
                <a:solidFill>
                  <a:srgbClr val="FFFF00"/>
                </a:solidFill>
              </a:rPr>
              <a:t>aftereffect</a:t>
            </a:r>
            <a:r>
              <a:rPr lang="en-US" altLang="ja-JP" sz="2400" dirty="0" smtClean="0"/>
              <a:t> after the original disease has been cured </a:t>
            </a:r>
          </a:p>
          <a:p>
            <a:pPr>
              <a:spcBef>
                <a:spcPts val="600"/>
              </a:spcBef>
            </a:pPr>
            <a:r>
              <a:rPr lang="en-US" altLang="ja-JP" sz="2400" dirty="0" smtClean="0"/>
              <a:t>Even if the disease would be cured completely, it could influence on the patient as </a:t>
            </a:r>
            <a:r>
              <a:rPr lang="en-US" altLang="ja-JP" sz="2400" b="1" i="1" dirty="0" smtClean="0">
                <a:solidFill>
                  <a:srgbClr val="FFFF00"/>
                </a:solidFill>
              </a:rPr>
              <a:t>anamnesis</a:t>
            </a:r>
            <a:r>
              <a:rPr lang="en-US" altLang="ja-JP" sz="2400" dirty="0" smtClean="0"/>
              <a:t> in the future</a:t>
            </a:r>
          </a:p>
          <a:p>
            <a:pPr>
              <a:spcBef>
                <a:spcPts val="600"/>
              </a:spcBef>
            </a:pPr>
            <a:r>
              <a:rPr lang="en-US" altLang="ja-JP" sz="2400" dirty="0" smtClean="0">
                <a:solidFill>
                  <a:srgbClr val="FFFF00"/>
                </a:solidFill>
              </a:rPr>
              <a:t>The problem here is how such an evolution of a disease should be dealt with based on our disease ontology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8D86-C3A7-46D3-824D-8388786AFE99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A371-BF41-4FD4-857F-4C0CA97B6A31}" type="slidenum">
              <a:rPr lang="en-US" altLang="ja-JP"/>
              <a:pPr/>
              <a:t>20</a:t>
            </a:fld>
            <a:endParaRPr lang="en-US" altLang="ja-JP"/>
          </a:p>
        </p:txBody>
      </p:sp>
      <p:pic>
        <p:nvPicPr>
          <p:cNvPr id="157701" name="Picture 5" descr="Falls Recession Diagra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8325" y="541338"/>
            <a:ext cx="7945438" cy="5470525"/>
          </a:xfrm>
          <a:prstGeom prst="rect">
            <a:avLst/>
          </a:prstGeom>
          <a:noFill/>
        </p:spPr>
      </p:pic>
      <p:sp>
        <p:nvSpPr>
          <p:cNvPr id="157702" name="AutoShape 6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712200" y="0"/>
            <a:ext cx="431800" cy="414338"/>
          </a:xfrm>
          <a:prstGeom prst="actionButtonBackPrevious">
            <a:avLst/>
          </a:prstGeom>
          <a:solidFill>
            <a:srgbClr val="F46CE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Agenda of my talk</a:t>
            </a:r>
            <a:endParaRPr kumimoji="1" lang="ja-JP" altLang="en-US" b="1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ja-JP" dirty="0" smtClean="0"/>
              <a:t>Brief summary of </a:t>
            </a:r>
            <a:r>
              <a:rPr lang="en-US" altLang="ja-JP" b="1" i="1" dirty="0" smtClean="0"/>
              <a:t>“River flow model of diseases”</a:t>
            </a:r>
            <a:r>
              <a:rPr lang="en-US" altLang="ja-JP" dirty="0" smtClean="0"/>
              <a:t> presented at ICBO2011</a:t>
            </a:r>
            <a:endParaRPr kumimoji="1" lang="en-US" altLang="ja-JP" dirty="0" smtClean="0"/>
          </a:p>
          <a:p>
            <a:pPr lvl="1">
              <a:spcBef>
                <a:spcPts val="0"/>
              </a:spcBef>
            </a:pPr>
            <a:r>
              <a:rPr lang="en-US" altLang="ja-JP" dirty="0" smtClean="0"/>
              <a:t>A new definition of diseases</a:t>
            </a:r>
          </a:p>
          <a:p>
            <a:pPr lvl="2">
              <a:spcBef>
                <a:spcPts val="0"/>
              </a:spcBef>
            </a:pPr>
            <a:r>
              <a:rPr lang="en-US" altLang="ja-JP" dirty="0" smtClean="0">
                <a:solidFill>
                  <a:srgbClr val="FFFF99"/>
                </a:solidFill>
              </a:rPr>
              <a:t>A c</a:t>
            </a:r>
            <a:r>
              <a:rPr kumimoji="1" lang="en-US" altLang="ja-JP" dirty="0" smtClean="0">
                <a:solidFill>
                  <a:srgbClr val="FFFF99"/>
                </a:solidFill>
              </a:rPr>
              <a:t>ausal chain of clinical disorders</a:t>
            </a:r>
          </a:p>
          <a:p>
            <a:pPr lvl="1">
              <a:spcBef>
                <a:spcPts val="0"/>
              </a:spcBef>
            </a:pPr>
            <a:r>
              <a:rPr lang="en-US" altLang="ja-JP" dirty="0" smtClean="0"/>
              <a:t>A new explanation of causal chains</a:t>
            </a:r>
            <a:endParaRPr kumimoji="1" lang="en-US" altLang="ja-JP" dirty="0" smtClean="0"/>
          </a:p>
          <a:p>
            <a:pPr lvl="1">
              <a:spcBef>
                <a:spcPts val="0"/>
              </a:spcBef>
            </a:pPr>
            <a:endParaRPr kumimoji="1" lang="en-US" altLang="ja-JP" sz="1050" dirty="0" smtClean="0"/>
          </a:p>
          <a:p>
            <a:pPr>
              <a:spcBef>
                <a:spcPts val="0"/>
              </a:spcBef>
            </a:pPr>
            <a:r>
              <a:rPr lang="en-US" altLang="ja-JP" b="1" dirty="0" smtClean="0"/>
              <a:t>Identity tracking of an evolving disease</a:t>
            </a:r>
          </a:p>
          <a:p>
            <a:pPr lvl="1">
              <a:spcBef>
                <a:spcPts val="0"/>
              </a:spcBef>
            </a:pPr>
            <a:r>
              <a:rPr lang="en-US" altLang="ja-JP" dirty="0" smtClean="0"/>
              <a:t>Causal links</a:t>
            </a:r>
          </a:p>
          <a:p>
            <a:pPr lvl="1">
              <a:spcBef>
                <a:spcPts val="0"/>
              </a:spcBef>
            </a:pPr>
            <a:r>
              <a:rPr lang="en-US" altLang="ja-JP" dirty="0" smtClean="0"/>
              <a:t>Practical theory of identity [EKAW 2010]</a:t>
            </a:r>
          </a:p>
          <a:p>
            <a:pPr lvl="1">
              <a:spcBef>
                <a:spcPts val="0"/>
              </a:spcBef>
            </a:pPr>
            <a:r>
              <a:rPr lang="en-US" altLang="ja-JP" b="1" dirty="0" smtClean="0">
                <a:solidFill>
                  <a:srgbClr val="FFFF00"/>
                </a:solidFill>
              </a:rPr>
              <a:t>Identity</a:t>
            </a:r>
            <a:r>
              <a:rPr lang="en-US" altLang="ja-JP" dirty="0" smtClean="0"/>
              <a:t> of a causal chain of clinical disorders</a:t>
            </a:r>
          </a:p>
          <a:p>
            <a:pPr>
              <a:spcBef>
                <a:spcPts val="0"/>
              </a:spcBef>
            </a:pPr>
            <a:endParaRPr kumimoji="1" lang="ja-JP" altLang="en-US" dirty="0">
              <a:solidFill>
                <a:srgbClr val="FFFFCC"/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8D86-C3A7-46D3-824D-8388786AFE99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777-6C9A-44F3-BC7F-A82F1DDAD43D}" type="slidenum">
              <a:rPr lang="en-US" altLang="ja-JP"/>
              <a:pPr/>
              <a:t>4</a:t>
            </a:fld>
            <a:endParaRPr lang="en-US" altLang="ja-JP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7494"/>
            <a:ext cx="8229600" cy="1399032"/>
          </a:xfrm>
        </p:spPr>
        <p:txBody>
          <a:bodyPr/>
          <a:lstStyle/>
          <a:p>
            <a:r>
              <a:rPr lang="en-US" altLang="ja-JP" b="1" dirty="0"/>
              <a:t>Definition 1: </a:t>
            </a:r>
            <a:r>
              <a:rPr lang="en-US" altLang="ja-JP" b="1" dirty="0" smtClean="0"/>
              <a:t>Disease </a:t>
            </a:r>
            <a:r>
              <a:rPr lang="en-US" altLang="ja-JP" sz="3200" b="1" dirty="0" smtClean="0"/>
              <a:t>[ICBO2011]</a:t>
            </a:r>
            <a:endParaRPr lang="en-US" altLang="ja-JP" b="1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57536"/>
            <a:ext cx="8229600" cy="4495800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A disease is a </a:t>
            </a:r>
            <a:r>
              <a:rPr lang="en-US" altLang="ja-JP" sz="2800" u="sng" dirty="0"/>
              <a:t>dependent continuant</a:t>
            </a:r>
            <a:r>
              <a:rPr lang="en-US" altLang="ja-JP" sz="2800" dirty="0"/>
              <a:t> constituted of one or more </a:t>
            </a:r>
            <a:r>
              <a:rPr lang="en-US" altLang="ja-JP" sz="2800" b="1" u="sng" dirty="0">
                <a:solidFill>
                  <a:srgbClr val="FFFF99"/>
                </a:solidFill>
              </a:rPr>
              <a:t>causal chains of clinical disorders</a:t>
            </a:r>
            <a:r>
              <a:rPr lang="en-US" altLang="ja-JP" sz="2800" dirty="0"/>
              <a:t> appearing in a human body and initiated by at least one disorder.</a:t>
            </a:r>
          </a:p>
          <a:p>
            <a:endParaRPr lang="en-US" altLang="ja-JP" sz="1000" dirty="0"/>
          </a:p>
          <a:p>
            <a:r>
              <a:rPr lang="en-US" altLang="ja-JP" dirty="0" smtClean="0"/>
              <a:t>The </a:t>
            </a:r>
            <a:r>
              <a:rPr lang="en-US" altLang="ja-JP" dirty="0"/>
              <a:t>main issue here is</a:t>
            </a:r>
          </a:p>
          <a:p>
            <a:pPr lvl="1"/>
            <a:r>
              <a:rPr lang="en-US" altLang="ja-JP" b="1" dirty="0">
                <a:solidFill>
                  <a:srgbClr val="FFFF00"/>
                </a:solidFill>
              </a:rPr>
              <a:t>How is a </a:t>
            </a:r>
            <a:r>
              <a:rPr lang="en-US" altLang="ja-JP" b="1" u="sng" dirty="0">
                <a:solidFill>
                  <a:srgbClr val="FFFF00"/>
                </a:solidFill>
              </a:rPr>
              <a:t>causal chain of clinical disorders</a:t>
            </a:r>
            <a:r>
              <a:rPr lang="en-US" altLang="ja-JP" b="1" dirty="0">
                <a:solidFill>
                  <a:srgbClr val="FFFF00"/>
                </a:solidFill>
              </a:rPr>
              <a:t> a continuant?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1403-2839-40E1-8659-09934F6A4F02}" type="slidenum">
              <a:rPr lang="en-US" altLang="ja-JP"/>
              <a:pPr/>
              <a:t>5</a:t>
            </a:fld>
            <a:endParaRPr lang="en-US" altLang="ja-JP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11175"/>
            <a:ext cx="8507413" cy="1052513"/>
          </a:xfrm>
        </p:spPr>
        <p:txBody>
          <a:bodyPr>
            <a:normAutofit fontScale="90000"/>
          </a:bodyPr>
          <a:lstStyle/>
          <a:p>
            <a:r>
              <a:rPr lang="en-US" altLang="ja-JP" sz="3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Informal account of our </a:t>
            </a:r>
            <a:r>
              <a:rPr lang="en-US" altLang="ja-JP" sz="3600" dirty="0"/>
              <a:t/>
            </a:r>
            <a:br>
              <a:rPr lang="en-US" altLang="ja-JP" sz="3600" dirty="0"/>
            </a:br>
            <a:r>
              <a:rPr lang="en-US" altLang="ja-JP" sz="3600" b="1" i="1" dirty="0" smtClean="0">
                <a:solidFill>
                  <a:srgbClr val="FFFF00"/>
                </a:solidFill>
              </a:rPr>
              <a:t>“River </a:t>
            </a:r>
            <a:r>
              <a:rPr lang="en-US" altLang="ja-JP" sz="3600" b="1" i="1" dirty="0">
                <a:solidFill>
                  <a:srgbClr val="FFFF00"/>
                </a:solidFill>
              </a:rPr>
              <a:t>flow model of </a:t>
            </a:r>
            <a:r>
              <a:rPr lang="en-US" altLang="ja-JP" sz="3600" b="1" i="1" dirty="0" smtClean="0">
                <a:solidFill>
                  <a:srgbClr val="FFFF00"/>
                </a:solidFill>
              </a:rPr>
              <a:t>diseases”</a:t>
            </a:r>
            <a:endParaRPr lang="en-US" altLang="ja-JP" sz="3600" b="1" i="1" dirty="0">
              <a:solidFill>
                <a:srgbClr val="FFFF00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49463"/>
            <a:ext cx="8229600" cy="45291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ja-JP" sz="2400" dirty="0"/>
              <a:t>A river is similar to a disease as a causal chain </a:t>
            </a:r>
          </a:p>
          <a:p>
            <a:pPr>
              <a:lnSpc>
                <a:spcPct val="90000"/>
              </a:lnSpc>
            </a:pPr>
            <a:endParaRPr lang="en-US" altLang="ja-JP" sz="2400" dirty="0"/>
          </a:p>
          <a:p>
            <a:pPr>
              <a:lnSpc>
                <a:spcPct val="90000"/>
              </a:lnSpc>
            </a:pPr>
            <a:r>
              <a:rPr lang="en-US" altLang="ja-JP" sz="2400" dirty="0"/>
              <a:t>After it has been born as a river </a:t>
            </a:r>
            <a:r>
              <a:rPr lang="en-US" altLang="ja-JP" sz="2400" i="1" dirty="0"/>
              <a:t>(</a:t>
            </a:r>
            <a:r>
              <a:rPr lang="en-US" altLang="ja-JP" sz="2400" i="1" u="sng" dirty="0"/>
              <a:t>as a disease</a:t>
            </a:r>
            <a:r>
              <a:rPr lang="en-US" altLang="ja-JP" sz="2400" i="1" dirty="0"/>
              <a:t>),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it </a:t>
            </a:r>
            <a:r>
              <a:rPr lang="en-US" altLang="ja-JP" sz="2400" b="1" i="1" dirty="0"/>
              <a:t>extends</a:t>
            </a:r>
            <a:r>
              <a:rPr lang="en-US" altLang="ja-JP" sz="2400" dirty="0"/>
              <a:t> further </a:t>
            </a:r>
            <a:r>
              <a:rPr lang="en-US" altLang="ja-JP" sz="2400" i="1" dirty="0"/>
              <a:t>(</a:t>
            </a:r>
            <a:r>
              <a:rPr lang="en-US" altLang="ja-JP" sz="2400" i="1" u="sng" dirty="0"/>
              <a:t>causes some disorders</a:t>
            </a:r>
            <a:r>
              <a:rPr lang="en-US" altLang="ja-JP" sz="2400" i="1" dirty="0"/>
              <a:t>)</a:t>
            </a:r>
            <a:r>
              <a:rPr lang="en-US" altLang="ja-JP" sz="2400" dirty="0"/>
              <a:t> to </a:t>
            </a:r>
            <a:r>
              <a:rPr lang="en-US" altLang="ja-JP" sz="2400" b="1" i="1" dirty="0" smtClean="0"/>
              <a:t>reach</a:t>
            </a:r>
            <a:r>
              <a:rPr lang="en-US" altLang="ja-JP" sz="2400" dirty="0" smtClean="0"/>
              <a:t> another </a:t>
            </a:r>
            <a:r>
              <a:rPr lang="en-US" altLang="ja-JP" sz="2400" dirty="0"/>
              <a:t>lake or to the sea. While extending, it </a:t>
            </a:r>
            <a:r>
              <a:rPr lang="en-US" altLang="ja-JP" sz="2400" b="1" i="1" dirty="0"/>
              <a:t>branches</a:t>
            </a:r>
            <a:r>
              <a:rPr lang="en-US" altLang="ja-JP" sz="2400" dirty="0"/>
              <a:t> </a:t>
            </a:r>
            <a:r>
              <a:rPr lang="en-US" altLang="ja-JP" sz="2400" i="1" dirty="0"/>
              <a:t>(</a:t>
            </a:r>
            <a:r>
              <a:rPr lang="en-US" altLang="ja-JP" sz="2400" i="1" u="sng" dirty="0"/>
              <a:t>the branching perhaps causes the appearance of another disorder or symptom</a:t>
            </a:r>
            <a:r>
              <a:rPr lang="en-US" altLang="ja-JP" sz="2400" i="1" dirty="0"/>
              <a:t>).</a:t>
            </a:r>
          </a:p>
          <a:p>
            <a:pPr>
              <a:lnSpc>
                <a:spcPct val="90000"/>
              </a:lnSpc>
            </a:pPr>
            <a:r>
              <a:rPr lang="en-US" altLang="ja-JP" sz="2400" dirty="0"/>
              <a:t>Finally, it may </a:t>
            </a:r>
            <a:r>
              <a:rPr lang="en-US" altLang="ja-JP" sz="2400" b="1" i="1" dirty="0"/>
              <a:t>dry up </a:t>
            </a:r>
            <a:r>
              <a:rPr lang="en-US" altLang="ja-JP" sz="2400" dirty="0"/>
              <a:t>because of climate change </a:t>
            </a:r>
            <a:r>
              <a:rPr lang="en-US" altLang="ja-JP" sz="2400" i="1" u="sng" dirty="0"/>
              <a:t>(cure</a:t>
            </a:r>
            <a:r>
              <a:rPr lang="en-US" altLang="ja-JP" sz="2400" i="1" dirty="0"/>
              <a:t>).</a:t>
            </a:r>
            <a:r>
              <a:rPr lang="en-US" altLang="ja-JP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ja-JP" sz="2400" dirty="0"/>
              <a:t>Thus, the life of a river corresponds well to the life of a disease. Thus – in concordance with OGMS – </a:t>
            </a:r>
            <a:r>
              <a:rPr lang="en-US" altLang="ja-JP" sz="2400" b="1" dirty="0"/>
              <a:t>both a river and a disease are continuants</a:t>
            </a:r>
            <a:r>
              <a:rPr lang="en-US" altLang="ja-JP" sz="2400" dirty="0"/>
              <a:t> </a:t>
            </a:r>
          </a:p>
        </p:txBody>
      </p:sp>
      <p:sp>
        <p:nvSpPr>
          <p:cNvPr id="24580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97313" y="2461841"/>
            <a:ext cx="298450" cy="319087"/>
          </a:xfrm>
          <a:prstGeom prst="actionButtonForwardNext">
            <a:avLst/>
          </a:prstGeom>
          <a:solidFill>
            <a:srgbClr val="F46CE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180B-AB7F-4C14-B6DF-732E4C3B6E8B}" type="slidenum">
              <a:rPr lang="en-US" altLang="ja-JP"/>
              <a:pPr/>
              <a:t>6</a:t>
            </a:fld>
            <a:endParaRPr lang="en-US" altLang="ja-JP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33363"/>
            <a:ext cx="7859713" cy="1143000"/>
          </a:xfrm>
        </p:spPr>
        <p:txBody>
          <a:bodyPr/>
          <a:lstStyle/>
          <a:p>
            <a:r>
              <a:rPr lang="en-US" altLang="ja-JP" b="1" dirty="0"/>
              <a:t>What is a causal </a:t>
            </a:r>
            <a:r>
              <a:rPr lang="en-US" altLang="ja-JP" b="1" dirty="0" smtClean="0"/>
              <a:t>chain?</a:t>
            </a:r>
            <a:endParaRPr lang="en-US" altLang="ja-JP" b="1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28800"/>
            <a:ext cx="8229600" cy="5113337"/>
          </a:xfrm>
        </p:spPr>
        <p:txBody>
          <a:bodyPr>
            <a:normAutofit/>
          </a:bodyPr>
          <a:lstStyle/>
          <a:p>
            <a:pPr marL="277813" lvl="0" indent="-277813">
              <a:lnSpc>
                <a:spcPct val="90000"/>
              </a:lnSpc>
              <a:spcBef>
                <a:spcPct val="30000"/>
              </a:spcBef>
              <a:buClr>
                <a:srgbClr val="FF388C"/>
              </a:buClr>
              <a:buSzTx/>
              <a:buNone/>
            </a:pPr>
            <a:r>
              <a:rPr lang="en-US" altLang="ja-JP" sz="2400" b="1" i="1" dirty="0"/>
              <a:t>Causal chain</a:t>
            </a:r>
            <a:r>
              <a:rPr lang="en-US" altLang="ja-JP" sz="2400" dirty="0"/>
              <a:t> =</a:t>
            </a:r>
            <a:r>
              <a:rPr lang="en-US" altLang="ja-JP" sz="1800" dirty="0"/>
              <a:t>def</a:t>
            </a:r>
            <a:r>
              <a:rPr lang="en-US" altLang="ja-JP" sz="2400" dirty="0"/>
              <a:t> a chain of entities linked by </a:t>
            </a:r>
            <a:r>
              <a:rPr lang="en-US" altLang="ja-JP" sz="2400" dirty="0" smtClean="0"/>
              <a:t>causal relation. </a:t>
            </a:r>
            <a:r>
              <a:rPr lang="en-US" altLang="ja-JP" sz="2400" dirty="0"/>
              <a:t>There can be a causal chain of disorders, causal chain of processes, causal chain of events, </a:t>
            </a:r>
            <a:r>
              <a:rPr lang="en-US" altLang="ja-JP" sz="2400" dirty="0" smtClean="0"/>
              <a:t>etc.</a:t>
            </a:r>
            <a:r>
              <a:rPr lang="en-US" altLang="ja-JP" sz="2000" dirty="0" smtClean="0">
                <a:solidFill>
                  <a:prstClr val="white"/>
                </a:solidFill>
              </a:rPr>
              <a:t> </a:t>
            </a:r>
            <a:br>
              <a:rPr lang="en-US" altLang="ja-JP" sz="2000" dirty="0" smtClean="0">
                <a:solidFill>
                  <a:prstClr val="white"/>
                </a:solidFill>
              </a:rPr>
            </a:br>
            <a:r>
              <a:rPr lang="en-US" altLang="ja-JP" sz="2000" i="1" dirty="0" smtClean="0">
                <a:solidFill>
                  <a:prstClr val="white"/>
                </a:solidFill>
              </a:rPr>
              <a:t>Note: What is </a:t>
            </a:r>
            <a:r>
              <a:rPr lang="en-US" altLang="ja-JP" sz="2000" b="1" i="1" dirty="0" smtClean="0">
                <a:solidFill>
                  <a:srgbClr val="FF0000"/>
                </a:solidFill>
              </a:rPr>
              <a:t>causality</a:t>
            </a:r>
            <a:r>
              <a:rPr lang="en-US" altLang="ja-JP" sz="2000" i="1" dirty="0" smtClean="0">
                <a:solidFill>
                  <a:prstClr val="white"/>
                </a:solidFill>
              </a:rPr>
              <a:t> is outside the scope of our research.</a:t>
            </a:r>
          </a:p>
          <a:p>
            <a:pPr marL="277813" indent="-277813">
              <a:lnSpc>
                <a:spcPct val="90000"/>
              </a:lnSpc>
              <a:spcBef>
                <a:spcPct val="30000"/>
              </a:spcBef>
            </a:pPr>
            <a:endParaRPr lang="en-US" altLang="ja-JP" sz="1200" dirty="0" smtClean="0"/>
          </a:p>
          <a:p>
            <a:pPr marL="277813" indent="-277813">
              <a:lnSpc>
                <a:spcPct val="90000"/>
              </a:lnSpc>
              <a:spcBef>
                <a:spcPct val="30000"/>
              </a:spcBef>
              <a:buSzPct val="80000"/>
            </a:pPr>
            <a:r>
              <a:rPr lang="en-US" altLang="ja-JP" sz="2400" dirty="0" smtClean="0"/>
              <a:t>sequence of </a:t>
            </a:r>
            <a:r>
              <a:rPr lang="en-US" altLang="ja-JP" sz="2400" dirty="0" err="1" smtClean="0"/>
              <a:t>occurrents</a:t>
            </a:r>
            <a:endParaRPr lang="en-US" altLang="ja-JP" sz="2400" dirty="0" smtClean="0"/>
          </a:p>
          <a:p>
            <a:pPr marL="832104" lvl="1" indent="-457200">
              <a:lnSpc>
                <a:spcPct val="90000"/>
              </a:lnSpc>
              <a:spcBef>
                <a:spcPct val="30000"/>
              </a:spcBef>
              <a:buSzPct val="80000"/>
              <a:buFont typeface="+mj-lt"/>
              <a:buAutoNum type="arabicPeriod"/>
            </a:pPr>
            <a:r>
              <a:rPr lang="en-US" altLang="ja-JP" sz="2000" b="1" dirty="0" smtClean="0"/>
              <a:t>sequential </a:t>
            </a:r>
            <a:r>
              <a:rPr lang="en-US" altLang="ja-JP" sz="2000" b="1" dirty="0" err="1" smtClean="0"/>
              <a:t>occurrents</a:t>
            </a:r>
            <a:endParaRPr lang="en-US" altLang="ja-JP" sz="2000" b="1" dirty="0" smtClean="0"/>
          </a:p>
          <a:p>
            <a:pPr marL="1001268" lvl="2" indent="-342900">
              <a:lnSpc>
                <a:spcPct val="90000"/>
              </a:lnSpc>
              <a:spcBef>
                <a:spcPct val="30000"/>
              </a:spcBef>
              <a:buSzPct val="80000"/>
              <a:buFont typeface="+mj-lt"/>
              <a:buAutoNum type="arabicPeriod"/>
            </a:pPr>
            <a:r>
              <a:rPr lang="en-US" altLang="ja-JP" sz="1800" dirty="0" smtClean="0"/>
              <a:t>event sequence (accident=&gt;ambulance arrival =&gt;…)</a:t>
            </a:r>
          </a:p>
          <a:p>
            <a:pPr marL="832104" lvl="1" indent="-457200">
              <a:lnSpc>
                <a:spcPct val="90000"/>
              </a:lnSpc>
              <a:spcBef>
                <a:spcPct val="30000"/>
              </a:spcBef>
              <a:buFont typeface="+mj-lt"/>
              <a:buAutoNum type="arabicPeriod"/>
            </a:pPr>
            <a:r>
              <a:rPr lang="en-US" altLang="ja-JP" sz="2000" b="1" dirty="0" smtClean="0"/>
              <a:t>concurrent </a:t>
            </a:r>
            <a:r>
              <a:rPr lang="en-US" altLang="ja-JP" sz="2000" b="1" dirty="0" err="1" smtClean="0"/>
              <a:t>occurrents</a:t>
            </a:r>
            <a:endParaRPr lang="en-US" altLang="ja-JP" sz="2000" b="1" dirty="0" smtClean="0"/>
          </a:p>
          <a:p>
            <a:pPr marL="1001268" lvl="2" indent="-342900">
              <a:lnSpc>
                <a:spcPct val="90000"/>
              </a:lnSpc>
              <a:spcBef>
                <a:spcPct val="30000"/>
              </a:spcBef>
              <a:buFont typeface="+mj-lt"/>
              <a:buAutoNum type="arabicPeriod"/>
            </a:pPr>
            <a:r>
              <a:rPr lang="en-US" altLang="ja-JP" sz="1800" dirty="0" smtClean="0"/>
              <a:t>directly connected processes (piston=&gt;shaft=&gt;wheel=&gt;car)</a:t>
            </a:r>
          </a:p>
          <a:p>
            <a:pPr marL="1001268" lvl="2" indent="-342900">
              <a:lnSpc>
                <a:spcPct val="90000"/>
              </a:lnSpc>
              <a:spcBef>
                <a:spcPct val="30000"/>
              </a:spcBef>
              <a:buFont typeface="+mj-lt"/>
              <a:buAutoNum type="arabicPeriod"/>
            </a:pPr>
            <a:r>
              <a:rPr lang="en-US" altLang="ja-JP" sz="1800" b="1" dirty="0" smtClean="0">
                <a:solidFill>
                  <a:srgbClr val="FFFF00"/>
                </a:solidFill>
              </a:rPr>
              <a:t>state-mediated (clot growth=&gt;decrease of cross-section=&gt;..)</a:t>
            </a:r>
          </a:p>
          <a:p>
            <a:pPr marL="1001268" lvl="2" indent="-342900">
              <a:lnSpc>
                <a:spcPct val="90000"/>
              </a:lnSpc>
              <a:spcBef>
                <a:spcPct val="30000"/>
              </a:spcBef>
              <a:buFont typeface="+mj-lt"/>
              <a:buAutoNum type="arabicPeriod"/>
            </a:pPr>
            <a:r>
              <a:rPr lang="en-US" altLang="ja-JP" sz="1800" dirty="0" smtClean="0"/>
              <a:t>pseudo-simultaneous (collision=&gt;breakage=&gt;…)</a:t>
            </a:r>
          </a:p>
          <a:p>
            <a:pPr marL="277813" indent="-277813">
              <a:lnSpc>
                <a:spcPct val="90000"/>
              </a:lnSpc>
              <a:spcBef>
                <a:spcPct val="30000"/>
              </a:spcBef>
            </a:pPr>
            <a:r>
              <a:rPr lang="en-US" altLang="ja-JP" sz="2400" dirty="0" smtClean="0"/>
              <a:t>A causal chain as a continuant is </a:t>
            </a:r>
            <a:r>
              <a:rPr lang="en-US" altLang="ja-JP" sz="2400" dirty="0" smtClean="0">
                <a:solidFill>
                  <a:srgbClr val="FFFF00"/>
                </a:solidFill>
              </a:rPr>
              <a:t>embedded in </a:t>
            </a:r>
            <a:r>
              <a:rPr lang="en-US" altLang="ja-JP" sz="2400" b="1" dirty="0" smtClean="0">
                <a:solidFill>
                  <a:srgbClr val="FFFF00"/>
                </a:solidFill>
              </a:rPr>
              <a:t>2.2.</a:t>
            </a:r>
            <a:endParaRPr lang="en-US" altLang="ja-JP" sz="2400" b="1" dirty="0">
              <a:solidFill>
                <a:srgbClr val="FFFF00"/>
              </a:solidFill>
            </a:endParaRPr>
          </a:p>
          <a:p>
            <a:pPr marL="277813" indent="-277813">
              <a:lnSpc>
                <a:spcPct val="90000"/>
              </a:lnSpc>
              <a:spcBef>
                <a:spcPct val="30000"/>
              </a:spcBef>
              <a:buSzTx/>
              <a:buFont typeface="Wingdings" pitchFamily="2" charset="2"/>
              <a:buNone/>
            </a:pPr>
            <a:endParaRPr lang="en-US" altLang="ja-JP" sz="2000" dirty="0" smtClean="0"/>
          </a:p>
          <a:p>
            <a:pPr marL="277813" indent="-277813">
              <a:lnSpc>
                <a:spcPct val="90000"/>
              </a:lnSpc>
              <a:spcBef>
                <a:spcPct val="30000"/>
              </a:spcBef>
              <a:buSzTx/>
              <a:buFont typeface="Wingdings" pitchFamily="2" charset="2"/>
              <a:buNone/>
            </a:pPr>
            <a:endParaRPr lang="en-US" altLang="ja-JP" sz="2000" dirty="0"/>
          </a:p>
          <a:p>
            <a:pPr marL="277813" indent="-277813">
              <a:lnSpc>
                <a:spcPct val="90000"/>
              </a:lnSpc>
              <a:spcBef>
                <a:spcPct val="30000"/>
              </a:spcBef>
              <a:buSzTx/>
              <a:buFont typeface="Wingdings" pitchFamily="2" charset="2"/>
              <a:buNone/>
            </a:pPr>
            <a:endParaRPr lang="en-US" altLang="ja-JP" sz="12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154"/>
          <p:cNvGrpSpPr/>
          <p:nvPr/>
        </p:nvGrpSpPr>
        <p:grpSpPr>
          <a:xfrm>
            <a:off x="3258130" y="1828801"/>
            <a:ext cx="3513604" cy="4615134"/>
            <a:chOff x="3258130" y="1828801"/>
            <a:chExt cx="3513604" cy="4615134"/>
          </a:xfrm>
        </p:grpSpPr>
        <p:sp>
          <p:nvSpPr>
            <p:cNvPr id="154" name="正方形/長方形 153"/>
            <p:cNvSpPr>
              <a:spLocks noChangeArrowheads="1"/>
            </p:cNvSpPr>
            <p:nvPr/>
          </p:nvSpPr>
          <p:spPr bwMode="auto">
            <a:xfrm rot="5400000">
              <a:off x="3939777" y="3586095"/>
              <a:ext cx="4587602" cy="1076313"/>
            </a:xfrm>
            <a:prstGeom prst="rect">
              <a:avLst/>
            </a:prstGeom>
            <a:gradFill flip="none" rotWithShape="1">
              <a:gsLst>
                <a:gs pos="0">
                  <a:srgbClr val="DCFFA0">
                    <a:alpha val="49000"/>
                  </a:srgbClr>
                </a:gs>
                <a:gs pos="100000">
                  <a:srgbClr val="A0CA4A"/>
                </a:gs>
              </a:gsLst>
              <a:lin ang="10800000" scaled="1"/>
              <a:tileRect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ja-JP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8" name="正方形/長方形 147"/>
            <p:cNvSpPr>
              <a:spLocks noChangeArrowheads="1"/>
            </p:cNvSpPr>
            <p:nvPr/>
          </p:nvSpPr>
          <p:spPr bwMode="auto">
            <a:xfrm rot="5400000">
              <a:off x="2684563" y="3521330"/>
              <a:ext cx="4585755" cy="1207698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alpha val="50000"/>
                  </a:schemeClr>
                </a:gs>
                <a:gs pos="100000">
                  <a:srgbClr val="D1403C"/>
                </a:gs>
              </a:gsLst>
              <a:lin ang="10800000" scaled="1"/>
              <a:tileRect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ja-JP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7" name="正方形/長方形 146"/>
            <p:cNvSpPr>
              <a:spLocks noChangeArrowheads="1"/>
            </p:cNvSpPr>
            <p:nvPr/>
          </p:nvSpPr>
          <p:spPr bwMode="auto">
            <a:xfrm rot="5400000">
              <a:off x="1370271" y="3716660"/>
              <a:ext cx="4615134" cy="839416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  <a:alpha val="50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ja-JP" altLang="en-US" dirty="0" smtClean="0">
                <a:solidFill>
                  <a:prstClr val="white"/>
                </a:solidFill>
              </a:endParaRPr>
            </a:p>
          </p:txBody>
        </p:sp>
      </p:grpSp>
      <p:sp>
        <p:nvSpPr>
          <p:cNvPr id="99" name="角丸四角形 98"/>
          <p:cNvSpPr/>
          <p:nvPr/>
        </p:nvSpPr>
        <p:spPr>
          <a:xfrm>
            <a:off x="6862577" y="1540724"/>
            <a:ext cx="1570008" cy="690113"/>
          </a:xfrm>
          <a:prstGeom prst="round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9863" y="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Causal chain of a disease</a:t>
            </a:r>
            <a:endParaRPr kumimoji="1" lang="ja-JP" altLang="en-US" dirty="0"/>
          </a:p>
        </p:txBody>
      </p:sp>
      <p:sp>
        <p:nvSpPr>
          <p:cNvPr id="30" name="Oval 23"/>
          <p:cNvSpPr>
            <a:spLocks noChangeArrowheads="1"/>
          </p:cNvSpPr>
          <p:nvPr/>
        </p:nvSpPr>
        <p:spPr bwMode="auto">
          <a:xfrm>
            <a:off x="4726354" y="4942032"/>
            <a:ext cx="504825" cy="5048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BE4B48"/>
            </a:solidFill>
            <a:miter lim="800000"/>
            <a:headEnd type="none" w="sm" len="sm"/>
            <a:tailEnd type="none" w="sm" len="sm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wrap="none" anchor="ctr"/>
          <a:lstStyle/>
          <a:p>
            <a:pPr algn="r" defTabSz="457200"/>
            <a:endParaRPr lang="ja-JP" altLang="ja-JP">
              <a:solidFill>
                <a:srgbClr val="000000"/>
              </a:solidFill>
            </a:endParaRPr>
          </a:p>
        </p:txBody>
      </p:sp>
      <p:cxnSp>
        <p:nvCxnSpPr>
          <p:cNvPr id="31" name="AutoShape 24"/>
          <p:cNvCxnSpPr>
            <a:cxnSpLocks noChangeShapeType="1"/>
            <a:stCxn id="30" idx="3"/>
            <a:endCxn id="32" idx="1"/>
          </p:cNvCxnSpPr>
          <p:nvPr/>
        </p:nvCxnSpPr>
        <p:spPr bwMode="auto">
          <a:xfrm>
            <a:off x="5231179" y="5194445"/>
            <a:ext cx="681038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sp>
        <p:nvSpPr>
          <p:cNvPr id="32" name="Oval 15"/>
          <p:cNvSpPr>
            <a:spLocks noChangeArrowheads="1"/>
          </p:cNvSpPr>
          <p:nvPr/>
        </p:nvSpPr>
        <p:spPr bwMode="auto">
          <a:xfrm>
            <a:off x="5912217" y="4942032"/>
            <a:ext cx="504825" cy="5048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  <a:miter lim="800000"/>
            <a:headEnd type="none" w="sm" len="sm"/>
            <a:tailEnd type="none" w="sm" len="sm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wrap="none" anchor="ctr"/>
          <a:lstStyle/>
          <a:p>
            <a:pPr algn="r" defTabSz="457200"/>
            <a:endParaRPr lang="ja-JP" altLang="ja-JP">
              <a:solidFill>
                <a:srgbClr val="000000"/>
              </a:solidFill>
            </a:endParaRPr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3361154" y="4942032"/>
            <a:ext cx="504825" cy="5048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4A7EBB"/>
            </a:solidFill>
            <a:miter lim="800000"/>
            <a:headEnd type="none" w="sm" len="sm"/>
            <a:tailEnd type="none" w="sm" len="sm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wrap="none" anchor="ctr"/>
          <a:lstStyle/>
          <a:p>
            <a:pPr algn="r" defTabSz="457200"/>
            <a:endParaRPr lang="ja-JP" altLang="ja-JP">
              <a:solidFill>
                <a:srgbClr val="000000"/>
              </a:solidFill>
            </a:endParaRPr>
          </a:p>
        </p:txBody>
      </p:sp>
      <p:cxnSp>
        <p:nvCxnSpPr>
          <p:cNvPr id="34" name="AutoShape 24"/>
          <p:cNvCxnSpPr>
            <a:cxnSpLocks noChangeShapeType="1"/>
            <a:stCxn id="33" idx="3"/>
            <a:endCxn id="30" idx="1"/>
          </p:cNvCxnSpPr>
          <p:nvPr/>
        </p:nvCxnSpPr>
        <p:spPr bwMode="auto">
          <a:xfrm>
            <a:off x="3865979" y="5194445"/>
            <a:ext cx="860375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sp>
        <p:nvSpPr>
          <p:cNvPr id="35" name="テキスト ボックス 165"/>
          <p:cNvSpPr txBox="1">
            <a:spLocks noChangeArrowheads="1"/>
          </p:cNvSpPr>
          <p:nvPr/>
        </p:nvSpPr>
        <p:spPr bwMode="auto">
          <a:xfrm>
            <a:off x="3001114" y="4942032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…</a:t>
            </a:r>
          </a:p>
        </p:txBody>
      </p:sp>
      <p:cxnSp>
        <p:nvCxnSpPr>
          <p:cNvPr id="36" name="AutoShape 24"/>
          <p:cNvCxnSpPr>
            <a:cxnSpLocks noChangeShapeType="1"/>
            <a:stCxn id="32" idx="3"/>
            <a:endCxn id="76" idx="1"/>
          </p:cNvCxnSpPr>
          <p:nvPr/>
        </p:nvCxnSpPr>
        <p:spPr bwMode="auto">
          <a:xfrm flipV="1">
            <a:off x="6417042" y="5191480"/>
            <a:ext cx="373429" cy="296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sp>
        <p:nvSpPr>
          <p:cNvPr id="37" name="Oval 15"/>
          <p:cNvSpPr>
            <a:spLocks noChangeArrowheads="1"/>
          </p:cNvSpPr>
          <p:nvPr/>
        </p:nvSpPr>
        <p:spPr bwMode="auto">
          <a:xfrm>
            <a:off x="7106017" y="4943620"/>
            <a:ext cx="504825" cy="504825"/>
          </a:xfrm>
          <a:prstGeom prst="rect">
            <a:avLst/>
          </a:prstGeom>
          <a:gradFill rotWithShape="1">
            <a:gsLst>
              <a:gs pos="0">
                <a:srgbClr val="C8B0ED"/>
              </a:gs>
              <a:gs pos="100000">
                <a:srgbClr val="7F5BAB"/>
              </a:gs>
            </a:gsLst>
            <a:lin ang="5400000"/>
          </a:gradFill>
          <a:ln w="9525">
            <a:solidFill>
              <a:srgbClr val="7D60A0"/>
            </a:solidFill>
            <a:miter lim="800000"/>
            <a:headEnd type="none" w="sm" len="sm"/>
            <a:tailEnd type="none" w="sm" len="sm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wrap="none" anchor="ctr"/>
          <a:lstStyle/>
          <a:p>
            <a:pPr algn="r" defTabSz="457200"/>
            <a:endParaRPr lang="ja-JP" altLang="ja-JP">
              <a:solidFill>
                <a:srgbClr val="000000"/>
              </a:solidFill>
            </a:endParaRPr>
          </a:p>
        </p:txBody>
      </p:sp>
      <p:cxnSp>
        <p:nvCxnSpPr>
          <p:cNvPr id="43" name="AutoShape 24"/>
          <p:cNvCxnSpPr>
            <a:cxnSpLocks noChangeShapeType="1"/>
            <a:stCxn id="37" idx="3"/>
          </p:cNvCxnSpPr>
          <p:nvPr/>
        </p:nvCxnSpPr>
        <p:spPr bwMode="auto">
          <a:xfrm>
            <a:off x="7610842" y="5196032"/>
            <a:ext cx="4826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sp>
        <p:nvSpPr>
          <p:cNvPr id="56" name="Oval 23"/>
          <p:cNvSpPr>
            <a:spLocks noChangeArrowheads="1"/>
          </p:cNvSpPr>
          <p:nvPr/>
        </p:nvSpPr>
        <p:spPr bwMode="auto">
          <a:xfrm>
            <a:off x="4726354" y="3831796"/>
            <a:ext cx="504825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BE4B48"/>
            </a:solidFill>
            <a:miter lim="800000"/>
            <a:headEnd type="none" w="sm" len="sm"/>
            <a:tailEnd type="none" w="sm" len="sm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wrap="none" anchor="ctr"/>
          <a:lstStyle/>
          <a:p>
            <a:pPr algn="r" defTabSz="457200"/>
            <a:endParaRPr lang="ja-JP" altLang="ja-JP">
              <a:solidFill>
                <a:srgbClr val="000000"/>
              </a:solidFill>
            </a:endParaRPr>
          </a:p>
        </p:txBody>
      </p:sp>
      <p:cxnSp>
        <p:nvCxnSpPr>
          <p:cNvPr id="57" name="AutoShape 24"/>
          <p:cNvCxnSpPr>
            <a:cxnSpLocks noChangeShapeType="1"/>
            <a:stCxn id="56" idx="3"/>
            <a:endCxn id="58" idx="1"/>
          </p:cNvCxnSpPr>
          <p:nvPr/>
        </p:nvCxnSpPr>
        <p:spPr bwMode="auto">
          <a:xfrm>
            <a:off x="5231179" y="4084209"/>
            <a:ext cx="681038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sp>
        <p:nvSpPr>
          <p:cNvPr id="58" name="Oval 15"/>
          <p:cNvSpPr>
            <a:spLocks noChangeArrowheads="1"/>
          </p:cNvSpPr>
          <p:nvPr/>
        </p:nvSpPr>
        <p:spPr bwMode="auto">
          <a:xfrm>
            <a:off x="5912217" y="3831796"/>
            <a:ext cx="504825" cy="5048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3">
                <a:lumMod val="60000"/>
                <a:lumOff val="40000"/>
              </a:schemeClr>
            </a:solidFill>
            <a:miter lim="800000"/>
            <a:headEnd type="none" w="sm" len="sm"/>
            <a:tailEnd type="none" w="sm" len="sm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wrap="none" anchor="ctr"/>
          <a:lstStyle/>
          <a:p>
            <a:pPr algn="r" defTabSz="457200"/>
            <a:endParaRPr lang="ja-JP" altLang="ja-JP">
              <a:solidFill>
                <a:srgbClr val="000000"/>
              </a:solidFill>
            </a:endParaRPr>
          </a:p>
        </p:txBody>
      </p:sp>
      <p:sp>
        <p:nvSpPr>
          <p:cNvPr id="59" name="Oval 23"/>
          <p:cNvSpPr>
            <a:spLocks noChangeArrowheads="1"/>
          </p:cNvSpPr>
          <p:nvPr/>
        </p:nvSpPr>
        <p:spPr bwMode="auto">
          <a:xfrm>
            <a:off x="3361154" y="3831796"/>
            <a:ext cx="504825" cy="5048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4A7EBB"/>
            </a:solidFill>
            <a:miter lim="800000"/>
            <a:headEnd type="none" w="sm" len="sm"/>
            <a:tailEnd type="none" w="sm" len="sm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wrap="none" anchor="ctr"/>
          <a:lstStyle/>
          <a:p>
            <a:pPr algn="r" defTabSz="457200"/>
            <a:endParaRPr lang="ja-JP" altLang="ja-JP">
              <a:solidFill>
                <a:srgbClr val="000000"/>
              </a:solidFill>
            </a:endParaRPr>
          </a:p>
        </p:txBody>
      </p:sp>
      <p:cxnSp>
        <p:nvCxnSpPr>
          <p:cNvPr id="60" name="AutoShape 24"/>
          <p:cNvCxnSpPr>
            <a:cxnSpLocks noChangeShapeType="1"/>
            <a:stCxn id="59" idx="3"/>
            <a:endCxn id="56" idx="1"/>
          </p:cNvCxnSpPr>
          <p:nvPr/>
        </p:nvCxnSpPr>
        <p:spPr bwMode="auto">
          <a:xfrm>
            <a:off x="3865979" y="4084209"/>
            <a:ext cx="860375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sp>
        <p:nvSpPr>
          <p:cNvPr id="61" name="テキスト ボックス 165"/>
          <p:cNvSpPr txBox="1">
            <a:spLocks noChangeArrowheads="1"/>
          </p:cNvSpPr>
          <p:nvPr/>
        </p:nvSpPr>
        <p:spPr bwMode="auto">
          <a:xfrm>
            <a:off x="3001114" y="3831796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…</a:t>
            </a:r>
          </a:p>
        </p:txBody>
      </p:sp>
      <p:cxnSp>
        <p:nvCxnSpPr>
          <p:cNvPr id="62" name="AutoShape 24"/>
          <p:cNvCxnSpPr>
            <a:cxnSpLocks noChangeShapeType="1"/>
            <a:stCxn id="58" idx="3"/>
            <a:endCxn id="63" idx="1"/>
          </p:cNvCxnSpPr>
          <p:nvPr/>
        </p:nvCxnSpPr>
        <p:spPr bwMode="auto">
          <a:xfrm>
            <a:off x="6417042" y="4084209"/>
            <a:ext cx="688975" cy="1587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sp>
        <p:nvSpPr>
          <p:cNvPr id="63" name="Oval 15"/>
          <p:cNvSpPr>
            <a:spLocks noChangeArrowheads="1"/>
          </p:cNvSpPr>
          <p:nvPr/>
        </p:nvSpPr>
        <p:spPr bwMode="auto">
          <a:xfrm>
            <a:off x="7106017" y="3833384"/>
            <a:ext cx="504825" cy="5048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7D60A0"/>
            </a:solidFill>
            <a:miter lim="800000"/>
            <a:headEnd type="none" w="sm" len="sm"/>
            <a:tailEnd type="none" w="sm" len="sm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wrap="none" anchor="ctr"/>
          <a:lstStyle/>
          <a:p>
            <a:pPr algn="r" defTabSz="457200"/>
            <a:endParaRPr lang="ja-JP" altLang="ja-JP">
              <a:solidFill>
                <a:srgbClr val="000000"/>
              </a:solidFill>
            </a:endParaRPr>
          </a:p>
        </p:txBody>
      </p:sp>
      <p:cxnSp>
        <p:nvCxnSpPr>
          <p:cNvPr id="69" name="AutoShape 24"/>
          <p:cNvCxnSpPr>
            <a:cxnSpLocks noChangeShapeType="1"/>
            <a:stCxn id="63" idx="3"/>
          </p:cNvCxnSpPr>
          <p:nvPr/>
        </p:nvCxnSpPr>
        <p:spPr bwMode="auto">
          <a:xfrm>
            <a:off x="7610842" y="4085796"/>
            <a:ext cx="482600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sp>
        <p:nvSpPr>
          <p:cNvPr id="76" name="正方形/長方形 75"/>
          <p:cNvSpPr/>
          <p:nvPr/>
        </p:nvSpPr>
        <p:spPr>
          <a:xfrm>
            <a:off x="6790471" y="4853829"/>
            <a:ext cx="1815270" cy="675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2" name="Oval 23"/>
          <p:cNvSpPr>
            <a:spLocks noChangeArrowheads="1"/>
          </p:cNvSpPr>
          <p:nvPr/>
        </p:nvSpPr>
        <p:spPr bwMode="auto">
          <a:xfrm>
            <a:off x="4749359" y="2440080"/>
            <a:ext cx="504825" cy="5048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rgbClr val="BE4B48"/>
            </a:solidFill>
            <a:miter lim="800000"/>
            <a:headEnd type="none" w="sm" len="sm"/>
            <a:tailEnd type="none" w="sm" len="sm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wrap="none" anchor="ctr"/>
          <a:lstStyle/>
          <a:p>
            <a:pPr algn="r" defTabSz="457200"/>
            <a:endParaRPr lang="ja-JP" altLang="ja-JP">
              <a:solidFill>
                <a:srgbClr val="000000"/>
              </a:solidFill>
            </a:endParaRPr>
          </a:p>
        </p:txBody>
      </p:sp>
      <p:cxnSp>
        <p:nvCxnSpPr>
          <p:cNvPr id="83" name="AutoShape 24"/>
          <p:cNvCxnSpPr>
            <a:cxnSpLocks noChangeShapeType="1"/>
            <a:stCxn id="82" idx="3"/>
            <a:endCxn id="84" idx="1"/>
          </p:cNvCxnSpPr>
          <p:nvPr/>
        </p:nvCxnSpPr>
        <p:spPr bwMode="auto">
          <a:xfrm>
            <a:off x="5254184" y="2692493"/>
            <a:ext cx="681038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sp>
        <p:nvSpPr>
          <p:cNvPr id="84" name="Oval 15"/>
          <p:cNvSpPr>
            <a:spLocks noChangeArrowheads="1"/>
          </p:cNvSpPr>
          <p:nvPr/>
        </p:nvSpPr>
        <p:spPr bwMode="auto">
          <a:xfrm>
            <a:off x="5935222" y="2440080"/>
            <a:ext cx="504825" cy="5048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rgbClr val="98B954"/>
            </a:solidFill>
            <a:miter lim="800000"/>
            <a:headEnd type="none" w="sm" len="sm"/>
            <a:tailEnd type="none" w="sm" len="sm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wrap="none" anchor="ctr"/>
          <a:lstStyle/>
          <a:p>
            <a:pPr algn="r" defTabSz="457200"/>
            <a:endParaRPr lang="ja-JP" altLang="ja-JP">
              <a:solidFill>
                <a:srgbClr val="000000"/>
              </a:solidFill>
            </a:endParaRPr>
          </a:p>
        </p:txBody>
      </p:sp>
      <p:sp>
        <p:nvSpPr>
          <p:cNvPr id="85" name="Oval 23"/>
          <p:cNvSpPr>
            <a:spLocks noChangeArrowheads="1"/>
          </p:cNvSpPr>
          <p:nvPr/>
        </p:nvSpPr>
        <p:spPr bwMode="auto">
          <a:xfrm>
            <a:off x="3384159" y="2440080"/>
            <a:ext cx="5048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4A7EBB"/>
            </a:solidFill>
            <a:miter lim="800000"/>
            <a:headEnd type="none" w="sm" len="sm"/>
            <a:tailEnd type="none" w="sm" len="sm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wrap="none" anchor="ctr"/>
          <a:lstStyle/>
          <a:p>
            <a:pPr algn="r" defTabSz="457200"/>
            <a:endParaRPr lang="ja-JP" altLang="ja-JP">
              <a:solidFill>
                <a:srgbClr val="000000"/>
              </a:solidFill>
            </a:endParaRPr>
          </a:p>
        </p:txBody>
      </p:sp>
      <p:cxnSp>
        <p:nvCxnSpPr>
          <p:cNvPr id="86" name="AutoShape 24"/>
          <p:cNvCxnSpPr>
            <a:cxnSpLocks noChangeShapeType="1"/>
            <a:stCxn id="85" idx="3"/>
            <a:endCxn id="82" idx="1"/>
          </p:cNvCxnSpPr>
          <p:nvPr/>
        </p:nvCxnSpPr>
        <p:spPr bwMode="auto">
          <a:xfrm>
            <a:off x="3888984" y="2692493"/>
            <a:ext cx="860375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sp>
        <p:nvSpPr>
          <p:cNvPr id="87" name="テキスト ボックス 165"/>
          <p:cNvSpPr txBox="1">
            <a:spLocks noChangeArrowheads="1"/>
          </p:cNvSpPr>
          <p:nvPr/>
        </p:nvSpPr>
        <p:spPr bwMode="auto">
          <a:xfrm>
            <a:off x="3024119" y="244008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…</a:t>
            </a:r>
          </a:p>
        </p:txBody>
      </p:sp>
      <p:cxnSp>
        <p:nvCxnSpPr>
          <p:cNvPr id="88" name="AutoShape 24"/>
          <p:cNvCxnSpPr>
            <a:cxnSpLocks noChangeShapeType="1"/>
            <a:stCxn id="84" idx="3"/>
            <a:endCxn id="89" idx="1"/>
          </p:cNvCxnSpPr>
          <p:nvPr/>
        </p:nvCxnSpPr>
        <p:spPr bwMode="auto">
          <a:xfrm>
            <a:off x="6440047" y="2692493"/>
            <a:ext cx="688975" cy="1587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sp>
        <p:nvSpPr>
          <p:cNvPr id="89" name="Oval 15"/>
          <p:cNvSpPr>
            <a:spLocks noChangeArrowheads="1"/>
          </p:cNvSpPr>
          <p:nvPr/>
        </p:nvSpPr>
        <p:spPr bwMode="auto">
          <a:xfrm>
            <a:off x="7129022" y="2441668"/>
            <a:ext cx="504825" cy="504825"/>
          </a:xfrm>
          <a:prstGeom prst="rect">
            <a:avLst/>
          </a:prstGeom>
          <a:solidFill>
            <a:schemeClr val="accent4"/>
          </a:solidFill>
          <a:ln w="9525">
            <a:solidFill>
              <a:srgbClr val="7D60A0"/>
            </a:solidFill>
            <a:miter lim="800000"/>
            <a:headEnd type="none" w="sm" len="sm"/>
            <a:tailEnd type="none" w="sm" len="sm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wrap="none" anchor="ctr"/>
          <a:lstStyle/>
          <a:p>
            <a:pPr algn="r" defTabSz="457200"/>
            <a:endParaRPr lang="ja-JP" altLang="ja-JP">
              <a:solidFill>
                <a:srgbClr val="000000"/>
              </a:solidFill>
            </a:endParaRPr>
          </a:p>
        </p:txBody>
      </p:sp>
      <p:cxnSp>
        <p:nvCxnSpPr>
          <p:cNvPr id="90" name="AutoShape 24"/>
          <p:cNvCxnSpPr>
            <a:cxnSpLocks noChangeShapeType="1"/>
            <a:stCxn id="89" idx="3"/>
          </p:cNvCxnSpPr>
          <p:nvPr/>
        </p:nvCxnSpPr>
        <p:spPr bwMode="auto">
          <a:xfrm>
            <a:off x="7633847" y="2694080"/>
            <a:ext cx="482600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sp>
        <p:nvSpPr>
          <p:cNvPr id="91" name="Oval 15"/>
          <p:cNvSpPr>
            <a:spLocks noChangeArrowheads="1"/>
          </p:cNvSpPr>
          <p:nvPr/>
        </p:nvSpPr>
        <p:spPr bwMode="auto">
          <a:xfrm>
            <a:off x="7126146" y="1627910"/>
            <a:ext cx="504825" cy="5048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7D60A0"/>
            </a:solidFill>
            <a:miter lim="800000"/>
            <a:headEnd type="none" w="sm" len="sm"/>
            <a:tailEnd type="none" w="sm" len="sm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wrap="none" anchor="ctr"/>
          <a:lstStyle/>
          <a:p>
            <a:pPr algn="r" defTabSz="457200"/>
            <a:endParaRPr lang="ja-JP" altLang="ja-JP">
              <a:solidFill>
                <a:srgbClr val="000000"/>
              </a:solidFill>
            </a:endParaRPr>
          </a:p>
        </p:txBody>
      </p:sp>
      <p:cxnSp>
        <p:nvCxnSpPr>
          <p:cNvPr id="92" name="AutoShape 24"/>
          <p:cNvCxnSpPr>
            <a:cxnSpLocks noChangeShapeType="1"/>
            <a:stCxn id="91" idx="3"/>
          </p:cNvCxnSpPr>
          <p:nvPr/>
        </p:nvCxnSpPr>
        <p:spPr bwMode="auto">
          <a:xfrm>
            <a:off x="7630971" y="1880322"/>
            <a:ext cx="482600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93" name="AutoShape 24"/>
          <p:cNvCxnSpPr>
            <a:cxnSpLocks noChangeShapeType="1"/>
            <a:stCxn id="84" idx="3"/>
            <a:endCxn id="91" idx="1"/>
          </p:cNvCxnSpPr>
          <p:nvPr/>
        </p:nvCxnSpPr>
        <p:spPr bwMode="auto">
          <a:xfrm flipV="1">
            <a:off x="6440047" y="1880323"/>
            <a:ext cx="686099" cy="81217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sp>
        <p:nvSpPr>
          <p:cNvPr id="100" name="角丸四角形 99"/>
          <p:cNvSpPr>
            <a:spLocks noChangeAspect="1"/>
          </p:cNvSpPr>
          <p:nvPr/>
        </p:nvSpPr>
        <p:spPr>
          <a:xfrm rot="18680879">
            <a:off x="6230462" y="1963776"/>
            <a:ext cx="1122518" cy="623978"/>
          </a:xfrm>
          <a:prstGeom prst="round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75" name="正方形/長方形 74"/>
          <p:cNvSpPr>
            <a:spLocks noChangeArrowheads="1"/>
          </p:cNvSpPr>
          <p:nvPr/>
        </p:nvSpPr>
        <p:spPr bwMode="auto">
          <a:xfrm rot="5400000">
            <a:off x="-1071503" y="3898099"/>
            <a:ext cx="3515752" cy="33713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tx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tx2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ja-JP" altLang="en-US" dirty="0" smtClean="0">
              <a:solidFill>
                <a:prstClr val="white"/>
              </a:solidFill>
            </a:endParaRPr>
          </a:p>
        </p:txBody>
      </p:sp>
      <p:sp>
        <p:nvSpPr>
          <p:cNvPr id="77" name="正方形/長方形 76"/>
          <p:cNvSpPr>
            <a:spLocks noChangeArrowheads="1"/>
          </p:cNvSpPr>
          <p:nvPr/>
        </p:nvSpPr>
        <p:spPr bwMode="auto">
          <a:xfrm rot="5400000">
            <a:off x="1160309" y="3125565"/>
            <a:ext cx="2546326" cy="37063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>
            <a:solidFill>
              <a:srgbClr val="7D60A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80" name="正方形/長方形 79"/>
          <p:cNvSpPr>
            <a:spLocks noChangeArrowheads="1"/>
          </p:cNvSpPr>
          <p:nvPr/>
        </p:nvSpPr>
        <p:spPr bwMode="auto">
          <a:xfrm rot="5400000">
            <a:off x="108453" y="3662053"/>
            <a:ext cx="3514419" cy="340044"/>
          </a:xfrm>
          <a:prstGeom prst="rect">
            <a:avLst/>
          </a:prstGeom>
          <a:gradFill flip="none" rotWithShape="1">
            <a:gsLst>
              <a:gs pos="0">
                <a:srgbClr val="DCFFA0"/>
              </a:gs>
              <a:gs pos="100000">
                <a:srgbClr val="A0CA4A"/>
              </a:gs>
            </a:gsLst>
            <a:lin ang="10800000" scaled="1"/>
            <a:tileRect/>
          </a:gradFill>
          <a:ln w="9525">
            <a:solidFill>
              <a:srgbClr val="98B954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ja-JP" altLang="en-US" dirty="0">
              <a:solidFill>
                <a:prstClr val="white"/>
              </a:solidFill>
            </a:endParaRPr>
          </a:p>
        </p:txBody>
      </p:sp>
      <p:cxnSp>
        <p:nvCxnSpPr>
          <p:cNvPr id="226" name="AutoShape 24"/>
          <p:cNvCxnSpPr>
            <a:cxnSpLocks noChangeShapeType="1"/>
          </p:cNvCxnSpPr>
          <p:nvPr/>
        </p:nvCxnSpPr>
        <p:spPr bwMode="auto">
          <a:xfrm flipV="1">
            <a:off x="2020147" y="2099668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227" name="AutoShape 24"/>
          <p:cNvCxnSpPr>
            <a:cxnSpLocks noChangeShapeType="1"/>
          </p:cNvCxnSpPr>
          <p:nvPr/>
        </p:nvCxnSpPr>
        <p:spPr bwMode="auto">
          <a:xfrm flipV="1">
            <a:off x="2016138" y="2276132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228" name="AutoShape 24"/>
          <p:cNvCxnSpPr>
            <a:cxnSpLocks noChangeShapeType="1"/>
          </p:cNvCxnSpPr>
          <p:nvPr/>
        </p:nvCxnSpPr>
        <p:spPr bwMode="auto">
          <a:xfrm flipV="1">
            <a:off x="2012126" y="2440564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229" name="AutoShape 24"/>
          <p:cNvCxnSpPr>
            <a:cxnSpLocks noChangeShapeType="1"/>
          </p:cNvCxnSpPr>
          <p:nvPr/>
        </p:nvCxnSpPr>
        <p:spPr bwMode="auto">
          <a:xfrm flipV="1">
            <a:off x="2020144" y="2617059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230" name="AutoShape 24"/>
          <p:cNvCxnSpPr>
            <a:cxnSpLocks noChangeShapeType="1"/>
          </p:cNvCxnSpPr>
          <p:nvPr/>
        </p:nvCxnSpPr>
        <p:spPr bwMode="auto">
          <a:xfrm flipV="1">
            <a:off x="2016128" y="2793523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231" name="AutoShape 24"/>
          <p:cNvCxnSpPr>
            <a:cxnSpLocks noChangeShapeType="1"/>
          </p:cNvCxnSpPr>
          <p:nvPr/>
        </p:nvCxnSpPr>
        <p:spPr bwMode="auto">
          <a:xfrm flipV="1">
            <a:off x="2012122" y="2957956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232" name="AutoShape 24"/>
          <p:cNvCxnSpPr>
            <a:cxnSpLocks noChangeShapeType="1"/>
          </p:cNvCxnSpPr>
          <p:nvPr/>
        </p:nvCxnSpPr>
        <p:spPr bwMode="auto">
          <a:xfrm flipV="1">
            <a:off x="2008111" y="3134420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233" name="AutoShape 24"/>
          <p:cNvCxnSpPr>
            <a:cxnSpLocks noChangeShapeType="1"/>
          </p:cNvCxnSpPr>
          <p:nvPr/>
        </p:nvCxnSpPr>
        <p:spPr bwMode="auto">
          <a:xfrm flipV="1">
            <a:off x="2016131" y="3298852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234" name="AutoShape 24"/>
          <p:cNvCxnSpPr>
            <a:cxnSpLocks noChangeShapeType="1"/>
          </p:cNvCxnSpPr>
          <p:nvPr/>
        </p:nvCxnSpPr>
        <p:spPr bwMode="auto">
          <a:xfrm flipV="1">
            <a:off x="2012122" y="3475316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235" name="AutoShape 24"/>
          <p:cNvCxnSpPr>
            <a:cxnSpLocks noChangeShapeType="1"/>
          </p:cNvCxnSpPr>
          <p:nvPr/>
        </p:nvCxnSpPr>
        <p:spPr bwMode="auto">
          <a:xfrm flipV="1">
            <a:off x="2020142" y="3651780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236" name="AutoShape 24"/>
          <p:cNvCxnSpPr>
            <a:cxnSpLocks noChangeShapeType="1"/>
          </p:cNvCxnSpPr>
          <p:nvPr/>
        </p:nvCxnSpPr>
        <p:spPr bwMode="auto">
          <a:xfrm flipV="1">
            <a:off x="2020144" y="3832291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237" name="AutoShape 24"/>
          <p:cNvCxnSpPr>
            <a:cxnSpLocks noChangeShapeType="1"/>
          </p:cNvCxnSpPr>
          <p:nvPr/>
        </p:nvCxnSpPr>
        <p:spPr bwMode="auto">
          <a:xfrm flipV="1">
            <a:off x="2028160" y="3996723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277" name="AutoShape 24"/>
          <p:cNvCxnSpPr>
            <a:cxnSpLocks noChangeShapeType="1"/>
          </p:cNvCxnSpPr>
          <p:nvPr/>
        </p:nvCxnSpPr>
        <p:spPr bwMode="auto">
          <a:xfrm flipV="1">
            <a:off x="1450769" y="2290004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278" name="AutoShape 24"/>
          <p:cNvCxnSpPr>
            <a:cxnSpLocks noChangeShapeType="1"/>
          </p:cNvCxnSpPr>
          <p:nvPr/>
        </p:nvCxnSpPr>
        <p:spPr bwMode="auto">
          <a:xfrm flipV="1">
            <a:off x="1446760" y="2466468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279" name="AutoShape 24"/>
          <p:cNvCxnSpPr>
            <a:cxnSpLocks noChangeShapeType="1"/>
          </p:cNvCxnSpPr>
          <p:nvPr/>
        </p:nvCxnSpPr>
        <p:spPr bwMode="auto">
          <a:xfrm flipV="1">
            <a:off x="1442748" y="2630900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280" name="AutoShape 24"/>
          <p:cNvCxnSpPr>
            <a:cxnSpLocks noChangeShapeType="1"/>
          </p:cNvCxnSpPr>
          <p:nvPr/>
        </p:nvCxnSpPr>
        <p:spPr bwMode="auto">
          <a:xfrm flipV="1">
            <a:off x="1450766" y="2807395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281" name="AutoShape 24"/>
          <p:cNvCxnSpPr>
            <a:cxnSpLocks noChangeShapeType="1"/>
          </p:cNvCxnSpPr>
          <p:nvPr/>
        </p:nvCxnSpPr>
        <p:spPr bwMode="auto">
          <a:xfrm flipV="1">
            <a:off x="1446750" y="2983859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282" name="AutoShape 24"/>
          <p:cNvCxnSpPr>
            <a:cxnSpLocks noChangeShapeType="1"/>
          </p:cNvCxnSpPr>
          <p:nvPr/>
        </p:nvCxnSpPr>
        <p:spPr bwMode="auto">
          <a:xfrm flipV="1">
            <a:off x="1442744" y="3148292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283" name="AutoShape 24"/>
          <p:cNvCxnSpPr>
            <a:cxnSpLocks noChangeShapeType="1"/>
          </p:cNvCxnSpPr>
          <p:nvPr/>
        </p:nvCxnSpPr>
        <p:spPr bwMode="auto">
          <a:xfrm flipV="1">
            <a:off x="1438733" y="3324756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284" name="AutoShape 24"/>
          <p:cNvCxnSpPr>
            <a:cxnSpLocks noChangeShapeType="1"/>
          </p:cNvCxnSpPr>
          <p:nvPr/>
        </p:nvCxnSpPr>
        <p:spPr bwMode="auto">
          <a:xfrm flipV="1">
            <a:off x="1446753" y="3489188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285" name="AutoShape 24"/>
          <p:cNvCxnSpPr>
            <a:cxnSpLocks noChangeShapeType="1"/>
          </p:cNvCxnSpPr>
          <p:nvPr/>
        </p:nvCxnSpPr>
        <p:spPr bwMode="auto">
          <a:xfrm flipV="1">
            <a:off x="1442744" y="3665652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286" name="AutoShape 24"/>
          <p:cNvCxnSpPr>
            <a:cxnSpLocks noChangeShapeType="1"/>
          </p:cNvCxnSpPr>
          <p:nvPr/>
        </p:nvCxnSpPr>
        <p:spPr bwMode="auto">
          <a:xfrm flipV="1">
            <a:off x="1450764" y="3842116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287" name="AutoShape 24"/>
          <p:cNvCxnSpPr>
            <a:cxnSpLocks noChangeShapeType="1"/>
          </p:cNvCxnSpPr>
          <p:nvPr/>
        </p:nvCxnSpPr>
        <p:spPr bwMode="auto">
          <a:xfrm flipV="1">
            <a:off x="1450766" y="4022627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288" name="AutoShape 24"/>
          <p:cNvCxnSpPr>
            <a:cxnSpLocks noChangeShapeType="1"/>
          </p:cNvCxnSpPr>
          <p:nvPr/>
        </p:nvCxnSpPr>
        <p:spPr bwMode="auto">
          <a:xfrm flipV="1">
            <a:off x="1458782" y="4187059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289" name="AutoShape 24"/>
          <p:cNvCxnSpPr>
            <a:cxnSpLocks noChangeShapeType="1"/>
          </p:cNvCxnSpPr>
          <p:nvPr/>
        </p:nvCxnSpPr>
        <p:spPr bwMode="auto">
          <a:xfrm flipV="1">
            <a:off x="1454776" y="4363524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290" name="AutoShape 24"/>
          <p:cNvCxnSpPr>
            <a:cxnSpLocks noChangeShapeType="1"/>
          </p:cNvCxnSpPr>
          <p:nvPr/>
        </p:nvCxnSpPr>
        <p:spPr bwMode="auto">
          <a:xfrm flipV="1">
            <a:off x="1450765" y="4527956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291" name="AutoShape 24"/>
          <p:cNvCxnSpPr>
            <a:cxnSpLocks noChangeShapeType="1"/>
          </p:cNvCxnSpPr>
          <p:nvPr/>
        </p:nvCxnSpPr>
        <p:spPr bwMode="auto">
          <a:xfrm flipV="1">
            <a:off x="1458785" y="4704420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292" name="AutoShape 24"/>
          <p:cNvCxnSpPr>
            <a:cxnSpLocks noChangeShapeType="1"/>
          </p:cNvCxnSpPr>
          <p:nvPr/>
        </p:nvCxnSpPr>
        <p:spPr bwMode="auto">
          <a:xfrm flipV="1">
            <a:off x="1442744" y="4868852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293" name="AutoShape 24"/>
          <p:cNvCxnSpPr>
            <a:cxnSpLocks noChangeShapeType="1"/>
          </p:cNvCxnSpPr>
          <p:nvPr/>
        </p:nvCxnSpPr>
        <p:spPr bwMode="auto">
          <a:xfrm flipV="1">
            <a:off x="1450764" y="5033284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294" name="AutoShape 24"/>
          <p:cNvCxnSpPr>
            <a:cxnSpLocks noChangeShapeType="1"/>
          </p:cNvCxnSpPr>
          <p:nvPr/>
        </p:nvCxnSpPr>
        <p:spPr bwMode="auto">
          <a:xfrm flipV="1">
            <a:off x="1446750" y="5221811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295" name="AutoShape 24"/>
          <p:cNvCxnSpPr>
            <a:cxnSpLocks noChangeShapeType="1"/>
          </p:cNvCxnSpPr>
          <p:nvPr/>
        </p:nvCxnSpPr>
        <p:spPr bwMode="auto">
          <a:xfrm flipV="1">
            <a:off x="1454766" y="5386243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300" name="AutoShape 24"/>
          <p:cNvCxnSpPr>
            <a:cxnSpLocks noChangeShapeType="1"/>
          </p:cNvCxnSpPr>
          <p:nvPr/>
        </p:nvCxnSpPr>
        <p:spPr bwMode="auto">
          <a:xfrm flipV="1">
            <a:off x="850897" y="2454436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301" name="AutoShape 24"/>
          <p:cNvCxnSpPr>
            <a:cxnSpLocks noChangeShapeType="1"/>
          </p:cNvCxnSpPr>
          <p:nvPr/>
        </p:nvCxnSpPr>
        <p:spPr bwMode="auto">
          <a:xfrm flipV="1">
            <a:off x="846888" y="2630900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302" name="AutoShape 24"/>
          <p:cNvCxnSpPr>
            <a:cxnSpLocks noChangeShapeType="1"/>
          </p:cNvCxnSpPr>
          <p:nvPr/>
        </p:nvCxnSpPr>
        <p:spPr bwMode="auto">
          <a:xfrm flipV="1">
            <a:off x="842876" y="2795332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303" name="AutoShape 24"/>
          <p:cNvCxnSpPr>
            <a:cxnSpLocks noChangeShapeType="1"/>
          </p:cNvCxnSpPr>
          <p:nvPr/>
        </p:nvCxnSpPr>
        <p:spPr bwMode="auto">
          <a:xfrm flipV="1">
            <a:off x="850894" y="2971827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304" name="AutoShape 24"/>
          <p:cNvCxnSpPr>
            <a:cxnSpLocks noChangeShapeType="1"/>
          </p:cNvCxnSpPr>
          <p:nvPr/>
        </p:nvCxnSpPr>
        <p:spPr bwMode="auto">
          <a:xfrm flipV="1">
            <a:off x="846878" y="3148291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305" name="AutoShape 24"/>
          <p:cNvCxnSpPr>
            <a:cxnSpLocks noChangeShapeType="1"/>
          </p:cNvCxnSpPr>
          <p:nvPr/>
        </p:nvCxnSpPr>
        <p:spPr bwMode="auto">
          <a:xfrm flipV="1">
            <a:off x="842872" y="3312724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306" name="AutoShape 24"/>
          <p:cNvCxnSpPr>
            <a:cxnSpLocks noChangeShapeType="1"/>
          </p:cNvCxnSpPr>
          <p:nvPr/>
        </p:nvCxnSpPr>
        <p:spPr bwMode="auto">
          <a:xfrm flipV="1">
            <a:off x="838861" y="3489188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307" name="AutoShape 24"/>
          <p:cNvCxnSpPr>
            <a:cxnSpLocks noChangeShapeType="1"/>
          </p:cNvCxnSpPr>
          <p:nvPr/>
        </p:nvCxnSpPr>
        <p:spPr bwMode="auto">
          <a:xfrm flipV="1">
            <a:off x="846881" y="3653620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308" name="AutoShape 24"/>
          <p:cNvCxnSpPr>
            <a:cxnSpLocks noChangeShapeType="1"/>
          </p:cNvCxnSpPr>
          <p:nvPr/>
        </p:nvCxnSpPr>
        <p:spPr bwMode="auto">
          <a:xfrm flipV="1">
            <a:off x="842872" y="3830084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309" name="AutoShape 24"/>
          <p:cNvCxnSpPr>
            <a:cxnSpLocks noChangeShapeType="1"/>
          </p:cNvCxnSpPr>
          <p:nvPr/>
        </p:nvCxnSpPr>
        <p:spPr bwMode="auto">
          <a:xfrm flipV="1">
            <a:off x="826828" y="4006548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310" name="AutoShape 24"/>
          <p:cNvCxnSpPr>
            <a:cxnSpLocks noChangeShapeType="1"/>
          </p:cNvCxnSpPr>
          <p:nvPr/>
        </p:nvCxnSpPr>
        <p:spPr bwMode="auto">
          <a:xfrm flipV="1">
            <a:off x="826830" y="4175027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311" name="AutoShape 24"/>
          <p:cNvCxnSpPr>
            <a:cxnSpLocks noChangeShapeType="1"/>
          </p:cNvCxnSpPr>
          <p:nvPr/>
        </p:nvCxnSpPr>
        <p:spPr bwMode="auto">
          <a:xfrm flipV="1">
            <a:off x="834846" y="4351491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312" name="AutoShape 24"/>
          <p:cNvCxnSpPr>
            <a:cxnSpLocks noChangeShapeType="1"/>
          </p:cNvCxnSpPr>
          <p:nvPr/>
        </p:nvCxnSpPr>
        <p:spPr bwMode="auto">
          <a:xfrm flipV="1">
            <a:off x="830840" y="4527956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313" name="AutoShape 24"/>
          <p:cNvCxnSpPr>
            <a:cxnSpLocks noChangeShapeType="1"/>
          </p:cNvCxnSpPr>
          <p:nvPr/>
        </p:nvCxnSpPr>
        <p:spPr bwMode="auto">
          <a:xfrm flipV="1">
            <a:off x="826829" y="4692388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314" name="AutoShape 24"/>
          <p:cNvCxnSpPr>
            <a:cxnSpLocks noChangeShapeType="1"/>
          </p:cNvCxnSpPr>
          <p:nvPr/>
        </p:nvCxnSpPr>
        <p:spPr bwMode="auto">
          <a:xfrm flipV="1">
            <a:off x="834849" y="4856820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315" name="AutoShape 24"/>
          <p:cNvCxnSpPr>
            <a:cxnSpLocks noChangeShapeType="1"/>
          </p:cNvCxnSpPr>
          <p:nvPr/>
        </p:nvCxnSpPr>
        <p:spPr bwMode="auto">
          <a:xfrm flipV="1">
            <a:off x="842872" y="5033284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316" name="AutoShape 24"/>
          <p:cNvCxnSpPr>
            <a:cxnSpLocks noChangeShapeType="1"/>
          </p:cNvCxnSpPr>
          <p:nvPr/>
        </p:nvCxnSpPr>
        <p:spPr bwMode="auto">
          <a:xfrm flipV="1">
            <a:off x="838860" y="5197716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317" name="AutoShape 24"/>
          <p:cNvCxnSpPr>
            <a:cxnSpLocks noChangeShapeType="1"/>
          </p:cNvCxnSpPr>
          <p:nvPr/>
        </p:nvCxnSpPr>
        <p:spPr bwMode="auto">
          <a:xfrm flipV="1">
            <a:off x="834846" y="5374211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318" name="AutoShape 24"/>
          <p:cNvCxnSpPr>
            <a:cxnSpLocks noChangeShapeType="1"/>
          </p:cNvCxnSpPr>
          <p:nvPr/>
        </p:nvCxnSpPr>
        <p:spPr bwMode="auto">
          <a:xfrm flipV="1">
            <a:off x="842862" y="5550675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sp>
        <p:nvSpPr>
          <p:cNvPr id="321" name="正方形/長方形 320"/>
          <p:cNvSpPr>
            <a:spLocks noChangeArrowheads="1"/>
          </p:cNvSpPr>
          <p:nvPr/>
        </p:nvSpPr>
        <p:spPr bwMode="auto">
          <a:xfrm rot="5400000">
            <a:off x="2124455" y="2392877"/>
            <a:ext cx="1087799" cy="364877"/>
          </a:xfrm>
          <a:prstGeom prst="rect">
            <a:avLst/>
          </a:prstGeom>
          <a:gradFill flip="none" rotWithShape="1">
            <a:gsLst>
              <a:gs pos="0">
                <a:srgbClr val="C8B0ED"/>
              </a:gs>
              <a:gs pos="100000">
                <a:srgbClr val="7F5BAB"/>
              </a:gs>
            </a:gsLst>
            <a:lin ang="10800000" scaled="1"/>
            <a:tileRect/>
          </a:gradFill>
          <a:ln w="9525">
            <a:solidFill>
              <a:srgbClr val="7D60A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lnSpc>
                <a:spcPts val="1400"/>
              </a:lnSpc>
              <a:defRPr/>
            </a:pPr>
            <a:endParaRPr lang="ja-JP" altLang="en-US" dirty="0">
              <a:solidFill>
                <a:prstClr val="white"/>
              </a:solidFill>
            </a:endParaRPr>
          </a:p>
        </p:txBody>
      </p:sp>
      <p:cxnSp>
        <p:nvCxnSpPr>
          <p:cNvPr id="322" name="AutoShape 24"/>
          <p:cNvCxnSpPr>
            <a:cxnSpLocks noChangeShapeType="1"/>
          </p:cNvCxnSpPr>
          <p:nvPr/>
        </p:nvCxnSpPr>
        <p:spPr bwMode="auto">
          <a:xfrm flipV="1">
            <a:off x="2028158" y="4153108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cxnSp>
        <p:nvCxnSpPr>
          <p:cNvPr id="323" name="AutoShape 24"/>
          <p:cNvCxnSpPr>
            <a:cxnSpLocks noChangeShapeType="1"/>
          </p:cNvCxnSpPr>
          <p:nvPr/>
        </p:nvCxnSpPr>
        <p:spPr bwMode="auto">
          <a:xfrm flipV="1">
            <a:off x="2028160" y="4333619"/>
            <a:ext cx="243556" cy="15509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sp>
        <p:nvSpPr>
          <p:cNvPr id="326" name="テキスト ボックス 325"/>
          <p:cNvSpPr txBox="1"/>
          <p:nvPr/>
        </p:nvSpPr>
        <p:spPr>
          <a:xfrm>
            <a:off x="2943515" y="225040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prstClr val="black"/>
                </a:solidFill>
              </a:rPr>
              <a:t>t3</a:t>
            </a:r>
            <a:endParaRPr lang="ja-JP" altLang="en-US" b="1" dirty="0">
              <a:solidFill>
                <a:prstClr val="black"/>
              </a:solidFill>
            </a:endParaRPr>
          </a:p>
        </p:txBody>
      </p:sp>
      <p:sp>
        <p:nvSpPr>
          <p:cNvPr id="327" name="テキスト ボックス 326"/>
          <p:cNvSpPr txBox="1"/>
          <p:nvPr/>
        </p:nvSpPr>
        <p:spPr>
          <a:xfrm>
            <a:off x="2943515" y="357846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prstClr val="black"/>
                </a:solidFill>
              </a:rPr>
              <a:t>t2</a:t>
            </a:r>
            <a:endParaRPr lang="ja-JP" altLang="en-US" b="1" dirty="0">
              <a:solidFill>
                <a:prstClr val="black"/>
              </a:solidFill>
            </a:endParaRPr>
          </a:p>
        </p:txBody>
      </p:sp>
      <p:sp>
        <p:nvSpPr>
          <p:cNvPr id="328" name="テキスト ボックス 327"/>
          <p:cNvSpPr txBox="1"/>
          <p:nvPr/>
        </p:nvSpPr>
        <p:spPr>
          <a:xfrm>
            <a:off x="2943515" y="476500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prstClr val="black"/>
                </a:solidFill>
              </a:rPr>
              <a:t>t1</a:t>
            </a:r>
            <a:endParaRPr lang="ja-JP" altLang="en-US" b="1" dirty="0">
              <a:solidFill>
                <a:prstClr val="black"/>
              </a:solidFill>
            </a:endParaRPr>
          </a:p>
        </p:txBody>
      </p:sp>
      <p:grpSp>
        <p:nvGrpSpPr>
          <p:cNvPr id="4" name="グループ化 164"/>
          <p:cNvGrpSpPr/>
          <p:nvPr/>
        </p:nvGrpSpPr>
        <p:grpSpPr>
          <a:xfrm>
            <a:off x="86247" y="1317811"/>
            <a:ext cx="400110" cy="4833815"/>
            <a:chOff x="86247" y="1317811"/>
            <a:chExt cx="400110" cy="4833815"/>
          </a:xfrm>
        </p:grpSpPr>
        <p:cxnSp>
          <p:nvCxnSpPr>
            <p:cNvPr id="102" name="直線矢印コネクタ 101"/>
            <p:cNvCxnSpPr/>
            <p:nvPr/>
          </p:nvCxnSpPr>
          <p:spPr>
            <a:xfrm flipH="1" flipV="1">
              <a:off x="410795" y="1317811"/>
              <a:ext cx="12032" cy="4692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テキスト ボックス 324"/>
            <p:cNvSpPr txBox="1"/>
            <p:nvPr/>
          </p:nvSpPr>
          <p:spPr>
            <a:xfrm rot="5400000">
              <a:off x="-45680" y="5619589"/>
              <a:ext cx="6639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 smtClean="0">
                  <a:solidFill>
                    <a:prstClr val="black"/>
                  </a:solidFill>
                </a:rPr>
                <a:t>time</a:t>
              </a:r>
              <a:endParaRPr lang="ja-JP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329" name="テキスト ボックス 328"/>
            <p:cNvSpPr txBox="1"/>
            <p:nvPr/>
          </p:nvSpPr>
          <p:spPr>
            <a:xfrm rot="5400000">
              <a:off x="97961" y="2526130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</a:rPr>
                <a:t>t3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30" name="テキスト ボックス 329"/>
            <p:cNvSpPr txBox="1"/>
            <p:nvPr/>
          </p:nvSpPr>
          <p:spPr>
            <a:xfrm rot="5400000">
              <a:off x="97961" y="3647354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</a:rPr>
                <a:t>t2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31" name="テキスト ボックス 330"/>
            <p:cNvSpPr txBox="1"/>
            <p:nvPr/>
          </p:nvSpPr>
          <p:spPr>
            <a:xfrm rot="5400000">
              <a:off x="97961" y="4833897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</a:rPr>
                <a:t>t1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グループ化 258"/>
          <p:cNvGrpSpPr/>
          <p:nvPr/>
        </p:nvGrpSpPr>
        <p:grpSpPr>
          <a:xfrm>
            <a:off x="3192829" y="1099669"/>
            <a:ext cx="4937205" cy="5385941"/>
            <a:chOff x="3192829" y="1099669"/>
            <a:chExt cx="4937205" cy="5385941"/>
          </a:xfrm>
        </p:grpSpPr>
        <p:grpSp>
          <p:nvGrpSpPr>
            <p:cNvPr id="6" name="Group 123"/>
            <p:cNvGrpSpPr>
              <a:grpSpLocks/>
            </p:cNvGrpSpPr>
            <p:nvPr/>
          </p:nvGrpSpPr>
          <p:grpSpPr bwMode="auto">
            <a:xfrm>
              <a:off x="3192829" y="5598197"/>
              <a:ext cx="3767139" cy="887413"/>
              <a:chOff x="506" y="2889"/>
              <a:chExt cx="2373" cy="559"/>
            </a:xfrm>
          </p:grpSpPr>
          <p:sp>
            <p:nvSpPr>
              <p:cNvPr id="39" name="テキスト ボックス 17"/>
              <p:cNvSpPr txBox="1">
                <a:spLocks noChangeArrowheads="1"/>
              </p:cNvSpPr>
              <p:nvPr/>
            </p:nvSpPr>
            <p:spPr bwMode="auto">
              <a:xfrm>
                <a:off x="506" y="2901"/>
                <a:ext cx="773" cy="4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457200">
                  <a:lnSpc>
                    <a:spcPct val="70000"/>
                  </a:lnSpc>
                </a:pPr>
                <a:r>
                  <a:rPr lang="en-US" altLang="ja-JP" dirty="0">
                    <a:solidFill>
                      <a:srgbClr val="FF0000"/>
                    </a:solidFill>
                  </a:rPr>
                  <a:t>A </a:t>
                </a:r>
                <a:r>
                  <a:rPr lang="en-US" altLang="ja-JP" b="1" dirty="0">
                    <a:solidFill>
                      <a:srgbClr val="FF0000"/>
                    </a:solidFill>
                  </a:rPr>
                  <a:t>blood clot 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is </a:t>
                </a:r>
                <a:r>
                  <a:rPr lang="en-US" altLang="ja-JP" b="1" dirty="0">
                    <a:solidFill>
                      <a:srgbClr val="0070C0"/>
                    </a:solidFill>
                  </a:rPr>
                  <a:t>growing</a:t>
                </a:r>
                <a:r>
                  <a:rPr lang="ja-JP" altLang="en-US" dirty="0" err="1">
                    <a:solidFill>
                      <a:srgbClr val="FF0000"/>
                    </a:solidFill>
                  </a:rPr>
                  <a:t>．</a:t>
                </a:r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テキスト ボックス 18"/>
              <p:cNvSpPr txBox="1">
                <a:spLocks noChangeArrowheads="1"/>
              </p:cNvSpPr>
              <p:nvPr/>
            </p:nvSpPr>
            <p:spPr bwMode="auto">
              <a:xfrm>
                <a:off x="1222" y="2893"/>
                <a:ext cx="894" cy="5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457200">
                  <a:lnSpc>
                    <a:spcPct val="70000"/>
                  </a:lnSpc>
                </a:pPr>
                <a:r>
                  <a:rPr lang="en-US" altLang="ja-JP" dirty="0">
                    <a:solidFill>
                      <a:srgbClr val="FF0000"/>
                    </a:solidFill>
                  </a:rPr>
                  <a:t>The cross section of </a:t>
                </a:r>
                <a:r>
                  <a:rPr lang="en-US" altLang="ja-JP" b="1" dirty="0">
                    <a:solidFill>
                      <a:srgbClr val="FF0000"/>
                    </a:solidFill>
                  </a:rPr>
                  <a:t>blood vessel 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is </a:t>
                </a:r>
                <a:r>
                  <a:rPr lang="en-US" altLang="ja-JP" b="1" dirty="0">
                    <a:solidFill>
                      <a:srgbClr val="0070C0"/>
                    </a:solidFill>
                  </a:rPr>
                  <a:t>reducing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. </a:t>
                </a:r>
              </a:p>
            </p:txBody>
          </p:sp>
          <p:sp>
            <p:nvSpPr>
              <p:cNvPr id="41" name="テキスト ボックス 19"/>
              <p:cNvSpPr txBox="1">
                <a:spLocks noChangeArrowheads="1"/>
              </p:cNvSpPr>
              <p:nvPr/>
            </p:nvSpPr>
            <p:spPr bwMode="auto">
              <a:xfrm>
                <a:off x="2050" y="2889"/>
                <a:ext cx="829" cy="5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457200">
                  <a:lnSpc>
                    <a:spcPct val="70000"/>
                  </a:lnSpc>
                </a:pPr>
                <a:r>
                  <a:rPr lang="en-US" altLang="ja-JP" dirty="0">
                    <a:solidFill>
                      <a:srgbClr val="FF0000"/>
                    </a:solidFill>
                  </a:rPr>
                  <a:t>Amount of </a:t>
                </a:r>
                <a:r>
                  <a:rPr lang="en-US" altLang="ja-JP" b="1" dirty="0">
                    <a:solidFill>
                      <a:srgbClr val="FF0000"/>
                    </a:solidFill>
                  </a:rPr>
                  <a:t>oxygen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 supplied is </a:t>
                </a:r>
                <a:r>
                  <a:rPr lang="en-US" altLang="ja-JP" b="1" dirty="0">
                    <a:solidFill>
                      <a:srgbClr val="0070C0"/>
                    </a:solidFill>
                  </a:rPr>
                  <a:t>reducing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. </a:t>
                </a:r>
              </a:p>
            </p:txBody>
          </p:sp>
        </p:grpSp>
        <p:grpSp>
          <p:nvGrpSpPr>
            <p:cNvPr id="7" name="グループ化 254"/>
            <p:cNvGrpSpPr/>
            <p:nvPr/>
          </p:nvGrpSpPr>
          <p:grpSpPr>
            <a:xfrm>
              <a:off x="6948253" y="1099669"/>
              <a:ext cx="1181781" cy="3823154"/>
              <a:chOff x="6948253" y="1099669"/>
              <a:chExt cx="1181781" cy="3823154"/>
            </a:xfrm>
          </p:grpSpPr>
          <p:sp>
            <p:nvSpPr>
              <p:cNvPr id="81" name="テキスト ボックス 23"/>
              <p:cNvSpPr txBox="1">
                <a:spLocks noChangeArrowheads="1"/>
              </p:cNvSpPr>
              <p:nvPr/>
            </p:nvSpPr>
            <p:spPr bwMode="auto">
              <a:xfrm>
                <a:off x="6991796" y="4430698"/>
                <a:ext cx="1138238" cy="492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457200">
                  <a:lnSpc>
                    <a:spcPct val="70000"/>
                  </a:lnSpc>
                </a:pPr>
                <a:r>
                  <a:rPr lang="en-US" altLang="ja-JP" dirty="0" smtClean="0">
                    <a:solidFill>
                      <a:srgbClr val="FF0000"/>
                    </a:solidFill>
                  </a:rPr>
                  <a:t>Organ-a is dying.</a:t>
                </a:r>
                <a:endParaRPr lang="en-US" altLang="ja-JP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2" name="テキスト ボックス 23"/>
              <p:cNvSpPr txBox="1">
                <a:spLocks noChangeArrowheads="1"/>
              </p:cNvSpPr>
              <p:nvPr/>
            </p:nvSpPr>
            <p:spPr bwMode="auto">
              <a:xfrm>
                <a:off x="6948253" y="1099669"/>
                <a:ext cx="1138238" cy="4801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457200">
                  <a:lnSpc>
                    <a:spcPct val="70000"/>
                  </a:lnSpc>
                </a:pPr>
                <a:r>
                  <a:rPr lang="en-US" altLang="ja-JP" dirty="0" smtClean="0">
                    <a:solidFill>
                      <a:srgbClr val="FF0000"/>
                    </a:solidFill>
                  </a:rPr>
                  <a:t>Organ-b is dying.</a:t>
                </a:r>
                <a:endParaRPr lang="en-US" altLang="ja-JP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37" name="テキスト ボックス 336"/>
          <p:cNvSpPr txBox="1"/>
          <p:nvPr/>
        </p:nvSpPr>
        <p:spPr>
          <a:xfrm>
            <a:off x="5741142" y="1948542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i="1" dirty="0" smtClean="0">
                <a:solidFill>
                  <a:srgbClr val="0000CC"/>
                </a:solidFill>
              </a:rPr>
              <a:t>branching</a:t>
            </a:r>
            <a:endParaRPr lang="ja-JP" altLang="en-US" sz="2400" b="1" i="1" dirty="0">
              <a:solidFill>
                <a:srgbClr val="0000CC"/>
              </a:solidFill>
            </a:endParaRPr>
          </a:p>
        </p:txBody>
      </p:sp>
      <p:sp>
        <p:nvSpPr>
          <p:cNvPr id="338" name="テキスト ボックス 337"/>
          <p:cNvSpPr txBox="1"/>
          <p:nvPr/>
        </p:nvSpPr>
        <p:spPr>
          <a:xfrm>
            <a:off x="6339856" y="3396342"/>
            <a:ext cx="1447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i="1" dirty="0" smtClean="0">
                <a:solidFill>
                  <a:srgbClr val="0000CC"/>
                </a:solidFill>
              </a:rPr>
              <a:t>extending</a:t>
            </a:r>
            <a:endParaRPr lang="ja-JP" altLang="en-US" sz="2400" b="1" i="1" dirty="0">
              <a:solidFill>
                <a:srgbClr val="0000CC"/>
              </a:solidFill>
            </a:endParaRPr>
          </a:p>
        </p:txBody>
      </p:sp>
      <p:sp>
        <p:nvSpPr>
          <p:cNvPr id="339" name="正方形/長方形 338"/>
          <p:cNvSpPr>
            <a:spLocks noChangeArrowheads="1"/>
          </p:cNvSpPr>
          <p:nvPr/>
        </p:nvSpPr>
        <p:spPr bwMode="auto">
          <a:xfrm rot="5400000">
            <a:off x="-496742" y="3768874"/>
            <a:ext cx="3514421" cy="33713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rgbClr val="D1403C"/>
              </a:gs>
            </a:gsLst>
            <a:lin ang="10800000" scaled="1"/>
            <a:tileRect/>
          </a:gra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ja-JP" altLang="en-US" dirty="0">
              <a:solidFill>
                <a:prstClr val="white"/>
              </a:solidFill>
            </a:endParaRPr>
          </a:p>
        </p:txBody>
      </p:sp>
      <p:grpSp>
        <p:nvGrpSpPr>
          <p:cNvPr id="8" name="Group 123"/>
          <p:cNvGrpSpPr>
            <a:grpSpLocks/>
          </p:cNvGrpSpPr>
          <p:nvPr/>
        </p:nvGrpSpPr>
        <p:grpSpPr bwMode="auto">
          <a:xfrm>
            <a:off x="3197741" y="5610650"/>
            <a:ext cx="3767139" cy="704850"/>
            <a:chOff x="506" y="2889"/>
            <a:chExt cx="2373" cy="444"/>
          </a:xfrm>
        </p:grpSpPr>
        <p:sp>
          <p:nvSpPr>
            <p:cNvPr id="126" name="テキスト ボックス 17"/>
            <p:cNvSpPr txBox="1">
              <a:spLocks noChangeArrowheads="1"/>
            </p:cNvSpPr>
            <p:nvPr/>
          </p:nvSpPr>
          <p:spPr bwMode="auto">
            <a:xfrm>
              <a:off x="506" y="2901"/>
              <a:ext cx="773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457200">
                <a:lnSpc>
                  <a:spcPct val="70000"/>
                </a:lnSpc>
              </a:pPr>
              <a:r>
                <a:rPr lang="en-US" altLang="ja-JP" b="1" dirty="0" smtClean="0">
                  <a:solidFill>
                    <a:prstClr val="black"/>
                  </a:solidFill>
                </a:rPr>
                <a:t>An accident happened</a:t>
              </a:r>
              <a:endParaRPr lang="ja-JP" alt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127" name="テキスト ボックス 18"/>
            <p:cNvSpPr txBox="1">
              <a:spLocks noChangeArrowheads="1"/>
            </p:cNvSpPr>
            <p:nvPr/>
          </p:nvSpPr>
          <p:spPr bwMode="auto">
            <a:xfrm>
              <a:off x="1222" y="2893"/>
              <a:ext cx="894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457200">
                <a:lnSpc>
                  <a:spcPct val="70000"/>
                </a:lnSpc>
              </a:pPr>
              <a:r>
                <a:rPr lang="en-US" altLang="ja-JP" b="1" dirty="0" smtClean="0">
                  <a:solidFill>
                    <a:prstClr val="black"/>
                  </a:solidFill>
                </a:rPr>
                <a:t>An ambulance came</a:t>
              </a:r>
              <a:endParaRPr lang="en-US" altLang="ja-JP" b="1" dirty="0">
                <a:solidFill>
                  <a:prstClr val="black"/>
                </a:solidFill>
              </a:endParaRPr>
            </a:p>
          </p:txBody>
        </p:sp>
        <p:sp>
          <p:nvSpPr>
            <p:cNvPr id="128" name="テキスト ボックス 19"/>
            <p:cNvSpPr txBox="1">
              <a:spLocks noChangeArrowheads="1"/>
            </p:cNvSpPr>
            <p:nvPr/>
          </p:nvSpPr>
          <p:spPr bwMode="auto">
            <a:xfrm>
              <a:off x="2050" y="2889"/>
              <a:ext cx="829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457200">
                <a:lnSpc>
                  <a:spcPct val="70000"/>
                </a:lnSpc>
              </a:pPr>
              <a:r>
                <a:rPr lang="en-US" altLang="ja-JP" b="1" dirty="0" smtClean="0">
                  <a:solidFill>
                    <a:prstClr val="black"/>
                  </a:solidFill>
                </a:rPr>
                <a:t>The victim arrived at a hospital</a:t>
              </a:r>
              <a:endParaRPr lang="en-US" altLang="ja-JP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グループ化 259"/>
          <p:cNvGrpSpPr/>
          <p:nvPr/>
        </p:nvGrpSpPr>
        <p:grpSpPr>
          <a:xfrm>
            <a:off x="519594" y="1090612"/>
            <a:ext cx="7699121" cy="5395828"/>
            <a:chOff x="508840" y="1090701"/>
            <a:chExt cx="7699121" cy="5395828"/>
          </a:xfrm>
        </p:grpSpPr>
        <p:grpSp>
          <p:nvGrpSpPr>
            <p:cNvPr id="10" name="Group 123"/>
            <p:cNvGrpSpPr>
              <a:grpSpLocks/>
            </p:cNvGrpSpPr>
            <p:nvPr/>
          </p:nvGrpSpPr>
          <p:grpSpPr bwMode="auto">
            <a:xfrm>
              <a:off x="3194476" y="5605466"/>
              <a:ext cx="3759202" cy="881063"/>
              <a:chOff x="594" y="2536"/>
              <a:chExt cx="2368" cy="555"/>
            </a:xfrm>
          </p:grpSpPr>
          <p:sp>
            <p:nvSpPr>
              <p:cNvPr id="246" name="テキスト ボックス 17"/>
              <p:cNvSpPr txBox="1">
                <a:spLocks noChangeArrowheads="1"/>
              </p:cNvSpPr>
              <p:nvPr/>
            </p:nvSpPr>
            <p:spPr bwMode="auto">
              <a:xfrm>
                <a:off x="594" y="2549"/>
                <a:ext cx="773" cy="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457200">
                  <a:lnSpc>
                    <a:spcPct val="70000"/>
                  </a:lnSpc>
                </a:pPr>
                <a:r>
                  <a:rPr lang="en-US" altLang="ja-JP" dirty="0" smtClean="0">
                    <a:solidFill>
                      <a:srgbClr val="FF0000"/>
                    </a:solidFill>
                  </a:rPr>
                  <a:t>The size of a  </a:t>
                </a:r>
                <a:r>
                  <a:rPr lang="en-US" altLang="ja-JP" b="1" dirty="0" smtClean="0">
                    <a:solidFill>
                      <a:srgbClr val="FF0000"/>
                    </a:solidFill>
                  </a:rPr>
                  <a:t>blood clot</a:t>
                </a:r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7" name="テキスト ボックス 18"/>
              <p:cNvSpPr txBox="1">
                <a:spLocks noChangeArrowheads="1"/>
              </p:cNvSpPr>
              <p:nvPr/>
            </p:nvSpPr>
            <p:spPr bwMode="auto">
              <a:xfrm>
                <a:off x="1310" y="2536"/>
                <a:ext cx="894" cy="5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457200">
                  <a:lnSpc>
                    <a:spcPct val="70000"/>
                  </a:lnSpc>
                </a:pPr>
                <a:r>
                  <a:rPr lang="en-US" altLang="ja-JP" dirty="0" smtClean="0">
                    <a:solidFill>
                      <a:srgbClr val="FF0000"/>
                    </a:solidFill>
                  </a:rPr>
                  <a:t>The size of the cross 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section of </a:t>
                </a:r>
                <a:r>
                  <a:rPr lang="en-US" altLang="ja-JP" b="1" dirty="0" smtClean="0">
                    <a:solidFill>
                      <a:srgbClr val="FF0000"/>
                    </a:solidFill>
                  </a:rPr>
                  <a:t>blood vessel</a:t>
                </a:r>
                <a:endParaRPr lang="en-US" altLang="ja-JP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8" name="テキスト ボックス 19"/>
              <p:cNvSpPr txBox="1">
                <a:spLocks noChangeArrowheads="1"/>
              </p:cNvSpPr>
              <p:nvPr/>
            </p:nvSpPr>
            <p:spPr bwMode="auto">
              <a:xfrm>
                <a:off x="2133" y="2542"/>
                <a:ext cx="829" cy="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457200">
                  <a:lnSpc>
                    <a:spcPct val="70000"/>
                  </a:lnSpc>
                </a:pPr>
                <a:r>
                  <a:rPr lang="en-US" altLang="ja-JP" dirty="0">
                    <a:solidFill>
                      <a:srgbClr val="FF0000"/>
                    </a:solidFill>
                  </a:rPr>
                  <a:t>Amount of </a:t>
                </a:r>
                <a:r>
                  <a:rPr lang="en-US" altLang="ja-JP" b="1" dirty="0">
                    <a:solidFill>
                      <a:srgbClr val="FF0000"/>
                    </a:solidFill>
                  </a:rPr>
                  <a:t>oxygen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supplied</a:t>
                </a:r>
                <a:endParaRPr lang="en-US" altLang="ja-JP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" name="グループ化 253"/>
            <p:cNvGrpSpPr/>
            <p:nvPr/>
          </p:nvGrpSpPr>
          <p:grpSpPr>
            <a:xfrm>
              <a:off x="508840" y="2022491"/>
              <a:ext cx="2332987" cy="3793126"/>
              <a:chOff x="670206" y="2183816"/>
              <a:chExt cx="2332987" cy="3793126"/>
            </a:xfrm>
          </p:grpSpPr>
          <p:sp>
            <p:nvSpPr>
              <p:cNvPr id="249" name="正方形/長方形 248"/>
              <p:cNvSpPr>
                <a:spLocks noChangeArrowheads="1"/>
              </p:cNvSpPr>
              <p:nvPr/>
            </p:nvSpPr>
            <p:spPr bwMode="auto">
              <a:xfrm rot="5400000">
                <a:off x="-919103" y="4050499"/>
                <a:ext cx="3515752" cy="337133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lumMod val="40000"/>
                      <a:lumOff val="60000"/>
                      <a:shade val="30000"/>
                      <a:satMod val="115000"/>
                    </a:schemeClr>
                  </a:gs>
                  <a:gs pos="50000">
                    <a:schemeClr val="tx2">
                      <a:lumMod val="40000"/>
                      <a:lumOff val="6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40000"/>
                      <a:lumOff val="6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 w="9525">
                <a:solidFill>
                  <a:srgbClr val="4A7EBB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defTabSz="457200">
                  <a:defRPr/>
                </a:pPr>
                <a:r>
                  <a:rPr lang="en-US" altLang="ja-JP" dirty="0" smtClean="0">
                    <a:solidFill>
                      <a:prstClr val="white"/>
                    </a:solidFill>
                  </a:rPr>
                  <a:t>A blood clot is growing</a:t>
                </a:r>
                <a:endParaRPr lang="ja-JP" altLang="en-US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0" name="正方形/長方形 249"/>
              <p:cNvSpPr>
                <a:spLocks noChangeArrowheads="1"/>
              </p:cNvSpPr>
              <p:nvPr/>
            </p:nvSpPr>
            <p:spPr bwMode="auto">
              <a:xfrm rot="5400000">
                <a:off x="1312709" y="3277965"/>
                <a:ext cx="2546326" cy="370630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 w="9525">
                <a:solidFill>
                  <a:srgbClr val="7D60A0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defTabSz="457200">
                  <a:defRPr/>
                </a:pPr>
                <a:r>
                  <a:rPr lang="en-US" altLang="ja-JP" dirty="0" smtClean="0">
                    <a:solidFill>
                      <a:prstClr val="white"/>
                    </a:solidFill>
                  </a:rPr>
                  <a:t>Organ-a is dying</a:t>
                </a:r>
                <a:endParaRPr lang="ja-JP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1" name="正方形/長方形 250"/>
              <p:cNvSpPr>
                <a:spLocks noChangeArrowheads="1"/>
              </p:cNvSpPr>
              <p:nvPr/>
            </p:nvSpPr>
            <p:spPr bwMode="auto">
              <a:xfrm rot="5400000">
                <a:off x="260853" y="3814453"/>
                <a:ext cx="3514419" cy="340044"/>
              </a:xfrm>
              <a:prstGeom prst="rect">
                <a:avLst/>
              </a:prstGeom>
              <a:gradFill flip="none" rotWithShape="1">
                <a:gsLst>
                  <a:gs pos="0">
                    <a:srgbClr val="DCFFA0"/>
                  </a:gs>
                  <a:gs pos="100000">
                    <a:srgbClr val="A0CA4A"/>
                  </a:gs>
                </a:gsLst>
                <a:lin ang="10800000" scaled="1"/>
                <a:tileRect/>
              </a:gradFill>
              <a:ln w="9525">
                <a:solidFill>
                  <a:srgbClr val="98B954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defTabSz="457200">
                  <a:defRPr/>
                </a:pPr>
                <a:r>
                  <a:rPr lang="en-US" altLang="ja-JP" dirty="0" smtClean="0">
                    <a:solidFill>
                      <a:prstClr val="white"/>
                    </a:solidFill>
                  </a:rPr>
                  <a:t>Amount of </a:t>
                </a:r>
                <a:r>
                  <a:rPr lang="en-US" altLang="ja-JP" b="1" dirty="0" smtClean="0">
                    <a:solidFill>
                      <a:prstClr val="white"/>
                    </a:solidFill>
                  </a:rPr>
                  <a:t>oxygen</a:t>
                </a:r>
                <a:r>
                  <a:rPr lang="en-US" altLang="ja-JP" dirty="0" smtClean="0">
                    <a:solidFill>
                      <a:prstClr val="white"/>
                    </a:solidFill>
                  </a:rPr>
                  <a:t> is </a:t>
                </a:r>
                <a:r>
                  <a:rPr lang="en-US" altLang="ja-JP" b="1" dirty="0" smtClean="0">
                    <a:solidFill>
                      <a:prstClr val="white"/>
                    </a:solidFill>
                  </a:rPr>
                  <a:t>reducing</a:t>
                </a:r>
                <a:endParaRPr lang="ja-JP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2" name="正方形/長方形 251"/>
              <p:cNvSpPr>
                <a:spLocks noChangeArrowheads="1"/>
              </p:cNvSpPr>
              <p:nvPr/>
            </p:nvSpPr>
            <p:spPr bwMode="auto">
              <a:xfrm rot="5400000">
                <a:off x="2276855" y="2545277"/>
                <a:ext cx="1087799" cy="364877"/>
              </a:xfrm>
              <a:prstGeom prst="rect">
                <a:avLst/>
              </a:prstGeom>
              <a:gradFill flip="none" rotWithShape="1">
                <a:gsLst>
                  <a:gs pos="0">
                    <a:srgbClr val="C8B0ED"/>
                  </a:gs>
                  <a:gs pos="100000">
                    <a:srgbClr val="7F5BAB"/>
                  </a:gs>
                </a:gsLst>
                <a:lin ang="10800000" scaled="1"/>
                <a:tileRect/>
              </a:gradFill>
              <a:ln w="9525">
                <a:solidFill>
                  <a:srgbClr val="7D60A0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defTabSz="457200">
                  <a:lnSpc>
                    <a:spcPts val="1400"/>
                  </a:lnSpc>
                  <a:defRPr/>
                </a:pPr>
                <a:r>
                  <a:rPr lang="en-US" altLang="ja-JP" dirty="0" smtClean="0">
                    <a:solidFill>
                      <a:prstClr val="white"/>
                    </a:solidFill>
                  </a:rPr>
                  <a:t>Organ-b is dying</a:t>
                </a:r>
                <a:endParaRPr lang="ja-JP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3" name="正方形/長方形 252"/>
              <p:cNvSpPr>
                <a:spLocks noChangeArrowheads="1"/>
              </p:cNvSpPr>
              <p:nvPr/>
            </p:nvSpPr>
            <p:spPr bwMode="auto">
              <a:xfrm rot="5400000">
                <a:off x="-344342" y="3921274"/>
                <a:ext cx="3514421" cy="33713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100000">
                    <a:srgbClr val="D1403C"/>
                  </a:gs>
                </a:gsLst>
                <a:lin ang="10800000" scaled="1"/>
                <a:tileRect/>
              </a:gradFill>
              <a:ln w="9525">
                <a:solidFill>
                  <a:srgbClr val="BE4B48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defTabSz="457200">
                  <a:defRPr/>
                </a:pPr>
                <a:r>
                  <a:rPr lang="en-US" altLang="ja-JP" dirty="0" smtClean="0">
                    <a:solidFill>
                      <a:prstClr val="white"/>
                    </a:solidFill>
                  </a:rPr>
                  <a:t>The cross section is reducing</a:t>
                </a:r>
                <a:endParaRPr lang="ja-JP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グループ化 255"/>
            <p:cNvGrpSpPr/>
            <p:nvPr/>
          </p:nvGrpSpPr>
          <p:grpSpPr>
            <a:xfrm>
              <a:off x="6939257" y="1090701"/>
              <a:ext cx="1268704" cy="3811160"/>
              <a:chOff x="6539448" y="1099669"/>
              <a:chExt cx="1268704" cy="3811160"/>
            </a:xfrm>
          </p:grpSpPr>
          <p:sp>
            <p:nvSpPr>
              <p:cNvPr id="257" name="テキスト ボックス 23"/>
              <p:cNvSpPr txBox="1">
                <a:spLocks noChangeArrowheads="1"/>
              </p:cNvSpPr>
              <p:nvPr/>
            </p:nvSpPr>
            <p:spPr bwMode="auto">
              <a:xfrm>
                <a:off x="6582991" y="4430698"/>
                <a:ext cx="1225161" cy="4801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457200">
                  <a:lnSpc>
                    <a:spcPct val="70000"/>
                  </a:lnSpc>
                </a:pPr>
                <a:r>
                  <a:rPr lang="en-US" altLang="ja-JP" dirty="0" smtClean="0">
                    <a:solidFill>
                      <a:srgbClr val="FF0000"/>
                    </a:solidFill>
                  </a:rPr>
                  <a:t>Life state of Organ-a</a:t>
                </a:r>
                <a:endParaRPr lang="en-US" altLang="ja-JP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8" name="テキスト ボックス 23"/>
              <p:cNvSpPr txBox="1">
                <a:spLocks noChangeArrowheads="1"/>
              </p:cNvSpPr>
              <p:nvPr/>
            </p:nvSpPr>
            <p:spPr bwMode="auto">
              <a:xfrm>
                <a:off x="6539448" y="1099669"/>
                <a:ext cx="1225161" cy="4801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457200">
                  <a:lnSpc>
                    <a:spcPct val="70000"/>
                  </a:lnSpc>
                </a:pPr>
                <a:r>
                  <a:rPr lang="en-US" altLang="ja-JP" dirty="0" smtClean="0">
                    <a:solidFill>
                      <a:srgbClr val="FF0000"/>
                    </a:solidFill>
                  </a:rPr>
                  <a:t>Life state of Organ-b</a:t>
                </a:r>
                <a:endParaRPr lang="en-US" altLang="ja-JP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3" name="グループ化 160"/>
          <p:cNvGrpSpPr/>
          <p:nvPr/>
        </p:nvGrpSpPr>
        <p:grpSpPr>
          <a:xfrm>
            <a:off x="2861117" y="1340815"/>
            <a:ext cx="6317781" cy="4833815"/>
            <a:chOff x="2861117" y="1340815"/>
            <a:chExt cx="6317781" cy="4833815"/>
          </a:xfrm>
        </p:grpSpPr>
        <p:sp>
          <p:nvSpPr>
            <p:cNvPr id="156" name="上矢印 155"/>
            <p:cNvSpPr/>
            <p:nvPr/>
          </p:nvSpPr>
          <p:spPr>
            <a:xfrm>
              <a:off x="8188690" y="3208079"/>
              <a:ext cx="248464" cy="274375"/>
            </a:xfrm>
            <a:prstGeom prst="upArrow">
              <a:avLst/>
            </a:prstGeom>
            <a:solidFill>
              <a:srgbClr val="EBE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333" name="上矢印 332"/>
            <p:cNvSpPr/>
            <p:nvPr/>
          </p:nvSpPr>
          <p:spPr>
            <a:xfrm>
              <a:off x="8171641" y="4578392"/>
              <a:ext cx="248464" cy="274375"/>
            </a:xfrm>
            <a:prstGeom prst="upArrow">
              <a:avLst/>
            </a:prstGeom>
            <a:solidFill>
              <a:srgbClr val="EBE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グループ化 159"/>
            <p:cNvGrpSpPr/>
            <p:nvPr/>
          </p:nvGrpSpPr>
          <p:grpSpPr>
            <a:xfrm>
              <a:off x="2861117" y="1340815"/>
              <a:ext cx="6317781" cy="4833815"/>
              <a:chOff x="2861117" y="1340815"/>
              <a:chExt cx="6317781" cy="4833815"/>
            </a:xfrm>
          </p:grpSpPr>
          <p:grpSp>
            <p:nvGrpSpPr>
              <p:cNvPr id="15" name="グループ化 157"/>
              <p:cNvGrpSpPr/>
              <p:nvPr/>
            </p:nvGrpSpPr>
            <p:grpSpPr>
              <a:xfrm>
                <a:off x="2861117" y="2334883"/>
                <a:ext cx="5572660" cy="3186022"/>
                <a:chOff x="2861117" y="2334883"/>
                <a:chExt cx="5572660" cy="3186022"/>
              </a:xfrm>
            </p:grpSpPr>
            <p:sp>
              <p:nvSpPr>
                <p:cNvPr id="96" name="角丸四角形 95"/>
                <p:cNvSpPr/>
                <p:nvPr/>
              </p:nvSpPr>
              <p:spPr>
                <a:xfrm>
                  <a:off x="2933028" y="4865297"/>
                  <a:ext cx="3854060" cy="655608"/>
                </a:xfrm>
                <a:prstGeom prst="roundRect">
                  <a:avLst/>
                </a:prstGeom>
                <a:solidFill>
                  <a:srgbClr val="FFFF0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" name="角丸四角形 96"/>
                <p:cNvSpPr/>
                <p:nvPr/>
              </p:nvSpPr>
              <p:spPr>
                <a:xfrm>
                  <a:off x="2861117" y="3717983"/>
                  <a:ext cx="5515153" cy="721745"/>
                </a:xfrm>
                <a:prstGeom prst="roundRect">
                  <a:avLst/>
                </a:prstGeom>
                <a:solidFill>
                  <a:srgbClr val="FFFF0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8" name="角丸四角形 97"/>
                <p:cNvSpPr/>
                <p:nvPr/>
              </p:nvSpPr>
              <p:spPr>
                <a:xfrm>
                  <a:off x="2918624" y="2334883"/>
                  <a:ext cx="5515153" cy="721745"/>
                </a:xfrm>
                <a:prstGeom prst="roundRect">
                  <a:avLst/>
                </a:prstGeom>
                <a:solidFill>
                  <a:srgbClr val="FFFF0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6" name="グループ化 156"/>
              <p:cNvGrpSpPr/>
              <p:nvPr/>
            </p:nvGrpSpPr>
            <p:grpSpPr>
              <a:xfrm>
                <a:off x="8475269" y="1340815"/>
                <a:ext cx="703629" cy="4833815"/>
                <a:chOff x="8475269" y="1340815"/>
                <a:chExt cx="703629" cy="4833815"/>
              </a:xfrm>
            </p:grpSpPr>
            <p:sp>
              <p:nvSpPr>
                <p:cNvPr id="124" name="テキスト ボックス 123"/>
                <p:cNvSpPr txBox="1"/>
                <p:nvPr/>
              </p:nvSpPr>
              <p:spPr>
                <a:xfrm rot="16200000">
                  <a:off x="7316994" y="3720513"/>
                  <a:ext cx="265510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600" dirty="0" smtClean="0">
                      <a:solidFill>
                        <a:srgbClr val="E6EB07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Change</a:t>
                  </a:r>
                  <a:r>
                    <a:rPr lang="ja-JP" altLang="en-US" sz="1600" dirty="0" smtClean="0">
                      <a:solidFill>
                        <a:srgbClr val="E6EB07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</a:t>
                  </a:r>
                  <a:r>
                    <a:rPr lang="en-US" altLang="ja-JP" sz="1600" dirty="0" smtClean="0">
                      <a:solidFill>
                        <a:srgbClr val="E6EB07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in state and structure</a:t>
                  </a:r>
                  <a:endParaRPr lang="ja-JP" altLang="en-US" sz="1600" dirty="0">
                    <a:solidFill>
                      <a:srgbClr val="E6EB07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149" name="直線矢印コネクタ 148"/>
                <p:cNvCxnSpPr/>
                <p:nvPr/>
              </p:nvCxnSpPr>
              <p:spPr>
                <a:xfrm flipH="1" flipV="1">
                  <a:off x="8844556" y="1340815"/>
                  <a:ext cx="12032" cy="4692316"/>
                </a:xfrm>
                <a:prstGeom prst="straightConnector1">
                  <a:avLst/>
                </a:prstGeom>
                <a:ln w="22225">
                  <a:solidFill>
                    <a:srgbClr val="EBE6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テキスト ボックス 149"/>
                <p:cNvSpPr txBox="1"/>
                <p:nvPr/>
              </p:nvSpPr>
              <p:spPr>
                <a:xfrm rot="16200000">
                  <a:off x="8646861" y="5642593"/>
                  <a:ext cx="66396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2000" dirty="0" smtClean="0">
                      <a:solidFill>
                        <a:srgbClr val="E6EB07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time</a:t>
                  </a:r>
                  <a:endParaRPr lang="ja-JP" altLang="en-US" sz="2000" dirty="0">
                    <a:solidFill>
                      <a:srgbClr val="E6EB07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1" name="テキスト ボックス 150"/>
                <p:cNvSpPr txBox="1"/>
                <p:nvPr/>
              </p:nvSpPr>
              <p:spPr>
                <a:xfrm rot="16200000">
                  <a:off x="8790502" y="2549134"/>
                  <a:ext cx="37863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 smtClean="0">
                      <a:solidFill>
                        <a:srgbClr val="E6EB07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t3</a:t>
                  </a:r>
                  <a:endParaRPr lang="ja-JP" altLang="en-US" dirty="0">
                    <a:solidFill>
                      <a:srgbClr val="E6EB07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2" name="テキスト ボックス 151"/>
                <p:cNvSpPr txBox="1"/>
                <p:nvPr/>
              </p:nvSpPr>
              <p:spPr>
                <a:xfrm rot="16200000">
                  <a:off x="8790502" y="3670358"/>
                  <a:ext cx="37863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 smtClean="0">
                      <a:solidFill>
                        <a:srgbClr val="E6EB07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t2</a:t>
                  </a:r>
                  <a:endParaRPr lang="ja-JP" altLang="en-US" dirty="0">
                    <a:solidFill>
                      <a:srgbClr val="E6EB07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3" name="テキスト ボックス 152"/>
                <p:cNvSpPr txBox="1"/>
                <p:nvPr/>
              </p:nvSpPr>
              <p:spPr>
                <a:xfrm rot="16200000">
                  <a:off x="8790502" y="4856901"/>
                  <a:ext cx="37863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 smtClean="0">
                      <a:solidFill>
                        <a:srgbClr val="E6EB07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t1</a:t>
                  </a:r>
                  <a:endParaRPr lang="ja-JP" altLang="en-US" dirty="0">
                    <a:solidFill>
                      <a:srgbClr val="E6EB07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</p:grpSp>
      <p:grpSp>
        <p:nvGrpSpPr>
          <p:cNvPr id="17" name="グループ化 263"/>
          <p:cNvGrpSpPr/>
          <p:nvPr/>
        </p:nvGrpSpPr>
        <p:grpSpPr>
          <a:xfrm>
            <a:off x="0" y="956407"/>
            <a:ext cx="8479056" cy="5550946"/>
            <a:chOff x="105542" y="968202"/>
            <a:chExt cx="8479056" cy="5550946"/>
          </a:xfrm>
        </p:grpSpPr>
        <p:sp>
          <p:nvSpPr>
            <p:cNvPr id="261" name="正方形/長方形 260"/>
            <p:cNvSpPr/>
            <p:nvPr/>
          </p:nvSpPr>
          <p:spPr>
            <a:xfrm>
              <a:off x="105542" y="968202"/>
              <a:ext cx="3238052" cy="5550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262" name="正方形/長方形 261"/>
            <p:cNvSpPr/>
            <p:nvPr/>
          </p:nvSpPr>
          <p:spPr>
            <a:xfrm>
              <a:off x="3293629" y="989704"/>
              <a:ext cx="5290969" cy="38942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グループ化 163"/>
          <p:cNvGrpSpPr/>
          <p:nvPr/>
        </p:nvGrpSpPr>
        <p:grpSpPr>
          <a:xfrm>
            <a:off x="6858955" y="5334000"/>
            <a:ext cx="1937778" cy="1425742"/>
            <a:chOff x="6858955" y="5334000"/>
            <a:chExt cx="1937778" cy="1425742"/>
          </a:xfrm>
        </p:grpSpPr>
        <p:sp>
          <p:nvSpPr>
            <p:cNvPr id="46" name="正方形/長方形 45"/>
            <p:cNvSpPr>
              <a:spLocks noChangeArrowheads="1"/>
            </p:cNvSpPr>
            <p:nvPr/>
          </p:nvSpPr>
          <p:spPr bwMode="auto">
            <a:xfrm>
              <a:off x="6858955" y="5334000"/>
              <a:ext cx="1893159" cy="14183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ja-JP" altLang="ja-JP">
                <a:solidFill>
                  <a:srgbClr val="000000"/>
                </a:solidFill>
              </a:endParaRPr>
            </a:p>
          </p:txBody>
        </p:sp>
        <p:sp>
          <p:nvSpPr>
            <p:cNvPr id="47" name="正方形/長方形 72"/>
            <p:cNvSpPr>
              <a:spLocks noChangeArrowheads="1"/>
            </p:cNvSpPr>
            <p:nvPr/>
          </p:nvSpPr>
          <p:spPr bwMode="auto">
            <a:xfrm>
              <a:off x="7706834" y="5356464"/>
              <a:ext cx="1089899" cy="716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457200">
                <a:lnSpc>
                  <a:spcPts val="1200"/>
                </a:lnSpc>
              </a:pPr>
              <a:r>
                <a:rPr lang="en-US" altLang="ja-JP" sz="1400" dirty="0" smtClean="0">
                  <a:solidFill>
                    <a:srgbClr val="000000"/>
                  </a:solidFill>
                </a:rPr>
                <a:t>Disorder</a:t>
              </a:r>
            </a:p>
            <a:p>
              <a:pPr defTabSz="457200">
                <a:lnSpc>
                  <a:spcPts val="1200"/>
                </a:lnSpc>
              </a:pPr>
              <a:r>
                <a:rPr lang="en-US" altLang="ja-JP" sz="1400" dirty="0" smtClean="0">
                  <a:solidFill>
                    <a:srgbClr val="000000"/>
                  </a:solidFill>
                </a:rPr>
                <a:t>(Abnormal</a:t>
              </a:r>
            </a:p>
            <a:p>
              <a:pPr defTabSz="457200">
                <a:lnSpc>
                  <a:spcPts val="1200"/>
                </a:lnSpc>
              </a:pPr>
              <a:r>
                <a:rPr lang="en-US" altLang="ja-JP" sz="1400" dirty="0" smtClean="0">
                  <a:solidFill>
                    <a:srgbClr val="000000"/>
                  </a:solidFill>
                </a:rPr>
                <a:t>quality of an</a:t>
              </a:r>
            </a:p>
            <a:p>
              <a:pPr defTabSz="457200">
                <a:lnSpc>
                  <a:spcPts val="1200"/>
                </a:lnSpc>
              </a:pPr>
              <a:r>
                <a:rPr lang="en-US" altLang="ja-JP" sz="1400" dirty="0" smtClean="0">
                  <a:solidFill>
                    <a:srgbClr val="000000"/>
                  </a:solidFill>
                </a:rPr>
                <a:t>organ)</a:t>
              </a:r>
              <a:endParaRPr lang="en-US" altLang="ja-JP" sz="1400" dirty="0">
                <a:solidFill>
                  <a:srgbClr val="000000"/>
                </a:solidFill>
              </a:endParaRPr>
            </a:p>
          </p:txBody>
        </p:sp>
        <p:sp>
          <p:nvSpPr>
            <p:cNvPr id="48" name="正方形/長方形 133"/>
            <p:cNvSpPr>
              <a:spLocks noChangeArrowheads="1"/>
            </p:cNvSpPr>
            <p:nvPr/>
          </p:nvSpPr>
          <p:spPr bwMode="auto">
            <a:xfrm>
              <a:off x="7482837" y="6451965"/>
              <a:ext cx="96051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57200"/>
              <a:r>
                <a:rPr lang="en-US" altLang="ja-JP" sz="1400" dirty="0" smtClean="0">
                  <a:solidFill>
                    <a:srgbClr val="000000"/>
                  </a:solidFill>
                </a:rPr>
                <a:t>Causal link</a:t>
              </a:r>
              <a:endParaRPr lang="en-US" altLang="ja-JP" sz="1400" dirty="0">
                <a:solidFill>
                  <a:srgbClr val="000000"/>
                </a:solidFill>
              </a:endParaRPr>
            </a:p>
          </p:txBody>
        </p:sp>
        <p:sp>
          <p:nvSpPr>
            <p:cNvPr id="50" name="Oval 15"/>
            <p:cNvSpPr>
              <a:spLocks noChangeArrowheads="1"/>
            </p:cNvSpPr>
            <p:nvPr/>
          </p:nvSpPr>
          <p:spPr bwMode="auto">
            <a:xfrm>
              <a:off x="7041519" y="5605110"/>
              <a:ext cx="359946" cy="351567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 type="none" w="sm" len="sm"/>
              <a:tailEnd type="none" w="sm" len="sm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none" anchor="ctr"/>
            <a:lstStyle/>
            <a:p>
              <a:pPr algn="r" defTabSz="457200"/>
              <a:endParaRPr lang="ja-JP" altLang="ja-JP">
                <a:solidFill>
                  <a:srgbClr val="000000"/>
                </a:solidFill>
              </a:endParaRPr>
            </a:p>
          </p:txBody>
        </p:sp>
        <p:cxnSp>
          <p:nvCxnSpPr>
            <p:cNvPr id="159" name="AutoShape 24"/>
            <p:cNvCxnSpPr>
              <a:cxnSpLocks noChangeShapeType="1"/>
            </p:cNvCxnSpPr>
            <p:nvPr/>
          </p:nvCxnSpPr>
          <p:spPr bwMode="auto">
            <a:xfrm flipV="1">
              <a:off x="7061147" y="6584647"/>
              <a:ext cx="373429" cy="296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lg" len="lg"/>
            </a:ln>
          </p:spPr>
        </p:cxnSp>
        <p:sp>
          <p:nvSpPr>
            <p:cNvPr id="162" name="角丸四角形 161"/>
            <p:cNvSpPr/>
            <p:nvPr/>
          </p:nvSpPr>
          <p:spPr>
            <a:xfrm>
              <a:off x="6917200" y="6117771"/>
              <a:ext cx="800771" cy="261257"/>
            </a:xfrm>
            <a:prstGeom prst="round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163" name="正方形/長方形 133"/>
            <p:cNvSpPr>
              <a:spLocks noChangeArrowheads="1"/>
            </p:cNvSpPr>
            <p:nvPr/>
          </p:nvSpPr>
          <p:spPr bwMode="auto">
            <a:xfrm>
              <a:off x="7722323" y="6081851"/>
              <a:ext cx="1067921" cy="409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57200">
                <a:lnSpc>
                  <a:spcPts val="1200"/>
                </a:lnSpc>
              </a:pPr>
              <a:r>
                <a:rPr lang="en-US" altLang="ja-JP" sz="1400" dirty="0" smtClean="0">
                  <a:solidFill>
                    <a:srgbClr val="000000"/>
                  </a:solidFill>
                </a:rPr>
                <a:t>Disease as a</a:t>
              </a:r>
            </a:p>
            <a:p>
              <a:pPr defTabSz="457200">
                <a:lnSpc>
                  <a:spcPts val="1200"/>
                </a:lnSpc>
              </a:pPr>
              <a:r>
                <a:rPr lang="en-US" altLang="ja-JP" sz="1400" dirty="0" smtClean="0">
                  <a:solidFill>
                    <a:srgbClr val="000000"/>
                  </a:solidFill>
                </a:rPr>
                <a:t>continuant</a:t>
              </a:r>
              <a:endParaRPr lang="en-US" altLang="ja-JP" sz="1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60" name="スライド番号プレースホルダ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637D-C6DA-4AE5-98C1-A4C68B1A6F46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1" name="AutoShape 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712200" y="0"/>
            <a:ext cx="431800" cy="414338"/>
          </a:xfrm>
          <a:prstGeom prst="actionButtonBackPrevious">
            <a:avLst/>
          </a:prstGeom>
          <a:solidFill>
            <a:srgbClr val="F46CE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ja-JP">
              <a:solidFill>
                <a:srgbClr val="2E2E4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1399032"/>
          </a:xfrm>
        </p:spPr>
        <p:txBody>
          <a:bodyPr/>
          <a:lstStyle/>
          <a:p>
            <a:r>
              <a:rPr kumimoji="1" lang="en-US" altLang="ja-JP" b="1" dirty="0" smtClean="0"/>
              <a:t>Identity tracking of a causal chain</a:t>
            </a:r>
            <a:endParaRPr kumimoji="1" lang="ja-JP" altLang="en-US" b="1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8D86-C3A7-46D3-824D-8388786AFE99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Three kinds of causal links</a:t>
            </a:r>
            <a:endParaRPr kumimoji="1" lang="ja-JP" altLang="en-US" b="1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ja-JP" b="1" dirty="0" smtClean="0"/>
              <a:t>Definition 4: Ongoing causal link </a:t>
            </a:r>
          </a:p>
          <a:p>
            <a:pPr marL="447675" indent="4763">
              <a:buNone/>
            </a:pPr>
            <a:r>
              <a:rPr lang="en-US" altLang="ja-JP" dirty="0" smtClean="0"/>
              <a:t>This is a link which shows that the </a:t>
            </a:r>
            <a:r>
              <a:rPr lang="en-US" altLang="ja-JP" b="1" dirty="0" smtClean="0"/>
              <a:t>causal flow </a:t>
            </a:r>
            <a:r>
              <a:rPr lang="en-US" altLang="ja-JP" dirty="0" smtClean="0"/>
              <a:t>from the cause to the effect is </a:t>
            </a:r>
            <a:r>
              <a:rPr lang="en-US" altLang="ja-JP" dirty="0" smtClean="0">
                <a:solidFill>
                  <a:srgbClr val="FFFF00"/>
                </a:solidFill>
              </a:rPr>
              <a:t>ongoing</a:t>
            </a:r>
            <a:r>
              <a:rPr lang="en-US" altLang="ja-JP" dirty="0" smtClean="0"/>
              <a:t>. 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b="1" dirty="0" smtClean="0"/>
              <a:t>Definition 5: Historical causal link </a:t>
            </a:r>
          </a:p>
          <a:p>
            <a:pPr marL="447675" indent="4763">
              <a:buNone/>
            </a:pPr>
            <a:r>
              <a:rPr lang="en-US" altLang="ja-JP" dirty="0" smtClean="0"/>
              <a:t>This is a link which shows that the </a:t>
            </a:r>
            <a:r>
              <a:rPr lang="en-US" altLang="ja-JP" b="1" dirty="0" smtClean="0"/>
              <a:t>causal flow </a:t>
            </a:r>
            <a:r>
              <a:rPr lang="en-US" altLang="ja-JP" dirty="0" smtClean="0"/>
              <a:t>from the cause to the effect had been </a:t>
            </a:r>
            <a:r>
              <a:rPr lang="en-US" altLang="ja-JP" dirty="0" smtClean="0">
                <a:solidFill>
                  <a:srgbClr val="FFFF00"/>
                </a:solidFill>
              </a:rPr>
              <a:t>terminated</a:t>
            </a:r>
            <a:r>
              <a:rPr lang="en-US" altLang="ja-JP" dirty="0" smtClean="0"/>
              <a:t>. 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b="1" dirty="0" smtClean="0"/>
              <a:t>Definition 6: Pseudo-simultaneous causal link </a:t>
            </a:r>
          </a:p>
          <a:p>
            <a:pPr marL="447675" indent="4763">
              <a:buNone/>
            </a:pPr>
            <a:r>
              <a:rPr lang="en-US" altLang="ja-JP" dirty="0" smtClean="0"/>
              <a:t>This is a link which shows only pseudo-simultaneous relation between cause and effect. It is used mainly for causal events which can be viewed as that they happened at the same time. </a:t>
            </a:r>
            <a:r>
              <a:rPr lang="en-US" altLang="ja-JP" i="1" dirty="0" smtClean="0">
                <a:solidFill>
                  <a:srgbClr val="0234D4"/>
                </a:solidFill>
              </a:rPr>
              <a:t>E.g., </a:t>
            </a:r>
            <a:r>
              <a:rPr lang="en-US" altLang="ja-JP" b="1" i="1" dirty="0" smtClean="0">
                <a:solidFill>
                  <a:srgbClr val="0234D4"/>
                </a:solidFill>
              </a:rPr>
              <a:t>collision =&gt; break</a:t>
            </a:r>
            <a:endParaRPr kumimoji="1" lang="ja-JP" altLang="en-US" b="1" i="1" dirty="0">
              <a:solidFill>
                <a:srgbClr val="0234D4"/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8D86-C3A7-46D3-824D-8388786AFE99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ネオン">
  <a:themeElements>
    <a:clrScheme name="ネオン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ネオン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ネオン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法造PPTテンプレート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HGS創英角ｺﾞｼｯｸUB"/>
        <a:ea typeface="HGS創英角ｺﾞｼｯｸUB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pitchFamily="50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6464</TotalTime>
  <Words>1389</Words>
  <Application>Microsoft Office PowerPoint</Application>
  <PresentationFormat>画面に合わせる (4:3)</PresentationFormat>
  <Paragraphs>268</Paragraphs>
  <Slides>20</Slides>
  <Notes>18</Notes>
  <HiddenSlides>0</HiddenSlides>
  <MMClips>0</MMClips>
  <ScaleCrop>false</ScaleCrop>
  <HeadingPairs>
    <vt:vector size="4" baseType="variant">
      <vt:variant>
        <vt:lpstr>テーマ</vt:lpstr>
      </vt:variant>
      <vt:variant>
        <vt:i4>3</vt:i4>
      </vt:variant>
      <vt:variant>
        <vt:lpstr>スライド タイトル</vt:lpstr>
      </vt:variant>
      <vt:variant>
        <vt:i4>20</vt:i4>
      </vt:variant>
    </vt:vector>
  </HeadingPairs>
  <TitlesOfParts>
    <vt:vector size="23" baseType="lpstr">
      <vt:lpstr>ネオン</vt:lpstr>
      <vt:lpstr>法造PPTテンプレート</vt:lpstr>
      <vt:lpstr>Office テーマ</vt:lpstr>
      <vt:lpstr>  Identity Tracking of a Disease as a Causal Chain</vt:lpstr>
      <vt:lpstr>Life cycle of a disease</vt:lpstr>
      <vt:lpstr>Agenda of my talk</vt:lpstr>
      <vt:lpstr>Definition 1: Disease [ICBO2011]</vt:lpstr>
      <vt:lpstr>Informal account of our  “River flow model of diseases”</vt:lpstr>
      <vt:lpstr>What is a causal chain?</vt:lpstr>
      <vt:lpstr>Causal chain of a disease</vt:lpstr>
      <vt:lpstr>Identity tracking of a causal chain</vt:lpstr>
      <vt:lpstr>Three kinds of causal links</vt:lpstr>
      <vt:lpstr>Causal links and nodes</vt:lpstr>
      <vt:lpstr>Four kinds of causal chains</vt:lpstr>
      <vt:lpstr>Identity tracking of a disease</vt:lpstr>
      <vt:lpstr>Identity in practice</vt:lpstr>
      <vt:lpstr>From “ongoing” to “historical”</vt:lpstr>
      <vt:lpstr>スライド 15</vt:lpstr>
      <vt:lpstr>Concluding remarks</vt:lpstr>
      <vt:lpstr>Thank you for your attention!</vt:lpstr>
      <vt:lpstr>Causal chain</vt:lpstr>
      <vt:lpstr>The life of a river</vt:lpstr>
      <vt:lpstr>スライド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Identity Tracking of a Disease as a Causal Chain</dc:title>
  <dc:creator>Riichiro Mizoguchi</dc:creator>
  <cp:lastModifiedBy>Riichiro Mizoguchi</cp:lastModifiedBy>
  <cp:revision>94</cp:revision>
  <dcterms:created xsi:type="dcterms:W3CDTF">2012-02-18T23:12:14Z</dcterms:created>
  <dcterms:modified xsi:type="dcterms:W3CDTF">2012-07-25T05:41:08Z</dcterms:modified>
</cp:coreProperties>
</file>