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72" r:id="rId3"/>
    <p:sldId id="273" r:id="rId4"/>
    <p:sldId id="293" r:id="rId5"/>
    <p:sldId id="275" r:id="rId6"/>
    <p:sldId id="276" r:id="rId7"/>
    <p:sldId id="277" r:id="rId8"/>
    <p:sldId id="279" r:id="rId9"/>
    <p:sldId id="280" r:id="rId10"/>
    <p:sldId id="295" r:id="rId11"/>
    <p:sldId id="296" r:id="rId12"/>
    <p:sldId id="281" r:id="rId13"/>
    <p:sldId id="283" r:id="rId14"/>
    <p:sldId id="294" r:id="rId15"/>
    <p:sldId id="284" r:id="rId16"/>
    <p:sldId id="290" r:id="rId17"/>
    <p:sldId id="285" r:id="rId18"/>
    <p:sldId id="297" r:id="rId19"/>
    <p:sldId id="286" r:id="rId20"/>
    <p:sldId id="287" r:id="rId21"/>
    <p:sldId id="289" r:id="rId22"/>
  </p:sldIdLst>
  <p:sldSz cx="9144000" cy="5143500" type="screen16x9"/>
  <p:notesSz cx="9144000" cy="6858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16" y="-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A356B-736F-4B01-AA14-FC34CBCEC980}" type="datetimeFigureOut">
              <a:rPr lang="ro-RO" smtClean="0"/>
              <a:pPr/>
              <a:t>27.06.2016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C9D73-D6E7-42B4-9C9A-F4080378F393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01C4-EA70-460F-84D4-2E777EE5EDC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5545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01C4-EA70-460F-84D4-2E777EE5EDCC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5545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01C4-EA70-460F-84D4-2E777EE5EDCC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5545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01C4-EA70-460F-84D4-2E777EE5EDCC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5545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01C4-EA70-460F-84D4-2E777EE5EDCC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5545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01C4-EA70-460F-84D4-2E777EE5EDCC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5545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01C4-EA70-460F-84D4-2E777EE5EDCC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5545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01C4-EA70-460F-84D4-2E777EE5EDCC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5545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01C4-EA70-460F-84D4-2E777EE5EDCC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5545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01C4-EA70-460F-84D4-2E777EE5EDCC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5545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01C4-EA70-460F-84D4-2E777EE5EDCC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5545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01C4-EA70-460F-84D4-2E777EE5EDC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5545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01C4-EA70-460F-84D4-2E777EE5EDCC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5545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01C4-EA70-460F-84D4-2E777EE5EDC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5545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01C4-EA70-460F-84D4-2E777EE5EDC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5545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01C4-EA70-460F-84D4-2E777EE5EDC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554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01C4-EA70-460F-84D4-2E777EE5EDC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5545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01C4-EA70-460F-84D4-2E777EE5EDC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5545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01C4-EA70-460F-84D4-2E777EE5EDC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5545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001C4-EA70-460F-84D4-2E777EE5EDC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5545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6CF9-28B3-49AF-BFA6-38539635EE03}" type="datetime1">
              <a:rPr lang="ro-RO" smtClean="0"/>
              <a:pPr/>
              <a:t>27.06.2016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Aplicaţie de gestiune a logisticii unei baze militare 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5FA4-E420-4848-951A-3D968142C796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5077-3342-4FBF-97DB-AAED1CDA18DC}" type="datetime1">
              <a:rPr lang="ro-RO" smtClean="0"/>
              <a:pPr/>
              <a:t>27.06.2016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Aplicaţie de gestiune a logisticii unei baze militare 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5FA4-E420-4848-951A-3D968142C796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3B54-4E04-4550-BD09-84A45B3CE8A3}" type="datetime1">
              <a:rPr lang="ro-RO" smtClean="0"/>
              <a:pPr/>
              <a:t>27.06.2016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Aplicaţie de gestiune a logisticii unei baze militare 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5FA4-E420-4848-951A-3D968142C796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88B0-4096-4919-B3CD-BE377FD148E3}" type="datetime1">
              <a:rPr lang="ro-RO" smtClean="0"/>
              <a:pPr/>
              <a:t>27.06.2016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Aplicaţie de gestiune a logisticii unei baze militare 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5FA4-E420-4848-951A-3D968142C796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6225-2963-46BF-89A1-1816EE978053}" type="datetime1">
              <a:rPr lang="ro-RO" smtClean="0"/>
              <a:pPr/>
              <a:t>27.06.2016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Aplicaţie de gestiune a logisticii unei baze militare 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5FA4-E420-4848-951A-3D968142C796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3817-09F4-435A-9029-2257831B79AC}" type="datetime1">
              <a:rPr lang="ro-RO" smtClean="0"/>
              <a:pPr/>
              <a:t>27.06.2016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Aplicaţie de gestiune a logisticii unei baze militare 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5FA4-E420-4848-951A-3D968142C796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D885-46F9-496F-A635-8F7FB2CE0EF1}" type="datetime1">
              <a:rPr lang="ro-RO" smtClean="0"/>
              <a:pPr/>
              <a:t>27.06.2016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Aplicaţie de gestiune a logisticii unei baze militare </a:t>
            </a:r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5FA4-E420-4848-951A-3D968142C796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DAB4-7E5F-4154-A613-5D5B85D86C8F}" type="datetime1">
              <a:rPr lang="ro-RO" smtClean="0"/>
              <a:pPr/>
              <a:t>27.06.2016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Aplicaţie de gestiune a logisticii unei baze militare 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5FA4-E420-4848-951A-3D968142C796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068B4-1292-40A0-966D-881039212A3E}" type="datetime1">
              <a:rPr lang="ro-RO" smtClean="0"/>
              <a:pPr/>
              <a:t>27.06.2016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Aplicaţie de gestiune a logisticii unei baze militare </a:t>
            </a:r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5FA4-E420-4848-951A-3D968142C796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4B31-BE72-48C1-B9B0-C2D99AF66644}" type="datetime1">
              <a:rPr lang="ro-RO" smtClean="0"/>
              <a:pPr/>
              <a:t>27.06.2016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Aplicaţie de gestiune a logisticii unei baze militare 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5FA4-E420-4848-951A-3D968142C796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1B51-A491-4831-8DB3-59A15BFA950F}" type="datetime1">
              <a:rPr lang="ro-RO" smtClean="0"/>
              <a:pPr/>
              <a:t>27.06.2016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Aplicaţie de gestiune a logisticii unei baze militare 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5FA4-E420-4848-951A-3D968142C796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656F2-E203-4820-9B51-969BA04141F5}" type="datetime1">
              <a:rPr lang="ro-RO" smtClean="0"/>
              <a:pPr/>
              <a:t>27.06.2016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o-RO" smtClean="0"/>
              <a:t>Aplicaţie de gestiune a logisticii unei baze militare 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95FA4-E420-4848-951A-3D968142C79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Camius\Desktop\inregistrari\MREAdmin.avi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Camius\Desktop\inregistrari\foodAdmin.avi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Camius\Desktop\inregistrari\products.avi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Camius\Desktop\inregistrari\soldiers.avi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Camius\Desktop\inregistrari\packages.avi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Camius\Desktop\inregistrari\battlefield.avi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Camius\Desktop\inregistrari\xtatistics.avi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Camius\Desktop\inregistrari\NOTIFICATION.avi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Camius\Desktop\inregistrari\observations.avi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Camius\Desktop\inregistrari\register.avi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Camius\Desktop\inregistrari\admin-login.avi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2400"/>
              </a:spcBef>
              <a:spcAft>
                <a:spcPts val="2400"/>
              </a:spcAft>
            </a:pPr>
            <a:r>
              <a:rPr lang="en-US" sz="2700" b="1" dirty="0" err="1" smtClean="0">
                <a:latin typeface="Cambria" panose="02040503050406030204" pitchFamily="18" charset="0"/>
              </a:rPr>
              <a:t>Aplica</a:t>
            </a:r>
            <a:r>
              <a:rPr lang="ro-RO" sz="2700" b="1" dirty="0" smtClean="0">
                <a:latin typeface="Cambria" panose="02040503050406030204" pitchFamily="18" charset="0"/>
              </a:rPr>
              <a:t>ţie de gestionare a logisticii unei baze militare</a:t>
            </a:r>
            <a:r>
              <a:rPr lang="ro-RO" dirty="0">
                <a:latin typeface="Cambria" panose="02040503050406030204" pitchFamily="18" charset="0"/>
              </a:rPr>
              <a:t/>
            </a:r>
            <a:br>
              <a:rPr lang="ro-RO" dirty="0">
                <a:latin typeface="Cambria" panose="02040503050406030204" pitchFamily="18" charset="0"/>
              </a:rPr>
            </a:br>
            <a:r>
              <a:rPr lang="ro-RO" sz="2000" dirty="0">
                <a:latin typeface="Cambria" panose="02040503050406030204" pitchFamily="18" charset="0"/>
              </a:rPr>
              <a:t>LUCRARE DE LICENȚĂ</a:t>
            </a:r>
            <a:br>
              <a:rPr lang="ro-RO" sz="2000" dirty="0">
                <a:latin typeface="Cambria" panose="02040503050406030204" pitchFamily="18" charset="0"/>
              </a:rPr>
            </a:br>
            <a:r>
              <a:rPr lang="ro-RO" sz="2000" i="1" dirty="0">
                <a:latin typeface="Cambria" panose="02040503050406030204" pitchFamily="18" charset="0"/>
              </a:rPr>
              <a:t>iulie 2016</a:t>
            </a:r>
            <a:endParaRPr lang="en-US" sz="2000" i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190360"/>
            <a:ext cx="6858000" cy="1241822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o-RO" sz="2200" dirty="0">
                <a:solidFill>
                  <a:schemeClr val="tx1"/>
                </a:solidFill>
                <a:latin typeface="Cambria" panose="02040503050406030204" pitchFamily="18" charset="0"/>
              </a:rPr>
              <a:t>Autor:</a:t>
            </a:r>
            <a:r>
              <a:rPr lang="ro-RO" sz="2200" dirty="0">
                <a:solidFill>
                  <a:schemeClr val="tx1"/>
                </a:solidFill>
              </a:rPr>
              <a:t> </a:t>
            </a:r>
            <a:r>
              <a:rPr lang="ro-RO" sz="2200" b="1" dirty="0" smtClean="0">
                <a:solidFill>
                  <a:schemeClr val="tx1"/>
                </a:solidFill>
              </a:rPr>
              <a:t>Onu Dumitriţa Camelia</a:t>
            </a:r>
            <a:endParaRPr lang="ro-RO" sz="2200" b="1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o-RO" sz="2200" dirty="0">
                <a:solidFill>
                  <a:schemeClr val="tx1"/>
                </a:solidFill>
                <a:latin typeface="Cambria" panose="02040503050406030204" pitchFamily="18" charset="0"/>
              </a:rPr>
              <a:t>Coordonator științific: </a:t>
            </a:r>
            <a:r>
              <a:rPr lang="ro-RO" sz="2200" b="1" dirty="0">
                <a:solidFill>
                  <a:schemeClr val="tx1"/>
                </a:solidFill>
              </a:rPr>
              <a:t>Asist. Dr. Vasile Alaiba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5FA4-E420-4848-951A-3D968142C796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4767263"/>
            <a:ext cx="9144000" cy="273844"/>
          </a:xfrm>
        </p:spPr>
        <p:txBody>
          <a:bodyPr/>
          <a:lstStyle/>
          <a:p>
            <a:r>
              <a:rPr lang="ro-RO" dirty="0" smtClean="0"/>
              <a:t>Aplicaţie de gestiune a logisticii unei baze militare </a:t>
            </a:r>
            <a:endParaRPr lang="ro-RO" dirty="0"/>
          </a:p>
        </p:txBody>
      </p:sp>
      <p:pic>
        <p:nvPicPr>
          <p:cNvPr id="8" name="Picture 2" descr="C:\Users\Camius\Desktop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958" y="142858"/>
            <a:ext cx="1285884" cy="1408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966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6686568" cy="571486"/>
          </a:xfrm>
        </p:spPr>
        <p:txBody>
          <a:bodyPr>
            <a:normAutofit fontScale="90000"/>
          </a:bodyPr>
          <a:lstStyle/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o-RO" sz="3600" b="1" dirty="0" smtClean="0">
                <a:latin typeface="Cambria" panose="02040503050406030204" pitchFamily="18" charset="0"/>
              </a:rPr>
              <a:t> </a:t>
            </a:r>
            <a:r>
              <a:rPr lang="en-US" sz="3600" b="1" dirty="0" smtClean="0">
                <a:latin typeface="Cambria" panose="02040503050406030204" pitchFamily="18" charset="0"/>
              </a:rPr>
              <a:t>	</a:t>
            </a:r>
            <a:r>
              <a:rPr lang="en-US" sz="3600" b="1" dirty="0">
                <a:latin typeface="Cambria" panose="02040503050406030204" pitchFamily="18" charset="0"/>
              </a:rPr>
              <a:t> </a:t>
            </a:r>
            <a:r>
              <a:rPr lang="en-US" sz="3600" b="1" dirty="0" smtClean="0">
                <a:latin typeface="Cambria" panose="02040503050406030204" pitchFamily="18" charset="0"/>
              </a:rPr>
              <a:t>   </a:t>
            </a:r>
            <a:r>
              <a:rPr lang="en-US" sz="3600" b="1" dirty="0" err="1" smtClean="0"/>
              <a:t>Responsabilul</a:t>
            </a:r>
            <a:r>
              <a:rPr lang="en-US" sz="3600" b="1" dirty="0" smtClean="0"/>
              <a:t> de </a:t>
            </a:r>
            <a:r>
              <a:rPr lang="en-US" sz="3600" b="1" dirty="0" err="1" smtClean="0"/>
              <a:t>pachete</a:t>
            </a:r>
            <a:endParaRPr lang="ro-RO" sz="3600" b="1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>
          <a:xfrm>
            <a:off x="0" y="4767263"/>
            <a:ext cx="9144000" cy="273844"/>
          </a:xfrm>
        </p:spPr>
        <p:txBody>
          <a:bodyPr/>
          <a:lstStyle/>
          <a:p>
            <a:r>
              <a:rPr lang="en-US" dirty="0" err="1" smtClean="0"/>
              <a:t>Aplicaţie</a:t>
            </a:r>
            <a:r>
              <a:rPr lang="en-US" dirty="0" smtClean="0"/>
              <a:t> de </a:t>
            </a:r>
            <a:r>
              <a:rPr lang="en-US" dirty="0" err="1" smtClean="0"/>
              <a:t>gestiune</a:t>
            </a:r>
            <a:r>
              <a:rPr lang="en-US" dirty="0" smtClean="0"/>
              <a:t> a </a:t>
            </a:r>
            <a:r>
              <a:rPr lang="en-US" dirty="0" err="1" smtClean="0"/>
              <a:t>logisticii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militare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" name="Picture 2" descr="C:\Users\Camius\Desktop\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96063" y="0"/>
            <a:ext cx="847937" cy="928694"/>
          </a:xfrm>
          <a:prstGeom prst="rect">
            <a:avLst/>
          </a:prstGeom>
          <a:noFill/>
        </p:spPr>
      </p:pic>
      <p:pic>
        <p:nvPicPr>
          <p:cNvPr id="9" name="MREAdmin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42844" y="857238"/>
            <a:ext cx="8830628" cy="41434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3302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6686568" cy="571486"/>
          </a:xfrm>
        </p:spPr>
        <p:txBody>
          <a:bodyPr>
            <a:normAutofit fontScale="90000"/>
          </a:bodyPr>
          <a:lstStyle/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o-RO" sz="3600" b="1" dirty="0" smtClean="0">
                <a:latin typeface="Cambria" panose="02040503050406030204" pitchFamily="18" charset="0"/>
              </a:rPr>
              <a:t> </a:t>
            </a:r>
            <a:r>
              <a:rPr lang="en-US" sz="3600" b="1" dirty="0" smtClean="0">
                <a:latin typeface="Cambria" panose="02040503050406030204" pitchFamily="18" charset="0"/>
              </a:rPr>
              <a:t>	</a:t>
            </a:r>
            <a:r>
              <a:rPr lang="en-US" sz="3600" b="1" dirty="0">
                <a:latin typeface="Cambria" panose="02040503050406030204" pitchFamily="18" charset="0"/>
              </a:rPr>
              <a:t> </a:t>
            </a:r>
            <a:r>
              <a:rPr lang="en-US" sz="3600" b="1" dirty="0" smtClean="0">
                <a:latin typeface="Cambria" panose="02040503050406030204" pitchFamily="18" charset="0"/>
              </a:rPr>
              <a:t>   </a:t>
            </a:r>
            <a:r>
              <a:rPr lang="en-US" sz="3600" b="1" dirty="0" err="1" smtClean="0"/>
              <a:t>Responsabilul</a:t>
            </a:r>
            <a:r>
              <a:rPr lang="en-US" sz="3600" b="1" dirty="0" smtClean="0"/>
              <a:t> de </a:t>
            </a:r>
            <a:r>
              <a:rPr lang="en-US" sz="3600" b="1" dirty="0" err="1" smtClean="0"/>
              <a:t>cantin</a:t>
            </a:r>
            <a:r>
              <a:rPr lang="ro-RO" sz="3600" b="1" dirty="0"/>
              <a:t>ă</a:t>
            </a:r>
            <a:endParaRPr lang="ro-RO" sz="3600" b="1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>
          <a:xfrm>
            <a:off x="0" y="4767263"/>
            <a:ext cx="9144000" cy="273844"/>
          </a:xfrm>
        </p:spPr>
        <p:txBody>
          <a:bodyPr/>
          <a:lstStyle/>
          <a:p>
            <a:r>
              <a:rPr lang="en-US" dirty="0" err="1" smtClean="0"/>
              <a:t>Aplicaţie</a:t>
            </a:r>
            <a:r>
              <a:rPr lang="en-US" dirty="0" smtClean="0"/>
              <a:t> de </a:t>
            </a:r>
            <a:r>
              <a:rPr lang="en-US" dirty="0" err="1" smtClean="0"/>
              <a:t>gestiune</a:t>
            </a:r>
            <a:r>
              <a:rPr lang="en-US" dirty="0" smtClean="0"/>
              <a:t> a </a:t>
            </a:r>
            <a:r>
              <a:rPr lang="en-US" dirty="0" err="1" smtClean="0"/>
              <a:t>logisticii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militare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" name="Picture 2" descr="C:\Users\Camius\Desktop\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96063" y="0"/>
            <a:ext cx="847937" cy="928694"/>
          </a:xfrm>
          <a:prstGeom prst="rect">
            <a:avLst/>
          </a:prstGeom>
          <a:noFill/>
        </p:spPr>
      </p:pic>
      <p:pic>
        <p:nvPicPr>
          <p:cNvPr id="11" name="foodAdmin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42844" y="857238"/>
            <a:ext cx="8830629" cy="41434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3302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"/>
            <a:ext cx="6686568" cy="57148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ro-RO" sz="3600" b="1" dirty="0" smtClean="0">
                <a:latin typeface="Cambria" panose="02040503050406030204" pitchFamily="18" charset="0"/>
              </a:rPr>
              <a:t> </a:t>
            </a:r>
            <a:r>
              <a:rPr lang="en-US" sz="3600" b="1" dirty="0" smtClean="0">
                <a:latin typeface="Cambria" panose="02040503050406030204" pitchFamily="18" charset="0"/>
              </a:rPr>
              <a:t>	 </a:t>
            </a:r>
            <a:r>
              <a:rPr lang="ro-RO" sz="3600" b="1" dirty="0" smtClean="0"/>
              <a:t>Modulul de produse</a:t>
            </a:r>
            <a:endParaRPr lang="en-US" sz="3600" i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28650" y="1017973"/>
            <a:ext cx="7886700" cy="3885866"/>
          </a:xfrm>
        </p:spPr>
        <p:txBody>
          <a:bodyPr numCol="1">
            <a:normAutofit/>
          </a:bodyPr>
          <a:lstStyle/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o-RO" b="1" dirty="0" smtClean="0"/>
              <a:t>			</a:t>
            </a:r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ro-RO" b="1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>
          <a:xfrm>
            <a:off x="0" y="4767263"/>
            <a:ext cx="9144000" cy="273844"/>
          </a:xfrm>
        </p:spPr>
        <p:txBody>
          <a:bodyPr/>
          <a:lstStyle/>
          <a:p>
            <a:r>
              <a:rPr lang="en-US" dirty="0" err="1" smtClean="0"/>
              <a:t>Aplicaţie</a:t>
            </a:r>
            <a:r>
              <a:rPr lang="en-US" dirty="0" smtClean="0"/>
              <a:t> de </a:t>
            </a:r>
            <a:r>
              <a:rPr lang="en-US" dirty="0" err="1" smtClean="0"/>
              <a:t>gestiune</a:t>
            </a:r>
            <a:r>
              <a:rPr lang="en-US" dirty="0" smtClean="0"/>
              <a:t> a </a:t>
            </a:r>
            <a:r>
              <a:rPr lang="en-US" dirty="0" err="1" smtClean="0"/>
              <a:t>logisticii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militare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roducts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2844" y="642924"/>
            <a:ext cx="8181839" cy="4357718"/>
          </a:xfrm>
          <a:prstGeom prst="rect">
            <a:avLst/>
          </a:prstGeom>
        </p:spPr>
      </p:pic>
      <p:pic>
        <p:nvPicPr>
          <p:cNvPr id="11" name="Picture 2" descr="C:\Users\Camius\Desktop\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96063" y="0"/>
            <a:ext cx="847937" cy="9286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3302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"/>
            <a:ext cx="6543692" cy="571486"/>
          </a:xfrm>
        </p:spPr>
        <p:txBody>
          <a:bodyPr>
            <a:normAutofit fontScale="90000"/>
          </a:bodyPr>
          <a:lstStyle/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/>
              <a:t> 	</a:t>
            </a:r>
            <a:r>
              <a:rPr lang="en-US" sz="4000" b="1" dirty="0" smtClean="0">
                <a:latin typeface="+mj-lt"/>
              </a:rPr>
              <a:t>        </a:t>
            </a:r>
            <a:r>
              <a:rPr lang="ro-RO" sz="4000" b="1" dirty="0" smtClean="0">
                <a:latin typeface="+mj-lt"/>
              </a:rPr>
              <a:t>Modulul de </a:t>
            </a:r>
            <a:r>
              <a:rPr lang="en-US" sz="4000" b="1" dirty="0" err="1" smtClean="0">
                <a:latin typeface="+mj-lt"/>
              </a:rPr>
              <a:t>solda</a:t>
            </a:r>
            <a:r>
              <a:rPr lang="ro-RO" sz="4000" b="1" dirty="0" smtClean="0">
                <a:latin typeface="+mj-lt"/>
              </a:rPr>
              <a:t>ţ</a:t>
            </a:r>
            <a:r>
              <a:rPr lang="en-US" sz="4000" b="1" dirty="0" err="1" smtClean="0">
                <a:latin typeface="+mj-lt"/>
              </a:rPr>
              <a:t>i</a:t>
            </a:r>
            <a:endParaRPr lang="en-US" sz="4000" b="1" dirty="0" smtClean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28650" y="1017973"/>
            <a:ext cx="7886700" cy="3885866"/>
          </a:xfrm>
        </p:spPr>
        <p:txBody>
          <a:bodyPr numCol="1">
            <a:normAutofit/>
          </a:bodyPr>
          <a:lstStyle/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ro-RO" b="1" dirty="0" smtClean="0"/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ro-RO" b="1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>
          <a:xfrm>
            <a:off x="0" y="4767263"/>
            <a:ext cx="9144000" cy="273844"/>
          </a:xfrm>
        </p:spPr>
        <p:txBody>
          <a:bodyPr/>
          <a:lstStyle/>
          <a:p>
            <a:r>
              <a:rPr lang="en-US" dirty="0" err="1" smtClean="0"/>
              <a:t>Aplicaţie</a:t>
            </a:r>
            <a:r>
              <a:rPr lang="en-US" dirty="0" smtClean="0"/>
              <a:t> de </a:t>
            </a:r>
            <a:r>
              <a:rPr lang="en-US" dirty="0" err="1" smtClean="0"/>
              <a:t>gestiune</a:t>
            </a:r>
            <a:r>
              <a:rPr lang="en-US" dirty="0" smtClean="0"/>
              <a:t> a </a:t>
            </a:r>
            <a:r>
              <a:rPr lang="en-US" dirty="0" err="1" smtClean="0"/>
              <a:t>logisticii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militare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soldiers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14282" y="571486"/>
            <a:ext cx="7715304" cy="4457731"/>
          </a:xfrm>
          <a:prstGeom prst="rect">
            <a:avLst/>
          </a:prstGeom>
        </p:spPr>
      </p:pic>
      <p:pic>
        <p:nvPicPr>
          <p:cNvPr id="10" name="Picture 2" descr="C:\Users\Camius\Desktop\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96063" y="0"/>
            <a:ext cx="847937" cy="9286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3302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508383"/>
          </a:xfrm>
        </p:spPr>
        <p:txBody>
          <a:bodyPr>
            <a:normAutofit fontScale="90000"/>
          </a:bodyPr>
          <a:lstStyle/>
          <a:p>
            <a:r>
              <a:rPr lang="en-US" sz="3600" b="1" dirty="0" err="1" smtClean="0"/>
              <a:t>Modulul</a:t>
            </a:r>
            <a:r>
              <a:rPr lang="en-US" sz="3600" b="1" dirty="0" smtClean="0"/>
              <a:t> de </a:t>
            </a:r>
            <a:r>
              <a:rPr lang="en-US" sz="3600" b="1" dirty="0" err="1" smtClean="0"/>
              <a:t>pachete</a:t>
            </a:r>
            <a:endParaRPr lang="ro-RO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Aplicaţie de gestiune a logisticii unei baze militare 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5FA4-E420-4848-951A-3D968142C796}" type="slidenum">
              <a:rPr lang="ro-RO" smtClean="0"/>
              <a:pPr/>
              <a:t>14</a:t>
            </a:fld>
            <a:endParaRPr lang="ro-RO"/>
          </a:p>
        </p:txBody>
      </p:sp>
      <p:pic>
        <p:nvPicPr>
          <p:cNvPr id="6" name="packages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2844" y="571486"/>
            <a:ext cx="7929618" cy="4572014"/>
          </a:xfrm>
          <a:prstGeom prst="rect">
            <a:avLst/>
          </a:prstGeom>
        </p:spPr>
      </p:pic>
      <p:pic>
        <p:nvPicPr>
          <p:cNvPr id="8" name="Picture 2" descr="C:\Users\Camius\Desktop\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96063" y="0"/>
            <a:ext cx="847937" cy="928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6543692" cy="508383"/>
          </a:xfrm>
        </p:spPr>
        <p:txBody>
          <a:bodyPr>
            <a:normAutofit fontScale="90000"/>
          </a:bodyPr>
          <a:lstStyle/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/>
              <a:t> 	</a:t>
            </a:r>
            <a:r>
              <a:rPr lang="en-US" sz="3600" b="1" dirty="0" err="1" smtClean="0"/>
              <a:t>Solda</a:t>
            </a:r>
            <a:r>
              <a:rPr lang="ro-RO" sz="3600" b="1" dirty="0" smtClean="0"/>
              <a:t>ţi pe câmpul de luptă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28650" y="1017973"/>
            <a:ext cx="7886700" cy="3885866"/>
          </a:xfrm>
        </p:spPr>
        <p:txBody>
          <a:bodyPr numCol="1">
            <a:normAutofit/>
          </a:bodyPr>
          <a:lstStyle/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o-RO" b="1" dirty="0" smtClean="0"/>
              <a:t>			       	</a:t>
            </a:r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ro-RO" b="1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>
          <a:xfrm>
            <a:off x="0" y="4767263"/>
            <a:ext cx="9144000" cy="273844"/>
          </a:xfrm>
        </p:spPr>
        <p:txBody>
          <a:bodyPr/>
          <a:lstStyle/>
          <a:p>
            <a:r>
              <a:rPr lang="en-US" dirty="0" err="1" smtClean="0"/>
              <a:t>Aplicaţie</a:t>
            </a:r>
            <a:r>
              <a:rPr lang="en-US" dirty="0" smtClean="0"/>
              <a:t> de </a:t>
            </a:r>
            <a:r>
              <a:rPr lang="en-US" dirty="0" err="1" smtClean="0"/>
              <a:t>gestiune</a:t>
            </a:r>
            <a:r>
              <a:rPr lang="en-US" dirty="0" smtClean="0"/>
              <a:t> a </a:t>
            </a:r>
            <a:r>
              <a:rPr lang="en-US" dirty="0" err="1" smtClean="0"/>
              <a:t>logisticii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militare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battlefield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14282" y="500048"/>
            <a:ext cx="7858180" cy="4568226"/>
          </a:xfrm>
          <a:prstGeom prst="rect">
            <a:avLst/>
          </a:prstGeom>
        </p:spPr>
      </p:pic>
      <p:pic>
        <p:nvPicPr>
          <p:cNvPr id="11" name="Picture 2" descr="C:\Users\Camius\Desktop\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96063" y="0"/>
            <a:ext cx="847937" cy="9286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3302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"/>
            <a:ext cx="6615130" cy="57148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en-US" sz="3600" b="1" dirty="0" smtClean="0"/>
              <a:t>	</a:t>
            </a:r>
            <a:r>
              <a:rPr lang="ro-RO" sz="3600" b="1" dirty="0" smtClean="0"/>
              <a:t>Statistici</a:t>
            </a:r>
            <a:endParaRPr lang="en-US" sz="4200" i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42910" y="964395"/>
            <a:ext cx="7886700" cy="3885866"/>
          </a:xfrm>
        </p:spPr>
        <p:txBody>
          <a:bodyPr numCol="1">
            <a:normAutofit/>
          </a:bodyPr>
          <a:lstStyle/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ro-RO" b="1" dirty="0" smtClean="0"/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o-RO" b="1" dirty="0" smtClean="0"/>
              <a:t>			       	</a:t>
            </a:r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ro-RO" b="1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>
          <a:xfrm>
            <a:off x="0" y="4767263"/>
            <a:ext cx="9144000" cy="273844"/>
          </a:xfrm>
        </p:spPr>
        <p:txBody>
          <a:bodyPr/>
          <a:lstStyle/>
          <a:p>
            <a:r>
              <a:rPr lang="en-US" dirty="0" err="1" smtClean="0"/>
              <a:t>Aplicaţie</a:t>
            </a:r>
            <a:r>
              <a:rPr lang="en-US" dirty="0" smtClean="0"/>
              <a:t> de </a:t>
            </a:r>
            <a:r>
              <a:rPr lang="en-US" dirty="0" err="1" smtClean="0"/>
              <a:t>gestiune</a:t>
            </a:r>
            <a:r>
              <a:rPr lang="en-US" dirty="0" smtClean="0"/>
              <a:t> a </a:t>
            </a:r>
            <a:r>
              <a:rPr lang="en-US" dirty="0" err="1" smtClean="0"/>
              <a:t>logisticii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militare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" name="xtatistics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2844" y="500047"/>
            <a:ext cx="8001056" cy="4504091"/>
          </a:xfrm>
          <a:prstGeom prst="rect">
            <a:avLst/>
          </a:prstGeom>
        </p:spPr>
      </p:pic>
      <p:pic>
        <p:nvPicPr>
          <p:cNvPr id="12" name="Picture 2" descr="C:\Users\Camius\Desktop\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96063" y="0"/>
            <a:ext cx="847937" cy="9286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3302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6543692" cy="57148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ro-RO" sz="4000" b="1" dirty="0" smtClean="0"/>
              <a:t>Notificarea administratorului</a:t>
            </a:r>
            <a:endParaRPr lang="en-US" sz="4200" i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28650" y="1231107"/>
            <a:ext cx="7886700" cy="3672732"/>
          </a:xfrm>
        </p:spPr>
        <p:txBody>
          <a:bodyPr numCol="1">
            <a:normAutofit/>
          </a:bodyPr>
          <a:lstStyle/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o-RO" b="1" dirty="0" smtClean="0"/>
              <a:t>		</a:t>
            </a:r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ro-RO" b="1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>
          <a:xfrm>
            <a:off x="0" y="4767263"/>
            <a:ext cx="9144000" cy="273844"/>
          </a:xfrm>
        </p:spPr>
        <p:txBody>
          <a:bodyPr/>
          <a:lstStyle/>
          <a:p>
            <a:r>
              <a:rPr lang="en-US" dirty="0" err="1" smtClean="0"/>
              <a:t>Aplicaţie</a:t>
            </a:r>
            <a:r>
              <a:rPr lang="en-US" dirty="0" smtClean="0"/>
              <a:t> de </a:t>
            </a:r>
            <a:r>
              <a:rPr lang="en-US" dirty="0" err="1" smtClean="0"/>
              <a:t>gestiune</a:t>
            </a:r>
            <a:r>
              <a:rPr lang="en-US" dirty="0" smtClean="0"/>
              <a:t> a </a:t>
            </a:r>
            <a:r>
              <a:rPr lang="en-US" dirty="0" err="1" smtClean="0"/>
              <a:t>logisticii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militare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2" descr="C:\Users\Camius\Desktop\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96063" y="0"/>
            <a:ext cx="847937" cy="928694"/>
          </a:xfrm>
          <a:prstGeom prst="rect">
            <a:avLst/>
          </a:prstGeom>
          <a:noFill/>
        </p:spPr>
      </p:pic>
      <p:pic>
        <p:nvPicPr>
          <p:cNvPr id="11" name="NOTIFICATION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14282" y="571486"/>
            <a:ext cx="7929618" cy="44053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3302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6543692" cy="57148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ro-RO" sz="4000" b="1" dirty="0" smtClean="0"/>
              <a:t>Pagina observaţiilor</a:t>
            </a:r>
            <a:endParaRPr lang="en-US" sz="4200" i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28650" y="1231107"/>
            <a:ext cx="7886700" cy="3672732"/>
          </a:xfrm>
        </p:spPr>
        <p:txBody>
          <a:bodyPr numCol="1">
            <a:normAutofit/>
          </a:bodyPr>
          <a:lstStyle/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o-RO" b="1" dirty="0" smtClean="0"/>
              <a:t>		</a:t>
            </a:r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ro-RO" b="1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>
          <a:xfrm>
            <a:off x="0" y="4767263"/>
            <a:ext cx="9144000" cy="273844"/>
          </a:xfrm>
        </p:spPr>
        <p:txBody>
          <a:bodyPr/>
          <a:lstStyle/>
          <a:p>
            <a:r>
              <a:rPr lang="en-US" dirty="0" err="1" smtClean="0"/>
              <a:t>Aplicaţie</a:t>
            </a:r>
            <a:r>
              <a:rPr lang="en-US" dirty="0" smtClean="0"/>
              <a:t> de </a:t>
            </a:r>
            <a:r>
              <a:rPr lang="en-US" dirty="0" err="1" smtClean="0"/>
              <a:t>gestiune</a:t>
            </a:r>
            <a:r>
              <a:rPr lang="en-US" dirty="0" smtClean="0"/>
              <a:t> a </a:t>
            </a:r>
            <a:r>
              <a:rPr lang="en-US" dirty="0" err="1" smtClean="0"/>
              <a:t>logisticii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militare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2" descr="C:\Users\Camius\Desktop\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96063" y="0"/>
            <a:ext cx="847937" cy="928694"/>
          </a:xfrm>
          <a:prstGeom prst="rect">
            <a:avLst/>
          </a:prstGeom>
          <a:noFill/>
        </p:spPr>
      </p:pic>
      <p:pic>
        <p:nvPicPr>
          <p:cNvPr id="8" name="observations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0" y="857238"/>
            <a:ext cx="8867657" cy="41607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3302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543692" cy="85725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ro-RO" b="1" dirty="0">
                <a:latin typeface="Cambria" panose="02040503050406030204" pitchFamily="18" charset="0"/>
              </a:rPr>
              <a:t>5</a:t>
            </a:r>
            <a:r>
              <a:rPr lang="ro-RO" b="1" dirty="0" smtClean="0">
                <a:latin typeface="Cambria" panose="02040503050406030204" pitchFamily="18" charset="0"/>
              </a:rPr>
              <a:t>. </a:t>
            </a:r>
            <a:r>
              <a:rPr lang="ro-RO" b="1" dirty="0">
                <a:latin typeface="Cambria" panose="02040503050406030204" pitchFamily="18" charset="0"/>
              </a:rPr>
              <a:t>Potențiale îmbunătățiri</a:t>
            </a:r>
            <a:endParaRPr lang="en-US" i="1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628650" y="1428742"/>
            <a:ext cx="7886700" cy="3203980"/>
          </a:xfrm>
        </p:spPr>
        <p:txBody>
          <a:bodyPr>
            <a:normAutofit fontScale="85000" lnSpcReduction="20000"/>
          </a:bodyPr>
          <a:lstStyle/>
          <a:p>
            <a:pPr lvl="0">
              <a:buFont typeface="Wingdings" pitchFamily="2" charset="2"/>
              <a:buChar char="Ø"/>
            </a:pPr>
            <a:r>
              <a:rPr lang="ro-RO" dirty="0" smtClean="0"/>
              <a:t>Adăugarea modulul de notificare a superiorilor, prin email sau telefon</a:t>
            </a:r>
          </a:p>
          <a:p>
            <a:pPr>
              <a:buNone/>
            </a:pPr>
            <a:endParaRPr lang="ro-RO" dirty="0" smtClean="0"/>
          </a:p>
          <a:p>
            <a:pPr lvl="0">
              <a:buFont typeface="Wingdings" pitchFamily="2" charset="2"/>
              <a:buChar char="Ø"/>
            </a:pPr>
            <a:r>
              <a:rPr lang="ro-RO" dirty="0" smtClean="0"/>
              <a:t>Adăugarea a mai multor tipuri de diagrame, eventual cu semnalări atunci când se consuma prea puţin, pentru a putea observa ce este în neregulă</a:t>
            </a:r>
          </a:p>
          <a:p>
            <a:pPr>
              <a:buNone/>
            </a:pPr>
            <a:endParaRPr lang="ro-RO" dirty="0" smtClean="0"/>
          </a:p>
          <a:p>
            <a:pPr lvl="0">
              <a:buFont typeface="Wingdings" pitchFamily="2" charset="2"/>
              <a:buChar char="Ø"/>
            </a:pPr>
            <a:r>
              <a:rPr lang="ro-RO" dirty="0" smtClean="0"/>
              <a:t>Adăugarea mai multor module de gestiune</a:t>
            </a:r>
            <a:endParaRPr 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FoodApp</a:t>
            </a:r>
          </a:p>
        </p:txBody>
      </p:sp>
      <p:pic>
        <p:nvPicPr>
          <p:cNvPr id="9" name="Picture 2" descr="C:\Users\Camius\Desktop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958" y="142858"/>
            <a:ext cx="1285884" cy="1408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417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ro-RO" b="1" dirty="0">
                <a:latin typeface="Cambria" panose="02040503050406030204" pitchFamily="18" charset="0"/>
              </a:rPr>
              <a:t>Cuprins</a:t>
            </a:r>
            <a:endParaRPr lang="en-US" i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28650" y="1231107"/>
            <a:ext cx="7886700" cy="3672732"/>
          </a:xfrm>
        </p:spPr>
        <p:txBody>
          <a:bodyPr>
            <a:normAutofit fontScale="25000" lnSpcReduction="20000"/>
          </a:bodyPr>
          <a:lstStyle/>
          <a:p>
            <a:pPr marL="0" indent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o-RO" sz="10400" dirty="0"/>
              <a:t> Introducere </a:t>
            </a:r>
            <a:endParaRPr lang="en-US" sz="10400" dirty="0" smtClean="0"/>
          </a:p>
          <a:p>
            <a:pPr marL="0" indent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0400" dirty="0" smtClean="0"/>
              <a:t>Motiva</a:t>
            </a:r>
            <a:r>
              <a:rPr lang="ro-RO" sz="10400" dirty="0" smtClean="0"/>
              <a:t>ţie</a:t>
            </a:r>
            <a:endParaRPr lang="ro-RO" sz="10400" dirty="0"/>
          </a:p>
          <a:p>
            <a:pPr marL="0" indent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o-RO" sz="10400" dirty="0"/>
              <a:t> Platforme și arhitecturi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o-RO" sz="10400" dirty="0" smtClean="0"/>
              <a:t>Modularizarea aplicaţ</a:t>
            </a:r>
            <a:r>
              <a:rPr lang="en-US" sz="10400" dirty="0" err="1" smtClean="0"/>
              <a:t>iei</a:t>
            </a:r>
            <a:endParaRPr lang="ro-RO" sz="10400" dirty="0" smtClean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o-RO" sz="10400" dirty="0" smtClean="0"/>
              <a:t>Potențiale </a:t>
            </a:r>
            <a:r>
              <a:rPr lang="ro-RO" sz="10400" dirty="0"/>
              <a:t>îmbunătățiri</a:t>
            </a:r>
          </a:p>
          <a:p>
            <a:pPr marL="0" indent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o-RO" sz="10400" dirty="0"/>
              <a:t> Concluzii</a:t>
            </a:r>
          </a:p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ro-RO" sz="2200" b="1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>
          <a:xfrm>
            <a:off x="2500298" y="4767263"/>
            <a:ext cx="4357718" cy="273844"/>
          </a:xfrm>
        </p:spPr>
        <p:txBody>
          <a:bodyPr/>
          <a:lstStyle/>
          <a:p>
            <a:r>
              <a:rPr lang="en-US" smtClean="0"/>
              <a:t>Aplicaţie de gestiune a logisticii unei baze militare </a:t>
            </a:r>
            <a:endParaRPr lang="en-US" dirty="0"/>
          </a:p>
        </p:txBody>
      </p:sp>
      <p:pic>
        <p:nvPicPr>
          <p:cNvPr id="8" name="Picture 2" descr="C:\Users\Camius\Desktop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958" y="142858"/>
            <a:ext cx="1285884" cy="1408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7088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ro-RO" b="1" dirty="0">
                <a:latin typeface="Cambria" panose="02040503050406030204" pitchFamily="18" charset="0"/>
              </a:rPr>
              <a:t>6</a:t>
            </a:r>
            <a:r>
              <a:rPr lang="ro-RO" b="1" dirty="0" smtClean="0">
                <a:latin typeface="Cambria" panose="02040503050406030204" pitchFamily="18" charset="0"/>
              </a:rPr>
              <a:t>. </a:t>
            </a:r>
            <a:r>
              <a:rPr lang="ro-RO" b="1" dirty="0">
                <a:latin typeface="Cambria" panose="02040503050406030204" pitchFamily="18" charset="0"/>
              </a:rPr>
              <a:t>Concluzii</a:t>
            </a:r>
            <a:endParaRPr lang="en-US" i="1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>
          <a:xfrm>
            <a:off x="628650" y="1231106"/>
            <a:ext cx="7886700" cy="340161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Gestionarea</a:t>
            </a:r>
            <a:r>
              <a:rPr lang="en-US" dirty="0" smtClean="0"/>
              <a:t>  </a:t>
            </a:r>
            <a:r>
              <a:rPr lang="en-US" dirty="0" err="1" smtClean="0"/>
              <a:t>propice</a:t>
            </a:r>
            <a:r>
              <a:rPr lang="en-US" dirty="0" smtClean="0"/>
              <a:t> a </a:t>
            </a:r>
            <a:r>
              <a:rPr lang="en-US" dirty="0" err="1" smtClean="0"/>
              <a:t>logisticii</a:t>
            </a:r>
            <a:r>
              <a:rPr lang="en-US" dirty="0" smtClean="0"/>
              <a:t> </a:t>
            </a:r>
            <a:r>
              <a:rPr lang="en-US" dirty="0" err="1" smtClean="0"/>
              <a:t>bazei</a:t>
            </a:r>
            <a:r>
              <a:rPr lang="en-US" dirty="0" smtClean="0"/>
              <a:t> </a:t>
            </a:r>
            <a:r>
              <a:rPr lang="en-US" dirty="0" err="1" smtClean="0"/>
              <a:t>militare</a:t>
            </a:r>
            <a:r>
              <a:rPr lang="en-US" dirty="0" smtClean="0"/>
              <a:t> face ca </a:t>
            </a:r>
            <a:r>
              <a:rPr lang="en-US" dirty="0" err="1" smtClean="0"/>
              <a:t>lucrurile</a:t>
            </a:r>
            <a:r>
              <a:rPr lang="en-US" dirty="0" smtClean="0"/>
              <a:t> </a:t>
            </a:r>
            <a:r>
              <a:rPr lang="en-US" dirty="0" err="1" smtClean="0"/>
              <a:t>dintr</a:t>
            </a:r>
            <a:r>
              <a:rPr lang="en-US" dirty="0" smtClean="0"/>
              <a:t>-o </a:t>
            </a:r>
            <a:r>
              <a:rPr lang="en-US" dirty="0" err="1" smtClean="0"/>
              <a:t>bază</a:t>
            </a:r>
            <a:r>
              <a:rPr lang="en-US" dirty="0" smtClean="0"/>
              <a:t> </a:t>
            </a:r>
            <a:r>
              <a:rPr lang="en-US" dirty="0" err="1" smtClean="0"/>
              <a:t>militară</a:t>
            </a:r>
            <a:r>
              <a:rPr lang="en-US" dirty="0" smtClean="0"/>
              <a:t> </a:t>
            </a:r>
            <a:r>
              <a:rPr lang="en-US" dirty="0" err="1" smtClean="0"/>
              <a:t>să</a:t>
            </a:r>
            <a:r>
              <a:rPr lang="en-US" dirty="0" smtClean="0"/>
              <a:t> </a:t>
            </a:r>
            <a:r>
              <a:rPr lang="en-US" dirty="0" err="1" smtClean="0"/>
              <a:t>funcţioneze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rapid </a:t>
            </a:r>
            <a:r>
              <a:rPr lang="en-US" dirty="0" err="1" smtClean="0"/>
              <a:t>şi</a:t>
            </a:r>
            <a:r>
              <a:rPr lang="en-US" dirty="0" smtClean="0"/>
              <a:t> </a:t>
            </a:r>
            <a:r>
              <a:rPr lang="en-US" dirty="0" err="1" smtClean="0"/>
              <a:t>ordonat</a:t>
            </a:r>
            <a:r>
              <a:rPr lang="en-US" dirty="0" smtClean="0"/>
              <a:t>.</a:t>
            </a:r>
            <a:endParaRPr lang="ro-RO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ro-RO" dirty="0" smtClean="0"/>
              <a:t>Posibilitatea lucrării cu mai multe tipuri de utilizatori pentru o gestionare mai simplistă</a:t>
            </a:r>
          </a:p>
          <a:p>
            <a:pPr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FoodApp</a:t>
            </a:r>
          </a:p>
        </p:txBody>
      </p:sp>
      <p:pic>
        <p:nvPicPr>
          <p:cNvPr id="9" name="Picture 2" descr="C:\Users\Camius\Desktop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958" y="142858"/>
            <a:ext cx="1285884" cy="1408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14010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468562"/>
            <a:ext cx="6858000" cy="1790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ro-RO" b="1">
                <a:latin typeface="Cambria" panose="02040503050406030204" pitchFamily="18" charset="0"/>
              </a:rPr>
              <a:t>Vă mulțumesc pentru atenție</a:t>
            </a:r>
            <a:endParaRPr lang="en-US" i="1">
              <a:latin typeface="Cambria" panose="02040503050406030204" pitchFamily="18" charset="0"/>
            </a:endParaRPr>
          </a:p>
        </p:txBody>
      </p:sp>
      <p:pic>
        <p:nvPicPr>
          <p:cNvPr id="5" name="Picture 2" descr="C:\Users\Camius\Desktop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958" y="142858"/>
            <a:ext cx="1285884" cy="1408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31056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ro-RO" b="1" dirty="0">
                <a:latin typeface="Cambria" panose="02040503050406030204" pitchFamily="18" charset="0"/>
              </a:rPr>
              <a:t>1. Introducere</a:t>
            </a:r>
            <a:endParaRPr lang="en-US" i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714348" y="1785932"/>
            <a:ext cx="7801002" cy="26432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Aplica</a:t>
            </a:r>
            <a:r>
              <a:rPr lang="ro-RO" sz="2000" dirty="0" smtClean="0"/>
              <a:t>ţia dezvoltată este gândită pentru a veni în ajutorul bazelor militare, prin punerea la dispoziţie a unor servicii ce se ocupă atât cu partea de gestiune a logisticii</a:t>
            </a:r>
            <a:r>
              <a:rPr lang="en-US" sz="2000" dirty="0" smtClean="0"/>
              <a:t>( </a:t>
            </a:r>
            <a:r>
              <a:rPr lang="ro-RO" sz="2000" dirty="0" smtClean="0"/>
              <a:t>în principal cu alimentele consumate de către cadrele militare </a:t>
            </a:r>
            <a:r>
              <a:rPr lang="en-US" sz="2000" dirty="0" smtClean="0"/>
              <a:t>), </a:t>
            </a:r>
            <a:r>
              <a:rPr lang="en-US" sz="2000" dirty="0" err="1" smtClean="0"/>
              <a:t>cât</a:t>
            </a:r>
            <a:r>
              <a:rPr lang="en-US" sz="2000" dirty="0" smtClean="0"/>
              <a:t> </a:t>
            </a:r>
            <a:r>
              <a:rPr lang="en-US" sz="2000" dirty="0" err="1" smtClean="0"/>
              <a:t>şi</a:t>
            </a:r>
            <a:r>
              <a:rPr lang="en-US" sz="2000" dirty="0" smtClean="0"/>
              <a:t> cu </a:t>
            </a:r>
            <a:r>
              <a:rPr lang="en-US" sz="2000" dirty="0" err="1" smtClean="0"/>
              <a:t>partea</a:t>
            </a:r>
            <a:r>
              <a:rPr lang="en-US" sz="2000" dirty="0" smtClean="0"/>
              <a:t> de </a:t>
            </a:r>
            <a:r>
              <a:rPr lang="en-US" sz="2000" dirty="0" err="1" smtClean="0"/>
              <a:t>alarmare</a:t>
            </a:r>
            <a:r>
              <a:rPr lang="en-US" sz="2000" dirty="0" smtClean="0"/>
              <a:t> </a:t>
            </a:r>
            <a:r>
              <a:rPr lang="en-US" sz="2000" dirty="0" err="1" smtClean="0"/>
              <a:t>în</a:t>
            </a:r>
            <a:r>
              <a:rPr lang="en-US" sz="2000" dirty="0" smtClean="0"/>
              <a:t> </a:t>
            </a:r>
            <a:r>
              <a:rPr lang="en-US" sz="2000" dirty="0" err="1" smtClean="0"/>
              <a:t>caz</a:t>
            </a:r>
            <a:r>
              <a:rPr lang="en-US" sz="2000" dirty="0" smtClean="0"/>
              <a:t> de </a:t>
            </a:r>
            <a:r>
              <a:rPr lang="en-US" sz="2000" dirty="0" err="1" smtClean="0"/>
              <a:t>anumite</a:t>
            </a:r>
            <a:r>
              <a:rPr lang="en-US" sz="2000" dirty="0" smtClean="0"/>
              <a:t> </a:t>
            </a:r>
            <a:r>
              <a:rPr lang="en-US" sz="2000" dirty="0" err="1" smtClean="0"/>
              <a:t>neclarităţi</a:t>
            </a:r>
            <a:r>
              <a:rPr lang="en-US" sz="2000" dirty="0" smtClean="0"/>
              <a:t>, </a:t>
            </a:r>
            <a:r>
              <a:rPr lang="en-US" sz="2000" dirty="0" err="1" smtClean="0"/>
              <a:t>dezastre</a:t>
            </a:r>
            <a:r>
              <a:rPr lang="en-US" sz="2000" dirty="0" smtClean="0"/>
              <a:t>, etc.</a:t>
            </a:r>
            <a:endParaRPr lang="ro-RO" sz="2000" dirty="0" smtClean="0"/>
          </a:p>
          <a:p>
            <a:pPr>
              <a:buNone/>
            </a:pPr>
            <a:endParaRPr lang="ro-RO" sz="2000" dirty="0" smtClean="0"/>
          </a:p>
          <a:p>
            <a:endParaRPr lang="en-US" sz="2000" dirty="0" smtClean="0"/>
          </a:p>
          <a:p>
            <a:endParaRPr lang="ro-RO" sz="2000" dirty="0" smtClean="0"/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ro-RO" sz="4500" dirty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1800" b="1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ro-RO" sz="18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>
          <a:xfrm>
            <a:off x="0" y="4767263"/>
            <a:ext cx="9144000" cy="273844"/>
          </a:xfrm>
        </p:spPr>
        <p:txBody>
          <a:bodyPr/>
          <a:lstStyle/>
          <a:p>
            <a:r>
              <a:rPr lang="ro-RO" dirty="0" smtClean="0"/>
              <a:t>Aplicaţie de gestiune a logisticii unei baze militare</a:t>
            </a:r>
          </a:p>
          <a:p>
            <a:endParaRPr lang="en-US" dirty="0"/>
          </a:p>
        </p:txBody>
      </p:sp>
      <p:pic>
        <p:nvPicPr>
          <p:cNvPr id="9" name="Picture 2" descr="C:\Users\Camius\Desktop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958" y="142858"/>
            <a:ext cx="1285884" cy="1408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0103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en-US" b="1" dirty="0" smtClean="0">
                <a:latin typeface="Cambria" panose="02040503050406030204" pitchFamily="18" charset="0"/>
              </a:rPr>
              <a:t>2</a:t>
            </a:r>
            <a:r>
              <a:rPr lang="ro-RO" b="1" dirty="0" smtClean="0">
                <a:latin typeface="Cambria" panose="02040503050406030204" pitchFamily="18" charset="0"/>
              </a:rPr>
              <a:t>. </a:t>
            </a:r>
            <a:r>
              <a:rPr lang="ro-RO" b="1" dirty="0" smtClean="0">
                <a:latin typeface="Cambria" panose="02040503050406030204" pitchFamily="18" charset="0"/>
              </a:rPr>
              <a:t>Motivaţie</a:t>
            </a:r>
            <a:endParaRPr lang="en-US" i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00034" y="1785932"/>
            <a:ext cx="8015316" cy="22145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      Am </a:t>
            </a:r>
            <a:r>
              <a:rPr lang="en-US" sz="2000" dirty="0" err="1" smtClean="0"/>
              <a:t>pornit</a:t>
            </a:r>
            <a:r>
              <a:rPr lang="en-US" sz="2000" dirty="0" smtClean="0"/>
              <a:t> de la </a:t>
            </a:r>
            <a:r>
              <a:rPr lang="en-US" sz="2000" dirty="0" err="1" smtClean="0"/>
              <a:t>ideea</a:t>
            </a:r>
            <a:r>
              <a:rPr lang="en-US" sz="2000" dirty="0" smtClean="0"/>
              <a:t> </a:t>
            </a:r>
            <a:r>
              <a:rPr lang="en-US" sz="2000" dirty="0" err="1" smtClean="0"/>
              <a:t>că</a:t>
            </a:r>
            <a:r>
              <a:rPr lang="en-US" sz="2000" dirty="0" smtClean="0"/>
              <a:t> </a:t>
            </a:r>
            <a:r>
              <a:rPr lang="en-US" sz="2000" dirty="0" err="1" smtClean="0"/>
              <a:t>aplicaţii</a:t>
            </a:r>
            <a:r>
              <a:rPr lang="en-US" sz="2000" dirty="0" smtClean="0"/>
              <a:t> de </a:t>
            </a:r>
            <a:r>
              <a:rPr lang="en-US" sz="2000" dirty="0" err="1" smtClean="0"/>
              <a:t>gestiune</a:t>
            </a:r>
            <a:r>
              <a:rPr lang="en-US" sz="2000" dirty="0" smtClean="0"/>
              <a:t> a </a:t>
            </a:r>
            <a:r>
              <a:rPr lang="en-US" sz="2000" dirty="0" err="1" smtClean="0"/>
              <a:t>produselor</a:t>
            </a:r>
            <a:r>
              <a:rPr lang="en-US" sz="2000" dirty="0" smtClean="0"/>
              <a:t> </a:t>
            </a:r>
            <a:r>
              <a:rPr lang="en-US" sz="2000" dirty="0" err="1" smtClean="0"/>
              <a:t>există</a:t>
            </a:r>
            <a:r>
              <a:rPr lang="en-US" sz="2000" dirty="0" smtClean="0"/>
              <a:t> </a:t>
            </a:r>
            <a:r>
              <a:rPr lang="en-US" sz="2000" dirty="0" err="1" smtClean="0"/>
              <a:t>dar</a:t>
            </a:r>
            <a:r>
              <a:rPr lang="en-US" sz="2000" dirty="0" smtClean="0"/>
              <a:t> </a:t>
            </a:r>
            <a:r>
              <a:rPr lang="en-US" sz="2000" dirty="0" err="1" smtClean="0"/>
              <a:t>contribuţia</a:t>
            </a:r>
            <a:r>
              <a:rPr lang="en-US" sz="2000" dirty="0" smtClean="0"/>
              <a:t> mea </a:t>
            </a:r>
            <a:r>
              <a:rPr lang="en-US" sz="2000" dirty="0" err="1" smtClean="0"/>
              <a:t>constă</a:t>
            </a:r>
            <a:r>
              <a:rPr lang="en-US" sz="2000" dirty="0" smtClean="0"/>
              <a:t> </a:t>
            </a:r>
            <a:r>
              <a:rPr lang="en-US" sz="2000" dirty="0" err="1" smtClean="0"/>
              <a:t>în</a:t>
            </a:r>
            <a:r>
              <a:rPr lang="en-US" sz="2000" dirty="0" smtClean="0"/>
              <a:t> </a:t>
            </a:r>
            <a:r>
              <a:rPr lang="en-US" sz="2000" dirty="0" err="1" smtClean="0"/>
              <a:t>adăugarea</a:t>
            </a:r>
            <a:r>
              <a:rPr lang="en-US" sz="2000" dirty="0" smtClean="0"/>
              <a:t> </a:t>
            </a:r>
            <a:r>
              <a:rPr lang="en-US" sz="2000" dirty="0" err="1" smtClean="0"/>
              <a:t>statisticilor</a:t>
            </a:r>
            <a:r>
              <a:rPr lang="en-US" sz="2000" dirty="0" smtClean="0"/>
              <a:t> </a:t>
            </a:r>
            <a:r>
              <a:rPr lang="en-US" sz="2000" dirty="0" err="1" smtClean="0"/>
              <a:t>ce</a:t>
            </a:r>
            <a:r>
              <a:rPr lang="en-US" sz="2000" dirty="0" smtClean="0"/>
              <a:t> </a:t>
            </a:r>
            <a:r>
              <a:rPr lang="en-US" sz="2000" dirty="0" err="1" smtClean="0"/>
              <a:t>raportează</a:t>
            </a:r>
            <a:r>
              <a:rPr lang="en-US" sz="2000" dirty="0" smtClean="0"/>
              <a:t> </a:t>
            </a:r>
            <a:r>
              <a:rPr lang="en-US" sz="2000" dirty="0" err="1" smtClean="0"/>
              <a:t>cantităţile</a:t>
            </a:r>
            <a:r>
              <a:rPr lang="en-US" sz="2000" dirty="0" smtClean="0"/>
              <a:t> de </a:t>
            </a:r>
            <a:r>
              <a:rPr lang="en-US" sz="2000" dirty="0" err="1" smtClean="0"/>
              <a:t>alimente</a:t>
            </a:r>
            <a:r>
              <a:rPr lang="en-US" sz="2000" dirty="0" smtClean="0"/>
              <a:t> din </a:t>
            </a:r>
            <a:r>
              <a:rPr lang="en-US" sz="2000" dirty="0" err="1" smtClean="0"/>
              <a:t>baza</a:t>
            </a:r>
            <a:r>
              <a:rPr lang="en-US" sz="2000" dirty="0" smtClean="0"/>
              <a:t> de date la </a:t>
            </a:r>
            <a:r>
              <a:rPr lang="en-US" sz="2000" dirty="0" err="1" smtClean="0"/>
              <a:t>numărul</a:t>
            </a:r>
            <a:r>
              <a:rPr lang="en-US" sz="2000" dirty="0" smtClean="0"/>
              <a:t> de </a:t>
            </a:r>
            <a:r>
              <a:rPr lang="en-US" sz="2000" dirty="0" err="1" smtClean="0"/>
              <a:t>soldaţi</a:t>
            </a:r>
            <a:r>
              <a:rPr lang="en-US" sz="2000" dirty="0" smtClean="0"/>
              <a:t> </a:t>
            </a:r>
            <a:r>
              <a:rPr lang="en-US" sz="2000" dirty="0" err="1" smtClean="0"/>
              <a:t>aparţinând</a:t>
            </a:r>
            <a:r>
              <a:rPr lang="en-US" sz="2000" dirty="0" smtClean="0"/>
              <a:t> </a:t>
            </a:r>
            <a:r>
              <a:rPr lang="en-US" sz="2000" dirty="0" err="1" smtClean="0"/>
              <a:t>bazei</a:t>
            </a:r>
            <a:r>
              <a:rPr lang="en-US" sz="2000" dirty="0" smtClean="0"/>
              <a:t> </a:t>
            </a:r>
            <a:r>
              <a:rPr lang="en-US" sz="2000" dirty="0" err="1" smtClean="0"/>
              <a:t>militare</a:t>
            </a:r>
            <a:r>
              <a:rPr lang="en-US" sz="2000" dirty="0" smtClean="0"/>
              <a:t>, </a:t>
            </a:r>
            <a:r>
              <a:rPr lang="en-US" sz="2000" dirty="0" err="1" smtClean="0"/>
              <a:t>şi</a:t>
            </a:r>
            <a:r>
              <a:rPr lang="en-US" sz="2000" dirty="0" smtClean="0"/>
              <a:t> </a:t>
            </a:r>
            <a:r>
              <a:rPr lang="en-US" sz="2000" dirty="0" err="1" smtClean="0"/>
              <a:t>deasemenea</a:t>
            </a:r>
            <a:r>
              <a:rPr lang="en-US" sz="2000" dirty="0" smtClean="0"/>
              <a:t>, </a:t>
            </a:r>
            <a:r>
              <a:rPr lang="en-US" sz="2000" dirty="0" err="1" smtClean="0"/>
              <a:t>modulul</a:t>
            </a:r>
            <a:r>
              <a:rPr lang="en-US" sz="2000" dirty="0" smtClean="0"/>
              <a:t> de </a:t>
            </a:r>
            <a:r>
              <a:rPr lang="en-US" sz="2000" dirty="0" err="1" smtClean="0"/>
              <a:t>notificare</a:t>
            </a:r>
            <a:r>
              <a:rPr lang="en-US" sz="2000" dirty="0" smtClean="0"/>
              <a:t> </a:t>
            </a:r>
            <a:r>
              <a:rPr lang="en-US" sz="2000" dirty="0" err="1" smtClean="0"/>
              <a:t>în</a:t>
            </a:r>
            <a:r>
              <a:rPr lang="en-US" sz="2000" dirty="0" smtClean="0"/>
              <a:t> </a:t>
            </a:r>
            <a:r>
              <a:rPr lang="en-US" sz="2000" dirty="0" err="1" smtClean="0"/>
              <a:t>timp</a:t>
            </a:r>
            <a:r>
              <a:rPr lang="en-US" sz="2000" dirty="0" smtClean="0"/>
              <a:t> real </a:t>
            </a:r>
            <a:r>
              <a:rPr lang="en-US" sz="2000" dirty="0" err="1" smtClean="0"/>
              <a:t>în</a:t>
            </a:r>
            <a:r>
              <a:rPr lang="en-US" sz="2000" dirty="0" smtClean="0"/>
              <a:t> </a:t>
            </a:r>
            <a:r>
              <a:rPr lang="en-US" sz="2000" dirty="0" err="1" smtClean="0"/>
              <a:t>caz</a:t>
            </a:r>
            <a:r>
              <a:rPr lang="en-US" sz="2000" dirty="0" smtClean="0"/>
              <a:t> de </a:t>
            </a:r>
            <a:r>
              <a:rPr lang="en-US" sz="2000" dirty="0" err="1" smtClean="0"/>
              <a:t>calamităţi</a:t>
            </a:r>
            <a:r>
              <a:rPr lang="en-US" sz="2000" dirty="0" smtClean="0"/>
              <a:t> </a:t>
            </a:r>
            <a:r>
              <a:rPr lang="en-US" sz="2000" dirty="0" err="1" smtClean="0"/>
              <a:t>naturale</a:t>
            </a:r>
            <a:r>
              <a:rPr lang="en-US" sz="2000" dirty="0" smtClean="0"/>
              <a:t>, </a:t>
            </a:r>
            <a:r>
              <a:rPr lang="en-US" sz="2000" dirty="0" err="1" smtClean="0"/>
              <a:t>bombardări</a:t>
            </a:r>
            <a:r>
              <a:rPr lang="en-US" sz="2000" dirty="0" smtClean="0"/>
              <a:t> ale </a:t>
            </a:r>
            <a:r>
              <a:rPr lang="en-US" sz="2000" dirty="0" err="1" smtClean="0"/>
              <a:t>bazei</a:t>
            </a:r>
            <a:r>
              <a:rPr lang="en-US" sz="2000" dirty="0" smtClean="0"/>
              <a:t> </a:t>
            </a:r>
            <a:r>
              <a:rPr lang="en-US" sz="2000" dirty="0" err="1" smtClean="0"/>
              <a:t>militare</a:t>
            </a:r>
            <a:r>
              <a:rPr lang="en-US" sz="2000" dirty="0" smtClean="0"/>
              <a:t>.</a:t>
            </a:r>
            <a:endParaRPr lang="ro-RO" sz="2000" dirty="0" smtClean="0"/>
          </a:p>
          <a:p>
            <a:endParaRPr lang="ro-RO" sz="2000" dirty="0" smtClean="0"/>
          </a:p>
          <a:p>
            <a:endParaRPr lang="en-US" sz="2000" dirty="0" smtClean="0"/>
          </a:p>
          <a:p>
            <a:endParaRPr lang="ro-RO" sz="2000" dirty="0" smtClean="0"/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ro-RO" sz="4500" dirty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1800" b="1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ro-RO" sz="18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>
          <a:xfrm>
            <a:off x="0" y="4767263"/>
            <a:ext cx="9144000" cy="273844"/>
          </a:xfrm>
        </p:spPr>
        <p:txBody>
          <a:bodyPr/>
          <a:lstStyle/>
          <a:p>
            <a:r>
              <a:rPr lang="ro-RO" dirty="0" smtClean="0"/>
              <a:t>Aplicaţie de gestiune a logisticii unei baze militare</a:t>
            </a:r>
          </a:p>
          <a:p>
            <a:endParaRPr lang="en-US" dirty="0"/>
          </a:p>
        </p:txBody>
      </p:sp>
      <p:pic>
        <p:nvPicPr>
          <p:cNvPr id="9" name="Picture 2" descr="C:\Users\Camius\Desktop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958" y="142858"/>
            <a:ext cx="1285884" cy="1408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0103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686568" cy="85725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ro-RO" b="1" dirty="0">
                <a:latin typeface="Cambria" panose="02040503050406030204" pitchFamily="18" charset="0"/>
              </a:rPr>
              <a:t>3</a:t>
            </a:r>
            <a:r>
              <a:rPr lang="ro-RO" b="1" dirty="0" smtClean="0">
                <a:latin typeface="Cambria" panose="02040503050406030204" pitchFamily="18" charset="0"/>
              </a:rPr>
              <a:t>. </a:t>
            </a:r>
            <a:r>
              <a:rPr lang="ro-RO" b="1" dirty="0" smtClean="0">
                <a:latin typeface="Cambria" panose="02040503050406030204" pitchFamily="18" charset="0"/>
              </a:rPr>
              <a:t>Platforme și arhitecturi</a:t>
            </a:r>
            <a:endParaRPr lang="en-US" i="1" dirty="0">
              <a:latin typeface="Cambria" panose="020405030504060302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>
          <a:xfrm>
            <a:off x="2357422" y="4767263"/>
            <a:ext cx="4714908" cy="273844"/>
          </a:xfrm>
        </p:spPr>
        <p:txBody>
          <a:bodyPr/>
          <a:lstStyle/>
          <a:p>
            <a:r>
              <a:rPr lang="en-US" smtClean="0"/>
              <a:t>Aplicaţie de gestiune a logisticii unei baze militare </a:t>
            </a:r>
            <a:endParaRPr lang="en-US" dirty="0"/>
          </a:p>
        </p:txBody>
      </p:sp>
      <p:pic>
        <p:nvPicPr>
          <p:cNvPr id="9" name="Picture 2" descr="C:\Users\Camius\Desktop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958" y="142858"/>
            <a:ext cx="1285884" cy="1408350"/>
          </a:xfrm>
          <a:prstGeom prst="rect">
            <a:avLst/>
          </a:prstGeom>
          <a:noFill/>
        </p:spPr>
      </p:pic>
      <p:pic>
        <p:nvPicPr>
          <p:cNvPr id="12" name="Content Placeholder 11" descr="Diagrama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7200" y="1474517"/>
            <a:ext cx="8229600" cy="2845340"/>
          </a:xfrm>
        </p:spPr>
      </p:pic>
    </p:spTree>
    <p:extLst>
      <p:ext uri="{BB962C8B-B14F-4D97-AF65-F5344CB8AC3E}">
        <p14:creationId xmlns="" xmlns:p14="http://schemas.microsoft.com/office/powerpoint/2010/main" val="139843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615130" cy="85725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</a:pPr>
            <a:r>
              <a:rPr lang="ro-RO" sz="4200" b="1" dirty="0" smtClean="0">
                <a:latin typeface="Cambria" panose="02040503050406030204" pitchFamily="18" charset="0"/>
              </a:rPr>
              <a:t>4</a:t>
            </a:r>
            <a:r>
              <a:rPr lang="ro-RO" sz="4200" b="1" dirty="0" smtClean="0">
                <a:latin typeface="Cambria" panose="02040503050406030204" pitchFamily="18" charset="0"/>
              </a:rPr>
              <a:t>. </a:t>
            </a:r>
            <a:r>
              <a:rPr lang="en-US" sz="4200" b="1" dirty="0" err="1" smtClean="0">
                <a:latin typeface="Cambria" panose="02040503050406030204" pitchFamily="18" charset="0"/>
              </a:rPr>
              <a:t>Modulari</a:t>
            </a:r>
            <a:r>
              <a:rPr lang="ro-RO" sz="4200" b="1" dirty="0" smtClean="0">
                <a:latin typeface="Cambria" panose="02040503050406030204" pitchFamily="18" charset="0"/>
              </a:rPr>
              <a:t>zarea aplicaţiei</a:t>
            </a:r>
            <a:endParaRPr lang="en-US" sz="4200" i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28650" y="1231107"/>
            <a:ext cx="7886700" cy="3672732"/>
          </a:xfrm>
        </p:spPr>
        <p:txBody>
          <a:bodyPr>
            <a:normAutofit fontScale="77500" lnSpcReduction="20000"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o-RO" sz="2600" dirty="0" smtClean="0"/>
              <a:t>Aplicaţia oferă </a:t>
            </a:r>
            <a:r>
              <a:rPr lang="en-US" sz="2600" dirty="0" err="1" smtClean="0"/>
              <a:t>mai</a:t>
            </a:r>
            <a:r>
              <a:rPr lang="en-US" sz="2600" dirty="0" smtClean="0"/>
              <a:t> </a:t>
            </a:r>
            <a:r>
              <a:rPr lang="en-US" sz="2600" dirty="0" err="1" smtClean="0"/>
              <a:t>multe</a:t>
            </a:r>
            <a:r>
              <a:rPr lang="en-US" sz="2600" dirty="0" smtClean="0"/>
              <a:t> </a:t>
            </a:r>
            <a:r>
              <a:rPr lang="en-US" sz="2600" dirty="0" err="1" smtClean="0"/>
              <a:t>roluri</a:t>
            </a:r>
            <a:r>
              <a:rPr lang="ro-RO" sz="2600" dirty="0" smtClean="0"/>
              <a:t> de funcţionalitate</a:t>
            </a:r>
            <a:r>
              <a:rPr lang="en-US" sz="2600" dirty="0" smtClean="0"/>
              <a:t>:</a:t>
            </a:r>
            <a:r>
              <a:rPr lang="ro-RO" sz="2600" dirty="0" smtClean="0"/>
              <a:t> </a:t>
            </a:r>
            <a:endParaRPr lang="en-US" sz="26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600" dirty="0" err="1" smtClean="0"/>
              <a:t>Rolul</a:t>
            </a:r>
            <a:r>
              <a:rPr lang="en-US" sz="2600" dirty="0" smtClean="0"/>
              <a:t> </a:t>
            </a:r>
            <a:r>
              <a:rPr lang="en-US" sz="2600" dirty="0" err="1" smtClean="0"/>
              <a:t>administratorului</a:t>
            </a:r>
            <a:endParaRPr lang="ro-RO" sz="2600" dirty="0" smtClean="0"/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ro-RO" sz="2200" dirty="0" smtClean="0"/>
              <a:t>Gestionarea logisticii</a:t>
            </a:r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ro-RO" sz="2200" dirty="0" smtClean="0"/>
              <a:t>Gestionarea cadrelor militare</a:t>
            </a:r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ro-RO" sz="2200" dirty="0" smtClean="0"/>
              <a:t>Notificare şi statistici</a:t>
            </a:r>
            <a:endParaRPr lang="ro-RO" sz="2600" dirty="0" smtClean="0"/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ro-RO" sz="2600" dirty="0" smtClean="0"/>
              <a:t>	</a:t>
            </a:r>
            <a:r>
              <a:rPr lang="en-US" sz="2600" dirty="0" err="1" smtClean="0"/>
              <a:t>Rolul</a:t>
            </a:r>
            <a:r>
              <a:rPr lang="en-US" sz="2600" dirty="0" smtClean="0"/>
              <a:t> </a:t>
            </a:r>
            <a:r>
              <a:rPr lang="en-US" sz="2600" dirty="0" err="1" smtClean="0"/>
              <a:t>utilizator</a:t>
            </a:r>
            <a:endParaRPr lang="ro-RO" sz="2600" dirty="0"/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ro-RO" sz="2200" dirty="0" smtClean="0"/>
              <a:t>Înregistrare, Logare, Delogare, </a:t>
            </a:r>
            <a:r>
              <a:rPr lang="en-US" sz="2200" dirty="0" err="1" smtClean="0"/>
              <a:t>Administrarea</a:t>
            </a:r>
            <a:r>
              <a:rPr lang="en-US" sz="2200" dirty="0" smtClean="0"/>
              <a:t> </a:t>
            </a:r>
            <a:r>
              <a:rPr lang="en-US" sz="2200" dirty="0" err="1" smtClean="0"/>
              <a:t>cantit</a:t>
            </a:r>
            <a:r>
              <a:rPr lang="ro-RO" sz="2200" dirty="0" smtClean="0"/>
              <a:t>ăţilor</a:t>
            </a:r>
            <a:endParaRPr lang="en-US" sz="2200" dirty="0" smtClean="0"/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ro-RO" sz="2200" dirty="0"/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ro-RO" sz="2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>
          <a:xfrm>
            <a:off x="0" y="4767263"/>
            <a:ext cx="9144000" cy="273844"/>
          </a:xfrm>
        </p:spPr>
        <p:txBody>
          <a:bodyPr/>
          <a:lstStyle/>
          <a:p>
            <a:r>
              <a:rPr lang="en-US" dirty="0" err="1" smtClean="0"/>
              <a:t>Aplicaţie</a:t>
            </a:r>
            <a:r>
              <a:rPr lang="en-US" dirty="0" smtClean="0"/>
              <a:t> de </a:t>
            </a:r>
            <a:r>
              <a:rPr lang="en-US" dirty="0" err="1" smtClean="0"/>
              <a:t>gestiune</a:t>
            </a:r>
            <a:r>
              <a:rPr lang="en-US" dirty="0" smtClean="0"/>
              <a:t> a </a:t>
            </a:r>
            <a:r>
              <a:rPr lang="en-US" dirty="0" err="1" smtClean="0"/>
              <a:t>logisticii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militare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" name="Picture 2" descr="C:\Users\Camius\Desktop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958" y="142858"/>
            <a:ext cx="1285884" cy="1408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3302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686568" cy="857250"/>
          </a:xfrm>
        </p:spPr>
        <p:txBody>
          <a:bodyPr>
            <a:normAutofit fontScale="90000"/>
          </a:bodyPr>
          <a:lstStyle/>
          <a:p>
            <a:pPr lvl="2" algn="ctr" rtl="0">
              <a:spcBef>
                <a:spcPts val="2400"/>
              </a:spcBef>
              <a:spcAft>
                <a:spcPts val="2400"/>
              </a:spcAft>
            </a:pPr>
            <a:r>
              <a:rPr lang="ro-RO" sz="3600" b="1" dirty="0" smtClean="0">
                <a:latin typeface="Cambria" panose="02040503050406030204" pitchFamily="18" charset="0"/>
              </a:rPr>
              <a:t> </a:t>
            </a:r>
            <a:r>
              <a:rPr lang="ro-RO" sz="3600" b="1" dirty="0" smtClean="0"/>
              <a:t>Înregistrarea unui nou client</a:t>
            </a:r>
            <a:r>
              <a:rPr lang="ro-RO" b="1" dirty="0" smtClean="0"/>
              <a:t/>
            </a:r>
            <a:br>
              <a:rPr lang="ro-RO" b="1" dirty="0" smtClean="0"/>
            </a:br>
            <a:endParaRPr lang="en-US" sz="4200" i="1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628650" y="1231107"/>
            <a:ext cx="7886700" cy="3672732"/>
          </a:xfrm>
        </p:spPr>
        <p:txBody>
          <a:bodyPr>
            <a:normAutofit/>
          </a:bodyPr>
          <a:lstStyle/>
          <a:p>
            <a:pPr lvl="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ro-RO" dirty="0" smtClean="0"/>
              <a:t>se </a:t>
            </a:r>
            <a:r>
              <a:rPr lang="ro-RO" dirty="0" smtClean="0"/>
              <a:t>face de către administrator</a:t>
            </a:r>
          </a:p>
          <a:p>
            <a:pPr lvl="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ro-RO" dirty="0" smtClean="0"/>
              <a:t> ID</a:t>
            </a:r>
            <a:r>
              <a:rPr lang="en-US" dirty="0" smtClean="0"/>
              <a:t>:</a:t>
            </a:r>
            <a:r>
              <a:rPr lang="ro-RO" dirty="0" smtClean="0"/>
              <a:t> </a:t>
            </a:r>
            <a:r>
              <a:rPr lang="en-US" dirty="0" smtClean="0"/>
              <a:t> </a:t>
            </a:r>
            <a:r>
              <a:rPr lang="ro-RO" dirty="0" smtClean="0"/>
              <a:t>naţionalitate+ primele 2 litere din nume</a:t>
            </a:r>
            <a:r>
              <a:rPr lang="en-US" dirty="0" smtClean="0"/>
              <a:t>+</a:t>
            </a:r>
            <a:r>
              <a:rPr lang="ro-RO" dirty="0" smtClean="0"/>
              <a:t> un numar random format din 3 cifre</a:t>
            </a:r>
            <a:r>
              <a:rPr lang="en-US" dirty="0" smtClean="0"/>
              <a:t>+ </a:t>
            </a:r>
            <a:r>
              <a:rPr lang="ro-RO" dirty="0" smtClean="0"/>
              <a:t>primele 2 litere din prenume</a:t>
            </a:r>
            <a:r>
              <a:rPr lang="en-US" dirty="0" smtClean="0"/>
              <a:t>+ </a:t>
            </a:r>
            <a:r>
              <a:rPr lang="ro-RO" dirty="0" smtClean="0"/>
              <a:t>ultimele 2 cifre din CNP</a:t>
            </a:r>
            <a:r>
              <a:rPr lang="en-US" dirty="0" smtClean="0"/>
              <a:t>+ </a:t>
            </a:r>
            <a:r>
              <a:rPr lang="ro-RO" dirty="0" smtClean="0"/>
              <a:t>un număr random format din 3 cifre.</a:t>
            </a:r>
          </a:p>
          <a:p>
            <a:pPr lvl="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ro-RO" dirty="0" smtClean="0"/>
              <a:t> criptare cu Bcrypt ce  foloseşte algoritmul </a:t>
            </a:r>
            <a:r>
              <a:rPr lang="en-US" dirty="0" err="1" smtClean="0"/>
              <a:t>Eksblowfish</a:t>
            </a:r>
            <a:r>
              <a:rPr lang="en-US" dirty="0" smtClean="0"/>
              <a:t> </a:t>
            </a:r>
            <a:endParaRPr 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>
          <a:xfrm>
            <a:off x="0" y="4767263"/>
            <a:ext cx="9144000" cy="273844"/>
          </a:xfrm>
        </p:spPr>
        <p:txBody>
          <a:bodyPr/>
          <a:lstStyle/>
          <a:p>
            <a:r>
              <a:rPr lang="en-US" dirty="0" err="1" smtClean="0"/>
              <a:t>Aplicaţie</a:t>
            </a:r>
            <a:r>
              <a:rPr lang="en-US" dirty="0" smtClean="0"/>
              <a:t> de </a:t>
            </a:r>
            <a:r>
              <a:rPr lang="en-US" dirty="0" err="1" smtClean="0"/>
              <a:t>gestiune</a:t>
            </a:r>
            <a:r>
              <a:rPr lang="en-US" dirty="0" smtClean="0"/>
              <a:t> a </a:t>
            </a:r>
            <a:r>
              <a:rPr lang="en-US" dirty="0" err="1" smtClean="0"/>
              <a:t>logisticii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militare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2" descr="C:\Users\Camius\Desktop\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958" y="142858"/>
            <a:ext cx="1285884" cy="1408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3302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72"/>
            <a:ext cx="6786610" cy="428628"/>
          </a:xfrm>
        </p:spPr>
        <p:txBody>
          <a:bodyPr>
            <a:normAutofit fontScale="90000"/>
          </a:bodyPr>
          <a:lstStyle/>
          <a:p>
            <a:pPr lvl="2" algn="ctr" rtl="0">
              <a:spcBef>
                <a:spcPts val="2400"/>
              </a:spcBef>
              <a:spcAft>
                <a:spcPts val="2400"/>
              </a:spcAft>
            </a:pPr>
            <a:r>
              <a:rPr lang="en-US" sz="3600" b="1" dirty="0" smtClean="0">
                <a:latin typeface="Cambria" panose="02040503050406030204" pitchFamily="18" charset="0"/>
              </a:rPr>
              <a:t>    </a:t>
            </a:r>
            <a:r>
              <a:rPr lang="ro-RO" sz="3600" b="1" dirty="0" smtClean="0">
                <a:latin typeface="Cambria" panose="02040503050406030204" pitchFamily="18" charset="0"/>
              </a:rPr>
              <a:t> </a:t>
            </a:r>
            <a:r>
              <a:rPr lang="ro-RO" sz="3600" b="1" dirty="0" smtClean="0"/>
              <a:t>Înregistrarea unui nou client</a:t>
            </a:r>
            <a:r>
              <a:rPr lang="ro-RO" b="1" dirty="0" smtClean="0"/>
              <a:t/>
            </a:r>
            <a:br>
              <a:rPr lang="ro-RO" b="1" dirty="0" smtClean="0"/>
            </a:br>
            <a:endParaRPr lang="en-US" sz="4200" i="1" dirty="0">
              <a:latin typeface="Cambria" panose="020405030504060302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>
          <a:xfrm>
            <a:off x="0" y="4767263"/>
            <a:ext cx="9144000" cy="273844"/>
          </a:xfrm>
        </p:spPr>
        <p:txBody>
          <a:bodyPr/>
          <a:lstStyle/>
          <a:p>
            <a:r>
              <a:rPr lang="en-US" dirty="0" err="1" smtClean="0"/>
              <a:t>Aplicaţie</a:t>
            </a:r>
            <a:r>
              <a:rPr lang="en-US" dirty="0" smtClean="0"/>
              <a:t> de </a:t>
            </a:r>
            <a:r>
              <a:rPr lang="en-US" dirty="0" err="1" smtClean="0"/>
              <a:t>gestiune</a:t>
            </a:r>
            <a:r>
              <a:rPr lang="en-US" dirty="0" smtClean="0"/>
              <a:t> a </a:t>
            </a:r>
            <a:r>
              <a:rPr lang="en-US" dirty="0" err="1" smtClean="0"/>
              <a:t>logisticii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militare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5" name="register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2844" y="500047"/>
            <a:ext cx="7786742" cy="4600395"/>
          </a:xfrm>
          <a:prstGeom prst="rect">
            <a:avLst/>
          </a:prstGeom>
        </p:spPr>
      </p:pic>
      <p:pic>
        <p:nvPicPr>
          <p:cNvPr id="9" name="Picture 2" descr="C:\Users\Camius\Desktop\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96063" y="0"/>
            <a:ext cx="847937" cy="9286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3302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6686568" cy="571486"/>
          </a:xfrm>
        </p:spPr>
        <p:txBody>
          <a:bodyPr>
            <a:normAutofit fontScale="90000"/>
          </a:bodyPr>
          <a:lstStyle/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o-RO" sz="3600" b="1" dirty="0" smtClean="0">
                <a:latin typeface="Cambria" panose="02040503050406030204" pitchFamily="18" charset="0"/>
              </a:rPr>
              <a:t> </a:t>
            </a:r>
            <a:r>
              <a:rPr lang="en-US" sz="3600" b="1" dirty="0" smtClean="0">
                <a:latin typeface="Cambria" panose="02040503050406030204" pitchFamily="18" charset="0"/>
              </a:rPr>
              <a:t>			</a:t>
            </a:r>
            <a:r>
              <a:rPr lang="ro-RO" sz="3600" b="1" dirty="0" smtClean="0"/>
              <a:t>Logarea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>
          <a:xfrm>
            <a:off x="0" y="4767263"/>
            <a:ext cx="9144000" cy="273844"/>
          </a:xfrm>
        </p:spPr>
        <p:txBody>
          <a:bodyPr/>
          <a:lstStyle/>
          <a:p>
            <a:r>
              <a:rPr lang="en-US" dirty="0" err="1" smtClean="0"/>
              <a:t>Aplicaţie</a:t>
            </a:r>
            <a:r>
              <a:rPr lang="en-US" dirty="0" smtClean="0"/>
              <a:t> de </a:t>
            </a:r>
            <a:r>
              <a:rPr lang="en-US" dirty="0" err="1" smtClean="0"/>
              <a:t>gestiune</a:t>
            </a:r>
            <a:r>
              <a:rPr lang="en-US" dirty="0" smtClean="0"/>
              <a:t> a </a:t>
            </a:r>
            <a:r>
              <a:rPr lang="en-US" dirty="0" err="1" smtClean="0"/>
              <a:t>logisticii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militare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" name="Picture 2" descr="C:\Users\Camius\Desktop\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96063" y="0"/>
            <a:ext cx="847937" cy="928694"/>
          </a:xfrm>
          <a:prstGeom prst="rect">
            <a:avLst/>
          </a:prstGeom>
          <a:noFill/>
        </p:spPr>
      </p:pic>
      <p:pic>
        <p:nvPicPr>
          <p:cNvPr id="11" name="admin-login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85720" y="928676"/>
            <a:ext cx="8653342" cy="40602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3302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477</Words>
  <Application>Microsoft Office PowerPoint</Application>
  <PresentationFormat>On-screen Show (16:9)</PresentationFormat>
  <Paragraphs>123</Paragraphs>
  <Slides>21</Slides>
  <Notes>20</Notes>
  <HiddenSlides>0</HiddenSlides>
  <MMClips>11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Aplicaţie de gestionare a logisticii unei baze militare LUCRARE DE LICENȚĂ iulie 2016</vt:lpstr>
      <vt:lpstr>Cuprins</vt:lpstr>
      <vt:lpstr>1. Introducere</vt:lpstr>
      <vt:lpstr>2. Motivaţie</vt:lpstr>
      <vt:lpstr>3. Platforme și arhitecturi</vt:lpstr>
      <vt:lpstr>4. Modularizarea aplicaţiei</vt:lpstr>
      <vt:lpstr> Înregistrarea unui nou client </vt:lpstr>
      <vt:lpstr>     Înregistrarea unui nou client </vt:lpstr>
      <vt:lpstr>    Logarea </vt:lpstr>
      <vt:lpstr>      Responsabilul de pachete</vt:lpstr>
      <vt:lpstr>      Responsabilul de cantină</vt:lpstr>
      <vt:lpstr>   Modulul de produse</vt:lpstr>
      <vt:lpstr>          Modulul de soldaţi</vt:lpstr>
      <vt:lpstr>Modulul de pachete</vt:lpstr>
      <vt:lpstr>  Soldaţi pe câmpul de luptă</vt:lpstr>
      <vt:lpstr> Statistici</vt:lpstr>
      <vt:lpstr>Notificarea administratorului</vt:lpstr>
      <vt:lpstr>Pagina observaţiilor</vt:lpstr>
      <vt:lpstr>5. Potențiale îmbunătățiri</vt:lpstr>
      <vt:lpstr>6. Concluzii</vt:lpstr>
      <vt:lpstr>Vă mulțumesc pentru atenție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Aplicaţie de gestionare a logisticii unei baze militare LUCRARE DE LICENȚĂ iulie 2016</dc:title>
  <dc:creator>Camius</dc:creator>
  <cp:lastModifiedBy>Camius</cp:lastModifiedBy>
  <cp:revision>57</cp:revision>
  <dcterms:created xsi:type="dcterms:W3CDTF">2016-06-25T19:28:03Z</dcterms:created>
  <dcterms:modified xsi:type="dcterms:W3CDTF">2016-06-27T19:46:36Z</dcterms:modified>
</cp:coreProperties>
</file>