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0" r:id="rId4"/>
    <p:sldId id="259" r:id="rId5"/>
    <p:sldId id="261" r:id="rId6"/>
    <p:sldId id="268" r:id="rId7"/>
    <p:sldId id="269" r:id="rId8"/>
    <p:sldId id="262" r:id="rId9"/>
    <p:sldId id="264" r:id="rId10"/>
    <p:sldId id="265" r:id="rId11"/>
    <p:sldId id="263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>
        <p:scale>
          <a:sx n="83" d="100"/>
          <a:sy n="83" d="100"/>
        </p:scale>
        <p:origin x="45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8/7/2019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Gait recognition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Identify people by walk and body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415620"/>
            <a:ext cx="10058400" cy="1609344"/>
          </a:xfrm>
        </p:spPr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Neuronal network (3/6)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13003" y="1712693"/>
            <a:ext cx="1120613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Convolutional </a:t>
            </a:r>
            <a:r>
              <a:rPr lang="en-US" dirty="0"/>
              <a:t>Neural Networks (CNN) is one of the variants of neural </a:t>
            </a:r>
            <a:r>
              <a:rPr lang="en-US" dirty="0" smtClean="0"/>
              <a:t>networks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/>
              <a:t>hidden layers </a:t>
            </a:r>
            <a:r>
              <a:rPr lang="en-US" dirty="0"/>
              <a:t>of a CNN typically consist of </a:t>
            </a:r>
            <a:r>
              <a:rPr lang="en-US" b="1" dirty="0"/>
              <a:t>convolutional layers, pooling layers</a:t>
            </a:r>
            <a:r>
              <a:rPr lang="en-US" dirty="0"/>
              <a:t>, fully connected layers, and normalization </a:t>
            </a:r>
            <a:r>
              <a:rPr lang="en-US" dirty="0" smtClean="0"/>
              <a:t>layers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Instead </a:t>
            </a:r>
            <a:r>
              <a:rPr lang="en-US" dirty="0"/>
              <a:t>of </a:t>
            </a:r>
            <a:r>
              <a:rPr lang="en-US" dirty="0" smtClean="0"/>
              <a:t>normal </a:t>
            </a:r>
            <a:r>
              <a:rPr lang="en-US" dirty="0"/>
              <a:t>activation </a:t>
            </a:r>
            <a:r>
              <a:rPr lang="en-US" dirty="0" smtClean="0"/>
              <a:t>functions, </a:t>
            </a:r>
            <a:r>
              <a:rPr lang="en-US" dirty="0"/>
              <a:t>convolution and pooling functions are used as activation </a:t>
            </a:r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7172" name="Picture 4" descr="https://miro.medium.com/max/1400/1*dvDZzVJ88XWX-nLliWgvW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42" y="3882518"/>
            <a:ext cx="6885373" cy="27885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09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miro.medium.com/max/1400/1*TwMfGALfE0naUC8pLOK4Vg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28" y="2424896"/>
            <a:ext cx="5023467" cy="35733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5356579" y="1881190"/>
            <a:ext cx="67146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Convolution </a:t>
            </a:r>
            <a:r>
              <a:rPr lang="en-US" dirty="0"/>
              <a:t>operates on two </a:t>
            </a:r>
            <a:r>
              <a:rPr lang="en-US" dirty="0" smtClean="0"/>
              <a:t>images 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One </a:t>
            </a:r>
            <a:r>
              <a:rPr lang="en-US" dirty="0"/>
              <a:t>as the “input” </a:t>
            </a:r>
            <a:r>
              <a:rPr lang="en-US" dirty="0" smtClean="0"/>
              <a:t>image </a:t>
            </a:r>
            <a:r>
              <a:rPr lang="en-US" dirty="0"/>
              <a:t>and the </a:t>
            </a:r>
            <a:r>
              <a:rPr lang="en-US" dirty="0" smtClean="0"/>
              <a:t>other (the </a:t>
            </a:r>
            <a:r>
              <a:rPr lang="en-US" dirty="0"/>
              <a:t>kernel) as a “filter” on the input image, producing an output </a:t>
            </a:r>
            <a:r>
              <a:rPr lang="en-US" dirty="0" smtClean="0"/>
              <a:t>image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it takes </a:t>
            </a:r>
            <a:r>
              <a:rPr lang="en-US" dirty="0"/>
              <a:t>two images </a:t>
            </a:r>
            <a:r>
              <a:rPr lang="en-US" dirty="0" smtClean="0"/>
              <a:t>and </a:t>
            </a:r>
            <a:r>
              <a:rPr lang="en-US" dirty="0"/>
              <a:t>produces a third as </a:t>
            </a:r>
            <a:r>
              <a:rPr lang="en-US" dirty="0" smtClean="0"/>
              <a:t>output</a:t>
            </a:r>
          </a:p>
          <a:p>
            <a:pPr lvl="1">
              <a:lnSpc>
                <a:spcPct val="150000"/>
              </a:lnSpc>
            </a:pPr>
            <a:endParaRPr lang="en-US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Can also described as: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It takes an </a:t>
            </a:r>
            <a:r>
              <a:rPr lang="en-US" dirty="0"/>
              <a:t>input </a:t>
            </a:r>
            <a:r>
              <a:rPr lang="en-US" dirty="0" smtClean="0"/>
              <a:t>and </a:t>
            </a:r>
            <a:r>
              <a:rPr lang="en-US" dirty="0"/>
              <a:t>applies a filter over </a:t>
            </a:r>
            <a:r>
              <a:rPr lang="en-US" dirty="0" smtClean="0"/>
              <a:t>it</a:t>
            </a:r>
            <a:br>
              <a:rPr lang="en-US" dirty="0" smtClean="0"/>
            </a:br>
            <a:r>
              <a:rPr lang="en-US" dirty="0" smtClean="0"/>
              <a:t>(multiplies </a:t>
            </a:r>
            <a:r>
              <a:rPr lang="en-US" dirty="0"/>
              <a:t>the input signal with the kernel to get the modified </a:t>
            </a:r>
            <a:r>
              <a:rPr lang="en-US" dirty="0" smtClean="0"/>
              <a:t>signal)</a:t>
            </a:r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069848" y="41562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Exkurs</a:t>
            </a:r>
            <a:r>
              <a:rPr lang="en-US" dirty="0" smtClean="0"/>
              <a:t>: Neuronal network (4/6)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08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5195553" y="2657567"/>
            <a:ext cx="6714649" cy="3243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object of Pooling </a:t>
            </a:r>
            <a:r>
              <a:rPr lang="en-US" dirty="0"/>
              <a:t>is to down-sample an input representation (image, hidden-layer output matrix, etc</a:t>
            </a:r>
            <a:r>
              <a:rPr lang="en-US" dirty="0" smtClean="0"/>
              <a:t>.)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reducing dimensionality and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make assumptions about the </a:t>
            </a:r>
            <a:r>
              <a:rPr lang="en-US" dirty="0" err="1" smtClean="0"/>
              <a:t>featurs</a:t>
            </a:r>
            <a:r>
              <a:rPr lang="en-US" dirty="0" smtClean="0"/>
              <a:t> in the sub-regions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Two </a:t>
            </a:r>
            <a:r>
              <a:rPr lang="en-US" dirty="0"/>
              <a:t>main types of </a:t>
            </a:r>
            <a:r>
              <a:rPr lang="en-US" dirty="0" smtClean="0"/>
              <a:t>pooling: max </a:t>
            </a:r>
            <a:r>
              <a:rPr lang="en-US" dirty="0"/>
              <a:t>and min </a:t>
            </a:r>
            <a:r>
              <a:rPr lang="en-US" dirty="0" smtClean="0"/>
              <a:t>pooling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Max </a:t>
            </a:r>
            <a:r>
              <a:rPr lang="en-US" dirty="0"/>
              <a:t>pooling </a:t>
            </a:r>
            <a:r>
              <a:rPr lang="en-US" dirty="0" smtClean="0"/>
              <a:t>based </a:t>
            </a:r>
            <a:r>
              <a:rPr lang="en-US" dirty="0"/>
              <a:t>on picking up the maximum </a:t>
            </a:r>
            <a:r>
              <a:rPr lang="en-US" dirty="0" smtClean="0"/>
              <a:t>value…</a:t>
            </a:r>
            <a:endParaRPr lang="en-US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069848" y="41562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Exkurs</a:t>
            </a:r>
            <a:r>
              <a:rPr lang="en-US" dirty="0" smtClean="0"/>
              <a:t>: Neuronal network (5/6)</a:t>
            </a:r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744" y="2917195"/>
            <a:ext cx="4669910" cy="19423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427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415620"/>
            <a:ext cx="10058400" cy="1609344"/>
          </a:xfrm>
        </p:spPr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Neuronal network (6/6)</a:t>
            </a:r>
            <a:endParaRPr lang="de-DE" dirty="0"/>
          </a:p>
        </p:txBody>
      </p:sp>
      <p:pic>
        <p:nvPicPr>
          <p:cNvPr id="7172" name="Picture 4" descr="https://miro.medium.com/max/1400/1*dvDZzVJ88XWX-nLliWgvW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088222"/>
            <a:ext cx="9841208" cy="39856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1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&amp; is it really a big step?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9633" y="1868364"/>
            <a:ext cx="8583084" cy="40507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Identifying people by their unique gait features</a:t>
            </a:r>
            <a:br>
              <a:rPr lang="en-US" sz="2400" dirty="0" smtClean="0"/>
            </a:br>
            <a:endParaRPr lang="en-US" sz="1200" dirty="0" smtClean="0"/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Features are not </a:t>
            </a:r>
            <a:r>
              <a:rPr lang="en-US" sz="2200" dirty="0" err="1" smtClean="0"/>
              <a:t>hideable</a:t>
            </a:r>
            <a:endParaRPr lang="en-US" sz="2200" dirty="0" smtClean="0"/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No commitment is needed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Obtainable from a long distance (50 meters)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Low resolution cameras is enough (typical 2k)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Average </a:t>
            </a:r>
            <a:r>
              <a:rPr lang="en-US" sz="2400" dirty="0"/>
              <a:t>recognition rate </a:t>
            </a:r>
            <a:r>
              <a:rPr lang="en-US" sz="2400" dirty="0" smtClean="0"/>
              <a:t>of up to </a:t>
            </a:r>
            <a:r>
              <a:rPr lang="en-US" sz="2400" dirty="0"/>
              <a:t>94.1</a:t>
            </a:r>
            <a:r>
              <a:rPr lang="en-US" sz="2400" dirty="0" smtClean="0"/>
              <a:t>%</a:t>
            </a:r>
            <a:endParaRPr lang="en-US" sz="2200" dirty="0" smtClean="0"/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Lowered correlation with face information and lighting conditions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087" y="2306123"/>
            <a:ext cx="4373096" cy="254795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63592" y="6222522"/>
            <a:ext cx="904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 Could catapult surveillance to a new level &amp; huge potential for commercialization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711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40" y="1793603"/>
            <a:ext cx="6955566" cy="273814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Extract </a:t>
            </a:r>
            <a:r>
              <a:rPr lang="en-US" sz="2400" dirty="0"/>
              <a:t>a person’s silhouette from </a:t>
            </a:r>
            <a:r>
              <a:rPr lang="en-US" sz="2400" dirty="0" smtClean="0"/>
              <a:t>video and analyzes </a:t>
            </a:r>
            <a:r>
              <a:rPr lang="en-US" sz="2400" dirty="0"/>
              <a:t>the silhouette’s movement to create a model of the way the person walks</a:t>
            </a:r>
            <a:r>
              <a:rPr lang="en-US" sz="2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Multiple </a:t>
            </a:r>
            <a:r>
              <a:rPr lang="en-US" sz="1400" dirty="0"/>
              <a:t>sequential frames are required to </a:t>
            </a:r>
            <a:r>
              <a:rPr lang="en-US" sz="1400" dirty="0" smtClean="0"/>
              <a:t>processing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Points </a:t>
            </a:r>
            <a:r>
              <a:rPr lang="en-US" sz="1400" dirty="0"/>
              <a:t>of reference </a:t>
            </a:r>
            <a:r>
              <a:rPr lang="en-US" sz="1400" dirty="0" smtClean="0"/>
              <a:t>have to be </a:t>
            </a:r>
            <a:r>
              <a:rPr lang="en-US" sz="1400" dirty="0"/>
              <a:t>applied to an initial </a:t>
            </a:r>
            <a:r>
              <a:rPr lang="en-US" sz="1400" dirty="0" smtClean="0"/>
              <a:t>image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Points of reference have to be </a:t>
            </a:r>
            <a:r>
              <a:rPr lang="en-US" sz="1400" dirty="0"/>
              <a:t>tracked across the </a:t>
            </a:r>
            <a:r>
              <a:rPr lang="en-US" sz="1400" dirty="0" smtClean="0"/>
              <a:t>following frames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After </a:t>
            </a:r>
            <a:r>
              <a:rPr lang="en-US" sz="1400" dirty="0"/>
              <a:t>an initial reference is created, a search for matching patterns </a:t>
            </a:r>
            <a:r>
              <a:rPr lang="en-US" sz="1400" dirty="0" smtClean="0"/>
              <a:t>have to be performed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t="21334" b="27369"/>
          <a:stretch/>
        </p:blipFill>
        <p:spPr>
          <a:xfrm>
            <a:off x="7411849" y="2695581"/>
            <a:ext cx="4584977" cy="1414732"/>
          </a:xfrm>
          <a:prstGeom prst="rect">
            <a:avLst/>
          </a:prstGeom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6099048" y="4531742"/>
            <a:ext cx="5821714" cy="232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/>
              <a:t>Downsides: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Significantly more processing power than facial recognition needed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Cannot be performed in real-time </a:t>
            </a:r>
            <a:r>
              <a:rPr lang="en-US" sz="1400" dirty="0" smtClean="0"/>
              <a:t>yet (10 minutes to sift through a 1h video)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Database needed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4543245"/>
            <a:ext cx="4888475" cy="210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415620"/>
            <a:ext cx="10058400" cy="1609344"/>
          </a:xfrm>
        </p:spPr>
        <p:txBody>
          <a:bodyPr/>
          <a:lstStyle/>
          <a:p>
            <a:r>
              <a:rPr lang="en-US" dirty="0" smtClean="0"/>
              <a:t>Similar projects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34255" y="4669766"/>
            <a:ext cx="4330470" cy="191581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Use an </a:t>
            </a:r>
            <a:r>
              <a:rPr lang="en-US" dirty="0"/>
              <a:t>RGB video of an individual </a:t>
            </a:r>
            <a:r>
              <a:rPr lang="en-US" dirty="0" smtClean="0"/>
              <a:t>walking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Extract walking </a:t>
            </a:r>
            <a:r>
              <a:rPr lang="en-US" dirty="0"/>
              <a:t>gait in the form of a series of 3D </a:t>
            </a:r>
            <a:r>
              <a:rPr lang="en-US" dirty="0" smtClean="0"/>
              <a:t>poses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recurrent neuronal network to exploit </a:t>
            </a:r>
            <a:r>
              <a:rPr lang="en-US" dirty="0"/>
              <a:t>the gait </a:t>
            </a:r>
            <a:r>
              <a:rPr lang="en-US" dirty="0" smtClean="0"/>
              <a:t>features: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Uses labeled </a:t>
            </a:r>
            <a:r>
              <a:rPr lang="en-US" dirty="0"/>
              <a:t>emotion </a:t>
            </a:r>
            <a:r>
              <a:rPr lang="en-US" dirty="0" smtClean="0"/>
              <a:t>datasets to create deep features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Combine </a:t>
            </a:r>
            <a:r>
              <a:rPr lang="en-US" dirty="0"/>
              <a:t>these </a:t>
            </a:r>
            <a:r>
              <a:rPr lang="en-US" dirty="0" smtClean="0"/>
              <a:t>with posture and movement cues computed from gaits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81" y="1754038"/>
            <a:ext cx="4178788" cy="5175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502480" y="2358509"/>
            <a:ext cx="3792556" cy="1387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People walk on a special floor pad</a:t>
            </a:r>
          </a:p>
          <a:p>
            <a:r>
              <a:rPr lang="en-US" sz="2400" dirty="0" smtClean="0"/>
              <a:t>Use deep residual neural network to analyze:</a:t>
            </a:r>
          </a:p>
          <a:p>
            <a:pPr lvl="1"/>
            <a:r>
              <a:rPr lang="en-US" sz="2200" dirty="0" smtClean="0"/>
              <a:t>Weight distribution</a:t>
            </a:r>
          </a:p>
          <a:p>
            <a:pPr lvl="1"/>
            <a:r>
              <a:rPr lang="en-US" sz="2200" dirty="0" smtClean="0"/>
              <a:t>Gait speed</a:t>
            </a:r>
          </a:p>
          <a:p>
            <a:pPr lvl="1"/>
            <a:r>
              <a:rPr lang="en-US" sz="2200" dirty="0" smtClean="0"/>
              <a:t>Three-dimensional measures of walking style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254" y="4219455"/>
            <a:ext cx="4081740" cy="4215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44" y="4451230"/>
            <a:ext cx="2441471" cy="201867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5"/>
          <a:srcRect b="22794"/>
          <a:stretch/>
        </p:blipFill>
        <p:spPr>
          <a:xfrm>
            <a:off x="4799782" y="2024964"/>
            <a:ext cx="2546429" cy="1593286"/>
          </a:xfrm>
          <a:prstGeom prst="rect">
            <a:avLst/>
          </a:prstGeom>
        </p:spPr>
      </p:pic>
      <p:sp>
        <p:nvSpPr>
          <p:cNvPr id="11" name="Abgerundetes Rechteck 10"/>
          <p:cNvSpPr/>
          <p:nvPr/>
        </p:nvSpPr>
        <p:spPr>
          <a:xfrm>
            <a:off x="368051" y="1570006"/>
            <a:ext cx="7096673" cy="2116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369492" y="4079412"/>
            <a:ext cx="7095233" cy="25744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7689011" y="1667885"/>
            <a:ext cx="4376468" cy="45661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6"/>
          <a:srcRect r="12647"/>
          <a:stretch/>
        </p:blipFill>
        <p:spPr>
          <a:xfrm>
            <a:off x="8075244" y="1932716"/>
            <a:ext cx="3625766" cy="4257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Inhaltsplatzhalter 2"/>
          <p:cNvSpPr txBox="1">
            <a:spLocks/>
          </p:cNvSpPr>
          <p:nvPr/>
        </p:nvSpPr>
        <p:spPr>
          <a:xfrm>
            <a:off x="7683977" y="2514414"/>
            <a:ext cx="4381502" cy="36333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Use the combination of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b="1" u="sng" dirty="0"/>
              <a:t>deep convolutional neuronal networks </a:t>
            </a:r>
            <a:r>
              <a:rPr lang="en-US" dirty="0"/>
              <a:t>(convolves the </a:t>
            </a:r>
            <a:r>
              <a:rPr lang="en-US" b="1" dirty="0"/>
              <a:t>input signals in the space domain</a:t>
            </a:r>
            <a:r>
              <a:rPr lang="en-US" dirty="0"/>
              <a:t> and is talent in handling </a:t>
            </a:r>
            <a:r>
              <a:rPr lang="en-US" b="1" dirty="0"/>
              <a:t>two dimensional</a:t>
            </a:r>
            <a:r>
              <a:rPr lang="en-US" dirty="0"/>
              <a:t> </a:t>
            </a:r>
            <a:r>
              <a:rPr lang="en-US" dirty="0" smtClean="0"/>
              <a:t>signals, </a:t>
            </a:r>
            <a:r>
              <a:rPr lang="en-US" dirty="0" err="1" smtClean="0"/>
              <a:t>f.e</a:t>
            </a:r>
            <a:r>
              <a:rPr lang="en-US" dirty="0" smtClean="0"/>
              <a:t>. images) and</a:t>
            </a:r>
          </a:p>
          <a:p>
            <a:pPr lvl="1">
              <a:lnSpc>
                <a:spcPct val="150000"/>
              </a:lnSpc>
            </a:pPr>
            <a:r>
              <a:rPr lang="en-US" b="1" u="sng" dirty="0" smtClean="0"/>
              <a:t>deep recurrent </a:t>
            </a:r>
            <a:r>
              <a:rPr lang="en-US" b="1" u="sng" dirty="0"/>
              <a:t>neuronal networks </a:t>
            </a:r>
            <a:r>
              <a:rPr lang="en-US" dirty="0"/>
              <a:t>(input </a:t>
            </a:r>
            <a:r>
              <a:rPr lang="en-US" b="1" dirty="0"/>
              <a:t>signals in a recursive way</a:t>
            </a:r>
            <a:r>
              <a:rPr lang="en-US" dirty="0"/>
              <a:t>, and is skilled in handling </a:t>
            </a:r>
            <a:r>
              <a:rPr lang="en-US" b="1" dirty="0"/>
              <a:t>time-series</a:t>
            </a:r>
            <a:r>
              <a:rPr lang="en-US" dirty="0"/>
              <a:t> </a:t>
            </a:r>
            <a:r>
              <a:rPr lang="en-US" dirty="0" err="1" smtClean="0"/>
              <a:t>f.e</a:t>
            </a:r>
            <a:r>
              <a:rPr lang="en-US" dirty="0" smtClean="0"/>
              <a:t>. voices)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Three-dimension </a:t>
            </a:r>
            <a:r>
              <a:rPr lang="en-US" dirty="0"/>
              <a:t>data </a:t>
            </a:r>
            <a:r>
              <a:rPr lang="en-US" dirty="0" smtClean="0"/>
              <a:t>(x, y &amp; z) </a:t>
            </a:r>
            <a:r>
              <a:rPr lang="en-US" dirty="0"/>
              <a:t>of the accelerometer and the gyroscope are put together to form a </a:t>
            </a:r>
            <a:r>
              <a:rPr lang="en-US" dirty="0" err="1"/>
              <a:t>sixdimension</a:t>
            </a:r>
            <a:r>
              <a:rPr lang="en-US" dirty="0"/>
              <a:t> time-series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412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415620"/>
            <a:ext cx="10058400" cy="1609344"/>
          </a:xfrm>
        </p:spPr>
        <p:txBody>
          <a:bodyPr/>
          <a:lstStyle/>
          <a:p>
            <a:r>
              <a:rPr lang="en-US" dirty="0" smtClean="0"/>
              <a:t>Ethical implications</a:t>
            </a:r>
            <a:endParaRPr lang="de-DE" dirty="0"/>
          </a:p>
        </p:txBody>
      </p:sp>
      <p:pic>
        <p:nvPicPr>
          <p:cNvPr id="2050" name="Picture 2" descr="Bildergebnis fÃ¼r big brother buch 198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84" y="2024964"/>
            <a:ext cx="2790050" cy="43400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photo posted to the WeChat account of the Xinjiang Judicial Administration shows Uyghur detainees listening to a speech at a re-education camp in Hotan prefecture's Lop county, April 2017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7"/>
          <a:stretch/>
        </p:blipFill>
        <p:spPr bwMode="auto">
          <a:xfrm>
            <a:off x="8039818" y="3123394"/>
            <a:ext cx="3502160" cy="27061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477" y="2024964"/>
            <a:ext cx="3539365" cy="434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415620"/>
            <a:ext cx="10058400" cy="1609344"/>
          </a:xfrm>
        </p:spPr>
        <p:txBody>
          <a:bodyPr/>
          <a:lstStyle/>
          <a:p>
            <a:r>
              <a:rPr lang="en-US" dirty="0" smtClean="0"/>
              <a:t>Assumption for the Applied technology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6607832" y="2186343"/>
            <a:ext cx="6096000" cy="4576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err="1"/>
              <a:t>Recurrent</a:t>
            </a:r>
            <a:r>
              <a:rPr lang="de-DE" b="1" dirty="0"/>
              <a:t> </a:t>
            </a:r>
            <a:r>
              <a:rPr lang="de-DE" b="1" dirty="0" err="1"/>
              <a:t>Neural</a:t>
            </a:r>
            <a:r>
              <a:rPr lang="de-DE" b="1" dirty="0"/>
              <a:t> Networks (RNN)</a:t>
            </a:r>
            <a:endParaRPr lang="de-DE" dirty="0"/>
          </a:p>
        </p:txBody>
      </p:sp>
      <p:pic>
        <p:nvPicPr>
          <p:cNvPr id="9218" name="Picture 2" descr="https://miro.medium.com/max/1400/1*buMl05BvEPJ5P7sB5ImTC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861" y="2643969"/>
            <a:ext cx="4513172" cy="18109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miro.medium.com/max/1400/1*dvDZzVJ88XWX-nLliWgvWw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643969"/>
            <a:ext cx="4513172" cy="18278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963281" y="2186343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err="1" smtClean="0"/>
              <a:t>Convolutional</a:t>
            </a:r>
            <a:r>
              <a:rPr lang="de-DE" b="1" dirty="0" smtClean="0"/>
              <a:t> </a:t>
            </a:r>
            <a:r>
              <a:rPr lang="de-DE" b="1" dirty="0" err="1"/>
              <a:t>Neural</a:t>
            </a:r>
            <a:r>
              <a:rPr lang="de-DE" b="1" dirty="0"/>
              <a:t> Networks </a:t>
            </a:r>
            <a:r>
              <a:rPr lang="de-DE" b="1" dirty="0" smtClean="0"/>
              <a:t>(</a:t>
            </a:r>
            <a:r>
              <a:rPr lang="de-DE" b="1" dirty="0"/>
              <a:t>C</a:t>
            </a:r>
            <a:r>
              <a:rPr lang="de-DE" b="1" dirty="0" smtClean="0"/>
              <a:t>NN</a:t>
            </a:r>
            <a:r>
              <a:rPr lang="de-DE" b="1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13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415620"/>
            <a:ext cx="10058400" cy="1609344"/>
          </a:xfrm>
        </p:spPr>
        <p:txBody>
          <a:bodyPr/>
          <a:lstStyle/>
          <a:p>
            <a:r>
              <a:rPr lang="de-DE" dirty="0" smtClean="0"/>
              <a:t>END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861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415620"/>
            <a:ext cx="10058400" cy="1609344"/>
          </a:xfrm>
        </p:spPr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Neuronal network (1/6)</a:t>
            </a:r>
            <a:endParaRPr lang="de-DE" dirty="0"/>
          </a:p>
        </p:txBody>
      </p:sp>
      <p:pic>
        <p:nvPicPr>
          <p:cNvPr id="5122" name="Picture 2" descr="https://miro.medium.com/max/1400/1*XqXu-hBHocGoHh_65Rl8l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49" y="2605532"/>
            <a:ext cx="4701256" cy="23130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5607168" y="1921170"/>
            <a:ext cx="6096000" cy="39472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Inspired </a:t>
            </a:r>
            <a:r>
              <a:rPr lang="en-US" dirty="0"/>
              <a:t>by the neural architecture of a human </a:t>
            </a:r>
            <a:r>
              <a:rPr lang="en-US" dirty="0" smtClean="0"/>
              <a:t>brain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Neuron is the </a:t>
            </a:r>
            <a:r>
              <a:rPr lang="en-US" dirty="0"/>
              <a:t>basic building </a:t>
            </a:r>
            <a:r>
              <a:rPr lang="en-US" dirty="0" smtClean="0"/>
              <a:t>block of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Similar functionality to </a:t>
            </a:r>
            <a:r>
              <a:rPr lang="en-US" dirty="0"/>
              <a:t>a human </a:t>
            </a:r>
            <a:r>
              <a:rPr lang="en-US" dirty="0" smtClean="0"/>
              <a:t>neuron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Takes </a:t>
            </a:r>
            <a:r>
              <a:rPr lang="en-US" dirty="0"/>
              <a:t>in some inputs and fires an </a:t>
            </a:r>
            <a:r>
              <a:rPr lang="en-US" dirty="0" smtClean="0"/>
              <a:t>output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mathematical function (apply </a:t>
            </a:r>
            <a:r>
              <a:rPr lang="en-US" dirty="0"/>
              <a:t>function on the </a:t>
            </a:r>
            <a:r>
              <a:rPr lang="en-US" dirty="0" smtClean="0"/>
              <a:t>provided inputs)</a:t>
            </a:r>
          </a:p>
          <a:p>
            <a:pPr lvl="1">
              <a:lnSpc>
                <a:spcPct val="150000"/>
              </a:lnSpc>
            </a:pPr>
            <a:endParaRPr lang="en-US" sz="5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functions </a:t>
            </a:r>
            <a:r>
              <a:rPr lang="en-US" smtClean="0"/>
              <a:t>are called activation </a:t>
            </a:r>
            <a:r>
              <a:rPr lang="en-US" dirty="0" smtClean="0"/>
              <a:t>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5 </a:t>
            </a:r>
            <a:r>
              <a:rPr lang="en-US" dirty="0"/>
              <a:t>major activation </a:t>
            </a:r>
            <a:r>
              <a:rPr lang="en-US" dirty="0" smtClean="0"/>
              <a:t>functions (tried </a:t>
            </a:r>
            <a:r>
              <a:rPr lang="en-US" dirty="0"/>
              <a:t>to date, step, sigmoid, </a:t>
            </a:r>
            <a:r>
              <a:rPr lang="en-US" dirty="0" err="1"/>
              <a:t>tanh</a:t>
            </a:r>
            <a:r>
              <a:rPr lang="en-US" dirty="0"/>
              <a:t>, and 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39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415620"/>
            <a:ext cx="10058400" cy="1609344"/>
          </a:xfrm>
        </p:spPr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Neuronal network (2/6)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776398" y="1921447"/>
            <a:ext cx="6714649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layer in a neuronal network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dirty="0"/>
              <a:t>collection of neurons which take in an input and provide an </a:t>
            </a:r>
            <a:r>
              <a:rPr lang="en-US" dirty="0" smtClean="0"/>
              <a:t>output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Each input to a neuron is processed with a assigned activation function</a:t>
            </a:r>
            <a:br>
              <a:rPr lang="en-US" dirty="0" smtClean="0"/>
            </a:br>
            <a:endParaRPr lang="en-US" sz="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Layer on the left is the input 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Layer on the right is the output </a:t>
            </a:r>
            <a:r>
              <a:rPr lang="en-US" dirty="0" smtClean="0"/>
              <a:t>layer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Layer in middle is the hidden layer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Values are not observable in training 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Each can apply a different function</a:t>
            </a:r>
          </a:p>
          <a:p>
            <a:pPr lvl="1">
              <a:lnSpc>
                <a:spcPct val="150000"/>
              </a:lnSpc>
            </a:pPr>
            <a:endParaRPr lang="en-US" sz="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network learns something at every layer to make accurate</a:t>
            </a:r>
            <a:endParaRPr lang="de-DE" dirty="0"/>
          </a:p>
        </p:txBody>
      </p:sp>
      <p:pic>
        <p:nvPicPr>
          <p:cNvPr id="6146" name="Picture 2" descr="https://miro.medium.com/max/1400/1*cscVFhnr2uz4puDArSOt6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5" y="2080643"/>
            <a:ext cx="5359745" cy="40441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8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583</Words>
  <Application>Microsoft Office PowerPoint</Application>
  <PresentationFormat>Breitbild</PresentationFormat>
  <Paragraphs>78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Rockwell</vt:lpstr>
      <vt:lpstr>Rockwell Condensed</vt:lpstr>
      <vt:lpstr>Wingdings</vt:lpstr>
      <vt:lpstr>Holzart</vt:lpstr>
      <vt:lpstr>Gait recognition</vt:lpstr>
      <vt:lpstr>What is it &amp; is it really a big step?</vt:lpstr>
      <vt:lpstr>How it works</vt:lpstr>
      <vt:lpstr>Similar projects</vt:lpstr>
      <vt:lpstr>Ethical implications</vt:lpstr>
      <vt:lpstr>Assumption for the Applied technology</vt:lpstr>
      <vt:lpstr>END</vt:lpstr>
      <vt:lpstr>Exkurs: Neuronal network (1/6)</vt:lpstr>
      <vt:lpstr>Exkurs: Neuronal network (2/6)</vt:lpstr>
      <vt:lpstr>Exkurs: Neuronal network (3/6)</vt:lpstr>
      <vt:lpstr>PowerPoint-Präsentation</vt:lpstr>
      <vt:lpstr>PowerPoint-Präsentation</vt:lpstr>
      <vt:lpstr>Exkurs: Neuronal network (6/6)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Gait recognition</dc:title>
  <dc:creator>Onur t</dc:creator>
  <cp:lastModifiedBy>Onur t</cp:lastModifiedBy>
  <cp:revision>20</cp:revision>
  <dcterms:created xsi:type="dcterms:W3CDTF">2019-08-06T19:32:07Z</dcterms:created>
  <dcterms:modified xsi:type="dcterms:W3CDTF">2019-08-07T14:44:16Z</dcterms:modified>
</cp:coreProperties>
</file>