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9" r:id="rId3"/>
    <p:sldId id="260" r:id="rId4"/>
    <p:sldId id="257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72EA3-5465-A21F-080B-222B80393C4E}" v="121" dt="2023-06-16T18:59:09.828"/>
    <p1510:client id="{9364EDDF-C09A-754D-D3AA-5F746DDFE0FA}" v="861" dt="2023-06-16T18:39:50.289"/>
    <p1510:client id="{940FCE3B-4920-D907-A68B-BE758F4B7EC1}" v="651" dt="2023-06-16T19:26:07.427"/>
    <p1510:client id="{E1D4209E-82A6-F9F8-6B4B-2E26CD59F8F6}" v="12" dt="2023-06-16T20:08:33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dini Cesare" userId="S::cesare.bidini@studenti.unipd.it::13df6395-6be2-4ca1-b7d6-5cef01dd9c20" providerId="AD" clId="Web-{E1D4209E-82A6-F9F8-6B4B-2E26CD59F8F6}"/>
    <pc:docChg chg="modSld">
      <pc:chgData name="Bidini Cesare" userId="S::cesare.bidini@studenti.unipd.it::13df6395-6be2-4ca1-b7d6-5cef01dd9c20" providerId="AD" clId="Web-{E1D4209E-82A6-F9F8-6B4B-2E26CD59F8F6}" dt="2023-06-16T20:08:33.663" v="7" actId="14100"/>
      <pc:docMkLst>
        <pc:docMk/>
      </pc:docMkLst>
      <pc:sldChg chg="modTransition">
        <pc:chgData name="Bidini Cesare" userId="S::cesare.bidini@studenti.unipd.it::13df6395-6be2-4ca1-b7d6-5cef01dd9c20" providerId="AD" clId="Web-{E1D4209E-82A6-F9F8-6B4B-2E26CD59F8F6}" dt="2023-06-16T19:40:21.293" v="0"/>
        <pc:sldMkLst>
          <pc:docMk/>
          <pc:sldMk cId="2161519815" sldId="263"/>
        </pc:sldMkLst>
      </pc:sldChg>
      <pc:sldChg chg="addSp delSp modSp mod modTransition setBg">
        <pc:chgData name="Bidini Cesare" userId="S::cesare.bidini@studenti.unipd.it::13df6395-6be2-4ca1-b7d6-5cef01dd9c20" providerId="AD" clId="Web-{E1D4209E-82A6-F9F8-6B4B-2E26CD59F8F6}" dt="2023-06-16T20:08:33.663" v="7" actId="14100"/>
        <pc:sldMkLst>
          <pc:docMk/>
          <pc:sldMk cId="3775673316" sldId="264"/>
        </pc:sldMkLst>
        <pc:spChg chg="mod">
          <ac:chgData name="Bidini Cesare" userId="S::cesare.bidini@studenti.unipd.it::13df6395-6be2-4ca1-b7d6-5cef01dd9c20" providerId="AD" clId="Web-{E1D4209E-82A6-F9F8-6B4B-2E26CD59F8F6}" dt="2023-06-16T19:41:52.672" v="2"/>
          <ac:spMkLst>
            <pc:docMk/>
            <pc:sldMk cId="3775673316" sldId="264"/>
            <ac:spMk id="2" creationId="{0DA68DC9-91AC-62CF-58AD-2213DB877F33}"/>
          </ac:spMkLst>
        </pc:spChg>
        <pc:spChg chg="mod">
          <ac:chgData name="Bidini Cesare" userId="S::cesare.bidini@studenti.unipd.it::13df6395-6be2-4ca1-b7d6-5cef01dd9c20" providerId="AD" clId="Web-{E1D4209E-82A6-F9F8-6B4B-2E26CD59F8F6}" dt="2023-06-16T19:41:52.672" v="2"/>
          <ac:spMkLst>
            <pc:docMk/>
            <pc:sldMk cId="3775673316" sldId="264"/>
            <ac:spMk id="3" creationId="{3CE1BD1C-BE9D-8E6B-5A33-14FC93EDEEE6}"/>
          </ac:spMkLst>
        </pc:spChg>
        <pc:spChg chg="add del">
          <ac:chgData name="Bidini Cesare" userId="S::cesare.bidini@studenti.unipd.it::13df6395-6be2-4ca1-b7d6-5cef01dd9c20" providerId="AD" clId="Web-{E1D4209E-82A6-F9F8-6B4B-2E26CD59F8F6}" dt="2023-06-16T19:41:52.672" v="2"/>
          <ac:spMkLst>
            <pc:docMk/>
            <pc:sldMk cId="3775673316" sldId="264"/>
            <ac:spMk id="14" creationId="{61293230-B0F6-45B1-96D1-13D18E242995}"/>
          </ac:spMkLst>
        </pc:spChg>
        <pc:spChg chg="add del">
          <ac:chgData name="Bidini Cesare" userId="S::cesare.bidini@studenti.unipd.it::13df6395-6be2-4ca1-b7d6-5cef01dd9c20" providerId="AD" clId="Web-{E1D4209E-82A6-F9F8-6B4B-2E26CD59F8F6}" dt="2023-06-16T19:41:52.672" v="2"/>
          <ac:spMkLst>
            <pc:docMk/>
            <pc:sldMk cId="3775673316" sldId="264"/>
            <ac:spMk id="16" creationId="{2B573B51-C170-49C0-A3D9-8D99730C45AE}"/>
          </ac:spMkLst>
        </pc:spChg>
        <pc:spChg chg="add del">
          <ac:chgData name="Bidini Cesare" userId="S::cesare.bidini@studenti.unipd.it::13df6395-6be2-4ca1-b7d6-5cef01dd9c20" providerId="AD" clId="Web-{E1D4209E-82A6-F9F8-6B4B-2E26CD59F8F6}" dt="2023-06-16T19:41:52.672" v="2"/>
          <ac:spMkLst>
            <pc:docMk/>
            <pc:sldMk cId="3775673316" sldId="264"/>
            <ac:spMk id="18" creationId="{CC7BCC73-A901-44EB-B0E7-879E19267A6A}"/>
          </ac:spMkLst>
        </pc:spChg>
        <pc:picChg chg="mod">
          <ac:chgData name="Bidini Cesare" userId="S::cesare.bidini@studenti.unipd.it::13df6395-6be2-4ca1-b7d6-5cef01dd9c20" providerId="AD" clId="Web-{E1D4209E-82A6-F9F8-6B4B-2E26CD59F8F6}" dt="2023-06-16T19:41:52.672" v="2"/>
          <ac:picMkLst>
            <pc:docMk/>
            <pc:sldMk cId="3775673316" sldId="264"/>
            <ac:picMk id="7" creationId="{3085FCCC-BF07-9BEA-92E7-43DE3A778867}"/>
          </ac:picMkLst>
        </pc:picChg>
        <pc:picChg chg="mod ord">
          <ac:chgData name="Bidini Cesare" userId="S::cesare.bidini@studenti.unipd.it::13df6395-6be2-4ca1-b7d6-5cef01dd9c20" providerId="AD" clId="Web-{E1D4209E-82A6-F9F8-6B4B-2E26CD59F8F6}" dt="2023-06-16T19:41:52.672" v="2"/>
          <ac:picMkLst>
            <pc:docMk/>
            <pc:sldMk cId="3775673316" sldId="264"/>
            <ac:picMk id="8" creationId="{02B08628-0BB1-1F08-E0BB-AA6BE81EFA6C}"/>
          </ac:picMkLst>
        </pc:picChg>
        <pc:picChg chg="mod">
          <ac:chgData name="Bidini Cesare" userId="S::cesare.bidini@studenti.unipd.it::13df6395-6be2-4ca1-b7d6-5cef01dd9c20" providerId="AD" clId="Web-{E1D4209E-82A6-F9F8-6B4B-2E26CD59F8F6}" dt="2023-06-16T20:08:33.663" v="7" actId="14100"/>
          <ac:picMkLst>
            <pc:docMk/>
            <pc:sldMk cId="3775673316" sldId="264"/>
            <ac:picMk id="9" creationId="{73CEB3CA-E812-BA24-1B66-977D9BF7AEFB}"/>
          </ac:picMkLst>
        </pc:picChg>
      </pc:sldChg>
      <pc:sldChg chg="modTransition">
        <pc:chgData name="Bidini Cesare" userId="S::cesare.bidini@studenti.unipd.it::13df6395-6be2-4ca1-b7d6-5cef01dd9c20" providerId="AD" clId="Web-{E1D4209E-82A6-F9F8-6B4B-2E26CD59F8F6}" dt="2023-06-16T19:42:09.579" v="5"/>
        <pc:sldMkLst>
          <pc:docMk/>
          <pc:sldMk cId="2004942165" sldId="265"/>
        </pc:sldMkLst>
      </pc:sldChg>
    </pc:docChg>
  </pc:docChgLst>
  <pc:docChgLst>
    <pc:chgData name="Bidini Cesare" userId="S::cesare.bidini@studenti.unipd.it::13df6395-6be2-4ca1-b7d6-5cef01dd9c20" providerId="AD" clId="Web-{940FCE3B-4920-D907-A68B-BE758F4B7EC1}"/>
    <pc:docChg chg="modSld">
      <pc:chgData name="Bidini Cesare" userId="S::cesare.bidini@studenti.unipd.it::13df6395-6be2-4ca1-b7d6-5cef01dd9c20" providerId="AD" clId="Web-{940FCE3B-4920-D907-A68B-BE758F4B7EC1}" dt="2023-06-16T19:26:07.427" v="340" actId="14100"/>
      <pc:docMkLst>
        <pc:docMk/>
      </pc:docMkLst>
      <pc:sldChg chg="modSp">
        <pc:chgData name="Bidini Cesare" userId="S::cesare.bidini@studenti.unipd.it::13df6395-6be2-4ca1-b7d6-5cef01dd9c20" providerId="AD" clId="Web-{940FCE3B-4920-D907-A68B-BE758F4B7EC1}" dt="2023-06-16T19:26:07.427" v="340" actId="14100"/>
        <pc:sldMkLst>
          <pc:docMk/>
          <pc:sldMk cId="2161519815" sldId="263"/>
        </pc:sldMkLst>
        <pc:spChg chg="mod">
          <ac:chgData name="Bidini Cesare" userId="S::cesare.bidini@studenti.unipd.it::13df6395-6be2-4ca1-b7d6-5cef01dd9c20" providerId="AD" clId="Web-{940FCE3B-4920-D907-A68B-BE758F4B7EC1}" dt="2023-06-16T19:25:29.332" v="336" actId="1076"/>
          <ac:spMkLst>
            <pc:docMk/>
            <pc:sldMk cId="2161519815" sldId="263"/>
            <ac:spMk id="2" creationId="{40FC5917-5D6C-E908-6B2D-F3E4D179ED42}"/>
          </ac:spMkLst>
        </pc:spChg>
        <pc:spChg chg="mod">
          <ac:chgData name="Bidini Cesare" userId="S::cesare.bidini@studenti.unipd.it::13df6395-6be2-4ca1-b7d6-5cef01dd9c20" providerId="AD" clId="Web-{940FCE3B-4920-D907-A68B-BE758F4B7EC1}" dt="2023-06-16T19:25:01.440" v="331" actId="1076"/>
          <ac:spMkLst>
            <pc:docMk/>
            <pc:sldMk cId="2161519815" sldId="263"/>
            <ac:spMk id="5" creationId="{FE6D33E0-030F-A499-FD32-9901FBBD9E4C}"/>
          </ac:spMkLst>
        </pc:spChg>
        <pc:picChg chg="mod">
          <ac:chgData name="Bidini Cesare" userId="S::cesare.bidini@studenti.unipd.it::13df6395-6be2-4ca1-b7d6-5cef01dd9c20" providerId="AD" clId="Web-{940FCE3B-4920-D907-A68B-BE758F4B7EC1}" dt="2023-06-16T19:26:07.427" v="340" actId="14100"/>
          <ac:picMkLst>
            <pc:docMk/>
            <pc:sldMk cId="2161519815" sldId="263"/>
            <ac:picMk id="3" creationId="{741962AE-4E4A-1F75-18D7-C40D600E21AA}"/>
          </ac:picMkLst>
        </pc:picChg>
      </pc:sldChg>
      <pc:sldChg chg="addSp modSp">
        <pc:chgData name="Bidini Cesare" userId="S::cesare.bidini@studenti.unipd.it::13df6395-6be2-4ca1-b7d6-5cef01dd9c20" providerId="AD" clId="Web-{940FCE3B-4920-D907-A68B-BE758F4B7EC1}" dt="2023-06-16T19:14:47.840" v="327" actId="1076"/>
        <pc:sldMkLst>
          <pc:docMk/>
          <pc:sldMk cId="2004942165" sldId="265"/>
        </pc:sldMkLst>
        <pc:spChg chg="add mod">
          <ac:chgData name="Bidini Cesare" userId="S::cesare.bidini@studenti.unipd.it::13df6395-6be2-4ca1-b7d6-5cef01dd9c20" providerId="AD" clId="Web-{940FCE3B-4920-D907-A68B-BE758F4B7EC1}" dt="2023-06-16T19:12:00.209" v="323" actId="1076"/>
          <ac:spMkLst>
            <pc:docMk/>
            <pc:sldMk cId="2004942165" sldId="265"/>
            <ac:spMk id="3" creationId="{528498D0-FD86-B6BE-7881-B235BB888639}"/>
          </ac:spMkLst>
        </pc:spChg>
        <pc:picChg chg="add mod">
          <ac:chgData name="Bidini Cesare" userId="S::cesare.bidini@studenti.unipd.it::13df6395-6be2-4ca1-b7d6-5cef01dd9c20" providerId="AD" clId="Web-{940FCE3B-4920-D907-A68B-BE758F4B7EC1}" dt="2023-06-16T19:14:47.840" v="327" actId="1076"/>
          <ac:picMkLst>
            <pc:docMk/>
            <pc:sldMk cId="2004942165" sldId="265"/>
            <ac:picMk id="4" creationId="{CACB6157-DCB5-17DF-1846-6C0A514845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056CDA-7222-B467-0E4B-BC23032D7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E58346B-0670-2BB4-DB16-E288DDF41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04B56F-6122-38C3-76FD-182EFB7F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2A3-5EC5-D24D-8D4F-A0E844CDD80F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8A5F6F-7C02-911E-E9EA-D638FE2D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FA4416-3677-0F8D-2C03-7046648E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488F-DA18-014F-AB06-80487CDF7E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661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E00721-B1C3-347C-C137-0EE5A017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7B8B9FD-A254-EF00-9649-0B9172E45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908553-C1EE-46D1-22E3-4A3B0026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2A3-5EC5-D24D-8D4F-A0E844CDD80F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8DCC7E-CDA9-CB1E-8A2F-02396FA5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2C2D50-0CBC-FC3A-AD1B-D3EF3855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488F-DA18-014F-AB06-80487CDF7E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505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09CFC1B-D595-72EE-7E52-0E071A82D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E888062-696F-6E85-77B9-86A5451D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1C6DA8-0EC4-543F-C7C2-B826420A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2A3-5EC5-D24D-8D4F-A0E844CDD80F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073883-68F3-1617-4BD7-274973B3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526CCB-2D02-DC92-1EB8-3BA82181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488F-DA18-014F-AB06-80487CDF7E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456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5EFBC6-6C47-67CA-8F5D-EBEBAFA5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520BA1-40CB-82C5-61C7-AFE45F1D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11ADEA-A3D7-58FC-086E-0DFABD9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2A3-5EC5-D24D-8D4F-A0E844CDD80F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88A492-90B3-F35B-AB17-0DB4CB27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FA6DBD-BCC0-F04F-E6C1-39A62C4A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488F-DA18-014F-AB06-80487CDF7E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185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544E23-7BD4-C3B4-B18A-6C56293B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0FF53C5-CC9C-EE5C-756B-7DF2D67DB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1A0CBE-8254-A014-293A-24F348DA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2A3-5EC5-D24D-8D4F-A0E844CDD80F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478172-41C8-6EDB-8050-D65A065B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766595-6192-95CD-1730-66639D36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488F-DA18-014F-AB06-80487CDF7E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207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64BD7B-5E24-C6DA-4B43-AC5861B9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B324BB-69C8-2258-B2F6-1D0C90EF4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14EE4B-03AE-D9BC-B40A-EB258755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32DB627-F5C2-CDB4-C060-1503B86E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2A3-5EC5-D24D-8D4F-A0E844CDD80F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F923805-CF6F-351B-4463-605C4A84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BC3A5F4-4E14-290D-5C73-EC1DD682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488F-DA18-014F-AB06-80487CDF7E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80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08AEAB-4411-40F1-517C-EECE2532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687701-006D-A67F-A9DB-3AF3E9D0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997A99-9ADC-0276-149C-23F6EEA3A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15242E7-3114-C38C-5FF7-735A01543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AC2C022-76A1-A327-D9E4-E137BEBA8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B27CFF8-47BE-815E-B75C-1026D6C5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2A3-5EC5-D24D-8D4F-A0E844CDD80F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684B1F9-5A58-FCE9-19B0-86FDD2BF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DDFBCAB-A196-A468-9E1A-33D757ED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488F-DA18-014F-AB06-80487CDF7E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97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5E8D95-57CB-C116-13A5-72096E84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38E01C1-B1BE-7523-E895-C193178C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2A3-5EC5-D24D-8D4F-A0E844CDD80F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A36ABCC-FECB-173C-DCE4-9C9C100A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8B341D6-1E86-55F6-F25F-60B46B20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488F-DA18-014F-AB06-80487CDF7E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99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68E90C4-045E-957E-409A-4A5F5FE2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2A3-5EC5-D24D-8D4F-A0E844CDD80F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5B97C2E-6960-ACC1-2EA2-46EA488E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03D44F7-A787-2893-D572-BB6B6D80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488F-DA18-014F-AB06-80487CDF7E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5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C6804D-54A4-5283-F384-CC845E87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431DC3-4D1D-BD16-E769-EFD04A26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E4C0143-03CA-AF08-D1FD-F7F275890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1113C1F-0A8C-E2F6-851D-73C4029C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2A3-5EC5-D24D-8D4F-A0E844CDD80F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EE715C1-781F-A521-8F79-2C550234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D843A2-18AD-9ADC-E2E1-D779C7F6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488F-DA18-014F-AB06-80487CDF7E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70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7D936D-5F16-0F0F-AAC4-5F7EBD47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AF7EA3E-3A70-89F1-93F7-C7B4EE56C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56C45D5-079A-06D1-7D0A-8A50D3E27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C346EF2-E9AD-EF23-86B4-19D43291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2A3-5EC5-D24D-8D4F-A0E844CDD80F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CFC3767-BE4A-308B-A34C-95C378C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540089-B210-878C-1667-6A1DFDD0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488F-DA18-014F-AB06-80487CDF7E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0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119A169-FA04-C0AE-9F72-7B241EDB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CF5AA21-060A-DB2F-C822-89FAA137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EC5AB4-FF35-4661-98FA-481043FBD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62A3-5EC5-D24D-8D4F-A0E844CDD80F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AC37F7-BE82-D156-40A6-C0256A7D2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5D43E0D-0112-8865-D95E-75CAF7281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488F-DA18-014F-AB06-80487CDF7E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32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BC2698B-1EEF-6C6A-32C1-CAE1AD6E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GB" sz="3100"/>
              <a:t>Memorisation versus Generalisation in Pre-trained Language Models </a:t>
            </a:r>
            <a:br>
              <a:rPr lang="en-GB" sz="3100"/>
            </a:br>
            <a:endParaRPr lang="en-GB" sz="3100"/>
          </a:p>
        </p:txBody>
      </p:sp>
      <p:pic>
        <p:nvPicPr>
          <p:cNvPr id="9" name="Resim 8" descr="oyuncak, çizgi film, gülümsemek, gülüş, gülenyüz içeren bir resim&#10;&#10;Açıklama otomatik olarak oluşturuldu">
            <a:extLst>
              <a:ext uri="{FF2B5EF4-FFF2-40B4-BE49-F238E27FC236}">
                <a16:creationId xmlns:a16="http://schemas.microsoft.com/office/drawing/2014/main" id="{EE938231-7422-5E25-8584-253232127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A68DC9-91AC-62CF-58AD-2213DB87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Introduciton</a:t>
            </a:r>
            <a:endParaRPr lang="en-US" b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E1BD1C-BE9D-8E6B-5A33-14FC93ED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This paper explores BERT's learning dynamics and its impact on generalization and memorization.</a:t>
            </a:r>
          </a:p>
          <a:p>
            <a:r>
              <a:rPr lang="en-US"/>
              <a:t>BERT shows strong generalization abilities but struggles in few-shot scenarios with class imbalances.</a:t>
            </a:r>
          </a:p>
          <a:p>
            <a:r>
              <a:rPr lang="en-US"/>
              <a:t>The authors propose ProtoBERT, an improved model with prototypical networks, to overcome these challenges.</a:t>
            </a:r>
          </a:p>
          <a:p>
            <a:r>
              <a:rPr lang="en-US"/>
              <a:t>The study experiments with high label noise and low label frequency, revealing new insights.</a:t>
            </a:r>
          </a:p>
        </p:txBody>
      </p:sp>
    </p:spTree>
    <p:extLst>
      <p:ext uri="{BB962C8B-B14F-4D97-AF65-F5344CB8AC3E}">
        <p14:creationId xmlns:p14="http://schemas.microsoft.com/office/powerpoint/2010/main" val="393700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6D09F4F7-46A0-148A-E07A-3BD3B12B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58" y="2278983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main language model used in the experiments was BERT-base, augmented with a classification feed-forward layer. The model was fine-tuned using cross-entropy loss and trained with specific hyperparameters. The study also compared the behavior of BERT with other pre-trained transformers like </a:t>
            </a:r>
            <a:r>
              <a:rPr lang="en-US" sz="20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RoBERTa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</a:t>
            </a:r>
            <a:r>
              <a:rPr lang="en-US" sz="20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DeBERTa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as well as a bi-LSTM-CRF model with combined character-level and word-level representations.</a:t>
            </a:r>
            <a:endParaRPr lang="tr-TR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sz="2000"/>
          </a:p>
        </p:txBody>
      </p:sp>
      <p:pic>
        <p:nvPicPr>
          <p:cNvPr id="9" name="Resim 8" descr="metin, ekran görüntüsü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id="{A0DB7A6C-0C01-29DD-F4C5-2CB671E59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494" y="2249451"/>
            <a:ext cx="5897665" cy="288805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68BE2C2-0E8E-D9F4-E209-401C7FAC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Generalization in noisy setting</a:t>
            </a:r>
          </a:p>
        </p:txBody>
      </p:sp>
      <p:pic>
        <p:nvPicPr>
          <p:cNvPr id="5" name="İçerik Yer Tutucusu 4" descr="metin, diyagram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77C98C67-4DAF-9EDF-BE07-861F705C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751" y="695269"/>
            <a:ext cx="5708649" cy="54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FC5917-5D6C-E908-6B2D-F3E4D179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Generalization in noisy setting</a:t>
            </a:r>
          </a:p>
        </p:txBody>
      </p:sp>
      <p:pic>
        <p:nvPicPr>
          <p:cNvPr id="9" name="İçerik Yer Tutucusu 8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DD049D6D-B853-C760-1A59-9450DFAF2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751" y="695269"/>
            <a:ext cx="5708649" cy="54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1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FC5917-5D6C-E908-6B2D-F3E4D179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1411" y="363940"/>
            <a:ext cx="6664912" cy="8683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>
                <a:ea typeface="Calibri Light"/>
                <a:cs typeface="Calibri Light"/>
              </a:rPr>
              <a:t>BERT in low-resources scenarios</a:t>
            </a:r>
            <a:endParaRPr lang="en-US" kern="1200">
              <a:latin typeface="+mj-lt"/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D33E0-030F-A499-FD32-9901FBBD9E4C}"/>
              </a:ext>
            </a:extLst>
          </p:cNvPr>
          <p:cNvSpPr txBox="1"/>
          <p:nvPr/>
        </p:nvSpPr>
        <p:spPr>
          <a:xfrm>
            <a:off x="6571905" y="3990304"/>
            <a:ext cx="516496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Calibri" panose="020F0502020204030204"/>
                <a:cs typeface="Calibri" panose="020F0502020204030204"/>
              </a:rPr>
              <a:t>Reducing the number of sentences containing a class, greatly reduce the model's ability to generalise but not training performance</a:t>
            </a:r>
          </a:p>
          <a:p>
            <a:pPr marL="285750" indent="-285750">
              <a:buFont typeface="Arial"/>
              <a:buChar char="•"/>
            </a:pPr>
            <a:endParaRPr lang="en-GB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Calibri" panose="020F0502020204030204"/>
                <a:cs typeface="Calibri" panose="020F0502020204030204"/>
              </a:rPr>
              <a:t>When fewer sentences are available they tend to be learned in earlier epochs.</a:t>
            </a:r>
          </a:p>
          <a:p>
            <a:pPr marL="285750" indent="-285750">
              <a:buFont typeface="Arial"/>
              <a:buChar char="•"/>
            </a:pPr>
            <a:endParaRPr lang="en-GB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Calibri" panose="020F0502020204030204"/>
                <a:cs typeface="Calibri" panose="020F0502020204030204"/>
              </a:rPr>
              <a:t>With CoNLL03 dataset, Bert need at least  25 example of a minority label to start learning it and plateaus at 100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741962AE-4E4A-1F75-18D7-C40D600E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08943"/>
            <a:ext cx="5573486" cy="55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19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A68DC9-91AC-62CF-58AD-2213DB87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18" y="43153"/>
            <a:ext cx="10515600" cy="896268"/>
          </a:xfrm>
        </p:spPr>
        <p:txBody>
          <a:bodyPr/>
          <a:lstStyle/>
          <a:p>
            <a:r>
              <a:rPr lang="en-US" b="1" dirty="0" err="1">
                <a:ea typeface="Calibri Light"/>
                <a:cs typeface="Calibri Light"/>
              </a:rPr>
              <a:t>ProtoBert</a:t>
            </a:r>
            <a:r>
              <a:rPr lang="en-US" b="1" dirty="0">
                <a:ea typeface="Calibri Light"/>
                <a:cs typeface="Calibri Light"/>
              </a:rPr>
              <a:t> for few-shot learning: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E1BD1C-BE9D-8E6B-5A33-14FC93EDE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" y="3430883"/>
            <a:ext cx="10291599" cy="3261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400" dirty="0">
                <a:ea typeface="Calibri" panose="020F0502020204030204"/>
                <a:cs typeface="Calibri" panose="020F0502020204030204"/>
              </a:rPr>
              <a:t>Augment Bert with a prototypical layer</a:t>
            </a:r>
          </a:p>
          <a:p>
            <a:pPr marL="0" indent="0"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457200" indent="-457200"/>
            <a:r>
              <a:rPr lang="en-US" sz="2400" dirty="0">
                <a:ea typeface="Calibri" panose="020F0502020204030204"/>
                <a:cs typeface="Calibri" panose="020F0502020204030204"/>
              </a:rPr>
              <a:t>Centroids: </a:t>
            </a: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ea typeface="Calibri" panose="020F0502020204030204"/>
                <a:cs typeface="Calibri" panose="020F0502020204030204"/>
              </a:rPr>
              <a:t>   Support and query set change at each iteration</a:t>
            </a:r>
          </a:p>
          <a:p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457200" indent="-457200"/>
            <a:r>
              <a:rPr lang="en-US" sz="2400" dirty="0" err="1">
                <a:ea typeface="Calibri" panose="020F0502020204030204"/>
                <a:cs typeface="Calibri" panose="020F0502020204030204"/>
              </a:rPr>
              <a:t>Euclidean's</a:t>
            </a:r>
            <a:r>
              <a:rPr lang="en-US" sz="2400" dirty="0">
                <a:ea typeface="Calibri" panose="020F0502020204030204"/>
                <a:cs typeface="Calibri" panose="020F0502020204030204"/>
              </a:rPr>
              <a:t> distance as similarity measure:</a:t>
            </a:r>
          </a:p>
        </p:txBody>
      </p:sp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085FCCC-BF07-9BEA-92E7-43DE3A77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4098301"/>
            <a:ext cx="2743200" cy="90385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2B08628-0BB1-1F08-E0BB-AA6BE81E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858" y="6133773"/>
            <a:ext cx="2743200" cy="425196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73CEB3CA-E812-BA24-1B66-977D9BF7A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6677" y="1015340"/>
            <a:ext cx="7360277" cy="19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73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FC5917-5D6C-E908-6B2D-F3E4D179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" y="1954"/>
            <a:ext cx="1878266" cy="7882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>
                <a:cs typeface="Calibri Light"/>
              </a:rPr>
              <a:t>Results: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498D0-FD86-B6BE-7881-B235BB888639}"/>
              </a:ext>
            </a:extLst>
          </p:cNvPr>
          <p:cNvSpPr txBox="1"/>
          <p:nvPr/>
        </p:nvSpPr>
        <p:spPr>
          <a:xfrm>
            <a:off x="5889171" y="4084864"/>
            <a:ext cx="637902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cs typeface="Calibri" panose="020F0502020204030204"/>
              </a:rPr>
              <a:t>In presence of only few example of a class, </a:t>
            </a:r>
            <a:r>
              <a:rPr lang="en-GB" dirty="0" err="1">
                <a:cs typeface="Calibri" panose="020F0502020204030204"/>
              </a:rPr>
              <a:t>ProtoBert</a:t>
            </a:r>
            <a:r>
              <a:rPr lang="en-GB" dirty="0">
                <a:cs typeface="Calibri" panose="020F0502020204030204"/>
              </a:rPr>
              <a:t> consistently surpasses the performance of baseline Bert, in particular when in presence of extreme few-shot settings.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 panose="020F0502020204030204"/>
              </a:rPr>
              <a:t>As the minority class example increase BERT start to match </a:t>
            </a:r>
            <a:r>
              <a:rPr lang="en-GB" err="1">
                <a:cs typeface="Calibri" panose="020F0502020204030204"/>
              </a:rPr>
              <a:t>ProtoBert's</a:t>
            </a:r>
            <a:r>
              <a:rPr lang="en-GB" dirty="0">
                <a:cs typeface="Calibri" panose="020F0502020204030204"/>
              </a:rPr>
              <a:t> performance and in some cases surpass it.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>
                <a:cs typeface="Calibri" panose="020F0502020204030204"/>
              </a:rPr>
              <a:t>ProtoBERT</a:t>
            </a:r>
            <a:r>
              <a:rPr lang="en-GB" dirty="0">
                <a:cs typeface="Calibri" panose="020F0502020204030204"/>
              </a:rPr>
              <a:t> perform similarly to BERT also in task without extreme few-shot scenarios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ACB6157-DCB5-17DF-1846-6C0A5148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069609"/>
            <a:ext cx="4702628" cy="52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42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Teması</vt:lpstr>
      <vt:lpstr>Memorisation versus Generalisation in Pre-trained Language Models  </vt:lpstr>
      <vt:lpstr>Introduciton</vt:lpstr>
      <vt:lpstr>PowerPoint Presentation</vt:lpstr>
      <vt:lpstr>Generalization in noisy setting</vt:lpstr>
      <vt:lpstr>Generalization in noisy setting</vt:lpstr>
      <vt:lpstr>BERT in low-resources scenarios</vt:lpstr>
      <vt:lpstr>ProtoBert for few-shot learning: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Memorisation versus Generalisation in Pre-trained Language Models  </dc:title>
  <dc:creator>Guvercin Onur Alp</dc:creator>
  <cp:revision>61</cp:revision>
  <dcterms:created xsi:type="dcterms:W3CDTF">2023-06-13T15:12:19Z</dcterms:created>
  <dcterms:modified xsi:type="dcterms:W3CDTF">2023-06-16T20:08:39Z</dcterms:modified>
</cp:coreProperties>
</file>