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325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51859"/>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198477" y="37587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42161" y="380444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57687" y="1881524"/>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dirty="0">
                <a:solidFill>
                  <a:srgbClr val="374151"/>
                </a:solidFill>
                <a:effectLst/>
                <a:latin typeface="Söhne"/>
              </a:rPr>
              <a:t>Big Mountain Resort, nestled in Montana, faces challenges in optimizing its pricing strategy and operational efficiency. With breathtaking views of Glacier National Park and Flathead National Forest, the resort attracts around 350,000 skiers and snowboarders annually to its 105 trails serviced by 11 lifts, 2 T-bars, and 1 magic carpet. The recent addition of a chair lift has increased operating costs by $1,540,000 this season. We focus is on implementing a more data-driven approach to enhance the resort's pricing strategy, boost revenue, and ensure financial sustainability in a competitive market.</a:t>
            </a:r>
            <a:endParaRPr sz="1200" dirty="0"/>
          </a:p>
        </p:txBody>
      </p:sp>
      <p:sp>
        <p:nvSpPr>
          <p:cNvPr id="35" name="Google Shape;35;p1"/>
          <p:cNvSpPr txBox="1"/>
          <p:nvPr/>
        </p:nvSpPr>
        <p:spPr>
          <a:xfrm>
            <a:off x="147818" y="4028645"/>
            <a:ext cx="4324418" cy="10185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dirty="0">
                <a:solidFill>
                  <a:srgbClr val="374151"/>
                </a:solidFill>
                <a:effectLst/>
                <a:latin typeface="Söhne"/>
              </a:rPr>
              <a:t>The growth target is set at a minimum of 10% within the next six months. Operational changes should lead to a reduction in operating costs by at least 10% without compromising the quality of the visitor experience. </a:t>
            </a:r>
            <a:endParaRPr lang="en-US" sz="12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95751" y="5107954"/>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0" i="0" dirty="0">
                <a:solidFill>
                  <a:srgbClr val="374151"/>
                </a:solidFill>
                <a:effectLst/>
                <a:latin typeface="Söhne"/>
              </a:rPr>
              <a:t>Analyzing and refining the ticket pricing strategy to accurately reflect the value of facilities.</a:t>
            </a:r>
          </a:p>
          <a:p>
            <a:pPr marL="0" marR="0" lvl="0" indent="0" algn="l" rtl="0">
              <a:lnSpc>
                <a:spcPct val="100000"/>
              </a:lnSpc>
              <a:spcBef>
                <a:spcPts val="0"/>
              </a:spcBef>
              <a:spcAft>
                <a:spcPts val="0"/>
              </a:spcAft>
              <a:buNone/>
            </a:pPr>
            <a:r>
              <a:rPr lang="en-US" sz="1100" b="0" i="0" dirty="0">
                <a:solidFill>
                  <a:srgbClr val="374151"/>
                </a:solidFill>
                <a:effectLst/>
                <a:latin typeface="Söhne"/>
              </a:rPr>
              <a:t>Recommending changes to enhance operational efficiency without compromising the overall visitor experience.</a:t>
            </a:r>
            <a:r>
              <a:rPr lang="en-US" sz="1100" dirty="0">
                <a:solidFill>
                  <a:srgbClr val="374151"/>
                </a:solidFill>
                <a:latin typeface="Söhne"/>
              </a:rPr>
              <a:t>	</a:t>
            </a:r>
            <a:r>
              <a:rPr lang="en-US" sz="1100" b="0" i="0" dirty="0">
                <a:solidFill>
                  <a:srgbClr val="374151"/>
                </a:solidFill>
                <a:effectLst/>
                <a:latin typeface="Söhne"/>
              </a:rPr>
              <a:t>Leveraging historical ticket sales data, facility utilization metrics, and cost breakdowns for informed decision-making.</a:t>
            </a:r>
            <a:endParaRPr sz="11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dirty="0">
                <a:solidFill>
                  <a:srgbClr val="374151"/>
                </a:solidFill>
                <a:effectLst/>
                <a:latin typeface="Söhne"/>
              </a:rPr>
              <a:t>The ski resort industry is highly competitive, and changes in pricing may impact the resort's competitiveness. External economic factors beyond the resort's control could impact the success of pricing adjustments.</a:t>
            </a:r>
            <a:r>
              <a:rPr lang="en-US" sz="1600" b="0" i="0" dirty="0">
                <a:solidFill>
                  <a:srgbClr val="374151"/>
                </a:solidFill>
                <a:effectLst/>
                <a:latin typeface="Söhne"/>
              </a:rPr>
              <a:t> </a:t>
            </a:r>
            <a:r>
              <a:rPr lang="en-US" sz="1200" b="0" i="0" dirty="0">
                <a:solidFill>
                  <a:srgbClr val="374151"/>
                </a:solidFill>
                <a:effectLst/>
                <a:latin typeface="Söhne"/>
              </a:rPr>
              <a:t>Upgrading systems or implementing new technologies could pose challenges and require additional resources.</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solidFill>
                  <a:srgbClr val="374151"/>
                </a:solidFill>
                <a:latin typeface="Söhne"/>
              </a:rPr>
              <a:t>Historical Ticket Sales Data, Customer Feedback and Surveys, Cost Breakdowns</a:t>
            </a:r>
            <a:endParaRPr sz="1200" dirty="0">
              <a:solidFill>
                <a:srgbClr val="374151"/>
              </a:solidFill>
              <a:latin typeface="Söhne"/>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solidFill>
                  <a:srgbClr val="374151"/>
                </a:solidFill>
                <a:latin typeface="Söhne"/>
              </a:rPr>
              <a:t>Director of Operations, Jimmy Blackburn, and he has connected you with Alesha Eisen, the Database Manager.</a:t>
            </a:r>
            <a:endParaRPr sz="1200" dirty="0">
              <a:solidFill>
                <a:srgbClr val="374151"/>
              </a:solidFill>
              <a:latin typeface="Söhne"/>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dirty="0">
                <a:solidFill>
                  <a:srgbClr val="374151"/>
                </a:solidFill>
                <a:effectLst/>
                <a:latin typeface="Söhne"/>
              </a:rPr>
              <a:t>By refining the ticket pricing strategy and identifying operational efficiencies at Big Mountain Resort, we aim to achieve a minimum of a 10% improvement in revenue or cost efficiency within the next six months.</a:t>
            </a:r>
            <a:endParaRPr sz="12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1F634F-9FFA-9A86-926E-0AB51DBE2EEB}"/>
              </a:ext>
            </a:extLst>
          </p:cNvPr>
          <p:cNvSpPr>
            <a:spLocks noGrp="1"/>
          </p:cNvSpPr>
          <p:nvPr>
            <p:ph type="title"/>
          </p:nvPr>
        </p:nvSpPr>
        <p:spPr/>
        <p:txBody>
          <a:bodyPr/>
          <a:lstStyle/>
          <a:p>
            <a:r>
              <a:rPr lang="en-US" sz="3600" i="0" dirty="0">
                <a:solidFill>
                  <a:srgbClr val="333333"/>
                </a:solidFill>
                <a:effectLst/>
                <a:latin typeface="Haffer XH"/>
              </a:rPr>
              <a:t>Recommendation and key findings</a:t>
            </a:r>
            <a:endParaRPr lang="en-US" sz="3600" dirty="0"/>
          </a:p>
        </p:txBody>
      </p:sp>
      <p:sp>
        <p:nvSpPr>
          <p:cNvPr id="3" name="Metin kutusu 2">
            <a:extLst>
              <a:ext uri="{FF2B5EF4-FFF2-40B4-BE49-F238E27FC236}">
                <a16:creationId xmlns:a16="http://schemas.microsoft.com/office/drawing/2014/main" id="{5EC05354-0197-318A-C74C-75D454508595}"/>
              </a:ext>
            </a:extLst>
          </p:cNvPr>
          <p:cNvSpPr txBox="1"/>
          <p:nvPr/>
        </p:nvSpPr>
        <p:spPr>
          <a:xfrm>
            <a:off x="377072" y="1216058"/>
            <a:ext cx="4835952" cy="707886"/>
          </a:xfrm>
          <a:prstGeom prst="rect">
            <a:avLst/>
          </a:prstGeom>
          <a:noFill/>
        </p:spPr>
        <p:txBody>
          <a:bodyPr wrap="square" rtlCol="0">
            <a:spAutoFit/>
          </a:bodyPr>
          <a:lstStyle/>
          <a:p>
            <a:r>
              <a:rPr lang="en-US" sz="2000" dirty="0"/>
              <a:t>The Big Mountain Resort price should be 96 approximately</a:t>
            </a:r>
          </a:p>
        </p:txBody>
      </p:sp>
      <p:sp>
        <p:nvSpPr>
          <p:cNvPr id="4" name="Metin kutusu 3">
            <a:extLst>
              <a:ext uri="{FF2B5EF4-FFF2-40B4-BE49-F238E27FC236}">
                <a16:creationId xmlns:a16="http://schemas.microsoft.com/office/drawing/2014/main" id="{B79DE6CE-C190-3FD0-44C0-AC22525B3A93}"/>
              </a:ext>
            </a:extLst>
          </p:cNvPr>
          <p:cNvSpPr txBox="1"/>
          <p:nvPr/>
        </p:nvSpPr>
        <p:spPr>
          <a:xfrm>
            <a:off x="377072" y="2036190"/>
            <a:ext cx="4732256" cy="3785652"/>
          </a:xfrm>
          <a:prstGeom prst="rect">
            <a:avLst/>
          </a:prstGeom>
          <a:noFill/>
        </p:spPr>
        <p:txBody>
          <a:bodyPr wrap="square" rtlCol="0">
            <a:spAutoFit/>
          </a:bodyPr>
          <a:lstStyle/>
          <a:p>
            <a:r>
              <a:rPr lang="en-US" sz="2000" dirty="0"/>
              <a:t>Implementing this price change will yield positive results for our business. The necessary analyses have been conducted, and this price has been determined. I think it is essential for our company to update the current price based on the predicted value. If the higher price is well-received, and our profit margins start to decline, in such a scenario, the company can consider using discount strategies to adjust the price.</a:t>
            </a:r>
          </a:p>
        </p:txBody>
      </p:sp>
    </p:spTree>
    <p:extLst>
      <p:ext uri="{BB962C8B-B14F-4D97-AF65-F5344CB8AC3E}">
        <p14:creationId xmlns:p14="http://schemas.microsoft.com/office/powerpoint/2010/main" val="370211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BDE1C-78F5-E373-8DA9-3D9320820A8D}"/>
              </a:ext>
            </a:extLst>
          </p:cNvPr>
          <p:cNvSpPr>
            <a:spLocks noGrp="1"/>
          </p:cNvSpPr>
          <p:nvPr>
            <p:ph type="title"/>
          </p:nvPr>
        </p:nvSpPr>
        <p:spPr>
          <a:xfrm>
            <a:off x="1560685" y="234863"/>
            <a:ext cx="8794113" cy="298327"/>
          </a:xfrm>
        </p:spPr>
        <p:txBody>
          <a:bodyPr/>
          <a:lstStyle/>
          <a:p>
            <a:r>
              <a:rPr lang="en-US" sz="4000" b="0" i="0" dirty="0">
                <a:solidFill>
                  <a:srgbClr val="333333"/>
                </a:solidFill>
                <a:effectLst/>
                <a:latin typeface="Haffer XH"/>
              </a:rPr>
              <a:t>Modeling results and analysis</a:t>
            </a:r>
            <a:endParaRPr lang="en-US" sz="4000" dirty="0"/>
          </a:p>
        </p:txBody>
      </p:sp>
      <p:pic>
        <p:nvPicPr>
          <p:cNvPr id="4" name="Resim 3">
            <a:extLst>
              <a:ext uri="{FF2B5EF4-FFF2-40B4-BE49-F238E27FC236}">
                <a16:creationId xmlns:a16="http://schemas.microsoft.com/office/drawing/2014/main" id="{4F8C244A-628F-8B23-3E5C-B13D3390D00E}"/>
              </a:ext>
            </a:extLst>
          </p:cNvPr>
          <p:cNvPicPr>
            <a:picLocks noChangeAspect="1"/>
          </p:cNvPicPr>
          <p:nvPr/>
        </p:nvPicPr>
        <p:blipFill>
          <a:blip r:embed="rId3"/>
          <a:stretch>
            <a:fillRect/>
          </a:stretch>
        </p:blipFill>
        <p:spPr>
          <a:xfrm>
            <a:off x="0" y="1112866"/>
            <a:ext cx="7106100" cy="3802710"/>
          </a:xfrm>
          <a:prstGeom prst="rect">
            <a:avLst/>
          </a:prstGeom>
        </p:spPr>
      </p:pic>
      <p:sp>
        <p:nvSpPr>
          <p:cNvPr id="5" name="Metin kutusu 4">
            <a:extLst>
              <a:ext uri="{FF2B5EF4-FFF2-40B4-BE49-F238E27FC236}">
                <a16:creationId xmlns:a16="http://schemas.microsoft.com/office/drawing/2014/main" id="{A190D8BB-A780-2A8B-ED3E-AFD70D11B266}"/>
              </a:ext>
            </a:extLst>
          </p:cNvPr>
          <p:cNvSpPr txBox="1"/>
          <p:nvPr/>
        </p:nvSpPr>
        <p:spPr>
          <a:xfrm>
            <a:off x="650450" y="5307290"/>
            <a:ext cx="6183984" cy="707886"/>
          </a:xfrm>
          <a:prstGeom prst="rect">
            <a:avLst/>
          </a:prstGeom>
          <a:noFill/>
        </p:spPr>
        <p:txBody>
          <a:bodyPr wrap="square" rtlCol="0">
            <a:spAutoFit/>
          </a:bodyPr>
          <a:lstStyle/>
          <a:p>
            <a:r>
              <a:rPr lang="en-US" sz="2000" b="0" i="0" dirty="0">
                <a:solidFill>
                  <a:srgbClr val="000000"/>
                </a:solidFill>
                <a:effectLst/>
                <a:latin typeface="Helvetica Neue"/>
              </a:rPr>
              <a:t>The first two components explain to account for over 75% of the variance, and the first four for over 95%.</a:t>
            </a:r>
            <a:endParaRPr lang="en-US" sz="2000" dirty="0"/>
          </a:p>
        </p:txBody>
      </p:sp>
    </p:spTree>
    <p:extLst>
      <p:ext uri="{BB962C8B-B14F-4D97-AF65-F5344CB8AC3E}">
        <p14:creationId xmlns:p14="http://schemas.microsoft.com/office/powerpoint/2010/main" val="362366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F45127F-ADDE-CE38-FBBC-1C33F7049E26}"/>
              </a:ext>
            </a:extLst>
          </p:cNvPr>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145482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8F98E2D-55CC-FA8D-470C-411DEB221A77}"/>
              </a:ext>
            </a:extLst>
          </p:cNvPr>
          <p:cNvSpPr txBox="1"/>
          <p:nvPr/>
        </p:nvSpPr>
        <p:spPr>
          <a:xfrm>
            <a:off x="584462" y="707010"/>
            <a:ext cx="7522590" cy="1323439"/>
          </a:xfrm>
          <a:prstGeom prst="rect">
            <a:avLst/>
          </a:prstGeom>
          <a:noFill/>
        </p:spPr>
        <p:txBody>
          <a:bodyPr wrap="square" rtlCol="0">
            <a:spAutoFit/>
          </a:bodyPr>
          <a:lstStyle/>
          <a:p>
            <a:r>
              <a:rPr lang="en-US" sz="2000" b="0" i="0" dirty="0">
                <a:solidFill>
                  <a:srgbClr val="000000"/>
                </a:solidFill>
                <a:effectLst/>
                <a:latin typeface="Helvetica Neue"/>
              </a:rPr>
              <a:t>Turning attention to the target feature, </a:t>
            </a:r>
            <a:r>
              <a:rPr lang="en-US" sz="2000" b="0" i="0" dirty="0" err="1">
                <a:solidFill>
                  <a:srgbClr val="000000"/>
                </a:solidFill>
                <a:effectLst/>
                <a:latin typeface="Helvetica Neue"/>
              </a:rPr>
              <a:t>AdultWeekend</a:t>
            </a:r>
            <a:r>
              <a:rPr lang="en-US" sz="2000" b="0" i="0" dirty="0">
                <a:solidFill>
                  <a:srgbClr val="000000"/>
                </a:solidFill>
                <a:effectLst/>
                <a:latin typeface="Helvetica Neue"/>
              </a:rPr>
              <a:t> ticket price, we observed reasonable correlations. '</a:t>
            </a:r>
            <a:r>
              <a:rPr lang="en-US" sz="2000" b="0" i="0" dirty="0" err="1">
                <a:solidFill>
                  <a:srgbClr val="000000"/>
                </a:solidFill>
                <a:effectLst/>
                <a:latin typeface="Helvetica Neue"/>
              </a:rPr>
              <a:t>fastQuads</a:t>
            </a:r>
            <a:r>
              <a:rPr lang="en-US" sz="2000" b="0" i="0" dirty="0">
                <a:solidFill>
                  <a:srgbClr val="000000"/>
                </a:solidFill>
                <a:effectLst/>
                <a:latin typeface="Helvetica Neue"/>
              </a:rPr>
              <a:t>,' 'Runs,' and 'Snow </a:t>
            </a:r>
            <a:r>
              <a:rPr lang="en-US" sz="2000" b="0" i="0" dirty="0" err="1">
                <a:solidFill>
                  <a:srgbClr val="000000"/>
                </a:solidFill>
                <a:effectLst/>
                <a:latin typeface="Helvetica Neue"/>
              </a:rPr>
              <a:t>Making_ac</a:t>
            </a:r>
            <a:r>
              <a:rPr lang="en-US" sz="2000" b="0" i="0" dirty="0">
                <a:solidFill>
                  <a:srgbClr val="000000"/>
                </a:solidFill>
                <a:effectLst/>
                <a:latin typeface="Helvetica Neue"/>
              </a:rPr>
              <a:t>' stood out. '</a:t>
            </a:r>
            <a:r>
              <a:rPr lang="en-US" sz="2000" b="0" i="0" dirty="0" err="1">
                <a:solidFill>
                  <a:srgbClr val="000000"/>
                </a:solidFill>
                <a:effectLst/>
                <a:latin typeface="Helvetica Neue"/>
              </a:rPr>
              <a:t>resort_night_skiing_state_ratio</a:t>
            </a:r>
            <a:r>
              <a:rPr lang="en-US" sz="2000" b="0" i="0" dirty="0">
                <a:solidFill>
                  <a:srgbClr val="000000"/>
                </a:solidFill>
                <a:effectLst/>
                <a:latin typeface="Helvetica Neue"/>
              </a:rPr>
              <a:t>' was the most correlated among the new features.</a:t>
            </a:r>
          </a:p>
        </p:txBody>
      </p:sp>
      <p:pic>
        <p:nvPicPr>
          <p:cNvPr id="5" name="Resim 4">
            <a:extLst>
              <a:ext uri="{FF2B5EF4-FFF2-40B4-BE49-F238E27FC236}">
                <a16:creationId xmlns:a16="http://schemas.microsoft.com/office/drawing/2014/main" id="{697485C4-DEF2-3731-94B7-CC3937D1EAB4}"/>
              </a:ext>
            </a:extLst>
          </p:cNvPr>
          <p:cNvPicPr>
            <a:picLocks noChangeAspect="1"/>
          </p:cNvPicPr>
          <p:nvPr/>
        </p:nvPicPr>
        <p:blipFill>
          <a:blip r:embed="rId2"/>
          <a:stretch>
            <a:fillRect/>
          </a:stretch>
        </p:blipFill>
        <p:spPr>
          <a:xfrm>
            <a:off x="467483" y="2153251"/>
            <a:ext cx="8359864" cy="4229467"/>
          </a:xfrm>
          <a:prstGeom prst="rect">
            <a:avLst/>
          </a:prstGeom>
        </p:spPr>
      </p:pic>
    </p:spTree>
    <p:extLst>
      <p:ext uri="{BB962C8B-B14F-4D97-AF65-F5344CB8AC3E}">
        <p14:creationId xmlns:p14="http://schemas.microsoft.com/office/powerpoint/2010/main" val="344770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B92454F-3F6C-ACDA-7907-045C7C7FBC50}"/>
              </a:ext>
            </a:extLst>
          </p:cNvPr>
          <p:cNvSpPr txBox="1"/>
          <p:nvPr/>
        </p:nvSpPr>
        <p:spPr>
          <a:xfrm>
            <a:off x="546755" y="678730"/>
            <a:ext cx="7852527" cy="1631216"/>
          </a:xfrm>
          <a:prstGeom prst="rect">
            <a:avLst/>
          </a:prstGeom>
          <a:noFill/>
        </p:spPr>
        <p:txBody>
          <a:bodyPr wrap="square" rtlCol="0">
            <a:spAutoFit/>
          </a:bodyPr>
          <a:lstStyle/>
          <a:p>
            <a:r>
              <a:rPr lang="en-US" sz="2000" b="0" i="0" dirty="0">
                <a:solidFill>
                  <a:srgbClr val="000000"/>
                </a:solidFill>
                <a:effectLst/>
                <a:latin typeface="Helvetica Neue"/>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sz="2000" dirty="0"/>
          </a:p>
        </p:txBody>
      </p:sp>
    </p:spTree>
    <p:extLst>
      <p:ext uri="{BB962C8B-B14F-4D97-AF65-F5344CB8AC3E}">
        <p14:creationId xmlns:p14="http://schemas.microsoft.com/office/powerpoint/2010/main" val="122807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20717-2E50-A9F6-B082-5A073452F7EC}"/>
              </a:ext>
            </a:extLst>
          </p:cNvPr>
          <p:cNvSpPr>
            <a:spLocks noGrp="1"/>
          </p:cNvSpPr>
          <p:nvPr>
            <p:ph type="title"/>
          </p:nvPr>
        </p:nvSpPr>
        <p:spPr>
          <a:xfrm>
            <a:off x="349887" y="385692"/>
            <a:ext cx="8794113" cy="298327"/>
          </a:xfrm>
        </p:spPr>
        <p:txBody>
          <a:bodyPr/>
          <a:lstStyle/>
          <a:p>
            <a:r>
              <a:rPr lang="en-US" sz="3200" b="0" i="0" dirty="0">
                <a:solidFill>
                  <a:srgbClr val="333333"/>
                </a:solidFill>
                <a:effectLst/>
                <a:latin typeface="Haffer XH"/>
              </a:rPr>
              <a:t>Summary and conclusion</a:t>
            </a:r>
            <a:endParaRPr lang="en-US" sz="3200" dirty="0"/>
          </a:p>
        </p:txBody>
      </p:sp>
      <p:sp>
        <p:nvSpPr>
          <p:cNvPr id="3" name="Metin kutusu 2">
            <a:extLst>
              <a:ext uri="{FF2B5EF4-FFF2-40B4-BE49-F238E27FC236}">
                <a16:creationId xmlns:a16="http://schemas.microsoft.com/office/drawing/2014/main" id="{46F534A4-BF70-5CE9-4F50-639D3050F35C}"/>
              </a:ext>
            </a:extLst>
          </p:cNvPr>
          <p:cNvSpPr txBox="1"/>
          <p:nvPr/>
        </p:nvSpPr>
        <p:spPr>
          <a:xfrm>
            <a:off x="349887" y="1093510"/>
            <a:ext cx="7315200" cy="1015663"/>
          </a:xfrm>
          <a:prstGeom prst="rect">
            <a:avLst/>
          </a:prstGeom>
          <a:noFill/>
        </p:spPr>
        <p:txBody>
          <a:bodyPr wrap="square" rtlCol="0">
            <a:spAutoFit/>
          </a:bodyPr>
          <a:lstStyle/>
          <a:p>
            <a:br>
              <a:rPr lang="en-US" sz="2000" dirty="0"/>
            </a:br>
            <a:r>
              <a:rPr lang="en-US" sz="2000" b="0" i="0" dirty="0">
                <a:solidFill>
                  <a:srgbClr val="0F0F0F"/>
                </a:solidFill>
                <a:effectLst/>
                <a:latin typeface="Söhne"/>
              </a:rPr>
              <a:t>As a result, Big Mountain Resort should increase its pricing from $81 to approximately $96</a:t>
            </a:r>
            <a:endParaRPr lang="en-US" sz="2000" dirty="0"/>
          </a:p>
        </p:txBody>
      </p:sp>
      <p:pic>
        <p:nvPicPr>
          <p:cNvPr id="6" name="Resim 5">
            <a:extLst>
              <a:ext uri="{FF2B5EF4-FFF2-40B4-BE49-F238E27FC236}">
                <a16:creationId xmlns:a16="http://schemas.microsoft.com/office/drawing/2014/main" id="{8352B713-DA12-6353-921A-7CB0D03488E2}"/>
              </a:ext>
            </a:extLst>
          </p:cNvPr>
          <p:cNvPicPr>
            <a:picLocks noChangeAspect="1"/>
          </p:cNvPicPr>
          <p:nvPr/>
        </p:nvPicPr>
        <p:blipFill>
          <a:blip r:embed="rId2"/>
          <a:stretch>
            <a:fillRect/>
          </a:stretch>
        </p:blipFill>
        <p:spPr>
          <a:xfrm>
            <a:off x="1018095" y="2337847"/>
            <a:ext cx="7663991" cy="3827905"/>
          </a:xfrm>
          <a:prstGeom prst="rect">
            <a:avLst/>
          </a:prstGeom>
        </p:spPr>
      </p:pic>
    </p:spTree>
    <p:extLst>
      <p:ext uri="{BB962C8B-B14F-4D97-AF65-F5344CB8AC3E}">
        <p14:creationId xmlns:p14="http://schemas.microsoft.com/office/powerpoint/2010/main" val="3372484294"/>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893</Words>
  <Application>Microsoft Office PowerPoint</Application>
  <PresentationFormat>Ekran Gösterisi (4:3)</PresentationFormat>
  <Paragraphs>52</Paragraphs>
  <Slides>7</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vt:i4>
      </vt:variant>
    </vt:vector>
  </HeadingPairs>
  <TitlesOfParts>
    <vt:vector size="14" baseType="lpstr">
      <vt:lpstr>Arial</vt:lpstr>
      <vt:lpstr>Calibri</vt:lpstr>
      <vt:lpstr>Haffer XH</vt:lpstr>
      <vt:lpstr>Helvetica Neue</vt:lpstr>
      <vt:lpstr>Quattrocento Sans</vt:lpstr>
      <vt:lpstr>Söhne</vt:lpstr>
      <vt:lpstr>Synergy_CF_YNR002</vt:lpstr>
      <vt:lpstr>Problem Statement Worksheet (Hypothesis Formation)</vt:lpstr>
      <vt:lpstr>Recommendation and key findings</vt:lpstr>
      <vt:lpstr>Modeling results and analysis</vt:lpstr>
      <vt:lpstr>PowerPoint Sunusu</vt:lpstr>
      <vt:lpstr>PowerPoint Sunusu</vt:lpstr>
      <vt:lpstr>PowerPoint Sunusu</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Onur Kula</cp:lastModifiedBy>
  <cp:revision>3</cp:revision>
  <dcterms:modified xsi:type="dcterms:W3CDTF">2023-11-27T03:48:18Z</dcterms:modified>
</cp:coreProperties>
</file>