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8" r:id="rId6"/>
    <p:sldId id="258" r:id="rId7"/>
    <p:sldId id="286" r:id="rId8"/>
    <p:sldId id="287" r:id="rId9"/>
    <p:sldId id="288" r:id="rId10"/>
    <p:sldId id="289" r:id="rId11"/>
    <p:sldId id="290" r:id="rId12"/>
    <p:sldId id="291" r:id="rId13"/>
    <p:sldId id="292" r:id="rId14"/>
    <p:sldId id="293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0655" autoAdjust="0"/>
  </p:normalViewPr>
  <p:slideViewPr>
    <p:cSldViewPr snapToGrid="0">
      <p:cViewPr varScale="1">
        <p:scale>
          <a:sx n="100" d="100"/>
          <a:sy n="100" d="100"/>
        </p:scale>
        <p:origin x="990" y="90"/>
      </p:cViewPr>
      <p:guideLst/>
    </p:cSldViewPr>
  </p:slideViewPr>
  <p:outlineViewPr>
    <p:cViewPr>
      <p:scale>
        <a:sx n="33" d="100"/>
        <a:sy n="33" d="100"/>
      </p:scale>
      <p:origin x="0" y="-288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03" y="29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3/27/2025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8128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7856F0-C1B3-12A0-8099-8411DDECF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97267-3D5A-BAAE-9F6A-89126807D4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34D25E-73E0-3549-6ED1-B57C5D732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E4A75F-54AC-E82F-4082-F2F3F1FBE0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09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1A57C-8E55-DAA9-CC69-23BC3597D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57739-A722-2941-7A99-C4B4154167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C7EAC9-2D1E-E97E-5392-78D80811D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D1FDAA-8E78-57C7-DFF8-86CD7C2D6C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0265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683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522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54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E21DD-FE4E-5F5D-9A61-36CBC0201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DD8E9-EC0A-5A29-33AD-C1ADAFE8FB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1FFBC-4E35-FBEC-A376-DF497CFF1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98402-B67E-8828-F0E3-5689D35F80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5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2FD5E-5CF6-9CDF-7D8B-E5BE416EB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145176-4D48-C8D6-6271-CEADEA74C4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F03648-4252-B243-65D8-E3343CA6F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30F99-1E02-9C95-05D9-84714D7DDF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3663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B9BA0-87E5-C688-294D-C6A2C049E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68BC4A-6F03-0DBD-D99F-BE15C2444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11F4DA-096A-C57E-D3E3-5A9DC3C61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718D2B-1988-51E9-70DE-301B51E44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5917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D893F-9D4B-5AE2-6BEE-348410420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A4540F-B0DD-4BAB-73BE-05E462168D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7FA37A-9C5D-FF17-B95A-7610CDF4CA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9D254-4319-7494-BC21-858AB6BF27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955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EDB1A-BA22-7D1F-F598-565511D8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F090E-FA32-2CF6-323B-9AC2B1E1655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C3250B-C041-EED7-14CD-632F091736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57D72-0FEB-3014-7CB0-6D5F18AD4E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0806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B8DEF-4B86-E261-FEAB-35C05039F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3ADF7D-735D-9827-6D06-9257C1FBFE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5C8D76-6CE1-0845-F3E7-EC3F877FE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42DBDD-0C4B-A52D-88C3-C76FD9E6A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663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41918" y="3329790"/>
            <a:ext cx="4941771" cy="3200400"/>
          </a:xfrm>
        </p:spPr>
        <p:txBody>
          <a:bodyPr anchor="ctr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895350"/>
            <a:ext cx="3247662" cy="1917700"/>
          </a:xfrm>
        </p:spPr>
        <p:txBody>
          <a:bodyPr>
            <a:normAutofit/>
          </a:bodyPr>
          <a:lstStyle>
            <a:lvl1pPr algn="l">
              <a:defRPr lang="en-US" sz="24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14C3057-3BCC-F9A2-98D8-17DDB36F182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38200" y="2813049"/>
            <a:ext cx="3247662" cy="323849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4216396" y="895927"/>
            <a:ext cx="7137404" cy="511588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5F91997C-538B-C8B9-14D7-31A1932F6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1615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1F777EF4-982E-9337-7E82-31DC723C1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4303BA-AFB6-0E22-486F-785994E3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327564" cy="1505528"/>
            <a:chOff x="0" y="0"/>
            <a:chExt cx="2238376" cy="310515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66E3A08-02EB-7B54-5089-E7A7F19FD725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14F9BE5-00B2-ADDF-771C-AB098B36C820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80816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37192"/>
            <a:ext cx="5655197" cy="199786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2705177"/>
            <a:ext cx="5733772" cy="448990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199" y="3154166"/>
            <a:ext cx="5733773" cy="3032733"/>
          </a:xfrm>
        </p:spPr>
        <p:txBody>
          <a:bodyPr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2pPr>
            <a:lvl3pPr marL="12001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3pPr>
            <a:lvl4pPr marL="16573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4pPr>
            <a:lvl5pPr marL="21145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887108" y="2705177"/>
            <a:ext cx="3943627" cy="448989"/>
          </a:xfrm>
        </p:spPr>
        <p:txBody>
          <a:bodyPr anchor="ctr">
            <a:no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120DFF5-B64A-9744-4500-1D7BBA19BF1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887107" y="3164867"/>
            <a:ext cx="3943627" cy="3032733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986" y="6356350"/>
            <a:ext cx="411480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E0588715-35AD-8BE1-A5FC-E28BDD38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645" t="319" r="28732" b="73496"/>
          <a:stretch/>
        </p:blipFill>
        <p:spPr>
          <a:xfrm rot="10800000" flipH="1">
            <a:off x="6308436" y="-11"/>
            <a:ext cx="5883564" cy="236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544E9C70-0200-3C21-7766-CB9EA5FBFA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D5E4B16-2071-DEE9-BE53-F35AFBEFCA57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B2B071-0355-D550-18A8-9D515CA1698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53550"/>
            <a:ext cx="10515600" cy="1325563"/>
          </a:xfrm>
        </p:spPr>
        <p:txBody>
          <a:bodyPr anchor="b"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57096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FB554B2-4C33-2975-9F27-94B8AE71D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3C6776-E983-2BA3-1054-75996FE0F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267200" y="3238103"/>
            <a:ext cx="4179570" cy="285018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8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56350"/>
            <a:ext cx="4179570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4229100" y="0"/>
            <a:ext cx="7962901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33500" y="2674013"/>
            <a:ext cx="2895600" cy="3269589"/>
          </a:xfrm>
        </p:spPr>
        <p:txBody>
          <a:bodyPr>
            <a:normAutofit/>
          </a:bodyPr>
          <a:lstStyle>
            <a:lvl1pPr marL="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>
              <a:lnSpc>
                <a:spcPct val="140000"/>
              </a:lnSpc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018"/>
            <a:ext cx="4179570" cy="3377354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96E214-6A61-C8A7-B1DB-C8C260C13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6557818" cy="6858000"/>
            <a:chOff x="0" y="0"/>
            <a:chExt cx="4762501" cy="518636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18BC1BC-99D6-D9F4-19F9-AAE722E2AE61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816F797-248B-2C75-29B9-DB65A809D47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2501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87680"/>
            <a:ext cx="4179570" cy="337669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8E94DD-0F7B-3F92-58EA-5F06D557BF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90667" y="0"/>
            <a:ext cx="1126278" cy="251229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19F5397-34DB-BC88-ADF5-AA470A06FE5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-5080"/>
            <a:ext cx="6576291" cy="6872605"/>
          </a:xfrm>
          <a:custGeom>
            <a:avLst/>
            <a:gdLst>
              <a:gd name="connsiteX0" fmla="*/ 0 w 6576291"/>
              <a:gd name="connsiteY0" fmla="*/ 0 h 6867525"/>
              <a:gd name="connsiteX1" fmla="*/ 6576291 w 6576291"/>
              <a:gd name="connsiteY1" fmla="*/ 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044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  <a:gd name="connsiteX0" fmla="*/ 0 w 6576291"/>
              <a:gd name="connsiteY0" fmla="*/ 0 h 6867525"/>
              <a:gd name="connsiteX1" fmla="*/ 3624811 w 6576291"/>
              <a:gd name="connsiteY1" fmla="*/ 10160 h 6867525"/>
              <a:gd name="connsiteX2" fmla="*/ 6576291 w 6576291"/>
              <a:gd name="connsiteY2" fmla="*/ 6867525 h 6867525"/>
              <a:gd name="connsiteX3" fmla="*/ 0 w 6576291"/>
              <a:gd name="connsiteY3" fmla="*/ 6867525 h 6867525"/>
              <a:gd name="connsiteX4" fmla="*/ 0 w 6576291"/>
              <a:gd name="connsiteY4" fmla="*/ 0 h 6867525"/>
              <a:gd name="connsiteX0" fmla="*/ 0 w 6576291"/>
              <a:gd name="connsiteY0" fmla="*/ 5080 h 6872605"/>
              <a:gd name="connsiteX1" fmla="*/ 3629891 w 6576291"/>
              <a:gd name="connsiteY1" fmla="*/ 0 h 6872605"/>
              <a:gd name="connsiteX2" fmla="*/ 6576291 w 6576291"/>
              <a:gd name="connsiteY2" fmla="*/ 6872605 h 6872605"/>
              <a:gd name="connsiteX3" fmla="*/ 0 w 6576291"/>
              <a:gd name="connsiteY3" fmla="*/ 6872605 h 6872605"/>
              <a:gd name="connsiteX4" fmla="*/ 0 w 6576291"/>
              <a:gd name="connsiteY4" fmla="*/ 5080 h 6872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6291" h="6872605">
                <a:moveTo>
                  <a:pt x="0" y="5080"/>
                </a:moveTo>
                <a:lnTo>
                  <a:pt x="3629891" y="0"/>
                </a:lnTo>
                <a:lnTo>
                  <a:pt x="6576291" y="6872605"/>
                </a:lnTo>
                <a:lnTo>
                  <a:pt x="0" y="6872605"/>
                </a:lnTo>
                <a:lnTo>
                  <a:pt x="0" y="5080"/>
                </a:lnTo>
                <a:close/>
              </a:path>
            </a:pathLst>
          </a:custGeom>
        </p:spPr>
        <p:txBody>
          <a:bodyPr lIns="182880" tIns="182880" bIns="91440"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4018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2318" y="268360"/>
            <a:ext cx="7288282" cy="2121177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EAC9D25F-5B3D-F5B2-5D02-C6BC6AA8987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322388" y="2763078"/>
            <a:ext cx="7288212" cy="340705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1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8E16CF1-2502-F2F0-2C27-2DD797903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096374" y="-25401"/>
            <a:ext cx="3095625" cy="6883401"/>
            <a:chOff x="9096375" y="-25401"/>
            <a:chExt cx="3095625" cy="6883401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22A6FB-333C-65AE-23D8-08BCEA174D43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62BB247-4598-A983-DEBF-6F042C1DB0BC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9381744" y="-25401"/>
              <a:ext cx="2810256" cy="688340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84FEE-D475-A71D-7996-5925602ECF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0800000" flipH="1">
            <a:off x="-1" y="-25403"/>
            <a:ext cx="1210573" cy="20481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7459776D-4049-CB00-C321-0627C169B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EDE114AF-34C6-A062-7340-858BC27DA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406400"/>
            <a:ext cx="4179570" cy="345797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5E045004-3604-59DC-13E0-7A0B2DF78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29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955F7B05-9431-1FBA-415D-6CF2DF562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093633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68961"/>
            <a:ext cx="8420100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97255"/>
            <a:ext cx="3924300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07FF22E3-5928-787E-B062-FA18127D3B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2933700" y="3251596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97255"/>
            <a:ext cx="3943627" cy="464499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78E4D0B-96F1-45F3-6B2A-5FA31A37257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7410173" y="3251595"/>
            <a:ext cx="3943627" cy="3234264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5F41582C-9AD2-F126-40F3-D43E77D15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6926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341F76B1-7BEF-7A88-1394-1164BFF08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12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1120" y="558801"/>
            <a:ext cx="9953308" cy="1780860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217F83-0BDB-C70B-29FE-2651DE1915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29817" y="0"/>
            <a:ext cx="7762183" cy="2754814"/>
            <a:chOff x="7334250" y="0"/>
            <a:chExt cx="4857750" cy="1724025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0C62368-3F79-C078-7086-B23D2F5A09F8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09BDD71-BF2E-BDB0-A625-D8371AEA1C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3354B96-CD25-BE1C-8CA2-3825F820B75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41120" y="2960877"/>
            <a:ext cx="2722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D81865-54C7-7674-4B2E-041D05C1D146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1341120" y="3392035"/>
            <a:ext cx="2722880" cy="2907164"/>
          </a:xfrm>
        </p:spPr>
        <p:txBody>
          <a:bodyPr tIns="0">
            <a:normAutofit/>
          </a:bodyPr>
          <a:lstStyle>
            <a:lvl1pPr marL="283464" indent="-283464">
              <a:lnSpc>
                <a:spcPct val="100000"/>
              </a:lnSpc>
              <a:buFont typeface="+mj-lt"/>
              <a:buAutoNum type="arabicPeriod"/>
              <a:defRPr sz="1800" b="0" spc="50" baseline="0"/>
            </a:lvl1pPr>
            <a:lvl2pPr marL="566928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eriod"/>
              <a:defRPr sz="1800" spc="50" baseline="0"/>
            </a:lvl2pPr>
            <a:lvl3pPr marL="850392" indent="-342900">
              <a:lnSpc>
                <a:spcPct val="100000"/>
              </a:lnSpc>
              <a:spcBef>
                <a:spcPts val="1000"/>
              </a:spcBef>
              <a:buFont typeface="+mj-lt"/>
              <a:buAutoNum type="arabicParenR"/>
              <a:defRPr sz="1800" spc="50" baseline="0"/>
            </a:lvl3pPr>
            <a:lvl4pPr marL="1042416" indent="-342900">
              <a:lnSpc>
                <a:spcPct val="100000"/>
              </a:lnSpc>
              <a:spcBef>
                <a:spcPts val="1000"/>
              </a:spcBef>
              <a:buFont typeface="+mj-lt"/>
              <a:buAutoNum type="alphaLcParenR"/>
              <a:defRPr sz="1800" spc="50" baseline="0"/>
            </a:lvl4pPr>
            <a:lvl5pPr marL="1074420" indent="-400050">
              <a:lnSpc>
                <a:spcPct val="100000"/>
              </a:lnSpc>
              <a:spcBef>
                <a:spcPts val="1000"/>
              </a:spcBef>
              <a:buFont typeface="+mj-lt"/>
              <a:buAutoNum type="romanLcPeriod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F39BA57-7F1C-623F-BC7F-B689C5AC33EA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4754881" y="2960877"/>
            <a:ext cx="5516880" cy="35128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800" b="1" kern="1200" spc="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94BF07A4-5A33-0B3C-A378-AB2435F1D5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754881" y="3324859"/>
            <a:ext cx="5506720" cy="3031489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43000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63DC63A6-41FE-6C2D-9A53-0AE4A6DBF39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333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0B5130EC-B05B-5489-FBEC-DBEB6D1E737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0855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B2CC92D-F90A-CB67-4860-D6939AC29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3094182" y="0"/>
            <a:ext cx="1745673" cy="389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4" y="1671639"/>
            <a:ext cx="5884027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C376638-5C5B-8E5B-0C26-8F63B98EA4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28230" y="-9144"/>
            <a:ext cx="5481955" cy="6876288"/>
          </a:xfrm>
          <a:custGeom>
            <a:avLst/>
            <a:gdLst>
              <a:gd name="connsiteX0" fmla="*/ 0 w 5476875"/>
              <a:gd name="connsiteY0" fmla="*/ 0 h 6858000"/>
              <a:gd name="connsiteX1" fmla="*/ 547687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0 w 5476875"/>
              <a:gd name="connsiteY0" fmla="*/ 0 h 6858000"/>
              <a:gd name="connsiteX1" fmla="*/ 2520315 w 5476875"/>
              <a:gd name="connsiteY1" fmla="*/ 0 h 6858000"/>
              <a:gd name="connsiteX2" fmla="*/ 5476875 w 5476875"/>
              <a:gd name="connsiteY2" fmla="*/ 6858000 h 6858000"/>
              <a:gd name="connsiteX3" fmla="*/ 0 w 5476875"/>
              <a:gd name="connsiteY3" fmla="*/ 6858000 h 6858000"/>
              <a:gd name="connsiteX4" fmla="*/ 0 w 5476875"/>
              <a:gd name="connsiteY4" fmla="*/ 0 h 6858000"/>
              <a:gd name="connsiteX0" fmla="*/ 5080 w 5481955"/>
              <a:gd name="connsiteY0" fmla="*/ 0 h 6858000"/>
              <a:gd name="connsiteX1" fmla="*/ 2525395 w 5481955"/>
              <a:gd name="connsiteY1" fmla="*/ 0 h 6858000"/>
              <a:gd name="connsiteX2" fmla="*/ 5481955 w 5481955"/>
              <a:gd name="connsiteY2" fmla="*/ 6858000 h 6858000"/>
              <a:gd name="connsiteX3" fmla="*/ 5080 w 5481955"/>
              <a:gd name="connsiteY3" fmla="*/ 6858000 h 6858000"/>
              <a:gd name="connsiteX4" fmla="*/ 0 w 5481955"/>
              <a:gd name="connsiteY4" fmla="*/ 4805680 h 6858000"/>
              <a:gd name="connsiteX5" fmla="*/ 5080 w 5481955"/>
              <a:gd name="connsiteY5" fmla="*/ 0 h 685800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80568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  <a:gd name="connsiteX0" fmla="*/ 5080 w 5481955"/>
              <a:gd name="connsiteY0" fmla="*/ 0 h 6863080"/>
              <a:gd name="connsiteX1" fmla="*/ 2525395 w 5481955"/>
              <a:gd name="connsiteY1" fmla="*/ 0 h 6863080"/>
              <a:gd name="connsiteX2" fmla="*/ 5481955 w 5481955"/>
              <a:gd name="connsiteY2" fmla="*/ 6858000 h 6863080"/>
              <a:gd name="connsiteX3" fmla="*/ 899160 w 5481955"/>
              <a:gd name="connsiteY3" fmla="*/ 6863080 h 6863080"/>
              <a:gd name="connsiteX4" fmla="*/ 0 w 5481955"/>
              <a:gd name="connsiteY4" fmla="*/ 4759960 h 6863080"/>
              <a:gd name="connsiteX5" fmla="*/ 5080 w 5481955"/>
              <a:gd name="connsiteY5" fmla="*/ 0 h 6863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481955" h="6863080">
                <a:moveTo>
                  <a:pt x="5080" y="0"/>
                </a:moveTo>
                <a:lnTo>
                  <a:pt x="2525395" y="0"/>
                </a:lnTo>
                <a:lnTo>
                  <a:pt x="5481955" y="6858000"/>
                </a:lnTo>
                <a:lnTo>
                  <a:pt x="899160" y="6863080"/>
                </a:lnTo>
                <a:cubicBezTo>
                  <a:pt x="506307" y="5933440"/>
                  <a:pt x="413173" y="5720080"/>
                  <a:pt x="0" y="4759960"/>
                </a:cubicBezTo>
                <a:cubicBezTo>
                  <a:pt x="1693" y="3158067"/>
                  <a:pt x="3387" y="1601893"/>
                  <a:pt x="5080" y="0"/>
                </a:cubicBezTo>
                <a:close/>
              </a:path>
            </a:pathLst>
          </a:custGeom>
        </p:spPr>
        <p:txBody>
          <a:bodyPr lIns="274320" tIns="91440" b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04569D00-2037-2A8D-943B-22FAC1C0B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5500" y="6356349"/>
            <a:ext cx="3819228" cy="365125"/>
          </a:xfrm>
        </p:spPr>
        <p:txBody>
          <a:bodyPr/>
          <a:lstStyle>
            <a:lvl1pPr algn="l"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967A9D-0B53-4F3F-0872-495C23A33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43B0E9A-A777-8745-6A36-0A79CB5E036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5453725" y="3660774"/>
            <a:ext cx="5907176" cy="2536826"/>
          </a:xfrm>
        </p:spPr>
        <p:txBody>
          <a:bodyPr tIns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800" b="0" spc="50" baseline="0"/>
            </a:lvl1pPr>
            <a:lvl2pPr marL="28346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2pPr>
            <a:lvl3pPr marL="566928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3pPr>
            <a:lvl4pPr marL="859536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4pPr>
            <a:lvl5pPr marL="1152144" indent="-28575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spc="50" baseline="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9" r:id="rId3"/>
    <p:sldLayoutId id="2147483670" r:id="rId4"/>
    <p:sldLayoutId id="2147483651" r:id="rId5"/>
    <p:sldLayoutId id="2147483671" r:id="rId6"/>
    <p:sldLayoutId id="2147483672" r:id="rId7"/>
    <p:sldLayoutId id="2147483673" r:id="rId8"/>
    <p:sldLayoutId id="2147483664" r:id="rId9"/>
    <p:sldLayoutId id="2147483674" r:id="rId10"/>
    <p:sldLayoutId id="2147483653" r:id="rId11"/>
    <p:sldLayoutId id="2147483667" r:id="rId12"/>
    <p:sldLayoutId id="214748366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1918" y="3329790"/>
            <a:ext cx="4941771" cy="3200400"/>
          </a:xfrm>
        </p:spPr>
        <p:txBody>
          <a:bodyPr anchor="ctr"/>
          <a:lstStyle/>
          <a:p>
            <a:r>
              <a:rPr lang="tr-TR" dirty="0"/>
              <a:t>DOTNET BASICS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67E2B-2472-73DE-FD34-11EC7B4A2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CBD0-41F0-816E-079B-715E8CE032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025" y="487018"/>
            <a:ext cx="4784634" cy="3377354"/>
          </a:xfrm>
        </p:spPr>
        <p:txBody>
          <a:bodyPr/>
          <a:lstStyle/>
          <a:p>
            <a:r>
              <a:rPr lang="tr-TR" dirty="0"/>
              <a:t>Fınal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34057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DC7856-42EA-6130-166A-7DCE4DE94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013AA-333B-8683-6898-ADCE61D5F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384629"/>
            <a:ext cx="9953308" cy="587828"/>
          </a:xfrm>
        </p:spPr>
        <p:txBody>
          <a:bodyPr/>
          <a:lstStyle/>
          <a:p>
            <a:r>
              <a:rPr lang="tr-TR" dirty="0"/>
              <a:t>Integrated fınal project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2BFBDC9-3738-F5C5-C90A-ECB06542BA5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6867DB-3E4B-B00C-C580-192CB2252137}"/>
              </a:ext>
            </a:extLst>
          </p:cNvPr>
          <p:cNvSpPr txBox="1"/>
          <p:nvPr/>
        </p:nvSpPr>
        <p:spPr>
          <a:xfrm>
            <a:off x="831098" y="972457"/>
            <a:ext cx="92540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The program is a</a:t>
            </a:r>
            <a:r>
              <a:rPr lang="en-US" dirty="0"/>
              <a:t> Student Management System that combines all the concepts learned in </a:t>
            </a:r>
            <a:r>
              <a:rPr lang="tr-TR" dirty="0"/>
              <a:t>previous demos.</a:t>
            </a:r>
          </a:p>
          <a:p>
            <a:endParaRPr lang="tr-TR" dirty="0"/>
          </a:p>
          <a:p>
            <a:r>
              <a:rPr lang="en-US" b="1" dirty="0"/>
              <a:t>Key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User Input Handling: </a:t>
            </a:r>
            <a:r>
              <a:rPr lang="en-US" dirty="0"/>
              <a:t>The program collects the student's name and age, validating input where necessary.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Data Type Manipulations: </a:t>
            </a:r>
            <a:r>
              <a:rPr lang="en-US" dirty="0"/>
              <a:t>Various data types are used including strings for names, integers for ages, arrays for courses, and doubles for grades.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Control Flow Structures: </a:t>
            </a:r>
            <a:r>
              <a:rPr lang="en-US" dirty="0"/>
              <a:t>The program uses if/else statements to validate input, a while loop for the menu system, and a switch statement to handle different menu options.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Object-Oriented Programming: </a:t>
            </a:r>
            <a:r>
              <a:rPr lang="en-US" dirty="0"/>
              <a:t>The Student class encapsulates data (name, age, courses, grade average) and behavior (adding courses, calculating grade average, displaying information).</a:t>
            </a:r>
          </a:p>
        </p:txBody>
      </p:sp>
    </p:spTree>
    <p:extLst>
      <p:ext uri="{BB962C8B-B14F-4D97-AF65-F5344CB8AC3E}">
        <p14:creationId xmlns:p14="http://schemas.microsoft.com/office/powerpoint/2010/main" val="4147547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06215" y="2666632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8DBD1-DB29-D44F-FD5A-3071BB37EF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tr-TR" dirty="0"/>
              <a:t>Helloworldapp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79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2318" y="268361"/>
            <a:ext cx="7288282" cy="1575460"/>
          </a:xfrm>
        </p:spPr>
        <p:txBody>
          <a:bodyPr/>
          <a:lstStyle/>
          <a:p>
            <a:r>
              <a:rPr lang="tr-TR" dirty="0"/>
              <a:t>Helloworldapp modıfıcatıon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ECE635A2-70B8-3EAB-6A18-952B02EBA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2280BD-3AA4-9818-E439-13E6A476F2AD}"/>
              </a:ext>
            </a:extLst>
          </p:cNvPr>
          <p:cNvSpPr txBox="1"/>
          <p:nvPr/>
        </p:nvSpPr>
        <p:spPr>
          <a:xfrm>
            <a:off x="1152525" y="3180000"/>
            <a:ext cx="8697982" cy="3158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HelloWorldApp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"Enter your name: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"Hello,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 Did you know that octopuses have three hearts and their blood is blue?"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51DD20-301C-CF30-1AFD-0A9E7664939A}"/>
              </a:ext>
            </a:extLst>
          </p:cNvPr>
          <p:cNvSpPr txBox="1"/>
          <p:nvPr/>
        </p:nvSpPr>
        <p:spPr>
          <a:xfrm>
            <a:off x="1152525" y="2188745"/>
            <a:ext cx="931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Modification of</a:t>
            </a:r>
            <a:r>
              <a:rPr lang="en-US" dirty="0"/>
              <a:t> </a:t>
            </a:r>
            <a:r>
              <a:rPr lang="en-US" dirty="0" err="1"/>
              <a:t>HelloWorldApp</a:t>
            </a:r>
            <a:r>
              <a:rPr lang="en-US" dirty="0"/>
              <a:t> to ask for the user's name and include a fun fact in the greeting message:</a:t>
            </a:r>
          </a:p>
        </p:txBody>
      </p:sp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B7159-17AC-7D60-7F85-1006C6DBD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5576A-454B-B6E8-DAC1-EE0D5891F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1350" y="487018"/>
            <a:ext cx="4179570" cy="3377354"/>
          </a:xfrm>
        </p:spPr>
        <p:txBody>
          <a:bodyPr/>
          <a:lstStyle/>
          <a:p>
            <a:r>
              <a:rPr lang="tr-TR" dirty="0"/>
              <a:t>datatypesdemo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15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DFB03-058C-DAD6-E807-544B71AB5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BCB74-FB5C-9086-3890-4150EB48C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7828"/>
          </a:xfrm>
        </p:spPr>
        <p:txBody>
          <a:bodyPr/>
          <a:lstStyle/>
          <a:p>
            <a:r>
              <a:rPr lang="tr-TR" dirty="0"/>
              <a:t>Datatypesdemo modıfıcatıons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7C2A8791-BAB7-E553-13B6-70B9928468C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DB5E63-85EB-07E2-F5EA-5DF7AB2E2CD0}"/>
              </a:ext>
            </a:extLst>
          </p:cNvPr>
          <p:cNvSpPr txBox="1"/>
          <p:nvPr/>
        </p:nvSpPr>
        <p:spPr>
          <a:xfrm>
            <a:off x="1119346" y="2070554"/>
            <a:ext cx="9953308" cy="5313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DataTypesDemo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Additional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variable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"Is 'a' a positive number?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isPositive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New arithmetic operation with another integer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"Division (a / c):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division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"Remainder (a % c):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String concatenation with a number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2025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"I'm learning C# programming in 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programmingMessage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"!"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8FFE2E-977E-54F7-7A5B-5E4A9EF89EDA}"/>
              </a:ext>
            </a:extLst>
          </p:cNvPr>
          <p:cNvSpPr txBox="1"/>
          <p:nvPr/>
        </p:nvSpPr>
        <p:spPr>
          <a:xfrm>
            <a:off x="1119346" y="1146629"/>
            <a:ext cx="925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Modification of </a:t>
            </a:r>
            <a:r>
              <a:rPr lang="en-US" dirty="0" err="1"/>
              <a:t>DataTypesDemo</a:t>
            </a:r>
            <a:r>
              <a:rPr lang="en-US" dirty="0"/>
              <a:t> program to include an additional </a:t>
            </a:r>
            <a:r>
              <a:rPr lang="en-US" dirty="0" err="1"/>
              <a:t>boolean</a:t>
            </a:r>
            <a:r>
              <a:rPr lang="en-US" dirty="0"/>
              <a:t> variable, a new arithmetic operation, and a string concatenation with a number:</a:t>
            </a:r>
          </a:p>
        </p:txBody>
      </p:sp>
    </p:spTree>
    <p:extLst>
      <p:ext uri="{BB962C8B-B14F-4D97-AF65-F5344CB8AC3E}">
        <p14:creationId xmlns:p14="http://schemas.microsoft.com/office/powerpoint/2010/main" val="356748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0BA03-A43B-D759-7E34-A5AE3C0F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399F-595F-8DC3-6A31-D8260DEC6A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025" y="487018"/>
            <a:ext cx="4784634" cy="3377354"/>
          </a:xfrm>
        </p:spPr>
        <p:txBody>
          <a:bodyPr/>
          <a:lstStyle/>
          <a:p>
            <a:r>
              <a:rPr lang="tr-TR" dirty="0"/>
              <a:t>controlflowdemo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432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7FCC78-671C-C0A2-4412-D1B671A77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3CBDB-18B1-D05C-6DC9-ABCDCD395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558801"/>
            <a:ext cx="9953308" cy="587828"/>
          </a:xfrm>
        </p:spPr>
        <p:txBody>
          <a:bodyPr/>
          <a:lstStyle/>
          <a:p>
            <a:r>
              <a:rPr lang="tr-TR" dirty="0"/>
              <a:t>controlflowdemo observatıons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811690B2-E14A-2664-1B08-86AEC0E4CB3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ECB799-078C-37FE-47E3-35B9335EB1C1}"/>
              </a:ext>
            </a:extLst>
          </p:cNvPr>
          <p:cNvSpPr txBox="1"/>
          <p:nvPr/>
        </p:nvSpPr>
        <p:spPr>
          <a:xfrm>
            <a:off x="1341120" y="1320800"/>
            <a:ext cx="950976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ran the </a:t>
            </a:r>
            <a:r>
              <a:rPr lang="en-US" dirty="0" err="1"/>
              <a:t>ControlFlowDemo</a:t>
            </a:r>
            <a:r>
              <a:rPr lang="en-US" dirty="0"/>
              <a:t> program with various inputs and observed the following behaviors: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If/Else Statements</a:t>
            </a:r>
            <a:endParaRPr lang="tr-TR" b="1" dirty="0"/>
          </a:p>
          <a:p>
            <a:r>
              <a:rPr lang="en-US" dirty="0"/>
              <a:t>The if/else statements handle different number inputs as follows: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Positive numbers: Displays "The number is positive."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Negative numbers: Displays "The number is negative."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Zero: Displays "The number is </a:t>
            </a:r>
            <a:r>
              <a:rPr lang="en-US"/>
              <a:t>zero."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For Loop</a:t>
            </a:r>
          </a:p>
          <a:p>
            <a:r>
              <a:rPr lang="en-US" dirty="0"/>
              <a:t>The for loop counts from 1 to the user's input number. For example, if the user enters 5, it outputs: 1 2 3 4 5. This demonstrates how loops can repeat actions a specific number of times.</a:t>
            </a:r>
            <a:endParaRPr lang="tr-TR" dirty="0"/>
          </a:p>
          <a:p>
            <a:endParaRPr lang="tr-TR" dirty="0"/>
          </a:p>
          <a:p>
            <a:r>
              <a:rPr lang="en-US" b="1" dirty="0"/>
              <a:t>Switch Statement</a:t>
            </a:r>
          </a:p>
          <a:p>
            <a:r>
              <a:rPr lang="en-US" dirty="0"/>
              <a:t>The switch statement handles different option selections (1, 2, or 3) and displays corresponding messages. It also includes a default case for invalid inputs, showing how programs can handle multiple discrete choices efficiently.</a:t>
            </a:r>
          </a:p>
        </p:txBody>
      </p:sp>
    </p:spTree>
    <p:extLst>
      <p:ext uri="{BB962C8B-B14F-4D97-AF65-F5344CB8AC3E}">
        <p14:creationId xmlns:p14="http://schemas.microsoft.com/office/powerpoint/2010/main" val="31095963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AD257-FB3C-6029-DE24-B2338A1B0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75297-D43A-91FC-0F8D-6B419236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025" y="487018"/>
            <a:ext cx="4784634" cy="3377354"/>
          </a:xfrm>
        </p:spPr>
        <p:txBody>
          <a:bodyPr/>
          <a:lstStyle/>
          <a:p>
            <a:r>
              <a:rPr lang="tr-TR" dirty="0"/>
              <a:t>Oop demo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247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AEC82-2315-9CA3-DD7D-39609A69F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AD486-4F65-6C32-1E98-2CEFA283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7594" y="384629"/>
            <a:ext cx="9953308" cy="587828"/>
          </a:xfrm>
        </p:spPr>
        <p:txBody>
          <a:bodyPr/>
          <a:lstStyle/>
          <a:p>
            <a:r>
              <a:rPr lang="tr-TR" dirty="0"/>
              <a:t>Oop demo modıfıcatıons</a:t>
            </a:r>
            <a:endParaRPr lang="en-US" dirty="0"/>
          </a:p>
        </p:txBody>
      </p:sp>
      <p:sp>
        <p:nvSpPr>
          <p:cNvPr id="68" name="Slide Number Placeholder 67">
            <a:extLst>
              <a:ext uri="{FF2B5EF4-FFF2-40B4-BE49-F238E27FC236}">
                <a16:creationId xmlns:a16="http://schemas.microsoft.com/office/drawing/2014/main" id="{477B37DB-DB59-B7EF-E4F6-4EAC606D1BC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373350" y="6356349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BEF2F1-E62B-6235-E3DF-55D0E6B785B6}"/>
              </a:ext>
            </a:extLst>
          </p:cNvPr>
          <p:cNvSpPr txBox="1"/>
          <p:nvPr/>
        </p:nvSpPr>
        <p:spPr>
          <a:xfrm>
            <a:off x="0" y="1959430"/>
            <a:ext cx="5979886" cy="5492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Define a custom Car class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Properties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Constructor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Method to display car details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DisplayCarInfo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$"Car: 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 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}, Year: 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}"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D1D074-A1B0-90A6-1B75-26B7036EB5BB}"/>
              </a:ext>
            </a:extLst>
          </p:cNvPr>
          <p:cNvSpPr txBox="1"/>
          <p:nvPr/>
        </p:nvSpPr>
        <p:spPr>
          <a:xfrm>
            <a:off x="5979886" y="1959430"/>
            <a:ext cx="6212114" cy="3697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Main program to demonstrate OOP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OOPDemo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Program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        // Create two Car objects and display their information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"Tesla Model 3"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car1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DisplayCarInfo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"Toyota Corolla"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car2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DisplayCarInfo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8F18AF-B186-E2F5-71EB-1117153E4744}"/>
              </a:ext>
            </a:extLst>
          </p:cNvPr>
          <p:cNvSpPr txBox="1"/>
          <p:nvPr/>
        </p:nvSpPr>
        <p:spPr>
          <a:xfrm>
            <a:off x="831098" y="972457"/>
            <a:ext cx="9254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Modification of OOP </a:t>
            </a:r>
            <a:r>
              <a:rPr lang="en-US" dirty="0"/>
              <a:t>Demo program to include an additional </a:t>
            </a:r>
            <a:r>
              <a:rPr lang="tr-TR" dirty="0"/>
              <a:t>custom class (Car) with at least two properties and displaying them</a:t>
            </a:r>
            <a:r>
              <a:rPr lang="en-US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6640700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stom" id="{F85C13B5-8B75-4CB8-BA5E-9CAC0747196D}" vid="{617487EE-AB70-4C55-8A81-E6744CC4A2C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9168DCE-134F-4610-A6AA-88CEBE8D71D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ABF691C-888B-4061-8A6F-D5CE84A0254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DE3176-A15D-46A3-BDDB-64A0D73632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{CE239EDB-7D09-414D-80BA-302E075F9A29}tf67328976_win32</Template>
  <TotalTime>64</TotalTime>
  <Words>797</Words>
  <Application>Microsoft Office PowerPoint</Application>
  <PresentationFormat>Widescreen</PresentationFormat>
  <Paragraphs>131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Tenorite</vt:lpstr>
      <vt:lpstr>Custom</vt:lpstr>
      <vt:lpstr>DOTNET BASICS</vt:lpstr>
      <vt:lpstr>Helloworldapp</vt:lpstr>
      <vt:lpstr>Helloworldapp modıfıcatıon</vt:lpstr>
      <vt:lpstr>datatypesdemo</vt:lpstr>
      <vt:lpstr>Datatypesdemo modıfıcatıons</vt:lpstr>
      <vt:lpstr>controlflowdemo</vt:lpstr>
      <vt:lpstr>controlflowdemo observatıons</vt:lpstr>
      <vt:lpstr>Oop demo</vt:lpstr>
      <vt:lpstr>Oop demo modıfıcatıons</vt:lpstr>
      <vt:lpstr>Fınal project</vt:lpstr>
      <vt:lpstr>Integrated fınal project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onur Oksuz</dc:creator>
  <cp:lastModifiedBy>onur Oksuz</cp:lastModifiedBy>
  <cp:revision>1</cp:revision>
  <dcterms:created xsi:type="dcterms:W3CDTF">2025-03-27T10:01:51Z</dcterms:created>
  <dcterms:modified xsi:type="dcterms:W3CDTF">2025-03-27T11:06:11Z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