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Lst>
  <p:sldSz cx="10693400" cy="7569200"/>
  <p:notesSz cx="10693400" cy="75692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p:cViewPr varScale="1">
        <p:scale>
          <a:sx n="62" d="100"/>
          <a:sy n="62" d="100"/>
        </p:scale>
        <p:origin x="13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6452"/>
            <a:ext cx="9089390" cy="15895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8752"/>
            <a:ext cx="7485380" cy="18923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1740916"/>
            <a:ext cx="4651629" cy="499567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40916"/>
            <a:ext cx="4651629" cy="499567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868358" y="697798"/>
            <a:ext cx="0" cy="786765"/>
          </a:xfrm>
          <a:custGeom>
            <a:avLst/>
            <a:gdLst/>
            <a:ahLst/>
            <a:cxnLst/>
            <a:rect l="l" t="t" r="r" b="b"/>
            <a:pathLst>
              <a:path h="786765">
                <a:moveTo>
                  <a:pt x="0" y="786167"/>
                </a:moveTo>
                <a:lnTo>
                  <a:pt x="0" y="0"/>
                </a:lnTo>
              </a:path>
            </a:pathLst>
          </a:custGeom>
          <a:ln w="6095">
            <a:solidFill>
              <a:srgbClr val="606087"/>
            </a:solidFill>
          </a:ln>
        </p:spPr>
        <p:txBody>
          <a:bodyPr wrap="square" lIns="0" tIns="0" rIns="0" bIns="0" rtlCol="0"/>
          <a:lstStyle/>
          <a:p>
            <a:endParaRPr/>
          </a:p>
        </p:txBody>
      </p:sp>
      <p:sp>
        <p:nvSpPr>
          <p:cNvPr id="2" name="Holder 2"/>
          <p:cNvSpPr>
            <a:spLocks noGrp="1"/>
          </p:cNvSpPr>
          <p:nvPr>
            <p:ph type="title"/>
          </p:nvPr>
        </p:nvSpPr>
        <p:spPr>
          <a:xfrm>
            <a:off x="534670" y="302768"/>
            <a:ext cx="9624060" cy="121107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1740916"/>
            <a:ext cx="9624060" cy="499567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39356"/>
            <a:ext cx="3421888" cy="3784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9356"/>
            <a:ext cx="2459482" cy="3784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4/14/2023</a:t>
            </a:fld>
            <a:endParaRPr lang="en-US"/>
          </a:p>
        </p:txBody>
      </p:sp>
      <p:sp>
        <p:nvSpPr>
          <p:cNvPr id="6" name="Holder 6"/>
          <p:cNvSpPr>
            <a:spLocks noGrp="1"/>
          </p:cNvSpPr>
          <p:nvPr>
            <p:ph type="sldNum" sz="quarter" idx="7"/>
          </p:nvPr>
        </p:nvSpPr>
        <p:spPr>
          <a:xfrm>
            <a:off x="7699248" y="7039356"/>
            <a:ext cx="2459482" cy="3784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drive.google.com/file/d/1gNdrfvz2DJ2UKjXI2EXZxiOf26cvBKro/view?usp=sharing" TargetMode="External"/><Relationship Id="rId3" Type="http://schemas.openxmlformats.org/officeDocument/2006/relationships/slideLayout" Target="../slideLayouts/slideLayout5.xml"/><Relationship Id="rId7" Type="http://schemas.openxmlformats.org/officeDocument/2006/relationships/image" Target="../media/image1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www.turkiyeacikkaynakplatformu.com/" TargetMode="External"/><Relationship Id="rId5" Type="http://schemas.openxmlformats.org/officeDocument/2006/relationships/hyperlink" Target="https://github.com/OnurSahh/Teknofest_NLP_Acikhack2023"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8.tiff"/><Relationship Id="rId4" Type="http://schemas.openxmlformats.org/officeDocument/2006/relationships/image" Target="../media/image7.tiff"/></Relationships>
</file>

<file path=ppt/slides/_rels/slide4.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86016" y="316991"/>
            <a:ext cx="914400" cy="694943"/>
          </a:xfrm>
          <a:prstGeom prst="rect">
            <a:avLst/>
          </a:prstGeom>
        </p:spPr>
      </p:pic>
      <p:pic>
        <p:nvPicPr>
          <p:cNvPr id="3" name="object 3"/>
          <p:cNvPicPr/>
          <p:nvPr/>
        </p:nvPicPr>
        <p:blipFill>
          <a:blip r:embed="rId3" cstate="print"/>
          <a:stretch>
            <a:fillRect/>
          </a:stretch>
        </p:blipFill>
        <p:spPr>
          <a:xfrm>
            <a:off x="0" y="1158238"/>
            <a:ext cx="10692003" cy="6400800"/>
          </a:xfrm>
          <a:prstGeom prst="rect">
            <a:avLst/>
          </a:prstGeom>
        </p:spPr>
      </p:pic>
      <p:sp>
        <p:nvSpPr>
          <p:cNvPr id="4" name="object 4"/>
          <p:cNvSpPr/>
          <p:nvPr/>
        </p:nvSpPr>
        <p:spPr>
          <a:xfrm>
            <a:off x="3627916" y="425573"/>
            <a:ext cx="0" cy="562610"/>
          </a:xfrm>
          <a:custGeom>
            <a:avLst/>
            <a:gdLst/>
            <a:ahLst/>
            <a:cxnLst/>
            <a:rect l="l" t="t" r="r" b="b"/>
            <a:pathLst>
              <a:path h="562610">
                <a:moveTo>
                  <a:pt x="0" y="562364"/>
                </a:moveTo>
                <a:lnTo>
                  <a:pt x="0" y="0"/>
                </a:lnTo>
              </a:path>
            </a:pathLst>
          </a:custGeom>
          <a:ln w="6087">
            <a:solidFill>
              <a:srgbClr val="A09CB8"/>
            </a:solidFill>
          </a:ln>
        </p:spPr>
        <p:txBody>
          <a:bodyPr wrap="square" lIns="0" tIns="0" rIns="0" bIns="0" rtlCol="0"/>
          <a:lstStyle/>
          <a:p>
            <a:endParaRPr/>
          </a:p>
        </p:txBody>
      </p:sp>
      <p:sp>
        <p:nvSpPr>
          <p:cNvPr id="5" name="object 5"/>
          <p:cNvSpPr/>
          <p:nvPr/>
        </p:nvSpPr>
        <p:spPr>
          <a:xfrm>
            <a:off x="4653593" y="392135"/>
            <a:ext cx="0" cy="641985"/>
          </a:xfrm>
          <a:custGeom>
            <a:avLst/>
            <a:gdLst/>
            <a:ahLst/>
            <a:cxnLst/>
            <a:rect l="l" t="t" r="r" b="b"/>
            <a:pathLst>
              <a:path h="641985">
                <a:moveTo>
                  <a:pt x="0" y="641399"/>
                </a:moveTo>
                <a:lnTo>
                  <a:pt x="0" y="0"/>
                </a:lnTo>
              </a:path>
            </a:pathLst>
          </a:custGeom>
          <a:ln w="6087">
            <a:solidFill>
              <a:srgbClr val="C3BFC8"/>
            </a:solidFill>
          </a:ln>
        </p:spPr>
        <p:txBody>
          <a:bodyPr wrap="square" lIns="0" tIns="0" rIns="0" bIns="0" rtlCol="0"/>
          <a:lstStyle/>
          <a:p>
            <a:endParaRPr/>
          </a:p>
        </p:txBody>
      </p:sp>
      <p:sp>
        <p:nvSpPr>
          <p:cNvPr id="6" name="object 6"/>
          <p:cNvSpPr/>
          <p:nvPr/>
        </p:nvSpPr>
        <p:spPr>
          <a:xfrm>
            <a:off x="6781035" y="221905"/>
            <a:ext cx="0" cy="544195"/>
          </a:xfrm>
          <a:custGeom>
            <a:avLst/>
            <a:gdLst/>
            <a:ahLst/>
            <a:cxnLst/>
            <a:rect l="l" t="t" r="r" b="b"/>
            <a:pathLst>
              <a:path h="544195">
                <a:moveTo>
                  <a:pt x="0" y="544125"/>
                </a:moveTo>
                <a:lnTo>
                  <a:pt x="0" y="0"/>
                </a:lnTo>
              </a:path>
            </a:pathLst>
          </a:custGeom>
          <a:ln w="6087">
            <a:solidFill>
              <a:srgbClr val="BCBCBF"/>
            </a:solidFill>
          </a:ln>
        </p:spPr>
        <p:txBody>
          <a:bodyPr wrap="square" lIns="0" tIns="0" rIns="0" bIns="0" rtlCol="0"/>
          <a:lstStyle/>
          <a:p>
            <a:endParaRPr/>
          </a:p>
        </p:txBody>
      </p:sp>
      <p:sp>
        <p:nvSpPr>
          <p:cNvPr id="7" name="object 7"/>
          <p:cNvSpPr/>
          <p:nvPr/>
        </p:nvSpPr>
        <p:spPr>
          <a:xfrm>
            <a:off x="10681350" y="1568541"/>
            <a:ext cx="0" cy="727075"/>
          </a:xfrm>
          <a:custGeom>
            <a:avLst/>
            <a:gdLst/>
            <a:ahLst/>
            <a:cxnLst/>
            <a:rect l="l" t="t" r="r" b="b"/>
            <a:pathLst>
              <a:path h="727075">
                <a:moveTo>
                  <a:pt x="0" y="726514"/>
                </a:moveTo>
                <a:lnTo>
                  <a:pt x="0" y="0"/>
                </a:lnTo>
              </a:path>
            </a:pathLst>
          </a:custGeom>
          <a:ln w="9130">
            <a:solidFill>
              <a:srgbClr val="9393A0"/>
            </a:solidFill>
          </a:ln>
        </p:spPr>
        <p:txBody>
          <a:bodyPr wrap="square" lIns="0" tIns="0" rIns="0" bIns="0" rtlCol="0"/>
          <a:lstStyle/>
          <a:p>
            <a:endParaRPr/>
          </a:p>
        </p:txBody>
      </p:sp>
      <p:sp>
        <p:nvSpPr>
          <p:cNvPr id="8" name="object 8"/>
          <p:cNvSpPr/>
          <p:nvPr/>
        </p:nvSpPr>
        <p:spPr>
          <a:xfrm>
            <a:off x="3528574" y="443200"/>
            <a:ext cx="0" cy="60960"/>
          </a:xfrm>
          <a:custGeom>
            <a:avLst/>
            <a:gdLst/>
            <a:ahLst/>
            <a:cxnLst/>
            <a:rect l="l" t="t" r="r" b="b"/>
            <a:pathLst>
              <a:path h="60959">
                <a:moveTo>
                  <a:pt x="0" y="0"/>
                </a:moveTo>
                <a:lnTo>
                  <a:pt x="0" y="60642"/>
                </a:lnTo>
              </a:path>
            </a:pathLst>
          </a:custGeom>
          <a:ln w="32715">
            <a:solidFill>
              <a:srgbClr val="E8E8ED"/>
            </a:solidFill>
          </a:ln>
        </p:spPr>
        <p:txBody>
          <a:bodyPr wrap="square" lIns="0" tIns="0" rIns="0" bIns="0" rtlCol="0"/>
          <a:lstStyle/>
          <a:p>
            <a:endParaRPr/>
          </a:p>
        </p:txBody>
      </p:sp>
      <p:sp>
        <p:nvSpPr>
          <p:cNvPr id="9" name="object 9"/>
          <p:cNvSpPr txBox="1"/>
          <p:nvPr/>
        </p:nvSpPr>
        <p:spPr>
          <a:xfrm>
            <a:off x="3499515" y="418083"/>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A5A3B6"/>
                </a:solidFill>
                <a:latin typeface="Arial MT"/>
                <a:cs typeface="Arial MT"/>
              </a:rPr>
              <a:t>®</a:t>
            </a:r>
            <a:endParaRPr sz="400">
              <a:latin typeface="Arial MT"/>
              <a:cs typeface="Arial MT"/>
            </a:endParaRPr>
          </a:p>
        </p:txBody>
      </p:sp>
      <p:sp>
        <p:nvSpPr>
          <p:cNvPr id="10" name="object 10"/>
          <p:cNvSpPr txBox="1"/>
          <p:nvPr/>
        </p:nvSpPr>
        <p:spPr>
          <a:xfrm>
            <a:off x="3685434" y="513588"/>
            <a:ext cx="728980" cy="260350"/>
          </a:xfrm>
          <a:prstGeom prst="rect">
            <a:avLst/>
          </a:prstGeom>
        </p:spPr>
        <p:txBody>
          <a:bodyPr vert="horz" wrap="square" lIns="0" tIns="23495" rIns="0" bIns="0" rtlCol="0">
            <a:spAutoFit/>
          </a:bodyPr>
          <a:lstStyle/>
          <a:p>
            <a:pPr marL="13335" marR="5080" indent="-1270">
              <a:lnSpc>
                <a:spcPts val="890"/>
              </a:lnSpc>
              <a:spcBef>
                <a:spcPts val="185"/>
              </a:spcBef>
            </a:pPr>
            <a:r>
              <a:rPr sz="800" spc="-30" dirty="0">
                <a:solidFill>
                  <a:srgbClr val="343469"/>
                </a:solidFill>
                <a:latin typeface="Arial MT"/>
                <a:cs typeface="Arial MT"/>
              </a:rPr>
              <a:t>T</a:t>
            </a:r>
            <a:r>
              <a:rPr sz="800" spc="-35" dirty="0">
                <a:solidFill>
                  <a:srgbClr val="343469"/>
                </a:solidFill>
                <a:latin typeface="Arial MT"/>
                <a:cs typeface="Arial MT"/>
              </a:rPr>
              <a:t>u</a:t>
            </a:r>
            <a:r>
              <a:rPr sz="800" spc="-20" dirty="0">
                <a:solidFill>
                  <a:srgbClr val="343469"/>
                </a:solidFill>
                <a:latin typeface="Arial MT"/>
                <a:cs typeface="Arial MT"/>
              </a:rPr>
              <a:t>r</a:t>
            </a:r>
            <a:r>
              <a:rPr sz="800" spc="-25" dirty="0">
                <a:solidFill>
                  <a:srgbClr val="343469"/>
                </a:solidFill>
                <a:latin typeface="Arial MT"/>
                <a:cs typeface="Arial MT"/>
              </a:rPr>
              <a:t>k</a:t>
            </a:r>
            <a:r>
              <a:rPr sz="800" spc="-35" dirty="0">
                <a:solidFill>
                  <a:srgbClr val="343469"/>
                </a:solidFill>
                <a:latin typeface="Arial MT"/>
                <a:cs typeface="Arial MT"/>
              </a:rPr>
              <a:t>e</a:t>
            </a:r>
            <a:r>
              <a:rPr sz="800" dirty="0">
                <a:solidFill>
                  <a:srgbClr val="343469"/>
                </a:solidFill>
                <a:latin typeface="Arial MT"/>
                <a:cs typeface="Arial MT"/>
              </a:rPr>
              <a:t>y</a:t>
            </a:r>
            <a:r>
              <a:rPr sz="800" spc="-35" dirty="0">
                <a:solidFill>
                  <a:srgbClr val="343469"/>
                </a:solidFill>
                <a:latin typeface="Arial MT"/>
                <a:cs typeface="Arial MT"/>
              </a:rPr>
              <a:t> </a:t>
            </a:r>
            <a:r>
              <a:rPr sz="800" spc="-10" dirty="0">
                <a:solidFill>
                  <a:srgbClr val="343469"/>
                </a:solidFill>
                <a:latin typeface="Arial MT"/>
                <a:cs typeface="Arial MT"/>
              </a:rPr>
              <a:t>Ope</a:t>
            </a:r>
            <a:r>
              <a:rPr sz="800" dirty="0">
                <a:solidFill>
                  <a:srgbClr val="343469"/>
                </a:solidFill>
                <a:latin typeface="Arial MT"/>
                <a:cs typeface="Arial MT"/>
              </a:rPr>
              <a:t>n  </a:t>
            </a:r>
            <a:r>
              <a:rPr sz="800" spc="-35" dirty="0">
                <a:solidFill>
                  <a:srgbClr val="343469"/>
                </a:solidFill>
                <a:latin typeface="Arial MT"/>
                <a:cs typeface="Arial MT"/>
              </a:rPr>
              <a:t>Sou</a:t>
            </a:r>
            <a:r>
              <a:rPr sz="800" spc="-20" dirty="0">
                <a:solidFill>
                  <a:srgbClr val="343469"/>
                </a:solidFill>
                <a:latin typeface="Arial MT"/>
                <a:cs typeface="Arial MT"/>
              </a:rPr>
              <a:t>r</a:t>
            </a:r>
            <a:r>
              <a:rPr sz="800" spc="-25" dirty="0">
                <a:solidFill>
                  <a:srgbClr val="343469"/>
                </a:solidFill>
                <a:latin typeface="Arial MT"/>
                <a:cs typeface="Arial MT"/>
              </a:rPr>
              <a:t>c</a:t>
            </a:r>
            <a:r>
              <a:rPr sz="800" dirty="0">
                <a:solidFill>
                  <a:srgbClr val="343469"/>
                </a:solidFill>
                <a:latin typeface="Arial MT"/>
                <a:cs typeface="Arial MT"/>
              </a:rPr>
              <a:t>e</a:t>
            </a:r>
            <a:r>
              <a:rPr sz="800" spc="-100" dirty="0">
                <a:solidFill>
                  <a:srgbClr val="343469"/>
                </a:solidFill>
                <a:latin typeface="Arial MT"/>
                <a:cs typeface="Arial MT"/>
              </a:rPr>
              <a:t> </a:t>
            </a:r>
            <a:r>
              <a:rPr sz="800" spc="-10" dirty="0">
                <a:solidFill>
                  <a:srgbClr val="343469"/>
                </a:solidFill>
                <a:latin typeface="Arial MT"/>
                <a:cs typeface="Arial MT"/>
              </a:rPr>
              <a:t>P</a:t>
            </a:r>
            <a:r>
              <a:rPr sz="800" spc="5" dirty="0">
                <a:solidFill>
                  <a:srgbClr val="343469"/>
                </a:solidFill>
                <a:latin typeface="Arial MT"/>
                <a:cs typeface="Arial MT"/>
              </a:rPr>
              <a:t>l</a:t>
            </a:r>
            <a:r>
              <a:rPr sz="800" spc="-10" dirty="0">
                <a:solidFill>
                  <a:srgbClr val="343469"/>
                </a:solidFill>
                <a:latin typeface="Arial MT"/>
                <a:cs typeface="Arial MT"/>
              </a:rPr>
              <a:t>a</a:t>
            </a:r>
            <a:r>
              <a:rPr sz="800" spc="15" dirty="0">
                <a:solidFill>
                  <a:srgbClr val="343469"/>
                </a:solidFill>
                <a:latin typeface="Arial MT"/>
                <a:cs typeface="Arial MT"/>
              </a:rPr>
              <a:t>tf</a:t>
            </a:r>
            <a:r>
              <a:rPr sz="800" spc="-10" dirty="0">
                <a:solidFill>
                  <a:srgbClr val="343469"/>
                </a:solidFill>
                <a:latin typeface="Arial MT"/>
                <a:cs typeface="Arial MT"/>
              </a:rPr>
              <a:t>o</a:t>
            </a:r>
            <a:r>
              <a:rPr sz="800" spc="5" dirty="0">
                <a:solidFill>
                  <a:srgbClr val="343469"/>
                </a:solidFill>
                <a:latin typeface="Arial MT"/>
                <a:cs typeface="Arial MT"/>
              </a:rPr>
              <a:t>r</a:t>
            </a:r>
            <a:r>
              <a:rPr sz="800" dirty="0">
                <a:solidFill>
                  <a:srgbClr val="343469"/>
                </a:solidFill>
                <a:latin typeface="Arial MT"/>
                <a:cs typeface="Arial MT"/>
              </a:rPr>
              <a:t>m</a:t>
            </a:r>
            <a:endParaRPr sz="800">
              <a:latin typeface="Arial MT"/>
              <a:cs typeface="Arial MT"/>
            </a:endParaRPr>
          </a:p>
        </p:txBody>
      </p:sp>
      <p:sp>
        <p:nvSpPr>
          <p:cNvPr id="11" name="object 11"/>
          <p:cNvSpPr txBox="1"/>
          <p:nvPr/>
        </p:nvSpPr>
        <p:spPr>
          <a:xfrm>
            <a:off x="4743977" y="360679"/>
            <a:ext cx="1942464" cy="502920"/>
          </a:xfrm>
          <a:prstGeom prst="rect">
            <a:avLst/>
          </a:prstGeom>
        </p:spPr>
        <p:txBody>
          <a:bodyPr vert="horz" wrap="square" lIns="0" tIns="12700" rIns="0" bIns="0" rtlCol="0">
            <a:spAutoFit/>
          </a:bodyPr>
          <a:lstStyle/>
          <a:p>
            <a:pPr marL="294640" indent="-281940">
              <a:lnSpc>
                <a:spcPts val="3140"/>
              </a:lnSpc>
              <a:spcBef>
                <a:spcPts val="100"/>
              </a:spcBef>
              <a:buClr>
                <a:srgbClr val="38B349"/>
              </a:buClr>
              <a:buFont typeface="Arial MT"/>
              <a:buChar char="•"/>
              <a:tabLst>
                <a:tab pos="294005" algn="l"/>
                <a:tab pos="294640" algn="l"/>
              </a:tabLst>
            </a:pPr>
            <a:r>
              <a:rPr sz="2700" b="1" spc="-210" dirty="0">
                <a:solidFill>
                  <a:srgbClr val="747579"/>
                </a:solidFill>
                <a:latin typeface="Arial"/>
                <a:cs typeface="Arial"/>
              </a:rPr>
              <a:t>ACIKHACK</a:t>
            </a:r>
            <a:endParaRPr sz="2700">
              <a:latin typeface="Arial"/>
              <a:cs typeface="Arial"/>
            </a:endParaRPr>
          </a:p>
          <a:p>
            <a:pPr marL="276860">
              <a:lnSpc>
                <a:spcPts val="620"/>
              </a:lnSpc>
            </a:pPr>
            <a:r>
              <a:rPr sz="600" i="1" spc="105" dirty="0">
                <a:solidFill>
                  <a:srgbClr val="747579"/>
                </a:solidFill>
                <a:latin typeface="Times New Roman"/>
                <a:cs typeface="Times New Roman"/>
              </a:rPr>
              <a:t>A</a:t>
            </a:r>
            <a:r>
              <a:rPr sz="600" i="1" dirty="0">
                <a:solidFill>
                  <a:srgbClr val="747579"/>
                </a:solidFill>
                <a:latin typeface="Times New Roman"/>
                <a:cs typeface="Times New Roman"/>
              </a:rPr>
              <a:t>ç</a:t>
            </a:r>
            <a:r>
              <a:rPr sz="600" i="1" spc="-55" dirty="0">
                <a:solidFill>
                  <a:srgbClr val="747579"/>
                </a:solidFill>
                <a:latin typeface="Times New Roman"/>
                <a:cs typeface="Times New Roman"/>
              </a:rPr>
              <a:t> </a:t>
            </a:r>
            <a:r>
              <a:rPr sz="600" i="1" dirty="0">
                <a:solidFill>
                  <a:srgbClr val="747579"/>
                </a:solidFill>
                <a:latin typeface="Times New Roman"/>
                <a:cs typeface="Times New Roman"/>
              </a:rPr>
              <a:t>ı</a:t>
            </a:r>
            <a:r>
              <a:rPr sz="600" i="1" spc="-70" dirty="0">
                <a:solidFill>
                  <a:srgbClr val="747579"/>
                </a:solidFill>
                <a:latin typeface="Times New Roman"/>
                <a:cs typeface="Times New Roman"/>
              </a:rPr>
              <a:t> </a:t>
            </a:r>
            <a:r>
              <a:rPr sz="600" i="1" dirty="0">
                <a:solidFill>
                  <a:srgbClr val="747579"/>
                </a:solidFill>
                <a:latin typeface="Times New Roman"/>
                <a:cs typeface="Times New Roman"/>
              </a:rPr>
              <a:t>k   </a:t>
            </a:r>
            <a:r>
              <a:rPr sz="600" i="1" spc="-30" dirty="0">
                <a:solidFill>
                  <a:srgbClr val="747579"/>
                </a:solidFill>
                <a:latin typeface="Times New Roman"/>
                <a:cs typeface="Times New Roman"/>
              </a:rPr>
              <a:t> </a:t>
            </a:r>
            <a:r>
              <a:rPr sz="600" i="1" spc="125" dirty="0">
                <a:solidFill>
                  <a:srgbClr val="747579"/>
                </a:solidFill>
                <a:latin typeface="Times New Roman"/>
                <a:cs typeface="Times New Roman"/>
              </a:rPr>
              <a:t>K</a:t>
            </a:r>
            <a:r>
              <a:rPr sz="600" i="1" dirty="0">
                <a:solidFill>
                  <a:srgbClr val="747579"/>
                </a:solidFill>
                <a:latin typeface="Times New Roman"/>
                <a:cs typeface="Times New Roman"/>
              </a:rPr>
              <a:t>a</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y</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n</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a</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k   </a:t>
            </a:r>
            <a:r>
              <a:rPr sz="600" i="1" spc="15" dirty="0">
                <a:solidFill>
                  <a:srgbClr val="747579"/>
                </a:solidFill>
                <a:latin typeface="Times New Roman"/>
                <a:cs typeface="Times New Roman"/>
              </a:rPr>
              <a:t> </a:t>
            </a:r>
            <a:r>
              <a:rPr sz="600" i="1" spc="5" dirty="0">
                <a:solidFill>
                  <a:srgbClr val="747579"/>
                </a:solidFill>
                <a:latin typeface="Times New Roman"/>
                <a:cs typeface="Times New Roman"/>
              </a:rPr>
              <a:t>H</a:t>
            </a:r>
            <a:r>
              <a:rPr sz="600" i="1" dirty="0">
                <a:solidFill>
                  <a:srgbClr val="747579"/>
                </a:solidFill>
                <a:latin typeface="Times New Roman"/>
                <a:cs typeface="Times New Roman"/>
              </a:rPr>
              <a:t> a</a:t>
            </a:r>
            <a:r>
              <a:rPr sz="600" i="1" spc="-15" dirty="0">
                <a:solidFill>
                  <a:srgbClr val="747579"/>
                </a:solidFill>
                <a:latin typeface="Times New Roman"/>
                <a:cs typeface="Times New Roman"/>
              </a:rPr>
              <a:t> </a:t>
            </a:r>
            <a:r>
              <a:rPr sz="600" i="1" dirty="0">
                <a:solidFill>
                  <a:srgbClr val="747579"/>
                </a:solidFill>
                <a:latin typeface="Times New Roman"/>
                <a:cs typeface="Times New Roman"/>
              </a:rPr>
              <a:t>c</a:t>
            </a:r>
            <a:r>
              <a:rPr sz="600" i="1" spc="-20" dirty="0">
                <a:solidFill>
                  <a:srgbClr val="747579"/>
                </a:solidFill>
                <a:latin typeface="Times New Roman"/>
                <a:cs typeface="Times New Roman"/>
              </a:rPr>
              <a:t> </a:t>
            </a:r>
            <a:r>
              <a:rPr sz="600" i="1" dirty="0">
                <a:solidFill>
                  <a:srgbClr val="747579"/>
                </a:solidFill>
                <a:latin typeface="Times New Roman"/>
                <a:cs typeface="Times New Roman"/>
              </a:rPr>
              <a:t>k</a:t>
            </a:r>
            <a:r>
              <a:rPr sz="600" i="1" spc="-20" dirty="0">
                <a:solidFill>
                  <a:srgbClr val="747579"/>
                </a:solidFill>
                <a:latin typeface="Times New Roman"/>
                <a:cs typeface="Times New Roman"/>
              </a:rPr>
              <a:t> </a:t>
            </a:r>
            <a:r>
              <a:rPr sz="600" i="1" dirty="0">
                <a:solidFill>
                  <a:srgbClr val="747579"/>
                </a:solidFill>
                <a:latin typeface="Times New Roman"/>
                <a:cs typeface="Times New Roman"/>
              </a:rPr>
              <a:t>a</a:t>
            </a:r>
            <a:r>
              <a:rPr sz="600" i="1" spc="-15" dirty="0">
                <a:solidFill>
                  <a:srgbClr val="747579"/>
                </a:solidFill>
                <a:latin typeface="Times New Roman"/>
                <a:cs typeface="Times New Roman"/>
              </a:rPr>
              <a:t> </a:t>
            </a:r>
            <a:r>
              <a:rPr sz="600" i="1" dirty="0">
                <a:solidFill>
                  <a:srgbClr val="747579"/>
                </a:solidFill>
                <a:latin typeface="Times New Roman"/>
                <a:cs typeface="Times New Roman"/>
              </a:rPr>
              <a:t>t</a:t>
            </a:r>
            <a:r>
              <a:rPr sz="600" i="1" spc="-30" dirty="0">
                <a:solidFill>
                  <a:srgbClr val="747579"/>
                </a:solidFill>
                <a:latin typeface="Times New Roman"/>
                <a:cs typeface="Times New Roman"/>
              </a:rPr>
              <a:t> </a:t>
            </a:r>
            <a:r>
              <a:rPr sz="600" i="1" dirty="0">
                <a:solidFill>
                  <a:srgbClr val="747579"/>
                </a:solidFill>
                <a:latin typeface="Times New Roman"/>
                <a:cs typeface="Times New Roman"/>
              </a:rPr>
              <a:t>h</a:t>
            </a:r>
            <a:r>
              <a:rPr sz="600" i="1" spc="-15" dirty="0">
                <a:solidFill>
                  <a:srgbClr val="747579"/>
                </a:solidFill>
                <a:latin typeface="Times New Roman"/>
                <a:cs typeface="Times New Roman"/>
              </a:rPr>
              <a:t> </a:t>
            </a:r>
            <a:r>
              <a:rPr sz="600" i="1" dirty="0">
                <a:solidFill>
                  <a:srgbClr val="747579"/>
                </a:solidFill>
                <a:latin typeface="Times New Roman"/>
                <a:cs typeface="Times New Roman"/>
              </a:rPr>
              <a:t>o</a:t>
            </a:r>
            <a:r>
              <a:rPr sz="600" i="1" spc="-15" dirty="0">
                <a:solidFill>
                  <a:srgbClr val="747579"/>
                </a:solidFill>
                <a:latin typeface="Times New Roman"/>
                <a:cs typeface="Times New Roman"/>
              </a:rPr>
              <a:t> </a:t>
            </a:r>
            <a:r>
              <a:rPr sz="600" i="1" dirty="0">
                <a:solidFill>
                  <a:srgbClr val="747579"/>
                </a:solidFill>
                <a:latin typeface="Times New Roman"/>
                <a:cs typeface="Times New Roman"/>
              </a:rPr>
              <a:t>n   </a:t>
            </a:r>
            <a:r>
              <a:rPr sz="600" i="1" spc="-25" dirty="0">
                <a:solidFill>
                  <a:srgbClr val="747579"/>
                </a:solidFill>
                <a:latin typeface="Times New Roman"/>
                <a:cs typeface="Times New Roman"/>
              </a:rPr>
              <a:t> </a:t>
            </a:r>
            <a:r>
              <a:rPr sz="600" i="1" spc="130" dirty="0">
                <a:solidFill>
                  <a:srgbClr val="747579"/>
                </a:solidFill>
                <a:latin typeface="Times New Roman"/>
                <a:cs typeface="Times New Roman"/>
              </a:rPr>
              <a:t>P</a:t>
            </a:r>
            <a:r>
              <a:rPr sz="600" i="1" dirty="0">
                <a:solidFill>
                  <a:srgbClr val="747579"/>
                </a:solidFill>
                <a:latin typeface="Times New Roman"/>
                <a:cs typeface="Times New Roman"/>
              </a:rPr>
              <a:t>r</a:t>
            </a:r>
            <a:r>
              <a:rPr sz="600" i="1" spc="-35" dirty="0">
                <a:solidFill>
                  <a:srgbClr val="747579"/>
                </a:solidFill>
                <a:latin typeface="Times New Roman"/>
                <a:cs typeface="Times New Roman"/>
              </a:rPr>
              <a:t> </a:t>
            </a:r>
            <a:r>
              <a:rPr sz="600" i="1" dirty="0">
                <a:solidFill>
                  <a:srgbClr val="747579"/>
                </a:solidFill>
                <a:latin typeface="Times New Roman"/>
                <a:cs typeface="Times New Roman"/>
              </a:rPr>
              <a:t>o</a:t>
            </a:r>
            <a:r>
              <a:rPr sz="600" i="1" spc="-25" dirty="0">
                <a:solidFill>
                  <a:srgbClr val="747579"/>
                </a:solidFill>
                <a:latin typeface="Times New Roman"/>
                <a:cs typeface="Times New Roman"/>
              </a:rPr>
              <a:t> </a:t>
            </a:r>
            <a:r>
              <a:rPr sz="600" i="1" dirty="0">
                <a:solidFill>
                  <a:srgbClr val="747579"/>
                </a:solidFill>
                <a:latin typeface="Times New Roman"/>
                <a:cs typeface="Times New Roman"/>
              </a:rPr>
              <a:t>g</a:t>
            </a:r>
            <a:r>
              <a:rPr sz="600" i="1" spc="-25" dirty="0">
                <a:solidFill>
                  <a:srgbClr val="747579"/>
                </a:solidFill>
                <a:latin typeface="Times New Roman"/>
                <a:cs typeface="Times New Roman"/>
              </a:rPr>
              <a:t> </a:t>
            </a:r>
            <a:r>
              <a:rPr sz="600" i="1" dirty="0">
                <a:solidFill>
                  <a:srgbClr val="747579"/>
                </a:solidFill>
                <a:latin typeface="Times New Roman"/>
                <a:cs typeface="Times New Roman"/>
              </a:rPr>
              <a:t>r</a:t>
            </a:r>
            <a:r>
              <a:rPr sz="600" i="1" spc="-35" dirty="0">
                <a:solidFill>
                  <a:srgbClr val="747579"/>
                </a:solidFill>
                <a:latin typeface="Times New Roman"/>
                <a:cs typeface="Times New Roman"/>
              </a:rPr>
              <a:t> </a:t>
            </a:r>
            <a:r>
              <a:rPr sz="600" i="1" dirty="0">
                <a:solidFill>
                  <a:srgbClr val="747579"/>
                </a:solidFill>
                <a:latin typeface="Times New Roman"/>
                <a:cs typeface="Times New Roman"/>
              </a:rPr>
              <a:t>a</a:t>
            </a:r>
            <a:r>
              <a:rPr sz="600" i="1" spc="-25" dirty="0">
                <a:solidFill>
                  <a:srgbClr val="747579"/>
                </a:solidFill>
                <a:latin typeface="Times New Roman"/>
                <a:cs typeface="Times New Roman"/>
              </a:rPr>
              <a:t> </a:t>
            </a:r>
            <a:r>
              <a:rPr sz="600" i="1" dirty="0">
                <a:solidFill>
                  <a:srgbClr val="747579"/>
                </a:solidFill>
                <a:latin typeface="Times New Roman"/>
                <a:cs typeface="Times New Roman"/>
              </a:rPr>
              <a:t>m</a:t>
            </a:r>
            <a:r>
              <a:rPr sz="600" i="1" spc="-10" dirty="0">
                <a:solidFill>
                  <a:srgbClr val="747579"/>
                </a:solidFill>
                <a:latin typeface="Times New Roman"/>
                <a:cs typeface="Times New Roman"/>
              </a:rPr>
              <a:t> </a:t>
            </a:r>
            <a:r>
              <a:rPr sz="600" i="1" dirty="0">
                <a:solidFill>
                  <a:srgbClr val="747579"/>
                </a:solidFill>
                <a:latin typeface="Times New Roman"/>
                <a:cs typeface="Times New Roman"/>
              </a:rPr>
              <a:t>ı</a:t>
            </a:r>
            <a:endParaRPr sz="600">
              <a:latin typeface="Times New Roman"/>
              <a:cs typeface="Times New Roman"/>
            </a:endParaRPr>
          </a:p>
        </p:txBody>
      </p:sp>
      <p:grpSp>
        <p:nvGrpSpPr>
          <p:cNvPr id="12" name="object 12"/>
          <p:cNvGrpSpPr/>
          <p:nvPr/>
        </p:nvGrpSpPr>
        <p:grpSpPr>
          <a:xfrm>
            <a:off x="6680200" y="231647"/>
            <a:ext cx="2019300" cy="883285"/>
            <a:chOff x="6680200" y="231647"/>
            <a:chExt cx="2019300" cy="883285"/>
          </a:xfrm>
        </p:grpSpPr>
        <p:pic>
          <p:nvPicPr>
            <p:cNvPr id="13" name="object 13"/>
            <p:cNvPicPr/>
            <p:nvPr/>
          </p:nvPicPr>
          <p:blipFill>
            <a:blip r:embed="rId4" cstate="print"/>
            <a:stretch>
              <a:fillRect/>
            </a:stretch>
          </p:blipFill>
          <p:spPr>
            <a:xfrm>
              <a:off x="6680200" y="234124"/>
              <a:ext cx="2019300" cy="850900"/>
            </a:xfrm>
            <a:prstGeom prst="rect">
              <a:avLst/>
            </a:prstGeom>
          </p:spPr>
        </p:pic>
        <p:pic>
          <p:nvPicPr>
            <p:cNvPr id="14" name="object 14"/>
            <p:cNvPicPr/>
            <p:nvPr/>
          </p:nvPicPr>
          <p:blipFill>
            <a:blip r:embed="rId5" cstate="print"/>
            <a:stretch>
              <a:fillRect/>
            </a:stretch>
          </p:blipFill>
          <p:spPr>
            <a:xfrm>
              <a:off x="6964679" y="231647"/>
              <a:ext cx="963168" cy="719327"/>
            </a:xfrm>
            <a:prstGeom prst="rect">
              <a:avLst/>
            </a:prstGeom>
          </p:spPr>
        </p:pic>
        <p:pic>
          <p:nvPicPr>
            <p:cNvPr id="15" name="object 15"/>
            <p:cNvPicPr/>
            <p:nvPr/>
          </p:nvPicPr>
          <p:blipFill>
            <a:blip r:embed="rId6" cstate="print"/>
            <a:stretch>
              <a:fillRect/>
            </a:stretch>
          </p:blipFill>
          <p:spPr>
            <a:xfrm>
              <a:off x="6781694" y="333452"/>
              <a:ext cx="165205" cy="780972"/>
            </a:xfrm>
            <a:prstGeom prst="rect">
              <a:avLst/>
            </a:prstGeom>
          </p:spPr>
        </p:pic>
      </p:grpSp>
      <p:sp>
        <p:nvSpPr>
          <p:cNvPr id="16" name="object 16"/>
          <p:cNvSpPr txBox="1"/>
          <p:nvPr/>
        </p:nvSpPr>
        <p:spPr>
          <a:xfrm>
            <a:off x="2484008" y="342900"/>
            <a:ext cx="1071245" cy="662940"/>
          </a:xfrm>
          <a:prstGeom prst="rect">
            <a:avLst/>
          </a:prstGeom>
        </p:spPr>
        <p:txBody>
          <a:bodyPr vert="horz" wrap="square" lIns="0" tIns="13970" rIns="0" bIns="0" rtlCol="0">
            <a:spAutoFit/>
          </a:bodyPr>
          <a:lstStyle/>
          <a:p>
            <a:pPr marL="12700" marR="5080" indent="6985">
              <a:lnSpc>
                <a:spcPct val="99300"/>
              </a:lnSpc>
              <a:spcBef>
                <a:spcPts val="110"/>
              </a:spcBef>
            </a:pPr>
            <a:r>
              <a:rPr sz="1400" b="1" spc="70" dirty="0">
                <a:solidFill>
                  <a:srgbClr val="23CA6B"/>
                </a:solidFill>
                <a:latin typeface="Times New Roman"/>
                <a:cs typeface="Times New Roman"/>
              </a:rPr>
              <a:t>&lt;&gt;Türkiye </a:t>
            </a:r>
            <a:r>
              <a:rPr sz="1400" b="1" spc="75" dirty="0">
                <a:solidFill>
                  <a:srgbClr val="23CA6B"/>
                </a:solidFill>
                <a:latin typeface="Times New Roman"/>
                <a:cs typeface="Times New Roman"/>
              </a:rPr>
              <a:t>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  </a:t>
            </a:r>
            <a:r>
              <a:rPr sz="1400" b="1" spc="15" dirty="0">
                <a:solidFill>
                  <a:srgbClr val="1C1C57"/>
                </a:solidFill>
                <a:latin typeface="Times New Roman"/>
                <a:cs typeface="Times New Roman"/>
              </a:rPr>
              <a:t>P</a:t>
            </a:r>
            <a:r>
              <a:rPr sz="1400" b="1" spc="-5" dirty="0">
                <a:solidFill>
                  <a:srgbClr val="1C1C57"/>
                </a:solidFill>
                <a:latin typeface="Times New Roman"/>
                <a:cs typeface="Times New Roman"/>
              </a:rPr>
              <a:t>l</a:t>
            </a:r>
            <a:r>
              <a:rPr sz="1400" b="1" spc="10" dirty="0">
                <a:solidFill>
                  <a:srgbClr val="1C1C57"/>
                </a:solidFill>
                <a:latin typeface="Times New Roman"/>
                <a:cs typeface="Times New Roman"/>
              </a:rPr>
              <a:t>a</a:t>
            </a:r>
            <a:r>
              <a:rPr sz="1400" b="1" spc="5" dirty="0">
                <a:solidFill>
                  <a:srgbClr val="1C1C57"/>
                </a:solidFill>
                <a:latin typeface="Times New Roman"/>
                <a:cs typeface="Times New Roman"/>
              </a:rPr>
              <a:t>tf</a:t>
            </a:r>
            <a:r>
              <a:rPr sz="1400" b="1" spc="10" dirty="0">
                <a:solidFill>
                  <a:srgbClr val="1C1C57"/>
                </a:solidFill>
                <a:latin typeface="Times New Roman"/>
                <a:cs typeface="Times New Roman"/>
              </a:rPr>
              <a:t>o</a:t>
            </a:r>
            <a:r>
              <a:rPr sz="1400" b="1" dirty="0">
                <a:solidFill>
                  <a:srgbClr val="1C1C57"/>
                </a:solidFill>
                <a:latin typeface="Times New Roman"/>
                <a:cs typeface="Times New Roman"/>
              </a:rPr>
              <a:t>r</a:t>
            </a:r>
            <a:r>
              <a:rPr sz="1400" b="1" spc="30" dirty="0">
                <a:solidFill>
                  <a:srgbClr val="1C1C57"/>
                </a:solidFill>
                <a:latin typeface="Times New Roman"/>
                <a:cs typeface="Times New Roman"/>
              </a:rPr>
              <a:t>m</a:t>
            </a:r>
            <a:r>
              <a:rPr sz="1400" b="1" spc="15" dirty="0">
                <a:solidFill>
                  <a:srgbClr val="1C1C57"/>
                </a:solidFill>
                <a:latin typeface="Times New Roman"/>
                <a:cs typeface="Times New Roman"/>
              </a:rPr>
              <a:t>u</a:t>
            </a:r>
            <a:r>
              <a:rPr sz="1400" b="1" spc="10" dirty="0">
                <a:solidFill>
                  <a:srgbClr val="1C1C57"/>
                </a:solidFill>
                <a:latin typeface="Times New Roman"/>
                <a:cs typeface="Times New Roman"/>
              </a:rPr>
              <a:t>&lt;</a:t>
            </a:r>
            <a:r>
              <a:rPr sz="1400" b="1" spc="-5" dirty="0">
                <a:solidFill>
                  <a:srgbClr val="1C1C57"/>
                </a:solidFill>
                <a:latin typeface="Times New Roman"/>
                <a:cs typeface="Times New Roman"/>
              </a:rPr>
              <a:t>/</a:t>
            </a:r>
            <a:r>
              <a:rPr sz="1400" b="1" dirty="0">
                <a:solidFill>
                  <a:srgbClr val="1C1C57"/>
                </a:solidFill>
                <a:latin typeface="Times New Roman"/>
                <a:cs typeface="Times New Roman"/>
              </a:rPr>
              <a:t>&gt;</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3237934" y="1472691"/>
            <a:ext cx="409702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PR</a:t>
            </a:r>
            <a:r>
              <a:rPr sz="4000" b="1" spc="-229" dirty="0">
                <a:solidFill>
                  <a:srgbClr val="1C1C57"/>
                </a:solidFill>
                <a:latin typeface="Arial"/>
                <a:cs typeface="Arial"/>
              </a:rPr>
              <a:t>OJ</a:t>
            </a:r>
            <a:r>
              <a:rPr sz="4000" b="1" dirty="0">
                <a:solidFill>
                  <a:srgbClr val="1C1C57"/>
                </a:solidFill>
                <a:latin typeface="Arial"/>
                <a:cs typeface="Arial"/>
              </a:rPr>
              <a:t>E</a:t>
            </a:r>
            <a:r>
              <a:rPr sz="4000" b="1" spc="-465" dirty="0">
                <a:solidFill>
                  <a:srgbClr val="1C1C57"/>
                </a:solidFill>
                <a:latin typeface="Arial"/>
                <a:cs typeface="Arial"/>
              </a:rPr>
              <a:t> </a:t>
            </a:r>
            <a:r>
              <a:rPr sz="4000" b="1" spc="-229" dirty="0">
                <a:solidFill>
                  <a:srgbClr val="1C1C57"/>
                </a:solidFill>
                <a:latin typeface="Arial"/>
                <a:cs typeface="Arial"/>
              </a:rPr>
              <a:t>İ</a:t>
            </a:r>
            <a:r>
              <a:rPr sz="4000" b="1" dirty="0">
                <a:solidFill>
                  <a:srgbClr val="1C1C57"/>
                </a:solidFill>
                <a:latin typeface="Arial"/>
                <a:cs typeface="Arial"/>
              </a:rPr>
              <a:t>Ş</a:t>
            </a:r>
            <a:r>
              <a:rPr sz="4000" b="1" spc="-615" dirty="0">
                <a:solidFill>
                  <a:srgbClr val="1C1C57"/>
                </a:solidFill>
                <a:latin typeface="Arial"/>
                <a:cs typeface="Arial"/>
              </a:rPr>
              <a:t> </a:t>
            </a:r>
            <a:r>
              <a:rPr sz="4000" b="1" spc="-235" dirty="0">
                <a:solidFill>
                  <a:srgbClr val="1C1C57"/>
                </a:solidFill>
                <a:latin typeface="Arial"/>
                <a:cs typeface="Arial"/>
              </a:rPr>
              <a:t>AK</a:t>
            </a:r>
            <a:r>
              <a:rPr sz="4000" b="1" spc="-229" dirty="0">
                <a:solidFill>
                  <a:srgbClr val="1C1C57"/>
                </a:solidFill>
                <a:latin typeface="Arial"/>
                <a:cs typeface="Arial"/>
              </a:rPr>
              <a:t>I</a:t>
            </a:r>
            <a:r>
              <a:rPr sz="4000" b="1" spc="-235" dirty="0">
                <a:solidFill>
                  <a:srgbClr val="1C1C57"/>
                </a:solidFill>
                <a:latin typeface="Arial"/>
                <a:cs typeface="Arial"/>
              </a:rPr>
              <a:t>Ş</a:t>
            </a:r>
            <a:r>
              <a:rPr sz="4000" b="1" dirty="0">
                <a:solidFill>
                  <a:srgbClr val="1C1C57"/>
                </a:solidFill>
                <a:latin typeface="Arial"/>
                <a:cs typeface="Arial"/>
              </a:rPr>
              <a:t>I</a:t>
            </a:r>
            <a:r>
              <a:rPr sz="4000" b="1" spc="-465" dirty="0">
                <a:solidFill>
                  <a:srgbClr val="1C1C57"/>
                </a:solidFill>
                <a:latin typeface="Arial"/>
                <a:cs typeface="Arial"/>
              </a:rPr>
              <a:t> </a:t>
            </a:r>
            <a:r>
              <a:rPr sz="4000" b="1" dirty="0">
                <a:solidFill>
                  <a:srgbClr val="1C1C57"/>
                </a:solidFill>
                <a:latin typeface="Arial"/>
                <a:cs typeface="Arial"/>
              </a:rPr>
              <a:t>-</a:t>
            </a:r>
            <a:endParaRPr sz="40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1" name="Dikdörtgen 10">
            <a:extLst>
              <a:ext uri="{FF2B5EF4-FFF2-40B4-BE49-F238E27FC236}">
                <a16:creationId xmlns:a16="http://schemas.microsoft.com/office/drawing/2014/main" id="{2DDE2FB9-528A-0545-888C-36681A28321C}"/>
              </a:ext>
            </a:extLst>
          </p:cNvPr>
          <p:cNvSpPr/>
          <p:nvPr/>
        </p:nvSpPr>
        <p:spPr>
          <a:xfrm>
            <a:off x="2848044" y="2468735"/>
            <a:ext cx="5089456"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err="1">
                <a:solidFill>
                  <a:schemeClr val="tx1"/>
                </a:solidFill>
              </a:rPr>
              <a:t>Huggingface’den</a:t>
            </a:r>
            <a:r>
              <a:rPr lang="tr-TR" dirty="0">
                <a:solidFill>
                  <a:schemeClr val="tx1"/>
                </a:solidFill>
              </a:rPr>
              <a:t> Türkçe bir bert modeli indirilmesi</a:t>
            </a:r>
          </a:p>
        </p:txBody>
      </p:sp>
      <p:sp>
        <p:nvSpPr>
          <p:cNvPr id="12" name="Dikdörtgen 11">
            <a:extLst>
              <a:ext uri="{FF2B5EF4-FFF2-40B4-BE49-F238E27FC236}">
                <a16:creationId xmlns:a16="http://schemas.microsoft.com/office/drawing/2014/main" id="{7E498799-A6C6-C44D-A616-6F7FB420541B}"/>
              </a:ext>
            </a:extLst>
          </p:cNvPr>
          <p:cNvSpPr/>
          <p:nvPr/>
        </p:nvSpPr>
        <p:spPr>
          <a:xfrm>
            <a:off x="2848044" y="3728866"/>
            <a:ext cx="5089456"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dirty="0">
                <a:solidFill>
                  <a:schemeClr val="tx1"/>
                </a:solidFill>
              </a:rPr>
              <a:t>Verinin </a:t>
            </a:r>
            <a:r>
              <a:rPr lang="tr-TR" dirty="0" err="1">
                <a:solidFill>
                  <a:schemeClr val="tx1"/>
                </a:solidFill>
              </a:rPr>
              <a:t>tokenizer</a:t>
            </a:r>
            <a:r>
              <a:rPr lang="tr-TR" dirty="0">
                <a:solidFill>
                  <a:schemeClr val="tx1"/>
                </a:solidFill>
              </a:rPr>
              <a:t> kullanılarak ön işlenmesi</a:t>
            </a:r>
          </a:p>
        </p:txBody>
      </p:sp>
      <p:sp>
        <p:nvSpPr>
          <p:cNvPr id="15" name="Dikdörtgen 14">
            <a:extLst>
              <a:ext uri="{FF2B5EF4-FFF2-40B4-BE49-F238E27FC236}">
                <a16:creationId xmlns:a16="http://schemas.microsoft.com/office/drawing/2014/main" id="{586CCEE7-E198-7148-AA38-B75E6F7DF18C}"/>
              </a:ext>
            </a:extLst>
          </p:cNvPr>
          <p:cNvSpPr/>
          <p:nvPr/>
        </p:nvSpPr>
        <p:spPr>
          <a:xfrm>
            <a:off x="2848044" y="5080402"/>
            <a:ext cx="508945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a:solidFill>
                  <a:schemeClr val="tx1"/>
                </a:solidFill>
              </a:rPr>
              <a:t>İşlenen veri kullanılarak Türkçe bert modelin </a:t>
            </a:r>
            <a:r>
              <a:rPr lang="tr-TR" dirty="0" err="1">
                <a:solidFill>
                  <a:schemeClr val="tx1"/>
                </a:solidFill>
              </a:rPr>
              <a:t>finetune</a:t>
            </a:r>
            <a:r>
              <a:rPr lang="tr-TR" dirty="0">
                <a:solidFill>
                  <a:schemeClr val="tx1"/>
                </a:solidFill>
              </a:rPr>
              <a:t> edilmesi</a:t>
            </a:r>
          </a:p>
        </p:txBody>
      </p:sp>
      <p:cxnSp>
        <p:nvCxnSpPr>
          <p:cNvPr id="17" name="Düz Ok Bağlayıcısı 16">
            <a:extLst>
              <a:ext uri="{FF2B5EF4-FFF2-40B4-BE49-F238E27FC236}">
                <a16:creationId xmlns:a16="http://schemas.microsoft.com/office/drawing/2014/main" id="{66455ED9-AF24-5D47-9823-D2435348BA8B}"/>
              </a:ext>
            </a:extLst>
          </p:cNvPr>
          <p:cNvCxnSpPr>
            <a:cxnSpLocks/>
            <a:stCxn id="11" idx="2"/>
            <a:endCxn id="12" idx="0"/>
          </p:cNvCxnSpPr>
          <p:nvPr/>
        </p:nvCxnSpPr>
        <p:spPr>
          <a:xfrm>
            <a:off x="5392772" y="3154535"/>
            <a:ext cx="0" cy="5743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Düz Ok Bağlayıcısı 18">
            <a:extLst>
              <a:ext uri="{FF2B5EF4-FFF2-40B4-BE49-F238E27FC236}">
                <a16:creationId xmlns:a16="http://schemas.microsoft.com/office/drawing/2014/main" id="{A180B2E2-5EB7-3546-BD2E-A01D72A772F5}"/>
              </a:ext>
            </a:extLst>
          </p:cNvPr>
          <p:cNvCxnSpPr>
            <a:cxnSpLocks/>
            <a:stCxn id="12" idx="2"/>
            <a:endCxn id="15" idx="0"/>
          </p:cNvCxnSpPr>
          <p:nvPr/>
        </p:nvCxnSpPr>
        <p:spPr>
          <a:xfrm>
            <a:off x="5392772" y="4414666"/>
            <a:ext cx="0" cy="6657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1495016" y="1354835"/>
            <a:ext cx="7994015" cy="1430655"/>
          </a:xfrm>
          <a:prstGeom prst="rect">
            <a:avLst/>
          </a:prstGeom>
        </p:spPr>
        <p:txBody>
          <a:bodyPr vert="horz" wrap="square" lIns="0" tIns="136525" rIns="0" bIns="0" rtlCol="0">
            <a:spAutoFit/>
          </a:bodyPr>
          <a:lstStyle/>
          <a:p>
            <a:pPr marL="12700">
              <a:lnSpc>
                <a:spcPct val="100000"/>
              </a:lnSpc>
              <a:spcBef>
                <a:spcPts val="1075"/>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PR</a:t>
            </a:r>
            <a:r>
              <a:rPr sz="4000" b="1" spc="-229" dirty="0">
                <a:solidFill>
                  <a:srgbClr val="1C1C57"/>
                </a:solidFill>
                <a:latin typeface="Arial"/>
                <a:cs typeface="Arial"/>
              </a:rPr>
              <a:t>OJ</a:t>
            </a:r>
            <a:r>
              <a:rPr sz="4000" b="1" dirty="0">
                <a:solidFill>
                  <a:srgbClr val="1C1C57"/>
                </a:solidFill>
                <a:latin typeface="Arial"/>
                <a:cs typeface="Arial"/>
              </a:rPr>
              <a:t>E</a:t>
            </a:r>
            <a:r>
              <a:rPr sz="4000" b="1" spc="-465" dirty="0">
                <a:solidFill>
                  <a:srgbClr val="1C1C57"/>
                </a:solidFill>
                <a:latin typeface="Arial"/>
                <a:cs typeface="Arial"/>
              </a:rPr>
              <a:t> </a:t>
            </a:r>
            <a:r>
              <a:rPr sz="4000" b="1" spc="-229" dirty="0">
                <a:solidFill>
                  <a:srgbClr val="1C1C57"/>
                </a:solidFill>
                <a:latin typeface="Arial"/>
                <a:cs typeface="Arial"/>
              </a:rPr>
              <a:t>İ</a:t>
            </a:r>
            <a:r>
              <a:rPr sz="4000" b="1" spc="-235" dirty="0">
                <a:solidFill>
                  <a:srgbClr val="1C1C57"/>
                </a:solidFill>
                <a:latin typeface="Arial"/>
                <a:cs typeface="Arial"/>
              </a:rPr>
              <a:t>L</a:t>
            </a:r>
            <a:r>
              <a:rPr sz="4000" b="1" dirty="0">
                <a:solidFill>
                  <a:srgbClr val="1C1C57"/>
                </a:solidFill>
                <a:latin typeface="Arial"/>
                <a:cs typeface="Arial"/>
              </a:rPr>
              <a:t>E</a:t>
            </a:r>
            <a:r>
              <a:rPr sz="4000" b="1" spc="-459" dirty="0">
                <a:solidFill>
                  <a:srgbClr val="1C1C57"/>
                </a:solidFill>
                <a:latin typeface="Arial"/>
                <a:cs typeface="Arial"/>
              </a:rPr>
              <a:t> </a:t>
            </a:r>
            <a:r>
              <a:rPr sz="4000" b="1" spc="-229" dirty="0">
                <a:solidFill>
                  <a:srgbClr val="1C1C57"/>
                </a:solidFill>
                <a:latin typeface="Arial"/>
                <a:cs typeface="Arial"/>
              </a:rPr>
              <a:t>İ</a:t>
            </a:r>
            <a:r>
              <a:rPr sz="4000" b="1" spc="-235" dirty="0">
                <a:solidFill>
                  <a:srgbClr val="1C1C57"/>
                </a:solidFill>
                <a:latin typeface="Arial"/>
                <a:cs typeface="Arial"/>
              </a:rPr>
              <a:t>L</a:t>
            </a:r>
            <a:r>
              <a:rPr sz="4000" b="1" spc="-229" dirty="0">
                <a:solidFill>
                  <a:srgbClr val="1C1C57"/>
                </a:solidFill>
                <a:latin typeface="Arial"/>
                <a:cs typeface="Arial"/>
              </a:rPr>
              <a:t>Gİ</a:t>
            </a:r>
            <a:r>
              <a:rPr sz="4000" b="1" spc="-235" dirty="0">
                <a:solidFill>
                  <a:srgbClr val="1C1C57"/>
                </a:solidFill>
                <a:latin typeface="Arial"/>
                <a:cs typeface="Arial"/>
              </a:rPr>
              <a:t>L</a:t>
            </a:r>
            <a:r>
              <a:rPr sz="4000" b="1" dirty="0">
                <a:solidFill>
                  <a:srgbClr val="1C1C57"/>
                </a:solidFill>
                <a:latin typeface="Arial"/>
                <a:cs typeface="Arial"/>
              </a:rPr>
              <a:t>İ</a:t>
            </a:r>
            <a:r>
              <a:rPr sz="4000" b="1" spc="-530" dirty="0">
                <a:solidFill>
                  <a:srgbClr val="1C1C57"/>
                </a:solidFill>
                <a:latin typeface="Arial"/>
                <a:cs typeface="Arial"/>
              </a:rPr>
              <a:t> </a:t>
            </a:r>
            <a:r>
              <a:rPr sz="4000" b="1" spc="-235" dirty="0">
                <a:solidFill>
                  <a:srgbClr val="1C1C57"/>
                </a:solidFill>
                <a:latin typeface="Arial"/>
                <a:cs typeface="Arial"/>
              </a:rPr>
              <a:t>Y</a:t>
            </a:r>
            <a:r>
              <a:rPr sz="4000" b="1" spc="-229" dirty="0">
                <a:solidFill>
                  <a:srgbClr val="1C1C57"/>
                </a:solidFill>
                <a:latin typeface="Arial"/>
                <a:cs typeface="Arial"/>
              </a:rPr>
              <a:t>O</a:t>
            </a:r>
            <a:r>
              <a:rPr sz="4000" b="1" dirty="0">
                <a:solidFill>
                  <a:srgbClr val="1C1C57"/>
                </a:solidFill>
                <a:latin typeface="Arial"/>
                <a:cs typeface="Arial"/>
              </a:rPr>
              <a:t>L</a:t>
            </a:r>
            <a:r>
              <a:rPr sz="4000" b="1" spc="-535" dirty="0">
                <a:solidFill>
                  <a:srgbClr val="1C1C57"/>
                </a:solidFill>
                <a:latin typeface="Arial"/>
                <a:cs typeface="Arial"/>
              </a:rPr>
              <a:t> </a:t>
            </a:r>
            <a:r>
              <a:rPr sz="4000" b="1" spc="-235" dirty="0" smtClean="0">
                <a:solidFill>
                  <a:srgbClr val="1C1C57"/>
                </a:solidFill>
                <a:latin typeface="Arial"/>
                <a:cs typeface="Arial"/>
              </a:rPr>
              <a:t>HAR</a:t>
            </a:r>
            <a:r>
              <a:rPr sz="4000" b="1" spc="-229" dirty="0" smtClean="0">
                <a:solidFill>
                  <a:srgbClr val="1C1C57"/>
                </a:solidFill>
                <a:latin typeface="Arial"/>
                <a:cs typeface="Arial"/>
              </a:rPr>
              <a:t>İ</a:t>
            </a:r>
            <a:r>
              <a:rPr sz="4000" b="1" spc="-535" dirty="0" smtClean="0">
                <a:solidFill>
                  <a:srgbClr val="1C1C57"/>
                </a:solidFill>
                <a:latin typeface="Arial"/>
                <a:cs typeface="Arial"/>
              </a:rPr>
              <a:t>T</a:t>
            </a:r>
            <a:r>
              <a:rPr sz="4000" b="1" spc="-235" dirty="0" smtClean="0">
                <a:solidFill>
                  <a:srgbClr val="1C1C57"/>
                </a:solidFill>
                <a:latin typeface="Arial"/>
                <a:cs typeface="Arial"/>
              </a:rPr>
              <a:t>A</a:t>
            </a:r>
            <a:r>
              <a:rPr lang="tr-TR" sz="4000" b="1" spc="-235" dirty="0" smtClean="0">
                <a:solidFill>
                  <a:srgbClr val="1C1C57"/>
                </a:solidFill>
                <a:latin typeface="Arial"/>
                <a:cs typeface="Arial"/>
              </a:rPr>
              <a:t>M</a:t>
            </a:r>
            <a:r>
              <a:rPr sz="4000" b="1" spc="-229" dirty="0" smtClean="0">
                <a:solidFill>
                  <a:srgbClr val="1C1C57"/>
                </a:solidFill>
                <a:latin typeface="Arial"/>
                <a:cs typeface="Arial"/>
              </a:rPr>
              <a:t>I</a:t>
            </a:r>
            <a:r>
              <a:rPr lang="tr-TR" sz="4000" b="1" spc="-265" dirty="0">
                <a:solidFill>
                  <a:srgbClr val="1C1C57"/>
                </a:solidFill>
                <a:latin typeface="Arial"/>
                <a:cs typeface="Arial"/>
              </a:rPr>
              <a:t>Z</a:t>
            </a:r>
            <a:r>
              <a:rPr sz="4000" b="1" dirty="0">
                <a:solidFill>
                  <a:srgbClr val="1C1C57"/>
                </a:solidFill>
                <a:latin typeface="Arial"/>
                <a:cs typeface="Arial"/>
              </a:rPr>
              <a:t>-</a:t>
            </a:r>
            <a:endParaRPr sz="4000" dirty="0">
              <a:latin typeface="Arial"/>
              <a:cs typeface="Arial"/>
            </a:endParaRPr>
          </a:p>
          <a:p>
            <a:pPr marL="1370965" marR="5080" indent="-1073150">
              <a:lnSpc>
                <a:spcPct val="100000"/>
              </a:lnSpc>
              <a:spcBef>
                <a:spcPts val="489"/>
              </a:spcBef>
              <a:tabLst>
                <a:tab pos="2780665" algn="l"/>
                <a:tab pos="3265170" algn="l"/>
                <a:tab pos="4253230" algn="l"/>
                <a:tab pos="5259070" algn="l"/>
                <a:tab pos="5415915" algn="l"/>
                <a:tab pos="6289040" algn="l"/>
              </a:tabLst>
            </a:pPr>
            <a:r>
              <a:rPr sz="2000" b="1" dirty="0">
                <a:solidFill>
                  <a:srgbClr val="6E6E72"/>
                </a:solidFill>
                <a:latin typeface="Times New Roman"/>
                <a:cs typeface="Times New Roman"/>
              </a:rPr>
              <a:t>(</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P</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r</a:t>
            </a:r>
            <a:r>
              <a:rPr sz="2000" b="1" spc="125" dirty="0">
                <a:solidFill>
                  <a:srgbClr val="6E6E72"/>
                </a:solidFill>
                <a:latin typeface="Times New Roman"/>
                <a:cs typeface="Times New Roman"/>
              </a:rPr>
              <a:t> </a:t>
            </a:r>
            <a:r>
              <a:rPr sz="2000" b="1" dirty="0">
                <a:solidFill>
                  <a:srgbClr val="6E6E72"/>
                </a:solidFill>
                <a:latin typeface="Times New Roman"/>
                <a:cs typeface="Times New Roman"/>
              </a:rPr>
              <a:t>o</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b</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	ç</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ö</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z</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ü</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e	g</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i</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		y</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o</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	ç</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ö</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z</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ü</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45"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n </a:t>
            </a:r>
            <a:r>
              <a:rPr sz="2000" b="1" spc="-484" dirty="0">
                <a:solidFill>
                  <a:srgbClr val="6E6E72"/>
                </a:solidFill>
                <a:latin typeface="Times New Roman"/>
                <a:cs typeface="Times New Roman"/>
              </a:rPr>
              <a:t> </a:t>
            </a:r>
            <a:r>
              <a:rPr sz="2000" b="1" dirty="0">
                <a:solidFill>
                  <a:srgbClr val="6E6E72"/>
                </a:solidFill>
                <a:latin typeface="Times New Roman"/>
                <a:cs typeface="Times New Roman"/>
              </a:rPr>
              <a:t>g</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c</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k</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t</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e	p</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	h</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f</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r</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a:t>
            </a:r>
            <a:endParaRPr sz="2000" dirty="0">
              <a:latin typeface="Times New Roman"/>
              <a:cs typeface="Times New Roman"/>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0" name="object 10"/>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1" name="Metin kutusu 10">
            <a:extLst>
              <a:ext uri="{FF2B5EF4-FFF2-40B4-BE49-F238E27FC236}">
                <a16:creationId xmlns:a16="http://schemas.microsoft.com/office/drawing/2014/main" id="{DA6ED9F5-DCA1-2D4D-86F3-4B2069696060}"/>
              </a:ext>
            </a:extLst>
          </p:cNvPr>
          <p:cNvSpPr txBox="1"/>
          <p:nvPr/>
        </p:nvSpPr>
        <p:spPr>
          <a:xfrm>
            <a:off x="627633" y="2929525"/>
            <a:ext cx="9438134" cy="2862322"/>
          </a:xfrm>
          <a:prstGeom prst="rect">
            <a:avLst/>
          </a:prstGeom>
          <a:noFill/>
        </p:spPr>
        <p:txBody>
          <a:bodyPr wrap="square" rtlCol="0">
            <a:spAutoFit/>
          </a:bodyPr>
          <a:lstStyle/>
          <a:p>
            <a:pPr algn="just"/>
            <a:r>
              <a:rPr lang="tr-TR" sz="2000" dirty="0">
                <a:latin typeface="Arial" panose="020B0604020202020204" pitchFamily="34" charset="0"/>
                <a:cs typeface="Arial" panose="020B0604020202020204" pitchFamily="34" charset="0"/>
              </a:rPr>
              <a:t>	Bu problemi çözmek için ilk kez kullandığımız </a:t>
            </a:r>
            <a:r>
              <a:rPr lang="tr-TR" sz="2000" dirty="0" err="1">
                <a:latin typeface="Arial" panose="020B0604020202020204" pitchFamily="34" charset="0"/>
                <a:cs typeface="Arial" panose="020B0604020202020204" pitchFamily="34" charset="0"/>
              </a:rPr>
              <a:t>Huggingface</a:t>
            </a:r>
            <a:r>
              <a:rPr lang="tr-TR" sz="2000" dirty="0">
                <a:latin typeface="Arial" panose="020B0604020202020204" pitchFamily="34" charset="0"/>
                <a:cs typeface="Arial" panose="020B0604020202020204" pitchFamily="34" charset="0"/>
              </a:rPr>
              <a:t> modellerinden yararlanarak bir </a:t>
            </a:r>
            <a:r>
              <a:rPr lang="tr-TR" sz="2000" dirty="0" err="1">
                <a:latin typeface="Arial" panose="020B0604020202020204" pitchFamily="34" charset="0"/>
                <a:cs typeface="Arial" panose="020B0604020202020204" pitchFamily="34" charset="0"/>
              </a:rPr>
              <a:t>Huggingface</a:t>
            </a:r>
            <a:r>
              <a:rPr lang="tr-TR" sz="2000" dirty="0">
                <a:latin typeface="Arial" panose="020B0604020202020204" pitchFamily="34" charset="0"/>
                <a:cs typeface="Arial" panose="020B0604020202020204" pitchFamily="34" charset="0"/>
              </a:rPr>
              <a:t> modelini, verilen veri setine göre </a:t>
            </a:r>
            <a:r>
              <a:rPr lang="tr-TR" sz="2000" dirty="0" err="1">
                <a:latin typeface="Arial" panose="020B0604020202020204" pitchFamily="34" charset="0"/>
                <a:cs typeface="Arial" panose="020B0604020202020204" pitchFamily="34" charset="0"/>
              </a:rPr>
              <a:t>finetune</a:t>
            </a:r>
            <a:r>
              <a:rPr lang="tr-TR" sz="2000" dirty="0">
                <a:latin typeface="Arial" panose="020B0604020202020204" pitchFamily="34" charset="0"/>
                <a:cs typeface="Arial" panose="020B0604020202020204" pitchFamily="34" charset="0"/>
              </a:rPr>
              <a:t> ettik. Modelin eğitimi 5 </a:t>
            </a:r>
            <a:r>
              <a:rPr lang="tr-TR" sz="2000" dirty="0" err="1">
                <a:latin typeface="Arial" panose="020B0604020202020204" pitchFamily="34" charset="0"/>
                <a:cs typeface="Arial" panose="020B0604020202020204" pitchFamily="34" charset="0"/>
              </a:rPr>
              <a:t>epoch</a:t>
            </a:r>
            <a:r>
              <a:rPr lang="tr-TR" sz="2000" dirty="0">
                <a:latin typeface="Arial" panose="020B0604020202020204" pitchFamily="34" charset="0"/>
                <a:cs typeface="Arial" panose="020B0604020202020204" pitchFamily="34" charset="0"/>
              </a:rPr>
              <a:t> ile tamamlandı. Gelecekte sohbet robotlarının doğal dil işleme ile desteklenmesi sağlanabilir. Arama motorlarına optimize edilebilir. Sağlık ve hukuk sektörlerindeki büyük belgelerin analizi ve düzenlenmesinde kullanılabilir. Sosyal medya yorumları analiz edilebilir. İşletmelerin müşterilerinin dilini analiz etmek üzere doğal dil işlemeden faydalanılarak müşteri isteklerine daha hakim olunabilir ve nasıl iletişim sağlanabileceği bulunabilir. Müşteri yorumlarına göre içerik yönetimi sağlanabilir.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2720567" y="1339311"/>
            <a:ext cx="5750333" cy="628377"/>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DE</a:t>
            </a:r>
            <a:r>
              <a:rPr sz="4000" b="1" spc="-225" dirty="0">
                <a:solidFill>
                  <a:srgbClr val="1C1C57"/>
                </a:solidFill>
                <a:latin typeface="Arial"/>
                <a:cs typeface="Arial"/>
              </a:rPr>
              <a:t>M</a:t>
            </a:r>
            <a:r>
              <a:rPr sz="4000" b="1" dirty="0">
                <a:solidFill>
                  <a:srgbClr val="1C1C57"/>
                </a:solidFill>
                <a:latin typeface="Arial"/>
                <a:cs typeface="Arial"/>
              </a:rPr>
              <a:t>O</a:t>
            </a:r>
            <a:r>
              <a:rPr sz="4000" b="1" spc="-459" dirty="0">
                <a:solidFill>
                  <a:srgbClr val="1C1C57"/>
                </a:solidFill>
                <a:latin typeface="Arial"/>
                <a:cs typeface="Arial"/>
              </a:rPr>
              <a:t> </a:t>
            </a:r>
            <a:r>
              <a:rPr sz="4000" b="1" spc="-235" dirty="0">
                <a:solidFill>
                  <a:srgbClr val="1C1C57"/>
                </a:solidFill>
                <a:latin typeface="Arial"/>
                <a:cs typeface="Arial"/>
              </a:rPr>
              <a:t>V</a:t>
            </a:r>
            <a:r>
              <a:rPr sz="4000" b="1" spc="-229" dirty="0">
                <a:solidFill>
                  <a:srgbClr val="1C1C57"/>
                </a:solidFill>
                <a:latin typeface="Arial"/>
                <a:cs typeface="Arial"/>
              </a:rPr>
              <a:t>İD</a:t>
            </a:r>
            <a:r>
              <a:rPr sz="4000" b="1" spc="-235" dirty="0">
                <a:solidFill>
                  <a:srgbClr val="1C1C57"/>
                </a:solidFill>
                <a:latin typeface="Arial"/>
                <a:cs typeface="Arial"/>
              </a:rPr>
              <a:t>E</a:t>
            </a:r>
            <a:r>
              <a:rPr sz="4000" b="1" dirty="0">
                <a:solidFill>
                  <a:srgbClr val="1C1C57"/>
                </a:solidFill>
                <a:latin typeface="Arial"/>
                <a:cs typeface="Arial"/>
              </a:rPr>
              <a:t>O</a:t>
            </a:r>
            <a:r>
              <a:rPr sz="4000" b="1" spc="-459" dirty="0">
                <a:solidFill>
                  <a:srgbClr val="1C1C57"/>
                </a:solidFill>
                <a:latin typeface="Arial"/>
                <a:cs typeface="Arial"/>
              </a:rPr>
              <a:t> </a:t>
            </a:r>
            <a:r>
              <a:rPr sz="4000" b="1" spc="-240" dirty="0" smtClean="0">
                <a:solidFill>
                  <a:srgbClr val="1C1C57"/>
                </a:solidFill>
                <a:latin typeface="Arial"/>
                <a:cs typeface="Arial"/>
              </a:rPr>
              <a:t>L</a:t>
            </a:r>
            <a:r>
              <a:rPr sz="4000" b="1" spc="-229" dirty="0" smtClean="0">
                <a:solidFill>
                  <a:srgbClr val="1C1C57"/>
                </a:solidFill>
                <a:latin typeface="Arial"/>
                <a:cs typeface="Arial"/>
              </a:rPr>
              <a:t>İNKİ</a:t>
            </a:r>
            <a:r>
              <a:rPr lang="en-US" sz="4000" b="1" spc="-229" dirty="0" smtClean="0">
                <a:solidFill>
                  <a:srgbClr val="1C1C57"/>
                </a:solidFill>
                <a:latin typeface="Arial"/>
                <a:cs typeface="Arial"/>
              </a:rPr>
              <a:t>M</a:t>
            </a:r>
            <a:r>
              <a:rPr sz="4000" b="1" spc="-229" dirty="0" smtClean="0">
                <a:solidFill>
                  <a:srgbClr val="1C1C57"/>
                </a:solidFill>
                <a:latin typeface="Arial"/>
                <a:cs typeface="Arial"/>
              </a:rPr>
              <a:t>İ</a:t>
            </a:r>
            <a:r>
              <a:rPr sz="4000" b="1" spc="-235" dirty="0" smtClean="0">
                <a:solidFill>
                  <a:srgbClr val="1C1C57"/>
                </a:solidFill>
                <a:latin typeface="Arial"/>
                <a:cs typeface="Arial"/>
              </a:rPr>
              <a:t>Z</a:t>
            </a:r>
            <a:r>
              <a:rPr sz="4000" b="1" dirty="0" smtClean="0">
                <a:solidFill>
                  <a:srgbClr val="1C1C57"/>
                </a:solidFill>
                <a:latin typeface="Arial"/>
                <a:cs typeface="Arial"/>
              </a:rPr>
              <a:t>-</a:t>
            </a:r>
            <a:endParaRPr sz="4000" dirty="0">
              <a:latin typeface="Arial"/>
              <a:cs typeface="Arial"/>
            </a:endParaRPr>
          </a:p>
        </p:txBody>
      </p:sp>
      <p:pic>
        <p:nvPicPr>
          <p:cNvPr id="9" name="object 9"/>
          <p:cNvPicPr/>
          <p:nvPr/>
        </p:nvPicPr>
        <p:blipFill>
          <a:blip r:embed="rId4" cstate="print"/>
          <a:stretch>
            <a:fillRect/>
          </a:stretch>
        </p:blipFill>
        <p:spPr>
          <a:xfrm>
            <a:off x="8781288" y="6065519"/>
            <a:ext cx="1566672" cy="1170432"/>
          </a:xfrm>
          <a:prstGeom prst="rect">
            <a:avLst/>
          </a:prstGeom>
        </p:spPr>
      </p:pic>
      <p:sp>
        <p:nvSpPr>
          <p:cNvPr id="10" name="object 10"/>
          <p:cNvSpPr txBox="1"/>
          <p:nvPr/>
        </p:nvSpPr>
        <p:spPr>
          <a:xfrm>
            <a:off x="698946" y="6360912"/>
            <a:ext cx="5781010" cy="289823"/>
          </a:xfrm>
          <a:prstGeom prst="rect">
            <a:avLst/>
          </a:prstGeom>
        </p:spPr>
        <p:txBody>
          <a:bodyPr vert="horz" wrap="square" lIns="0" tIns="12700" rIns="0" bIns="0" rtlCol="0">
            <a:spAutoFit/>
          </a:bodyPr>
          <a:lstStyle/>
          <a:p>
            <a:pPr marL="12700">
              <a:lnSpc>
                <a:spcPct val="100000"/>
              </a:lnSpc>
              <a:spcBef>
                <a:spcPts val="100"/>
              </a:spcBef>
            </a:pPr>
            <a:r>
              <a:rPr lang="en-US" sz="1800" spc="-5" dirty="0">
                <a:latin typeface="Calibri"/>
                <a:cs typeface="Calibri"/>
                <a:hlinkClick r:id="rId5"/>
              </a:rPr>
              <a:t>https://github.com/OnurSahh/Teknofest_NLP_Acikhack2023</a:t>
            </a:r>
            <a:endParaRPr sz="1800" dirty="0">
              <a:latin typeface="Calibri"/>
              <a:cs typeface="Calibri"/>
            </a:endParaRPr>
          </a:p>
        </p:txBody>
      </p:sp>
      <p:sp>
        <p:nvSpPr>
          <p:cNvPr id="11" name="object 11"/>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6"/>
              </a:rPr>
              <a:t>www.turkiyeacikkaynakplatformu.com</a:t>
            </a:r>
            <a:endParaRPr sz="1900">
              <a:latin typeface="Times New Roman"/>
              <a:cs typeface="Times New Roman"/>
            </a:endParaRPr>
          </a:p>
        </p:txBody>
      </p:sp>
      <p:pic>
        <p:nvPicPr>
          <p:cNvPr id="12" name="WhatsApp Video 2023-04-09 at 14.00.5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953152" y="1938366"/>
            <a:ext cx="6697852" cy="3795450"/>
          </a:xfrm>
          <a:prstGeom prst="rect">
            <a:avLst/>
          </a:prstGeom>
        </p:spPr>
      </p:pic>
      <p:sp>
        <p:nvSpPr>
          <p:cNvPr id="13" name="Dikdörtgen 12"/>
          <p:cNvSpPr/>
          <p:nvPr/>
        </p:nvSpPr>
        <p:spPr>
          <a:xfrm>
            <a:off x="546100" y="5914951"/>
            <a:ext cx="8562583" cy="646331"/>
          </a:xfrm>
          <a:prstGeom prst="rect">
            <a:avLst/>
          </a:prstGeom>
        </p:spPr>
        <p:txBody>
          <a:bodyPr wrap="square">
            <a:spAutoFit/>
          </a:bodyPr>
          <a:lstStyle/>
          <a:p>
            <a:r>
              <a:rPr lang="tr-TR" dirty="0">
                <a:hlinkClick r:id="rId8"/>
              </a:rPr>
              <a:t>https://</a:t>
            </a:r>
            <a:r>
              <a:rPr lang="tr-TR" dirty="0" smtClean="0">
                <a:hlinkClick r:id="rId8"/>
              </a:rPr>
              <a:t>drive.google.com/file/d/1gNdrfvz2DJ2UKjXI2EXZxiOf26cvBKro/view?usp=sharing</a:t>
            </a:r>
            <a:endParaRPr lang="tr-TR" dirty="0" smtClean="0"/>
          </a:p>
          <a:p>
            <a:endParaRPr lang="tr-TR"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2"/>
                                        </p:tgtEl>
                                      </p:cBhvr>
                                    </p:cmd>
                                  </p:childTnLst>
                                </p:cTn>
                              </p:par>
                            </p:childTnLst>
                          </p:cTn>
                        </p:par>
                      </p:childTnLst>
                    </p:cTn>
                  </p:par>
                </p:childTnLst>
              </p:cTn>
              <p:nextCondLst>
                <p:cond evt="onClick" delay="0">
                  <p:tgtEl>
                    <p:spTgt spid="12"/>
                  </p:tgtEl>
                </p:cond>
              </p:nextCondLst>
            </p:seq>
            <p:video>
              <p:cMediaNode vol="80000">
                <p:cTn id="7" fill="hold" display="0">
                  <p:stCondLst>
                    <p:cond delay="indefinite"/>
                  </p:stCondLst>
                </p:cTn>
                <p:tgtEl>
                  <p:spTgt spid="12"/>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3975100" y="3091179"/>
            <a:ext cx="272923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KA</a:t>
            </a:r>
            <a:r>
              <a:rPr sz="4000" b="1" spc="-535" dirty="0">
                <a:solidFill>
                  <a:srgbClr val="1C1C57"/>
                </a:solidFill>
                <a:latin typeface="Arial"/>
                <a:cs typeface="Arial"/>
              </a:rPr>
              <a:t>P</a:t>
            </a:r>
            <a:r>
              <a:rPr sz="4000" b="1" spc="-235" dirty="0">
                <a:solidFill>
                  <a:srgbClr val="1C1C57"/>
                </a:solidFill>
                <a:latin typeface="Arial"/>
                <a:cs typeface="Arial"/>
              </a:rPr>
              <a:t>ANI</a:t>
            </a:r>
            <a:r>
              <a:rPr sz="4000" b="1" dirty="0">
                <a:solidFill>
                  <a:srgbClr val="1C1C57"/>
                </a:solidFill>
                <a:latin typeface="Arial"/>
                <a:cs typeface="Arial"/>
              </a:rPr>
              <a:t>Ş</a:t>
            </a:r>
            <a:r>
              <a:rPr sz="4000" b="1" spc="-459" dirty="0">
                <a:solidFill>
                  <a:srgbClr val="1C1C57"/>
                </a:solidFill>
                <a:latin typeface="Arial"/>
                <a:cs typeface="Arial"/>
              </a:rPr>
              <a:t> </a:t>
            </a:r>
            <a:r>
              <a:rPr sz="4000" b="1" dirty="0">
                <a:solidFill>
                  <a:srgbClr val="7F7F7F"/>
                </a:solidFill>
                <a:latin typeface="Arial"/>
                <a:cs typeface="Arial"/>
              </a:rPr>
              <a:t>-</a:t>
            </a:r>
            <a:endParaRPr sz="40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Metin kutusu 9">
            <a:extLst>
              <a:ext uri="{FF2B5EF4-FFF2-40B4-BE49-F238E27FC236}">
                <a16:creationId xmlns:a16="http://schemas.microsoft.com/office/drawing/2014/main" id="{59007AC2-C9F6-BE49-A90B-1B4474644D9F}"/>
              </a:ext>
            </a:extLst>
          </p:cNvPr>
          <p:cNvSpPr txBox="1"/>
          <p:nvPr/>
        </p:nvSpPr>
        <p:spPr>
          <a:xfrm>
            <a:off x="620648" y="3843022"/>
            <a:ext cx="9438134" cy="369332"/>
          </a:xfrm>
          <a:prstGeom prst="rect">
            <a:avLst/>
          </a:prstGeom>
          <a:noFill/>
        </p:spPr>
        <p:txBody>
          <a:bodyPr wrap="square" rtlCol="0">
            <a:spAutoFit/>
          </a:bodyPr>
          <a:lstStyle/>
          <a:p>
            <a:pPr algn="ctr"/>
            <a:r>
              <a:rPr lang="tr-TR" dirty="0">
                <a:latin typeface="Arial" panose="020B0604020202020204" pitchFamily="34" charset="0"/>
                <a:cs typeface="Arial" panose="020B0604020202020204" pitchFamily="34" charset="0"/>
              </a:rPr>
              <a:t>Teşekkür ederiz.</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Metin kutusu 9">
            <a:extLst>
              <a:ext uri="{FF2B5EF4-FFF2-40B4-BE49-F238E27FC236}">
                <a16:creationId xmlns:a16="http://schemas.microsoft.com/office/drawing/2014/main" id="{1C543BDB-EF0D-D64E-AB61-699527DEEF17}"/>
              </a:ext>
            </a:extLst>
          </p:cNvPr>
          <p:cNvSpPr txBox="1"/>
          <p:nvPr/>
        </p:nvSpPr>
        <p:spPr>
          <a:xfrm>
            <a:off x="3418095" y="1574800"/>
            <a:ext cx="4365041" cy="707886"/>
          </a:xfrm>
          <a:prstGeom prst="rect">
            <a:avLst/>
          </a:prstGeom>
          <a:noFill/>
        </p:spPr>
        <p:txBody>
          <a:bodyPr wrap="none" rtlCol="0">
            <a:spAutoFit/>
          </a:bodyPr>
          <a:lstStyle/>
          <a:p>
            <a:r>
              <a:rPr lang="tr-TR" sz="4000" b="1" spc="-235" dirty="0">
                <a:solidFill>
                  <a:schemeClr val="bg1">
                    <a:lumMod val="50000"/>
                  </a:schemeClr>
                </a:solidFill>
                <a:latin typeface="Arial"/>
                <a:cs typeface="Arial"/>
              </a:rPr>
              <a:t>-</a:t>
            </a:r>
            <a:r>
              <a:rPr lang="tr-TR" sz="4000" b="1" spc="-235" dirty="0">
                <a:solidFill>
                  <a:srgbClr val="1C1C57"/>
                </a:solidFill>
                <a:latin typeface="Arial"/>
                <a:cs typeface="Arial"/>
              </a:rPr>
              <a:t> SIGMOID TAKIMI </a:t>
            </a:r>
            <a:r>
              <a:rPr lang="tr-TR" sz="4000" b="1" spc="-235" dirty="0">
                <a:solidFill>
                  <a:schemeClr val="bg1">
                    <a:lumMod val="50000"/>
                  </a:schemeClr>
                </a:solidFill>
                <a:latin typeface="Arial"/>
                <a:cs typeface="Arial"/>
              </a:rPr>
              <a:t>-</a:t>
            </a:r>
          </a:p>
        </p:txBody>
      </p:sp>
      <p:sp>
        <p:nvSpPr>
          <p:cNvPr id="11" name="Metin kutusu 10">
            <a:extLst>
              <a:ext uri="{FF2B5EF4-FFF2-40B4-BE49-F238E27FC236}">
                <a16:creationId xmlns:a16="http://schemas.microsoft.com/office/drawing/2014/main" id="{2861838C-CD0F-2F4C-B8BA-829A9DDBC12D}"/>
              </a:ext>
            </a:extLst>
          </p:cNvPr>
          <p:cNvSpPr txBox="1"/>
          <p:nvPr/>
        </p:nvSpPr>
        <p:spPr>
          <a:xfrm>
            <a:off x="709166" y="2415552"/>
            <a:ext cx="9438134" cy="2862322"/>
          </a:xfrm>
          <a:prstGeom prst="rect">
            <a:avLst/>
          </a:prstGeom>
          <a:noFill/>
        </p:spPr>
        <p:txBody>
          <a:bodyPr wrap="square" rtlCol="0">
            <a:spAutoFit/>
          </a:bodyPr>
          <a:lstStyle/>
          <a:p>
            <a:r>
              <a:rPr lang="tr-TR" sz="2000" dirty="0">
                <a:latin typeface="Arial" panose="020B0604020202020204" pitchFamily="34" charset="0"/>
                <a:cs typeface="Arial" panose="020B0604020202020204" pitchFamily="34" charset="0"/>
              </a:rPr>
              <a:t>	Sigmoid takımımız, 2022 yılında İzmir </a:t>
            </a:r>
            <a:r>
              <a:rPr lang="tr-TR" sz="2000" dirty="0" err="1">
                <a:latin typeface="Arial" panose="020B0604020202020204" pitchFamily="34" charset="0"/>
                <a:cs typeface="Arial" panose="020B0604020202020204" pitchFamily="34" charset="0"/>
              </a:rPr>
              <a:t>Büyükçiğli</a:t>
            </a:r>
            <a:r>
              <a:rPr lang="tr-TR" sz="2000" dirty="0">
                <a:latin typeface="Arial" panose="020B0604020202020204" pitchFamily="34" charset="0"/>
                <a:cs typeface="Arial" panose="020B0604020202020204" pitchFamily="34" charset="0"/>
              </a:rPr>
              <a:t> Özel Türk Anadolu ve Fen Lisesi’nde, okulumuzdaki bilgisayar bilimi ve yapay zeka çalışmalarıyla oluştu. Takımımızın amacı, normal olarak insan zekası gerektiren görevleri, akıllı davranışları, yazılımlar aracılığıyla bilgisayarlara öğreterek bu görevleri yapabilecek modeller geliştirmektir. Yapılan projeler ile yazılımı, algoritmayı, yapay zekanın kullanım alanlarını yaygınlaştırmayı, ihtiyaca yönelik yeni modeller geliştirmeyi, ilgiyi artırmayı hedeflemekteyiz. </a:t>
            </a:r>
          </a:p>
          <a:p>
            <a:r>
              <a:rPr lang="tr-TR" sz="2000" dirty="0">
                <a:latin typeface="Arial" panose="020B0604020202020204" pitchFamily="34" charset="0"/>
                <a:cs typeface="Arial" panose="020B0604020202020204" pitchFamily="34" charset="0"/>
              </a:rPr>
              <a:t>	Takımımız ismini, 0 ve 1’e yakınsama yapan sigmoid yapay sinir ağları fonksiyonundan almaktadır.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3898900" y="1786635"/>
            <a:ext cx="268224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EK</a:t>
            </a:r>
            <a:r>
              <a:rPr sz="4000" b="1" spc="-229" dirty="0">
                <a:solidFill>
                  <a:srgbClr val="1C1C57"/>
                </a:solidFill>
                <a:latin typeface="Arial"/>
                <a:cs typeface="Arial"/>
              </a:rPr>
              <a:t>İ</a:t>
            </a:r>
            <a:r>
              <a:rPr sz="4000" b="1" spc="-235" dirty="0">
                <a:solidFill>
                  <a:srgbClr val="1C1C57"/>
                </a:solidFill>
                <a:latin typeface="Arial"/>
                <a:cs typeface="Arial"/>
              </a:rPr>
              <a:t>B</a:t>
            </a:r>
            <a:r>
              <a:rPr sz="4000" b="1" spc="-229" dirty="0">
                <a:solidFill>
                  <a:srgbClr val="1C1C57"/>
                </a:solidFill>
                <a:latin typeface="Arial"/>
                <a:cs typeface="Arial"/>
              </a:rPr>
              <a:t>İ</a:t>
            </a:r>
            <a:r>
              <a:rPr sz="4000" b="1" spc="-225" dirty="0">
                <a:solidFill>
                  <a:srgbClr val="1C1C57"/>
                </a:solidFill>
                <a:latin typeface="Arial"/>
                <a:cs typeface="Arial"/>
              </a:rPr>
              <a:t>M</a:t>
            </a:r>
            <a:r>
              <a:rPr sz="4000" b="1" spc="-229" dirty="0">
                <a:solidFill>
                  <a:srgbClr val="1C1C57"/>
                </a:solidFill>
                <a:latin typeface="Arial"/>
                <a:cs typeface="Arial"/>
              </a:rPr>
              <a:t>İ</a:t>
            </a:r>
            <a:r>
              <a:rPr sz="4000" b="1" dirty="0">
                <a:solidFill>
                  <a:srgbClr val="1C1C57"/>
                </a:solidFill>
                <a:latin typeface="Arial"/>
                <a:cs typeface="Arial"/>
              </a:rPr>
              <a:t>Z</a:t>
            </a:r>
            <a:r>
              <a:rPr sz="4000" b="1" spc="-470" dirty="0">
                <a:solidFill>
                  <a:srgbClr val="1C1C57"/>
                </a:solidFill>
                <a:latin typeface="Arial"/>
                <a:cs typeface="Arial"/>
              </a:rPr>
              <a:t> </a:t>
            </a:r>
            <a:r>
              <a:rPr sz="4000" b="1" dirty="0">
                <a:solidFill>
                  <a:srgbClr val="6E6E72"/>
                </a:solidFill>
                <a:latin typeface="Arial"/>
                <a:cs typeface="Arial"/>
              </a:rPr>
              <a:t>-</a:t>
            </a:r>
            <a:endParaRPr sz="4000" dirty="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pic>
        <p:nvPicPr>
          <p:cNvPr id="11" name="Resim 10">
            <a:extLst>
              <a:ext uri="{FF2B5EF4-FFF2-40B4-BE49-F238E27FC236}">
                <a16:creationId xmlns:a16="http://schemas.microsoft.com/office/drawing/2014/main" id="{925BAF35-CBE0-8D41-9009-476379F5D4E1}"/>
              </a:ext>
            </a:extLst>
          </p:cNvPr>
          <p:cNvPicPr>
            <a:picLocks noChangeAspect="1"/>
          </p:cNvPicPr>
          <p:nvPr/>
        </p:nvPicPr>
        <p:blipFill>
          <a:blip r:embed="rId4"/>
          <a:stretch>
            <a:fillRect/>
          </a:stretch>
        </p:blipFill>
        <p:spPr>
          <a:xfrm>
            <a:off x="1770191" y="2421635"/>
            <a:ext cx="1727092" cy="2219497"/>
          </a:xfrm>
          <a:prstGeom prst="rect">
            <a:avLst/>
          </a:prstGeom>
          <a:ln>
            <a:solidFill>
              <a:schemeClr val="tx1"/>
            </a:solidFill>
          </a:ln>
        </p:spPr>
      </p:pic>
      <p:pic>
        <p:nvPicPr>
          <p:cNvPr id="12" name="Resim 11">
            <a:extLst>
              <a:ext uri="{FF2B5EF4-FFF2-40B4-BE49-F238E27FC236}">
                <a16:creationId xmlns:a16="http://schemas.microsoft.com/office/drawing/2014/main" id="{62E0C0E1-F48D-0244-94DE-E31A1430A5CA}"/>
              </a:ext>
            </a:extLst>
          </p:cNvPr>
          <p:cNvPicPr>
            <a:picLocks noChangeAspect="1"/>
          </p:cNvPicPr>
          <p:nvPr/>
        </p:nvPicPr>
        <p:blipFill>
          <a:blip r:embed="rId5"/>
          <a:stretch>
            <a:fillRect/>
          </a:stretch>
        </p:blipFill>
        <p:spPr>
          <a:xfrm>
            <a:off x="7255342" y="2421636"/>
            <a:ext cx="1667867" cy="2219496"/>
          </a:xfrm>
          <a:prstGeom prst="rect">
            <a:avLst/>
          </a:prstGeom>
          <a:ln>
            <a:solidFill>
              <a:schemeClr val="tx1"/>
            </a:solidFill>
          </a:ln>
        </p:spPr>
      </p:pic>
      <p:sp>
        <p:nvSpPr>
          <p:cNvPr id="13" name="Metin kutusu 12">
            <a:extLst>
              <a:ext uri="{FF2B5EF4-FFF2-40B4-BE49-F238E27FC236}">
                <a16:creationId xmlns:a16="http://schemas.microsoft.com/office/drawing/2014/main" id="{FA327526-A0A5-5446-8F63-281299FAB695}"/>
              </a:ext>
            </a:extLst>
          </p:cNvPr>
          <p:cNvSpPr txBox="1"/>
          <p:nvPr/>
        </p:nvSpPr>
        <p:spPr>
          <a:xfrm>
            <a:off x="0" y="4709988"/>
            <a:ext cx="5306060" cy="1938992"/>
          </a:xfrm>
          <a:prstGeom prst="rect">
            <a:avLst/>
          </a:prstGeom>
          <a:noFill/>
          <a:ln>
            <a:noFill/>
          </a:ln>
        </p:spPr>
        <p:txBody>
          <a:bodyPr wrap="square" rtlCol="0">
            <a:spAutoFit/>
          </a:bodyPr>
          <a:lstStyle/>
          <a:p>
            <a:pPr algn="ctr"/>
            <a:r>
              <a:rPr lang="tr-TR" sz="1200" b="1" dirty="0">
                <a:latin typeface="Arial" panose="020B0604020202020204" pitchFamily="34" charset="0"/>
                <a:cs typeface="Arial" panose="020B0604020202020204" pitchFamily="34" charset="0"/>
              </a:rPr>
              <a:t>ONUR ŞAHİN</a:t>
            </a:r>
          </a:p>
          <a:p>
            <a:pPr algn="just"/>
            <a:r>
              <a:rPr lang="tr-TR" sz="1200" dirty="0">
                <a:latin typeface="Arial" panose="020B0604020202020204" pitchFamily="34" charset="0"/>
                <a:cs typeface="Arial" panose="020B0604020202020204" pitchFamily="34" charset="0"/>
              </a:rPr>
              <a:t>-İzmir </a:t>
            </a:r>
            <a:r>
              <a:rPr lang="tr-TR" sz="1200" dirty="0" err="1">
                <a:latin typeface="Arial" panose="020B0604020202020204" pitchFamily="34" charset="0"/>
                <a:cs typeface="Arial" panose="020B0604020202020204" pitchFamily="34" charset="0"/>
              </a:rPr>
              <a:t>Büyükçiğli</a:t>
            </a:r>
            <a:r>
              <a:rPr lang="tr-TR" sz="1200" dirty="0">
                <a:latin typeface="Arial" panose="020B0604020202020204" pitchFamily="34" charset="0"/>
                <a:cs typeface="Arial" panose="020B0604020202020204" pitchFamily="34" charset="0"/>
              </a:rPr>
              <a:t> Özel Türk Anadolu Lisesi’nde 11. Sınıf öğrencisidir. </a:t>
            </a:r>
          </a:p>
          <a:p>
            <a:pPr algn="just"/>
            <a:r>
              <a:rPr lang="tr-TR" sz="1200" dirty="0">
                <a:latin typeface="Arial" panose="020B0604020202020204" pitchFamily="34" charset="0"/>
                <a:cs typeface="Arial" panose="020B0604020202020204" pitchFamily="34" charset="0"/>
              </a:rPr>
              <a:t>-İleri seviyede </a:t>
            </a:r>
            <a:r>
              <a:rPr lang="tr-TR" sz="1200" dirty="0" err="1">
                <a:latin typeface="Arial" panose="020B0604020202020204" pitchFamily="34" charset="0"/>
                <a:cs typeface="Arial" panose="020B0604020202020204" pitchFamily="34" charset="0"/>
              </a:rPr>
              <a:t>Python</a:t>
            </a:r>
            <a:r>
              <a:rPr lang="tr-TR" sz="1200" dirty="0">
                <a:latin typeface="Arial" panose="020B0604020202020204" pitchFamily="34" charset="0"/>
                <a:cs typeface="Arial" panose="020B0604020202020204" pitchFamily="34" charset="0"/>
              </a:rPr>
              <a:t> programlama dili bilgisi vardır. </a:t>
            </a:r>
          </a:p>
          <a:p>
            <a:pPr algn="just"/>
            <a:r>
              <a:rPr lang="tr-TR" sz="1200" dirty="0">
                <a:latin typeface="Arial" panose="020B0604020202020204" pitchFamily="34" charset="0"/>
                <a:cs typeface="Arial" panose="020B0604020202020204" pitchFamily="34" charset="0"/>
              </a:rPr>
              <a:t>-Yapay zeka, makine öğrenmesi, derin öğrenme üzerinde projeler geliştirmektedir. </a:t>
            </a:r>
          </a:p>
          <a:p>
            <a:pPr algn="just"/>
            <a:r>
              <a:rPr lang="tr-TR" sz="1200" dirty="0">
                <a:latin typeface="Arial" panose="020B0604020202020204" pitchFamily="34" charset="0"/>
                <a:cs typeface="Arial" panose="020B0604020202020204" pitchFamily="34" charset="0"/>
              </a:rPr>
              <a:t>-Başlangıç seviyesi HTML, CSS, R dillerini bilmektedir. </a:t>
            </a:r>
          </a:p>
          <a:p>
            <a:pPr algn="just"/>
            <a:r>
              <a:rPr lang="tr-TR" sz="1200" dirty="0">
                <a:latin typeface="Arial" panose="020B0604020202020204" pitchFamily="34" charset="0"/>
                <a:cs typeface="Arial" panose="020B0604020202020204" pitchFamily="34" charset="0"/>
              </a:rPr>
              <a:t>-2023 IEEE Uluslararası Elektrik, Elektronik ve Bilgisayar Bilimleri Öğrenci Konferansı'nda (SCEECS) kabul alarak 2 makale bildirisinde bulunmuştur. Bu bildiriler makine öğrenmesi ve doğal dil işleme alanındadır. </a:t>
            </a:r>
          </a:p>
          <a:p>
            <a:pPr algn="ctr"/>
            <a:endParaRPr lang="tr-TR" sz="1200" dirty="0">
              <a:latin typeface="Arial" panose="020B0604020202020204" pitchFamily="34" charset="0"/>
              <a:cs typeface="Arial" panose="020B0604020202020204" pitchFamily="34" charset="0"/>
            </a:endParaRPr>
          </a:p>
        </p:txBody>
      </p:sp>
      <p:sp>
        <p:nvSpPr>
          <p:cNvPr id="14" name="Metin kutusu 13">
            <a:extLst>
              <a:ext uri="{FF2B5EF4-FFF2-40B4-BE49-F238E27FC236}">
                <a16:creationId xmlns:a16="http://schemas.microsoft.com/office/drawing/2014/main" id="{6D22C0B9-FC08-834A-8C44-249582A7347D}"/>
              </a:ext>
            </a:extLst>
          </p:cNvPr>
          <p:cNvSpPr txBox="1"/>
          <p:nvPr/>
        </p:nvSpPr>
        <p:spPr>
          <a:xfrm>
            <a:off x="5387340" y="4709988"/>
            <a:ext cx="5306060" cy="1384995"/>
          </a:xfrm>
          <a:prstGeom prst="rect">
            <a:avLst/>
          </a:prstGeom>
          <a:noFill/>
          <a:ln>
            <a:noFill/>
          </a:ln>
        </p:spPr>
        <p:txBody>
          <a:bodyPr wrap="square" rtlCol="0">
            <a:spAutoFit/>
          </a:bodyPr>
          <a:lstStyle/>
          <a:p>
            <a:pPr algn="ctr"/>
            <a:r>
              <a:rPr lang="tr-TR" sz="1200" b="1" dirty="0">
                <a:latin typeface="Arial" panose="020B0604020202020204" pitchFamily="34" charset="0"/>
                <a:cs typeface="Arial" panose="020B0604020202020204" pitchFamily="34" charset="0"/>
              </a:rPr>
              <a:t>GAMZE KAVAS</a:t>
            </a:r>
            <a:endParaRPr lang="tr-TR" sz="1200" dirty="0">
              <a:effectLst/>
              <a:latin typeface="Helvetica" pitchFamily="2" charset="0"/>
            </a:endParaRPr>
          </a:p>
          <a:p>
            <a:pPr algn="just"/>
            <a:r>
              <a:rPr lang="tr-TR" sz="1200" dirty="0">
                <a:latin typeface="Arial" panose="020B0604020202020204" pitchFamily="34" charset="0"/>
                <a:cs typeface="Arial" panose="020B0604020202020204" pitchFamily="34" charset="0"/>
              </a:rPr>
              <a:t>-Bilişim teknolojileri ve yazılım öğretmenidir. </a:t>
            </a:r>
          </a:p>
          <a:p>
            <a:pPr algn="just"/>
            <a:r>
              <a:rPr lang="tr-TR" sz="1200" dirty="0">
                <a:latin typeface="Arial" panose="020B0604020202020204" pitchFamily="34" charset="0"/>
                <a:cs typeface="Arial" panose="020B0604020202020204" pitchFamily="34" charset="0"/>
              </a:rPr>
              <a:t>-Dokuz Eylül Üniversitesi Buca Eğitim Fakültesi Bilgisayar ve Öğretim Teknolojileri öğretmenliği bölümünde yüksek lisans tez aşamasındadır. </a:t>
            </a:r>
          </a:p>
          <a:p>
            <a:pPr algn="just"/>
            <a:r>
              <a:rPr lang="tr-TR" sz="1200" dirty="0">
                <a:latin typeface="Arial" panose="020B0604020202020204" pitchFamily="34" charset="0"/>
                <a:cs typeface="Arial" panose="020B0604020202020204" pitchFamily="34" charset="0"/>
              </a:rPr>
              <a:t>-Daha önce eğitim, teknoloji, robotik, kodlama alanlarında çok sayıda proje yaparak bölgesel, ulusal ve uluslararası yarışmalara katılarak dereceler elde etmiştir.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1792574" y="1634235"/>
            <a:ext cx="6682740" cy="1244600"/>
          </a:xfrm>
          <a:prstGeom prst="rect">
            <a:avLst/>
          </a:prstGeom>
        </p:spPr>
        <p:txBody>
          <a:bodyPr vert="horz" wrap="square" lIns="0" tIns="12700" rIns="0" bIns="0" rtlCol="0">
            <a:spAutoFit/>
          </a:bodyPr>
          <a:lstStyle/>
          <a:p>
            <a:pPr marL="1283335" marR="21590" indent="-127127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EK</a:t>
            </a:r>
            <a:r>
              <a:rPr sz="4000" b="1" spc="-229" dirty="0">
                <a:solidFill>
                  <a:srgbClr val="1C1C57"/>
                </a:solidFill>
                <a:latin typeface="Arial"/>
                <a:cs typeface="Arial"/>
              </a:rPr>
              <a:t>İ</a:t>
            </a:r>
            <a:r>
              <a:rPr sz="4000" b="1" dirty="0">
                <a:solidFill>
                  <a:srgbClr val="1C1C57"/>
                </a:solidFill>
                <a:latin typeface="Arial"/>
                <a:cs typeface="Arial"/>
              </a:rPr>
              <a:t>P</a:t>
            </a:r>
            <a:r>
              <a:rPr sz="4000" b="1" spc="-535" dirty="0">
                <a:solidFill>
                  <a:srgbClr val="1C1C57"/>
                </a:solidFill>
                <a:latin typeface="Arial"/>
                <a:cs typeface="Arial"/>
              </a:rPr>
              <a:t> </a:t>
            </a:r>
            <a:r>
              <a:rPr sz="4000" b="1" spc="-235" dirty="0">
                <a:solidFill>
                  <a:srgbClr val="1C1C57"/>
                </a:solidFill>
                <a:latin typeface="Arial"/>
                <a:cs typeface="Arial"/>
              </a:rPr>
              <a:t>ÜYELER</a:t>
            </a:r>
            <a:r>
              <a:rPr sz="4000" b="1" spc="-229" dirty="0">
                <a:solidFill>
                  <a:srgbClr val="1C1C57"/>
                </a:solidFill>
                <a:latin typeface="Arial"/>
                <a:cs typeface="Arial"/>
              </a:rPr>
              <a:t>İ</a:t>
            </a:r>
            <a:r>
              <a:rPr sz="4000" b="1" spc="-235" dirty="0">
                <a:solidFill>
                  <a:srgbClr val="1C1C57"/>
                </a:solidFill>
                <a:latin typeface="Arial"/>
                <a:cs typeface="Arial"/>
              </a:rPr>
              <a:t>N</a:t>
            </a:r>
            <a:r>
              <a:rPr sz="4000" b="1" spc="-229" dirty="0">
                <a:solidFill>
                  <a:srgbClr val="1C1C57"/>
                </a:solidFill>
                <a:latin typeface="Arial"/>
                <a:cs typeface="Arial"/>
              </a:rPr>
              <a:t>İ</a:t>
            </a:r>
            <a:r>
              <a:rPr sz="4000" b="1" dirty="0">
                <a:solidFill>
                  <a:srgbClr val="1C1C57"/>
                </a:solidFill>
                <a:latin typeface="Arial"/>
                <a:cs typeface="Arial"/>
              </a:rPr>
              <a:t>N</a:t>
            </a:r>
            <a:r>
              <a:rPr sz="4000" b="1" spc="-459" dirty="0">
                <a:solidFill>
                  <a:srgbClr val="1C1C57"/>
                </a:solidFill>
                <a:latin typeface="Arial"/>
                <a:cs typeface="Arial"/>
              </a:rPr>
              <a:t> </a:t>
            </a:r>
            <a:r>
              <a:rPr sz="4000" b="1" spc="-235" dirty="0">
                <a:solidFill>
                  <a:srgbClr val="1C1C57"/>
                </a:solidFill>
                <a:latin typeface="Arial"/>
                <a:cs typeface="Arial"/>
              </a:rPr>
              <a:t>PR</a:t>
            </a:r>
            <a:r>
              <a:rPr sz="4000" b="1" spc="-229" dirty="0">
                <a:solidFill>
                  <a:srgbClr val="1C1C57"/>
                </a:solidFill>
                <a:latin typeface="Arial"/>
                <a:cs typeface="Arial"/>
              </a:rPr>
              <a:t>OJ</a:t>
            </a:r>
            <a:r>
              <a:rPr sz="4000" b="1" spc="-235" dirty="0">
                <a:solidFill>
                  <a:srgbClr val="1C1C57"/>
                </a:solidFill>
                <a:latin typeface="Arial"/>
                <a:cs typeface="Arial"/>
              </a:rPr>
              <a:t>EYE  SUNDU</a:t>
            </a:r>
            <a:r>
              <a:rPr sz="4000" b="1" spc="-229" dirty="0">
                <a:solidFill>
                  <a:srgbClr val="1C1C57"/>
                </a:solidFill>
                <a:latin typeface="Arial"/>
                <a:cs typeface="Arial"/>
              </a:rPr>
              <a:t>Ğ</a:t>
            </a:r>
            <a:r>
              <a:rPr sz="4000" b="1" dirty="0">
                <a:solidFill>
                  <a:srgbClr val="1C1C57"/>
                </a:solidFill>
                <a:latin typeface="Arial"/>
                <a:cs typeface="Arial"/>
              </a:rPr>
              <a:t>U</a:t>
            </a:r>
            <a:r>
              <a:rPr sz="4000" b="1" spc="-459" dirty="0">
                <a:solidFill>
                  <a:srgbClr val="1C1C57"/>
                </a:solidFill>
                <a:latin typeface="Arial"/>
                <a:cs typeface="Arial"/>
              </a:rPr>
              <a:t> </a:t>
            </a:r>
            <a:r>
              <a:rPr sz="4000" b="1" spc="-235" dirty="0">
                <a:solidFill>
                  <a:srgbClr val="1C1C57"/>
                </a:solidFill>
                <a:latin typeface="Arial"/>
                <a:cs typeface="Arial"/>
              </a:rPr>
              <a:t>K</a:t>
            </a:r>
            <a:r>
              <a:rPr sz="4000" b="1" spc="-530" dirty="0">
                <a:solidFill>
                  <a:srgbClr val="1C1C57"/>
                </a:solidFill>
                <a:latin typeface="Arial"/>
                <a:cs typeface="Arial"/>
              </a:rPr>
              <a:t>A</a:t>
            </a:r>
            <a:r>
              <a:rPr sz="4000" b="1" spc="-235" dirty="0">
                <a:solidFill>
                  <a:srgbClr val="1C1C57"/>
                </a:solidFill>
                <a:latin typeface="Arial"/>
                <a:cs typeface="Arial"/>
              </a:rPr>
              <a:t>T</a:t>
            </a:r>
            <a:r>
              <a:rPr sz="4000" b="1" spc="-229" dirty="0">
                <a:solidFill>
                  <a:srgbClr val="1C1C57"/>
                </a:solidFill>
                <a:latin typeface="Arial"/>
                <a:cs typeface="Arial"/>
              </a:rPr>
              <a:t>K</a:t>
            </a:r>
            <a:r>
              <a:rPr sz="4000" b="1" dirty="0">
                <a:solidFill>
                  <a:srgbClr val="1C1C57"/>
                </a:solidFill>
                <a:latin typeface="Arial"/>
                <a:cs typeface="Arial"/>
              </a:rPr>
              <a:t>I</a:t>
            </a:r>
            <a:r>
              <a:rPr sz="4000" b="1" spc="-459" dirty="0">
                <a:solidFill>
                  <a:srgbClr val="1C1C57"/>
                </a:solidFill>
                <a:latin typeface="Arial"/>
                <a:cs typeface="Arial"/>
              </a:rPr>
              <a:t> </a:t>
            </a:r>
            <a:r>
              <a:rPr sz="4000" b="1" dirty="0">
                <a:solidFill>
                  <a:srgbClr val="6E6E72"/>
                </a:solidFill>
                <a:latin typeface="Arial"/>
                <a:cs typeface="Arial"/>
              </a:rPr>
              <a:t>-</a:t>
            </a:r>
            <a:endParaRPr sz="40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Metin kutusu 9">
            <a:extLst>
              <a:ext uri="{FF2B5EF4-FFF2-40B4-BE49-F238E27FC236}">
                <a16:creationId xmlns:a16="http://schemas.microsoft.com/office/drawing/2014/main" id="{DF6FD622-476E-644F-9911-36B2C6FA1DC3}"/>
              </a:ext>
            </a:extLst>
          </p:cNvPr>
          <p:cNvSpPr txBox="1"/>
          <p:nvPr/>
        </p:nvSpPr>
        <p:spPr>
          <a:xfrm>
            <a:off x="624523" y="3165347"/>
            <a:ext cx="9438134" cy="1631216"/>
          </a:xfrm>
          <a:prstGeom prst="rect">
            <a:avLst/>
          </a:prstGeom>
          <a:noFill/>
        </p:spPr>
        <p:txBody>
          <a:bodyPr wrap="square" rtlCol="0">
            <a:spAutoFit/>
          </a:bodyPr>
          <a:lstStyle/>
          <a:p>
            <a:pPr algn="just"/>
            <a:r>
              <a:rPr lang="tr-TR" sz="2000" dirty="0">
                <a:latin typeface="Arial" panose="020B0604020202020204" pitchFamily="34" charset="0"/>
                <a:cs typeface="Arial" panose="020B0604020202020204" pitchFamily="34" charset="0"/>
              </a:rPr>
              <a:t>	</a:t>
            </a:r>
            <a:r>
              <a:rPr lang="tr-TR" sz="2000" b="1" dirty="0">
                <a:latin typeface="Arial" panose="020B0604020202020204" pitchFamily="34" charset="0"/>
                <a:cs typeface="Arial" panose="020B0604020202020204" pitchFamily="34" charset="0"/>
              </a:rPr>
              <a:t>ONUR ŞAHİN: </a:t>
            </a:r>
            <a:r>
              <a:rPr lang="tr-TR" sz="2000" dirty="0">
                <a:latin typeface="Arial" panose="020B0604020202020204" pitchFamily="34" charset="0"/>
                <a:cs typeface="Arial" panose="020B0604020202020204" pitchFamily="34" charset="0"/>
              </a:rPr>
              <a:t>Projenin kodlanması, test ve deney aşamalarının gerçekleştirilmesinden sorumludur.</a:t>
            </a:r>
          </a:p>
          <a:p>
            <a:pPr algn="just"/>
            <a:endParaRPr lang="tr-TR" sz="2000" dirty="0">
              <a:latin typeface="Arial" panose="020B0604020202020204" pitchFamily="34" charset="0"/>
              <a:cs typeface="Arial" panose="020B0604020202020204" pitchFamily="34" charset="0"/>
            </a:endParaRPr>
          </a:p>
          <a:p>
            <a:pPr algn="just"/>
            <a:r>
              <a:rPr lang="tr-TR" sz="2000" dirty="0">
                <a:latin typeface="Arial" panose="020B0604020202020204" pitchFamily="34" charset="0"/>
                <a:cs typeface="Arial" panose="020B0604020202020204" pitchFamily="34" charset="0"/>
              </a:rPr>
              <a:t>	</a:t>
            </a:r>
            <a:r>
              <a:rPr lang="tr-TR" sz="2000" b="1" dirty="0">
                <a:latin typeface="Arial" panose="020B0604020202020204" pitchFamily="34" charset="0"/>
                <a:cs typeface="Arial" panose="020B0604020202020204" pitchFamily="34" charset="0"/>
              </a:rPr>
              <a:t>GAMZE KAVAS: </a:t>
            </a:r>
            <a:r>
              <a:rPr lang="tr-TR" sz="2000" dirty="0">
                <a:latin typeface="Arial" panose="020B0604020202020204" pitchFamily="34" charset="0"/>
                <a:cs typeface="Arial" panose="020B0604020202020204" pitchFamily="34" charset="0"/>
              </a:rPr>
              <a:t>Proje planlaması, yönlendirme, takip ve </a:t>
            </a:r>
            <a:r>
              <a:rPr lang="tr-TR" sz="2000" dirty="0" err="1">
                <a:latin typeface="Arial" panose="020B0604020202020204" pitchFamily="34" charset="0"/>
                <a:cs typeface="Arial" panose="020B0604020202020204" pitchFamily="34" charset="0"/>
              </a:rPr>
              <a:t>mentörlük</a:t>
            </a:r>
            <a:r>
              <a:rPr lang="tr-TR" sz="2000" dirty="0">
                <a:latin typeface="Arial" panose="020B0604020202020204" pitchFamily="34" charset="0"/>
                <a:cs typeface="Arial" panose="020B0604020202020204" pitchFamily="34" charset="0"/>
              </a:rPr>
              <a:t> görevlerinden sorumludur.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3674471" y="1472691"/>
            <a:ext cx="302069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PR</a:t>
            </a:r>
            <a:r>
              <a:rPr sz="4000" b="1" spc="-229" dirty="0">
                <a:solidFill>
                  <a:srgbClr val="1C1C57"/>
                </a:solidFill>
                <a:latin typeface="Arial"/>
                <a:cs typeface="Arial"/>
              </a:rPr>
              <a:t>O</a:t>
            </a:r>
            <a:r>
              <a:rPr sz="4000" b="1" spc="-235" dirty="0">
                <a:solidFill>
                  <a:srgbClr val="1C1C57"/>
                </a:solidFill>
                <a:latin typeface="Arial"/>
                <a:cs typeface="Arial"/>
              </a:rPr>
              <a:t>BLE</a:t>
            </a:r>
            <a:r>
              <a:rPr sz="4000" b="1" dirty="0">
                <a:solidFill>
                  <a:srgbClr val="1C1C57"/>
                </a:solidFill>
                <a:latin typeface="Arial"/>
                <a:cs typeface="Arial"/>
              </a:rPr>
              <a:t>M</a:t>
            </a:r>
            <a:r>
              <a:rPr sz="4000" b="1" spc="-455" dirty="0">
                <a:solidFill>
                  <a:srgbClr val="1C1C57"/>
                </a:solidFill>
                <a:latin typeface="Arial"/>
                <a:cs typeface="Arial"/>
              </a:rPr>
              <a:t> </a:t>
            </a:r>
            <a:r>
              <a:rPr sz="4000" b="1" dirty="0">
                <a:solidFill>
                  <a:srgbClr val="6E6E72"/>
                </a:solidFill>
                <a:latin typeface="Arial"/>
                <a:cs typeface="Arial"/>
              </a:rPr>
              <a:t>-</a:t>
            </a:r>
            <a:endParaRPr sz="40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Metin kutusu 9">
            <a:extLst>
              <a:ext uri="{FF2B5EF4-FFF2-40B4-BE49-F238E27FC236}">
                <a16:creationId xmlns:a16="http://schemas.microsoft.com/office/drawing/2014/main" id="{AB30389C-A072-9546-AD2A-C343A08A0A2F}"/>
              </a:ext>
            </a:extLst>
          </p:cNvPr>
          <p:cNvSpPr txBox="1"/>
          <p:nvPr/>
        </p:nvSpPr>
        <p:spPr>
          <a:xfrm>
            <a:off x="627633" y="2307272"/>
            <a:ext cx="9438134" cy="2246769"/>
          </a:xfrm>
          <a:prstGeom prst="rect">
            <a:avLst/>
          </a:prstGeom>
          <a:noFill/>
        </p:spPr>
        <p:txBody>
          <a:bodyPr wrap="square" rtlCol="0">
            <a:spAutoFit/>
          </a:bodyPr>
          <a:lstStyle/>
          <a:p>
            <a:pPr algn="just"/>
            <a:r>
              <a:rPr lang="tr-TR" sz="2000" dirty="0">
                <a:latin typeface="Arial" panose="020B0604020202020204" pitchFamily="34" charset="0"/>
                <a:cs typeface="Arial" panose="020B0604020202020204" pitchFamily="34" charset="0"/>
              </a:rPr>
              <a:t>	Bu projede problem durumu, cinsiyetçi, ırkçı, küfür ve hakaret söylemleri gibi aşağılayıcı söylemler içeren cümlelerdir.  Amacımız, bu gibi aşağılayıcı söylemlerin doğal dil işleme yöntemleri ile tespit edilmesini sağlamaktır.</a:t>
            </a:r>
            <a:r>
              <a:rPr lang="en-US" sz="2000" dirty="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Aşağılayıcı söylemlerin tespiti, insanların sözlü veya yazılı olarak ifade ettikleri cümleleri anlamaya ve anlamlandırmaya yardımcı olur. Bu, özellikle müşteri hizmetleri veya sosyal medya gibi işletmelerin, müşterileriyle iletişim kurdukları alanlarda oldukça faydalıdır.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2519663" y="1494028"/>
            <a:ext cx="563753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PR</a:t>
            </a:r>
            <a:r>
              <a:rPr sz="4000" b="1" spc="-229" dirty="0">
                <a:solidFill>
                  <a:srgbClr val="1C1C57"/>
                </a:solidFill>
                <a:latin typeface="Arial"/>
                <a:cs typeface="Arial"/>
              </a:rPr>
              <a:t>O</a:t>
            </a:r>
            <a:r>
              <a:rPr sz="4000" b="1" spc="-235" dirty="0">
                <a:solidFill>
                  <a:srgbClr val="1C1C57"/>
                </a:solidFill>
                <a:latin typeface="Arial"/>
                <a:cs typeface="Arial"/>
              </a:rPr>
              <a:t>BLE</a:t>
            </a:r>
            <a:r>
              <a:rPr sz="4000" b="1" spc="-225" dirty="0">
                <a:solidFill>
                  <a:srgbClr val="1C1C57"/>
                </a:solidFill>
                <a:latin typeface="Arial"/>
                <a:cs typeface="Arial"/>
              </a:rPr>
              <a:t>M</a:t>
            </a:r>
            <a:r>
              <a:rPr sz="4000" b="1" spc="-229" dirty="0">
                <a:solidFill>
                  <a:srgbClr val="1C1C57"/>
                </a:solidFill>
                <a:latin typeface="Arial"/>
                <a:cs typeface="Arial"/>
              </a:rPr>
              <a:t>İ</a:t>
            </a:r>
            <a:r>
              <a:rPr sz="4000" b="1" dirty="0">
                <a:solidFill>
                  <a:srgbClr val="1C1C57"/>
                </a:solidFill>
                <a:latin typeface="Arial"/>
                <a:cs typeface="Arial"/>
              </a:rPr>
              <a:t>N</a:t>
            </a:r>
            <a:r>
              <a:rPr sz="4000" b="1" spc="-459" dirty="0">
                <a:solidFill>
                  <a:srgbClr val="1C1C57"/>
                </a:solidFill>
                <a:latin typeface="Arial"/>
                <a:cs typeface="Arial"/>
              </a:rPr>
              <a:t> </a:t>
            </a:r>
            <a:r>
              <a:rPr sz="4000" b="1" spc="-235" dirty="0">
                <a:solidFill>
                  <a:srgbClr val="1C1C57"/>
                </a:solidFill>
                <a:latin typeface="Arial"/>
                <a:cs typeface="Arial"/>
              </a:rPr>
              <a:t>Ç</a:t>
            </a:r>
            <a:r>
              <a:rPr sz="4000" b="1" spc="-229" dirty="0">
                <a:solidFill>
                  <a:srgbClr val="1C1C57"/>
                </a:solidFill>
                <a:latin typeface="Arial"/>
                <a:cs typeface="Arial"/>
              </a:rPr>
              <a:t>Ö</a:t>
            </a:r>
            <a:r>
              <a:rPr sz="4000" b="1" spc="-235" dirty="0">
                <a:solidFill>
                  <a:srgbClr val="1C1C57"/>
                </a:solidFill>
                <a:latin typeface="Arial"/>
                <a:cs typeface="Arial"/>
              </a:rPr>
              <a:t>Z</a:t>
            </a:r>
            <a:r>
              <a:rPr sz="4000" b="1" spc="-229" dirty="0">
                <a:solidFill>
                  <a:srgbClr val="1C1C57"/>
                </a:solidFill>
                <a:latin typeface="Arial"/>
                <a:cs typeface="Arial"/>
              </a:rPr>
              <a:t>Ü</a:t>
            </a:r>
            <a:r>
              <a:rPr sz="4000" b="1" spc="-225" dirty="0">
                <a:solidFill>
                  <a:srgbClr val="1C1C57"/>
                </a:solidFill>
                <a:latin typeface="Arial"/>
                <a:cs typeface="Arial"/>
              </a:rPr>
              <a:t>M</a:t>
            </a:r>
            <a:r>
              <a:rPr sz="4000" b="1" dirty="0">
                <a:solidFill>
                  <a:srgbClr val="1C1C57"/>
                </a:solidFill>
                <a:latin typeface="Arial"/>
                <a:cs typeface="Arial"/>
              </a:rPr>
              <a:t>Ü</a:t>
            </a:r>
            <a:r>
              <a:rPr sz="4000" b="1" spc="-470" dirty="0">
                <a:solidFill>
                  <a:srgbClr val="1C1C57"/>
                </a:solidFill>
                <a:latin typeface="Arial"/>
                <a:cs typeface="Arial"/>
              </a:rPr>
              <a:t> </a:t>
            </a:r>
            <a:r>
              <a:rPr sz="4000" b="1" dirty="0">
                <a:solidFill>
                  <a:srgbClr val="6E6E72"/>
                </a:solidFill>
                <a:latin typeface="Arial"/>
                <a:cs typeface="Arial"/>
              </a:rPr>
              <a:t>-</a:t>
            </a:r>
            <a:endParaRPr sz="400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0" name="object 10"/>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1" name="Metin kutusu 10">
            <a:extLst>
              <a:ext uri="{FF2B5EF4-FFF2-40B4-BE49-F238E27FC236}">
                <a16:creationId xmlns:a16="http://schemas.microsoft.com/office/drawing/2014/main" id="{25FAB8C0-47DE-D945-B379-58124B370F5B}"/>
              </a:ext>
            </a:extLst>
          </p:cNvPr>
          <p:cNvSpPr txBox="1"/>
          <p:nvPr/>
        </p:nvSpPr>
        <p:spPr>
          <a:xfrm>
            <a:off x="627633" y="2307272"/>
            <a:ext cx="9438134" cy="1015663"/>
          </a:xfrm>
          <a:prstGeom prst="rect">
            <a:avLst/>
          </a:prstGeom>
          <a:noFill/>
        </p:spPr>
        <p:txBody>
          <a:bodyPr wrap="square" rtlCol="0">
            <a:spAutoFit/>
          </a:bodyPr>
          <a:lstStyle/>
          <a:p>
            <a:pPr algn="just"/>
            <a:r>
              <a:rPr lang="tr-TR" sz="2000" dirty="0">
                <a:latin typeface="Arial" panose="020B0604020202020204" pitchFamily="34" charset="0"/>
                <a:cs typeface="Arial" panose="020B0604020202020204" pitchFamily="34" charset="0"/>
              </a:rPr>
              <a:t>	Bu problemi çözmek için birçok teknik kullanılabilir. Biz son teknoloji ürün olan </a:t>
            </a:r>
            <a:r>
              <a:rPr lang="tr-TR" sz="2000" dirty="0" err="1">
                <a:latin typeface="Arial" panose="020B0604020202020204" pitchFamily="34" charset="0"/>
                <a:cs typeface="Arial" panose="020B0604020202020204" pitchFamily="34" charset="0"/>
              </a:rPr>
              <a:t>Huggingface</a:t>
            </a:r>
            <a:r>
              <a:rPr lang="tr-TR" sz="2000" dirty="0">
                <a:latin typeface="Arial" panose="020B0604020202020204" pitchFamily="34" charset="0"/>
                <a:cs typeface="Arial" panose="020B0604020202020204" pitchFamily="34" charset="0"/>
              </a:rPr>
              <a:t> modellerinden yararlandık. Bir </a:t>
            </a:r>
            <a:r>
              <a:rPr lang="tr-TR" sz="2000" dirty="0" err="1">
                <a:latin typeface="Arial" panose="020B0604020202020204" pitchFamily="34" charset="0"/>
                <a:cs typeface="Arial" panose="020B0604020202020204" pitchFamily="34" charset="0"/>
              </a:rPr>
              <a:t>Huggingface</a:t>
            </a:r>
            <a:r>
              <a:rPr lang="tr-TR" sz="2000" dirty="0">
                <a:latin typeface="Arial" panose="020B0604020202020204" pitchFamily="34" charset="0"/>
                <a:cs typeface="Arial" panose="020B0604020202020204" pitchFamily="34" charset="0"/>
              </a:rPr>
              <a:t> modelini, verilen veri setine göre </a:t>
            </a:r>
            <a:r>
              <a:rPr lang="tr-TR" sz="2000" dirty="0" err="1">
                <a:latin typeface="Arial" panose="020B0604020202020204" pitchFamily="34" charset="0"/>
                <a:cs typeface="Arial" panose="020B0604020202020204" pitchFamily="34" charset="0"/>
              </a:rPr>
              <a:t>finetune</a:t>
            </a:r>
            <a:r>
              <a:rPr lang="tr-TR" sz="2000" dirty="0">
                <a:latin typeface="Arial" panose="020B0604020202020204" pitchFamily="34" charset="0"/>
                <a:cs typeface="Arial" panose="020B0604020202020204" pitchFamily="34" charset="0"/>
              </a:rPr>
              <a:t> ettik.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2740342" y="1494028"/>
            <a:ext cx="5253990" cy="1244600"/>
          </a:xfrm>
          <a:prstGeom prst="rect">
            <a:avLst/>
          </a:prstGeom>
        </p:spPr>
        <p:txBody>
          <a:bodyPr vert="horz" wrap="square" lIns="0" tIns="12700" rIns="0" bIns="0" rtlCol="0">
            <a:spAutoFit/>
          </a:bodyPr>
          <a:lstStyle/>
          <a:p>
            <a:pPr marL="12700" marR="5080" indent="319405">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HANG</a:t>
            </a:r>
            <a:r>
              <a:rPr sz="4000" b="1" dirty="0">
                <a:solidFill>
                  <a:srgbClr val="1C1C57"/>
                </a:solidFill>
                <a:latin typeface="Arial"/>
                <a:cs typeface="Arial"/>
              </a:rPr>
              <a:t>İ</a:t>
            </a:r>
            <a:r>
              <a:rPr sz="4000" b="1" spc="-535" dirty="0">
                <a:solidFill>
                  <a:srgbClr val="1C1C57"/>
                </a:solidFill>
                <a:latin typeface="Arial"/>
                <a:cs typeface="Arial"/>
              </a:rPr>
              <a:t> </a:t>
            </a:r>
            <a:r>
              <a:rPr sz="4000" b="1" spc="-235" dirty="0">
                <a:solidFill>
                  <a:srgbClr val="1C1C57"/>
                </a:solidFill>
                <a:latin typeface="Arial"/>
                <a:cs typeface="Arial"/>
              </a:rPr>
              <a:t>Y</a:t>
            </a:r>
            <a:r>
              <a:rPr sz="4000" b="1" spc="-229" dirty="0">
                <a:solidFill>
                  <a:srgbClr val="1C1C57"/>
                </a:solidFill>
                <a:latin typeface="Arial"/>
                <a:cs typeface="Arial"/>
              </a:rPr>
              <a:t>ÖN</a:t>
            </a:r>
            <a:r>
              <a:rPr sz="4000" b="1" spc="-240" dirty="0">
                <a:solidFill>
                  <a:srgbClr val="1C1C57"/>
                </a:solidFill>
                <a:latin typeface="Arial"/>
                <a:cs typeface="Arial"/>
              </a:rPr>
              <a:t>T</a:t>
            </a:r>
            <a:r>
              <a:rPr sz="4000" b="1" spc="-235" dirty="0">
                <a:solidFill>
                  <a:srgbClr val="1C1C57"/>
                </a:solidFill>
                <a:latin typeface="Arial"/>
                <a:cs typeface="Arial"/>
              </a:rPr>
              <a:t>E</a:t>
            </a:r>
            <a:r>
              <a:rPr sz="4000" b="1" spc="-225" dirty="0">
                <a:solidFill>
                  <a:srgbClr val="1C1C57"/>
                </a:solidFill>
                <a:latin typeface="Arial"/>
                <a:cs typeface="Arial"/>
              </a:rPr>
              <a:t>M</a:t>
            </a:r>
            <a:r>
              <a:rPr sz="4000" b="1" spc="-240" dirty="0">
                <a:solidFill>
                  <a:srgbClr val="1C1C57"/>
                </a:solidFill>
                <a:latin typeface="Arial"/>
                <a:cs typeface="Arial"/>
              </a:rPr>
              <a:t>L</a:t>
            </a:r>
            <a:r>
              <a:rPr sz="4000" b="1" dirty="0">
                <a:solidFill>
                  <a:srgbClr val="1C1C57"/>
                </a:solidFill>
                <a:latin typeface="Arial"/>
                <a:cs typeface="Arial"/>
              </a:rPr>
              <a:t>E  </a:t>
            </a:r>
            <a:r>
              <a:rPr sz="4000" b="1" spc="-235" dirty="0">
                <a:solidFill>
                  <a:srgbClr val="1C1C57"/>
                </a:solidFill>
                <a:latin typeface="Arial"/>
                <a:cs typeface="Arial"/>
              </a:rPr>
              <a:t>ÇÖ</a:t>
            </a:r>
            <a:r>
              <a:rPr sz="4000" b="1" spc="-240" dirty="0">
                <a:solidFill>
                  <a:srgbClr val="1C1C57"/>
                </a:solidFill>
                <a:latin typeface="Arial"/>
                <a:cs typeface="Arial"/>
              </a:rPr>
              <a:t>Z</a:t>
            </a:r>
            <a:r>
              <a:rPr sz="4000" b="1" spc="-235" dirty="0">
                <a:solidFill>
                  <a:srgbClr val="1C1C57"/>
                </a:solidFill>
                <a:latin typeface="Arial"/>
                <a:cs typeface="Arial"/>
              </a:rPr>
              <a:t>Ü</a:t>
            </a:r>
            <a:r>
              <a:rPr sz="4000" b="1" dirty="0">
                <a:solidFill>
                  <a:srgbClr val="1C1C57"/>
                </a:solidFill>
                <a:latin typeface="Arial"/>
                <a:cs typeface="Arial"/>
              </a:rPr>
              <a:t>M</a:t>
            </a:r>
            <a:r>
              <a:rPr sz="4000" b="1" spc="-455" dirty="0">
                <a:solidFill>
                  <a:srgbClr val="1C1C57"/>
                </a:solidFill>
                <a:latin typeface="Arial"/>
                <a:cs typeface="Arial"/>
              </a:rPr>
              <a:t> </a:t>
            </a:r>
            <a:r>
              <a:rPr sz="4000" b="1" spc="-229" dirty="0">
                <a:solidFill>
                  <a:srgbClr val="1C1C57"/>
                </a:solidFill>
                <a:latin typeface="Arial"/>
                <a:cs typeface="Arial"/>
              </a:rPr>
              <a:t>G</a:t>
            </a:r>
            <a:r>
              <a:rPr sz="4000" b="1" spc="-235" dirty="0">
                <a:solidFill>
                  <a:srgbClr val="1C1C57"/>
                </a:solidFill>
                <a:latin typeface="Arial"/>
                <a:cs typeface="Arial"/>
              </a:rPr>
              <a:t>E</a:t>
            </a:r>
            <a:r>
              <a:rPr sz="4000" b="1" spc="-240" dirty="0">
                <a:solidFill>
                  <a:srgbClr val="1C1C57"/>
                </a:solidFill>
                <a:latin typeface="Arial"/>
                <a:cs typeface="Arial"/>
              </a:rPr>
              <a:t>L</a:t>
            </a:r>
            <a:r>
              <a:rPr sz="4000" b="1" spc="-229" dirty="0">
                <a:solidFill>
                  <a:srgbClr val="1C1C57"/>
                </a:solidFill>
                <a:latin typeface="Arial"/>
                <a:cs typeface="Arial"/>
              </a:rPr>
              <a:t>İ</a:t>
            </a:r>
            <a:r>
              <a:rPr sz="4000" b="1" spc="-235" dirty="0">
                <a:solidFill>
                  <a:srgbClr val="1C1C57"/>
                </a:solidFill>
                <a:latin typeface="Arial"/>
                <a:cs typeface="Arial"/>
              </a:rPr>
              <a:t>Ş</a:t>
            </a:r>
            <a:r>
              <a:rPr sz="4000" b="1" spc="-240" dirty="0">
                <a:solidFill>
                  <a:srgbClr val="1C1C57"/>
                </a:solidFill>
                <a:latin typeface="Arial"/>
                <a:cs typeface="Arial"/>
              </a:rPr>
              <a:t>T</a:t>
            </a:r>
            <a:r>
              <a:rPr sz="4000" b="1" spc="-229" dirty="0">
                <a:solidFill>
                  <a:srgbClr val="1C1C57"/>
                </a:solidFill>
                <a:latin typeface="Arial"/>
                <a:cs typeface="Arial"/>
              </a:rPr>
              <a:t>İRİ</a:t>
            </a:r>
            <a:r>
              <a:rPr sz="4000" b="1" spc="-240" dirty="0">
                <a:solidFill>
                  <a:srgbClr val="1C1C57"/>
                </a:solidFill>
                <a:latin typeface="Arial"/>
                <a:cs typeface="Arial"/>
              </a:rPr>
              <a:t>L</a:t>
            </a:r>
            <a:r>
              <a:rPr sz="4000" b="1" spc="-235" dirty="0">
                <a:solidFill>
                  <a:srgbClr val="1C1C57"/>
                </a:solidFill>
                <a:latin typeface="Arial"/>
                <a:cs typeface="Arial"/>
              </a:rPr>
              <a:t>Dİ</a:t>
            </a:r>
            <a:r>
              <a:rPr sz="4000" b="1" spc="-225" dirty="0">
                <a:solidFill>
                  <a:srgbClr val="1C1C57"/>
                </a:solidFill>
                <a:latin typeface="Arial"/>
                <a:cs typeface="Arial"/>
              </a:rPr>
              <a:t>?</a:t>
            </a:r>
            <a:r>
              <a:rPr sz="4000" b="1" dirty="0">
                <a:solidFill>
                  <a:srgbClr val="6E6E72"/>
                </a:solidFill>
                <a:latin typeface="Arial"/>
                <a:cs typeface="Arial"/>
              </a:rPr>
              <a:t>-</a:t>
            </a:r>
            <a:endParaRPr sz="40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Metin kutusu 9">
            <a:extLst>
              <a:ext uri="{FF2B5EF4-FFF2-40B4-BE49-F238E27FC236}">
                <a16:creationId xmlns:a16="http://schemas.microsoft.com/office/drawing/2014/main" id="{4A98F7AC-CCE2-2940-820D-D3F8EE00472F}"/>
              </a:ext>
            </a:extLst>
          </p:cNvPr>
          <p:cNvSpPr txBox="1"/>
          <p:nvPr/>
        </p:nvSpPr>
        <p:spPr>
          <a:xfrm>
            <a:off x="627633" y="2929525"/>
            <a:ext cx="9438134" cy="707886"/>
          </a:xfrm>
          <a:prstGeom prst="rect">
            <a:avLst/>
          </a:prstGeom>
          <a:noFill/>
        </p:spPr>
        <p:txBody>
          <a:bodyPr wrap="square" rtlCol="0">
            <a:spAutoFit/>
          </a:bodyPr>
          <a:lstStyle/>
          <a:p>
            <a:pPr algn="just"/>
            <a:r>
              <a:rPr lang="tr-TR" sz="2000" dirty="0">
                <a:latin typeface="Arial" panose="020B0604020202020204" pitchFamily="34" charset="0"/>
                <a:cs typeface="Arial" panose="020B0604020202020204" pitchFamily="34" charset="0"/>
              </a:rPr>
              <a:t>	</a:t>
            </a:r>
            <a:r>
              <a:rPr lang="tr-TR" sz="2000" dirty="0" err="1">
                <a:latin typeface="Arial"/>
                <a:cs typeface="Arial"/>
              </a:rPr>
              <a:t>Huggingface</a:t>
            </a:r>
            <a:r>
              <a:rPr lang="tr-TR" sz="2000" dirty="0">
                <a:latin typeface="Arial"/>
                <a:cs typeface="Arial"/>
              </a:rPr>
              <a:t> üzerinden Türkçe bir bert modeli bulduk ve bu modeli verilen veriye </a:t>
            </a:r>
            <a:r>
              <a:rPr lang="tr-TR" sz="2000" dirty="0" err="1">
                <a:latin typeface="Arial"/>
                <a:cs typeface="Arial"/>
              </a:rPr>
              <a:t>fine</a:t>
            </a:r>
            <a:r>
              <a:rPr lang="tr-TR" sz="2000" dirty="0">
                <a:latin typeface="Arial"/>
                <a:cs typeface="Arial"/>
              </a:rPr>
              <a:t> </a:t>
            </a:r>
            <a:r>
              <a:rPr lang="tr-TR" sz="2000" dirty="0" err="1">
                <a:latin typeface="Arial"/>
                <a:cs typeface="Arial"/>
              </a:rPr>
              <a:t>tuning</a:t>
            </a:r>
            <a:r>
              <a:rPr lang="tr-TR" sz="2000" dirty="0">
                <a:latin typeface="Arial"/>
                <a:cs typeface="Arial"/>
              </a:rPr>
              <a:t> işlemi yaptık.</a:t>
            </a:r>
          </a:p>
        </p:txBody>
      </p:sp>
      <p:pic>
        <p:nvPicPr>
          <p:cNvPr id="11" name="Resi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355" y="3865856"/>
            <a:ext cx="9048689" cy="48502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698946" y="1490979"/>
            <a:ext cx="9649014" cy="551433"/>
          </a:xfrm>
          <a:prstGeom prst="rect">
            <a:avLst/>
          </a:prstGeom>
        </p:spPr>
        <p:txBody>
          <a:bodyPr vert="horz" wrap="square" lIns="0" tIns="12700" rIns="0" bIns="0" rtlCol="0">
            <a:spAutoFit/>
          </a:bodyPr>
          <a:lstStyle/>
          <a:p>
            <a:pPr marL="12700" marR="5080">
              <a:spcBef>
                <a:spcPts val="100"/>
              </a:spcBef>
            </a:pPr>
            <a:r>
              <a:rPr lang="en-US" sz="3500" b="1" dirty="0" smtClean="0">
                <a:solidFill>
                  <a:srgbClr val="1C1C57"/>
                </a:solidFill>
                <a:latin typeface="Arial"/>
                <a:cs typeface="Arial"/>
              </a:rPr>
              <a:t>-</a:t>
            </a:r>
            <a:r>
              <a:rPr sz="3500" b="1" spc="465" dirty="0" smtClean="0">
                <a:solidFill>
                  <a:srgbClr val="6E6E72"/>
                </a:solidFill>
                <a:latin typeface="Arial"/>
                <a:cs typeface="Arial"/>
              </a:rPr>
              <a:t> </a:t>
            </a:r>
            <a:r>
              <a:rPr sz="3500" b="1" spc="-605" dirty="0">
                <a:solidFill>
                  <a:srgbClr val="1C1C57"/>
                </a:solidFill>
                <a:latin typeface="Arial"/>
                <a:cs typeface="Arial"/>
              </a:rPr>
              <a:t>Y</a:t>
            </a:r>
            <a:r>
              <a:rPr sz="3500" b="1" spc="-229" dirty="0">
                <a:solidFill>
                  <a:srgbClr val="1C1C57"/>
                </a:solidFill>
                <a:latin typeface="Arial"/>
                <a:cs typeface="Arial"/>
              </a:rPr>
              <a:t>A</a:t>
            </a:r>
            <a:r>
              <a:rPr sz="3500" b="1" spc="-235" dirty="0">
                <a:solidFill>
                  <a:srgbClr val="1C1C57"/>
                </a:solidFill>
                <a:latin typeface="Arial"/>
                <a:cs typeface="Arial"/>
              </a:rPr>
              <a:t>P</a:t>
            </a:r>
            <a:r>
              <a:rPr sz="3500" b="1" spc="-225" dirty="0">
                <a:solidFill>
                  <a:srgbClr val="1C1C57"/>
                </a:solidFill>
                <a:latin typeface="Arial"/>
                <a:cs typeface="Arial"/>
              </a:rPr>
              <a:t>M</a:t>
            </a:r>
            <a:r>
              <a:rPr sz="3500" b="1" spc="-229" dirty="0">
                <a:solidFill>
                  <a:srgbClr val="1C1C57"/>
                </a:solidFill>
                <a:latin typeface="Arial"/>
                <a:cs typeface="Arial"/>
              </a:rPr>
              <a:t>I</a:t>
            </a:r>
            <a:r>
              <a:rPr sz="3500" b="1" dirty="0">
                <a:solidFill>
                  <a:srgbClr val="1C1C57"/>
                </a:solidFill>
                <a:latin typeface="Arial"/>
                <a:cs typeface="Arial"/>
              </a:rPr>
              <a:t>Ş</a:t>
            </a:r>
            <a:r>
              <a:rPr sz="3500" b="1" spc="-465" dirty="0">
                <a:solidFill>
                  <a:srgbClr val="1C1C57"/>
                </a:solidFill>
                <a:latin typeface="Arial"/>
                <a:cs typeface="Arial"/>
              </a:rPr>
              <a:t> </a:t>
            </a:r>
            <a:r>
              <a:rPr sz="3500" b="1" spc="-229" dirty="0" smtClean="0">
                <a:solidFill>
                  <a:srgbClr val="1C1C57"/>
                </a:solidFill>
                <a:latin typeface="Arial"/>
                <a:cs typeface="Arial"/>
              </a:rPr>
              <a:t>O</a:t>
            </a:r>
            <a:r>
              <a:rPr sz="3500" b="1" spc="-235" dirty="0" smtClean="0">
                <a:solidFill>
                  <a:srgbClr val="1C1C57"/>
                </a:solidFill>
                <a:latin typeface="Arial"/>
                <a:cs typeface="Arial"/>
              </a:rPr>
              <a:t>LDU</a:t>
            </a:r>
            <a:r>
              <a:rPr sz="3500" b="1" spc="-229" dirty="0" smtClean="0">
                <a:solidFill>
                  <a:srgbClr val="1C1C57"/>
                </a:solidFill>
                <a:latin typeface="Arial"/>
                <a:cs typeface="Arial"/>
              </a:rPr>
              <a:t>Ğ</a:t>
            </a:r>
            <a:r>
              <a:rPr sz="3500" b="1" spc="-235" dirty="0" smtClean="0">
                <a:solidFill>
                  <a:srgbClr val="1C1C57"/>
                </a:solidFill>
                <a:latin typeface="Arial"/>
                <a:cs typeface="Arial"/>
              </a:rPr>
              <a:t>U</a:t>
            </a:r>
            <a:r>
              <a:rPr lang="en-US" sz="3500" b="1" spc="-235" dirty="0" smtClean="0">
                <a:solidFill>
                  <a:srgbClr val="1C1C57"/>
                </a:solidFill>
                <a:latin typeface="Arial"/>
                <a:cs typeface="Arial"/>
              </a:rPr>
              <a:t>M</a:t>
            </a:r>
            <a:r>
              <a:rPr sz="3500" b="1" spc="-235" dirty="0" smtClean="0">
                <a:solidFill>
                  <a:srgbClr val="1C1C57"/>
                </a:solidFill>
                <a:latin typeface="Arial"/>
                <a:cs typeface="Arial"/>
              </a:rPr>
              <a:t>U</a:t>
            </a:r>
            <a:r>
              <a:rPr sz="3500" b="1" dirty="0" smtClean="0">
                <a:solidFill>
                  <a:srgbClr val="1C1C57"/>
                </a:solidFill>
                <a:latin typeface="Arial"/>
                <a:cs typeface="Arial"/>
              </a:rPr>
              <a:t>Z</a:t>
            </a:r>
            <a:r>
              <a:rPr sz="3500" b="1" spc="-465" dirty="0" smtClean="0">
                <a:solidFill>
                  <a:srgbClr val="1C1C57"/>
                </a:solidFill>
                <a:latin typeface="Arial"/>
                <a:cs typeface="Arial"/>
              </a:rPr>
              <a:t> </a:t>
            </a:r>
            <a:r>
              <a:rPr sz="3500" b="1" spc="-235" dirty="0">
                <a:solidFill>
                  <a:srgbClr val="1C1C57"/>
                </a:solidFill>
                <a:latin typeface="Arial"/>
                <a:cs typeface="Arial"/>
              </a:rPr>
              <a:t>TEKN</a:t>
            </a:r>
            <a:r>
              <a:rPr sz="3500" b="1" spc="-229" dirty="0">
                <a:solidFill>
                  <a:srgbClr val="1C1C57"/>
                </a:solidFill>
                <a:latin typeface="Arial"/>
                <a:cs typeface="Arial"/>
              </a:rPr>
              <a:t>İ</a:t>
            </a:r>
            <a:r>
              <a:rPr sz="3500" b="1" dirty="0">
                <a:solidFill>
                  <a:srgbClr val="1C1C57"/>
                </a:solidFill>
                <a:latin typeface="Arial"/>
                <a:cs typeface="Arial"/>
              </a:rPr>
              <a:t>K </a:t>
            </a:r>
            <a:r>
              <a:rPr sz="3500" b="1" spc="-235" dirty="0" smtClean="0">
                <a:solidFill>
                  <a:srgbClr val="1C1C57"/>
                </a:solidFill>
                <a:latin typeface="Arial"/>
                <a:cs typeface="Arial"/>
              </a:rPr>
              <a:t>ÇA</a:t>
            </a:r>
            <a:r>
              <a:rPr sz="3500" b="1" spc="-240" dirty="0" smtClean="0">
                <a:solidFill>
                  <a:srgbClr val="1C1C57"/>
                </a:solidFill>
                <a:latin typeface="Arial"/>
                <a:cs typeface="Arial"/>
              </a:rPr>
              <a:t>L</a:t>
            </a:r>
            <a:r>
              <a:rPr sz="3500" b="1" spc="-229" dirty="0" smtClean="0">
                <a:solidFill>
                  <a:srgbClr val="1C1C57"/>
                </a:solidFill>
                <a:latin typeface="Arial"/>
                <a:cs typeface="Arial"/>
              </a:rPr>
              <a:t>I</a:t>
            </a:r>
            <a:r>
              <a:rPr sz="3500" b="1" spc="-235" dirty="0" smtClean="0">
                <a:solidFill>
                  <a:srgbClr val="1C1C57"/>
                </a:solidFill>
                <a:latin typeface="Arial"/>
                <a:cs typeface="Arial"/>
              </a:rPr>
              <a:t>Ş</a:t>
            </a:r>
            <a:r>
              <a:rPr sz="3500" b="1" spc="-225" dirty="0" smtClean="0">
                <a:solidFill>
                  <a:srgbClr val="1C1C57"/>
                </a:solidFill>
                <a:latin typeface="Arial"/>
                <a:cs typeface="Arial"/>
              </a:rPr>
              <a:t>M</a:t>
            </a:r>
            <a:r>
              <a:rPr sz="3500" b="1" spc="-235" dirty="0" smtClean="0">
                <a:solidFill>
                  <a:srgbClr val="1C1C57"/>
                </a:solidFill>
                <a:latin typeface="Arial"/>
                <a:cs typeface="Arial"/>
              </a:rPr>
              <a:t>A</a:t>
            </a:r>
            <a:r>
              <a:rPr sz="3500" b="1" spc="-240" dirty="0" smtClean="0">
                <a:solidFill>
                  <a:srgbClr val="1C1C57"/>
                </a:solidFill>
                <a:latin typeface="Arial"/>
                <a:cs typeface="Arial"/>
              </a:rPr>
              <a:t>L</a:t>
            </a:r>
            <a:r>
              <a:rPr sz="3500" b="1" spc="-235" dirty="0" smtClean="0">
                <a:solidFill>
                  <a:srgbClr val="1C1C57"/>
                </a:solidFill>
                <a:latin typeface="Arial"/>
                <a:cs typeface="Arial"/>
              </a:rPr>
              <a:t>AR</a:t>
            </a:r>
            <a:r>
              <a:rPr lang="en-US" sz="3500" b="1" dirty="0" smtClean="0">
                <a:solidFill>
                  <a:srgbClr val="1C1C57"/>
                </a:solidFill>
                <a:latin typeface="Arial"/>
                <a:cs typeface="Arial"/>
              </a:rPr>
              <a:t> -</a:t>
            </a:r>
            <a:endParaRPr sz="3500" dirty="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0" name="object 10"/>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1" name="Metin kutusu 10">
            <a:extLst>
              <a:ext uri="{FF2B5EF4-FFF2-40B4-BE49-F238E27FC236}">
                <a16:creationId xmlns:a16="http://schemas.microsoft.com/office/drawing/2014/main" id="{269FF1F7-9AE5-A943-AD2A-5ECCEB6F69DD}"/>
              </a:ext>
            </a:extLst>
          </p:cNvPr>
          <p:cNvSpPr txBox="1"/>
          <p:nvPr/>
        </p:nvSpPr>
        <p:spPr>
          <a:xfrm>
            <a:off x="422007" y="2316182"/>
            <a:ext cx="9438134" cy="1323439"/>
          </a:xfrm>
          <a:prstGeom prst="rect">
            <a:avLst/>
          </a:prstGeom>
          <a:noFill/>
        </p:spPr>
        <p:txBody>
          <a:bodyPr wrap="square" rtlCol="0">
            <a:spAutoFit/>
          </a:bodyPr>
          <a:lstStyle/>
          <a:p>
            <a:pPr algn="just"/>
            <a:r>
              <a:rPr lang="tr-TR" sz="2000" dirty="0">
                <a:latin typeface="Arial" panose="020B0604020202020204" pitchFamily="34" charset="0"/>
                <a:cs typeface="Arial" panose="020B0604020202020204" pitchFamily="34" charset="0"/>
              </a:rPr>
              <a:t>	Veri setimizi 4’e 1 oranında eğitim ve test olarak ayırdık. Türkçe bert modelini </a:t>
            </a:r>
            <a:r>
              <a:rPr lang="tr-TR" sz="2000" dirty="0" err="1">
                <a:latin typeface="Arial" panose="020B0604020202020204" pitchFamily="34" charset="0"/>
                <a:cs typeface="Arial" panose="020B0604020202020204" pitchFamily="34" charset="0"/>
              </a:rPr>
              <a:t>fine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tunelarken</a:t>
            </a:r>
            <a:r>
              <a:rPr lang="tr-TR" sz="2000" dirty="0">
                <a:latin typeface="Arial" panose="020B0604020202020204" pitchFamily="34" charset="0"/>
                <a:cs typeface="Arial" panose="020B0604020202020204" pitchFamily="34" charset="0"/>
              </a:rPr>
              <a:t>, eğitimimizi 5 </a:t>
            </a:r>
            <a:r>
              <a:rPr lang="tr-TR" sz="2000" dirty="0" err="1">
                <a:latin typeface="Arial" panose="020B0604020202020204" pitchFamily="34" charset="0"/>
                <a:cs typeface="Arial" panose="020B0604020202020204" pitchFamily="34" charset="0"/>
              </a:rPr>
              <a:t>epoch</a:t>
            </a:r>
            <a:r>
              <a:rPr lang="tr-TR" sz="2000" dirty="0">
                <a:latin typeface="Arial" panose="020B0604020202020204" pitchFamily="34" charset="0"/>
                <a:cs typeface="Arial" panose="020B0604020202020204" pitchFamily="34" charset="0"/>
              </a:rPr>
              <a:t> ile tamamladık. 5 </a:t>
            </a:r>
            <a:r>
              <a:rPr lang="tr-TR" sz="2000" dirty="0" err="1">
                <a:latin typeface="Arial" panose="020B0604020202020204" pitchFamily="34" charset="0"/>
                <a:cs typeface="Arial" panose="020B0604020202020204" pitchFamily="34" charset="0"/>
              </a:rPr>
              <a:t>epoch’tan</a:t>
            </a:r>
            <a:r>
              <a:rPr lang="tr-TR" sz="2000" dirty="0">
                <a:latin typeface="Arial" panose="020B0604020202020204" pitchFamily="34" charset="0"/>
                <a:cs typeface="Arial" panose="020B0604020202020204" pitchFamily="34" charset="0"/>
              </a:rPr>
              <a:t> fazlasını denediğimizde </a:t>
            </a:r>
            <a:r>
              <a:rPr lang="tr-TR" sz="2000" dirty="0" err="1">
                <a:latin typeface="Arial" panose="020B0604020202020204" pitchFamily="34" charset="0"/>
                <a:cs typeface="Arial" panose="020B0604020202020204" pitchFamily="34" charset="0"/>
              </a:rPr>
              <a:t>overfitting</a:t>
            </a:r>
            <a:r>
              <a:rPr lang="tr-TR" sz="2000" dirty="0">
                <a:latin typeface="Arial" panose="020B0604020202020204" pitchFamily="34" charset="0"/>
                <a:cs typeface="Arial" panose="020B0604020202020204" pitchFamily="34" charset="0"/>
              </a:rPr>
              <a:t> yani aşırı uyum gösterme yaşandığı için 5 </a:t>
            </a:r>
            <a:r>
              <a:rPr lang="tr-TR" sz="2000" dirty="0" err="1">
                <a:latin typeface="Arial" panose="020B0604020202020204" pitchFamily="34" charset="0"/>
                <a:cs typeface="Arial" panose="020B0604020202020204" pitchFamily="34" charset="0"/>
              </a:rPr>
              <a:t>epoch</a:t>
            </a:r>
            <a:r>
              <a:rPr lang="tr-TR" sz="2000" dirty="0">
                <a:latin typeface="Arial" panose="020B0604020202020204" pitchFamily="34" charset="0"/>
                <a:cs typeface="Arial" panose="020B0604020202020204" pitchFamily="34" charset="0"/>
              </a:rPr>
              <a:t> yeterli oldu. </a:t>
            </a:r>
          </a:p>
        </p:txBody>
      </p:sp>
      <p:pic>
        <p:nvPicPr>
          <p:cNvPr id="12" name="Resim 11"/>
          <p:cNvPicPr>
            <a:picLocks noChangeAspect="1"/>
          </p:cNvPicPr>
          <p:nvPr/>
        </p:nvPicPr>
        <p:blipFill rotWithShape="1">
          <a:blip r:embed="rId4" cstate="print">
            <a:extLst>
              <a:ext uri="{28A0092B-C50C-407E-A947-70E740481C1C}">
                <a14:useLocalDpi xmlns:a14="http://schemas.microsoft.com/office/drawing/2010/main" val="0"/>
              </a:ext>
            </a:extLst>
          </a:blip>
          <a:srcRect l="5681" t="25156" r="19476" b="45775"/>
          <a:stretch/>
        </p:blipFill>
        <p:spPr>
          <a:xfrm>
            <a:off x="2457342" y="3639620"/>
            <a:ext cx="5282884" cy="273577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698946" y="1490979"/>
            <a:ext cx="9649014" cy="551433"/>
          </a:xfrm>
          <a:prstGeom prst="rect">
            <a:avLst/>
          </a:prstGeom>
        </p:spPr>
        <p:txBody>
          <a:bodyPr vert="horz" wrap="square" lIns="0" tIns="12700" rIns="0" bIns="0" rtlCol="0">
            <a:spAutoFit/>
          </a:bodyPr>
          <a:lstStyle/>
          <a:p>
            <a:pPr marL="12700" marR="5080">
              <a:spcBef>
                <a:spcPts val="100"/>
              </a:spcBef>
            </a:pPr>
            <a:r>
              <a:rPr lang="en-US" sz="3500" b="1" dirty="0" smtClean="0">
                <a:solidFill>
                  <a:srgbClr val="1C1C57"/>
                </a:solidFill>
                <a:latin typeface="Arial"/>
                <a:cs typeface="Arial"/>
              </a:rPr>
              <a:t>-</a:t>
            </a:r>
            <a:r>
              <a:rPr sz="3500" b="1" spc="465" dirty="0" smtClean="0">
                <a:solidFill>
                  <a:srgbClr val="6E6E72"/>
                </a:solidFill>
                <a:latin typeface="Arial"/>
                <a:cs typeface="Arial"/>
              </a:rPr>
              <a:t> </a:t>
            </a:r>
            <a:r>
              <a:rPr sz="3500" b="1" spc="-605" dirty="0">
                <a:solidFill>
                  <a:srgbClr val="1C1C57"/>
                </a:solidFill>
                <a:latin typeface="Arial"/>
                <a:cs typeface="Arial"/>
              </a:rPr>
              <a:t>Y</a:t>
            </a:r>
            <a:r>
              <a:rPr sz="3500" b="1" spc="-229" dirty="0">
                <a:solidFill>
                  <a:srgbClr val="1C1C57"/>
                </a:solidFill>
                <a:latin typeface="Arial"/>
                <a:cs typeface="Arial"/>
              </a:rPr>
              <a:t>A</a:t>
            </a:r>
            <a:r>
              <a:rPr sz="3500" b="1" spc="-235" dirty="0">
                <a:solidFill>
                  <a:srgbClr val="1C1C57"/>
                </a:solidFill>
                <a:latin typeface="Arial"/>
                <a:cs typeface="Arial"/>
              </a:rPr>
              <a:t>P</a:t>
            </a:r>
            <a:r>
              <a:rPr sz="3500" b="1" spc="-225" dirty="0">
                <a:solidFill>
                  <a:srgbClr val="1C1C57"/>
                </a:solidFill>
                <a:latin typeface="Arial"/>
                <a:cs typeface="Arial"/>
              </a:rPr>
              <a:t>M</a:t>
            </a:r>
            <a:r>
              <a:rPr sz="3500" b="1" spc="-229" dirty="0">
                <a:solidFill>
                  <a:srgbClr val="1C1C57"/>
                </a:solidFill>
                <a:latin typeface="Arial"/>
                <a:cs typeface="Arial"/>
              </a:rPr>
              <a:t>I</a:t>
            </a:r>
            <a:r>
              <a:rPr sz="3500" b="1" dirty="0">
                <a:solidFill>
                  <a:srgbClr val="1C1C57"/>
                </a:solidFill>
                <a:latin typeface="Arial"/>
                <a:cs typeface="Arial"/>
              </a:rPr>
              <a:t>Ş</a:t>
            </a:r>
            <a:r>
              <a:rPr sz="3500" b="1" spc="-465" dirty="0">
                <a:solidFill>
                  <a:srgbClr val="1C1C57"/>
                </a:solidFill>
                <a:latin typeface="Arial"/>
                <a:cs typeface="Arial"/>
              </a:rPr>
              <a:t> </a:t>
            </a:r>
            <a:r>
              <a:rPr sz="3500" b="1" spc="-229" dirty="0" smtClean="0">
                <a:solidFill>
                  <a:srgbClr val="1C1C57"/>
                </a:solidFill>
                <a:latin typeface="Arial"/>
                <a:cs typeface="Arial"/>
              </a:rPr>
              <a:t>O</a:t>
            </a:r>
            <a:r>
              <a:rPr sz="3500" b="1" spc="-235" dirty="0" smtClean="0">
                <a:solidFill>
                  <a:srgbClr val="1C1C57"/>
                </a:solidFill>
                <a:latin typeface="Arial"/>
                <a:cs typeface="Arial"/>
              </a:rPr>
              <a:t>LDU</a:t>
            </a:r>
            <a:r>
              <a:rPr sz="3500" b="1" spc="-229" dirty="0" smtClean="0">
                <a:solidFill>
                  <a:srgbClr val="1C1C57"/>
                </a:solidFill>
                <a:latin typeface="Arial"/>
                <a:cs typeface="Arial"/>
              </a:rPr>
              <a:t>Ğ</a:t>
            </a:r>
            <a:r>
              <a:rPr sz="3500" b="1" spc="-235" dirty="0" smtClean="0">
                <a:solidFill>
                  <a:srgbClr val="1C1C57"/>
                </a:solidFill>
                <a:latin typeface="Arial"/>
                <a:cs typeface="Arial"/>
              </a:rPr>
              <a:t>U</a:t>
            </a:r>
            <a:r>
              <a:rPr lang="en-US" sz="3500" b="1" spc="-235" dirty="0" smtClean="0">
                <a:solidFill>
                  <a:srgbClr val="1C1C57"/>
                </a:solidFill>
                <a:latin typeface="Arial"/>
                <a:cs typeface="Arial"/>
              </a:rPr>
              <a:t>M</a:t>
            </a:r>
            <a:r>
              <a:rPr sz="3500" b="1" spc="-235" dirty="0" smtClean="0">
                <a:solidFill>
                  <a:srgbClr val="1C1C57"/>
                </a:solidFill>
                <a:latin typeface="Arial"/>
                <a:cs typeface="Arial"/>
              </a:rPr>
              <a:t>U</a:t>
            </a:r>
            <a:r>
              <a:rPr sz="3500" b="1" dirty="0" smtClean="0">
                <a:solidFill>
                  <a:srgbClr val="1C1C57"/>
                </a:solidFill>
                <a:latin typeface="Arial"/>
                <a:cs typeface="Arial"/>
              </a:rPr>
              <a:t>Z</a:t>
            </a:r>
            <a:r>
              <a:rPr sz="3500" b="1" spc="-465" dirty="0" smtClean="0">
                <a:solidFill>
                  <a:srgbClr val="1C1C57"/>
                </a:solidFill>
                <a:latin typeface="Arial"/>
                <a:cs typeface="Arial"/>
              </a:rPr>
              <a:t> </a:t>
            </a:r>
            <a:r>
              <a:rPr sz="3500" b="1" spc="-235" dirty="0">
                <a:solidFill>
                  <a:srgbClr val="1C1C57"/>
                </a:solidFill>
                <a:latin typeface="Arial"/>
                <a:cs typeface="Arial"/>
              </a:rPr>
              <a:t>TEKN</a:t>
            </a:r>
            <a:r>
              <a:rPr sz="3500" b="1" spc="-229" dirty="0">
                <a:solidFill>
                  <a:srgbClr val="1C1C57"/>
                </a:solidFill>
                <a:latin typeface="Arial"/>
                <a:cs typeface="Arial"/>
              </a:rPr>
              <a:t>İ</a:t>
            </a:r>
            <a:r>
              <a:rPr sz="3500" b="1" dirty="0">
                <a:solidFill>
                  <a:srgbClr val="1C1C57"/>
                </a:solidFill>
                <a:latin typeface="Arial"/>
                <a:cs typeface="Arial"/>
              </a:rPr>
              <a:t>K </a:t>
            </a:r>
            <a:r>
              <a:rPr sz="3500" b="1" spc="-235" dirty="0" smtClean="0">
                <a:solidFill>
                  <a:srgbClr val="1C1C57"/>
                </a:solidFill>
                <a:latin typeface="Arial"/>
                <a:cs typeface="Arial"/>
              </a:rPr>
              <a:t>ÇA</a:t>
            </a:r>
            <a:r>
              <a:rPr sz="3500" b="1" spc="-240" dirty="0" smtClean="0">
                <a:solidFill>
                  <a:srgbClr val="1C1C57"/>
                </a:solidFill>
                <a:latin typeface="Arial"/>
                <a:cs typeface="Arial"/>
              </a:rPr>
              <a:t>L</a:t>
            </a:r>
            <a:r>
              <a:rPr sz="3500" b="1" spc="-229" dirty="0" smtClean="0">
                <a:solidFill>
                  <a:srgbClr val="1C1C57"/>
                </a:solidFill>
                <a:latin typeface="Arial"/>
                <a:cs typeface="Arial"/>
              </a:rPr>
              <a:t>I</a:t>
            </a:r>
            <a:r>
              <a:rPr sz="3500" b="1" spc="-235" dirty="0" smtClean="0">
                <a:solidFill>
                  <a:srgbClr val="1C1C57"/>
                </a:solidFill>
                <a:latin typeface="Arial"/>
                <a:cs typeface="Arial"/>
              </a:rPr>
              <a:t>Ş</a:t>
            </a:r>
            <a:r>
              <a:rPr sz="3500" b="1" spc="-225" dirty="0" smtClean="0">
                <a:solidFill>
                  <a:srgbClr val="1C1C57"/>
                </a:solidFill>
                <a:latin typeface="Arial"/>
                <a:cs typeface="Arial"/>
              </a:rPr>
              <a:t>M</a:t>
            </a:r>
            <a:r>
              <a:rPr sz="3500" b="1" spc="-235" dirty="0" smtClean="0">
                <a:solidFill>
                  <a:srgbClr val="1C1C57"/>
                </a:solidFill>
                <a:latin typeface="Arial"/>
                <a:cs typeface="Arial"/>
              </a:rPr>
              <a:t>A</a:t>
            </a:r>
            <a:r>
              <a:rPr sz="3500" b="1" spc="-240" dirty="0" smtClean="0">
                <a:solidFill>
                  <a:srgbClr val="1C1C57"/>
                </a:solidFill>
                <a:latin typeface="Arial"/>
                <a:cs typeface="Arial"/>
              </a:rPr>
              <a:t>L</a:t>
            </a:r>
            <a:r>
              <a:rPr sz="3500" b="1" spc="-235" dirty="0" smtClean="0">
                <a:solidFill>
                  <a:srgbClr val="1C1C57"/>
                </a:solidFill>
                <a:latin typeface="Arial"/>
                <a:cs typeface="Arial"/>
              </a:rPr>
              <a:t>AR</a:t>
            </a:r>
            <a:r>
              <a:rPr lang="en-US" sz="3500" b="1" dirty="0" smtClean="0">
                <a:solidFill>
                  <a:srgbClr val="1C1C57"/>
                </a:solidFill>
                <a:latin typeface="Arial"/>
                <a:cs typeface="Arial"/>
              </a:rPr>
              <a:t> -</a:t>
            </a:r>
            <a:endParaRPr sz="3500" dirty="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0" name="object 10"/>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1" name="Metin kutusu 10">
            <a:extLst>
              <a:ext uri="{FF2B5EF4-FFF2-40B4-BE49-F238E27FC236}">
                <a16:creationId xmlns:a16="http://schemas.microsoft.com/office/drawing/2014/main" id="{269FF1F7-9AE5-A943-AD2A-5ECCEB6F69DD}"/>
              </a:ext>
            </a:extLst>
          </p:cNvPr>
          <p:cNvSpPr txBox="1"/>
          <p:nvPr/>
        </p:nvSpPr>
        <p:spPr>
          <a:xfrm>
            <a:off x="666428" y="2220865"/>
            <a:ext cx="9193713" cy="1138773"/>
          </a:xfrm>
          <a:prstGeom prst="rect">
            <a:avLst/>
          </a:prstGeom>
          <a:noFill/>
        </p:spPr>
        <p:txBody>
          <a:bodyPr wrap="square" rtlCol="0">
            <a:spAutoFit/>
          </a:bodyPr>
          <a:lstStyle/>
          <a:p>
            <a:pPr algn="just"/>
            <a:r>
              <a:rPr lang="tr-TR" sz="1700" dirty="0" smtClean="0">
                <a:latin typeface="Arial" panose="020B0604020202020204" pitchFamily="34" charset="0"/>
                <a:cs typeface="Arial" panose="020B0604020202020204" pitchFamily="34" charset="0"/>
              </a:rPr>
              <a:t>İkili bir sınıflandırma problemi yerine tek bir sınıflandırma problemi yapmak için, </a:t>
            </a:r>
            <a:r>
              <a:rPr lang="tr-TR" sz="1700" dirty="0" err="1" smtClean="0">
                <a:latin typeface="Arial" panose="020B0604020202020204" pitchFamily="34" charset="0"/>
                <a:cs typeface="Arial" panose="020B0604020202020204" pitchFamily="34" charset="0"/>
              </a:rPr>
              <a:t>is_offensive</a:t>
            </a:r>
            <a:r>
              <a:rPr lang="tr-TR" sz="1700" dirty="0" smtClean="0">
                <a:latin typeface="Arial" panose="020B0604020202020204" pitchFamily="34" charset="0"/>
                <a:cs typeface="Arial" panose="020B0604020202020204" pitchFamily="34" charset="0"/>
              </a:rPr>
              <a:t> ve </a:t>
            </a:r>
            <a:r>
              <a:rPr lang="tr-TR" sz="1700" dirty="0" err="1" smtClean="0">
                <a:latin typeface="Arial" panose="020B0604020202020204" pitchFamily="34" charset="0"/>
                <a:cs typeface="Arial" panose="020B0604020202020204" pitchFamily="34" charset="0"/>
              </a:rPr>
              <a:t>target</a:t>
            </a:r>
            <a:r>
              <a:rPr lang="tr-TR" sz="1700" dirty="0" smtClean="0">
                <a:latin typeface="Arial" panose="020B0604020202020204" pitchFamily="34" charset="0"/>
                <a:cs typeface="Arial" panose="020B0604020202020204" pitchFamily="34" charset="0"/>
              </a:rPr>
              <a:t> sütunlarındaki değerleri </a:t>
            </a:r>
            <a:r>
              <a:rPr lang="tr-TR" sz="1700" dirty="0" err="1" smtClean="0">
                <a:latin typeface="Arial" panose="020B0604020202020204" pitchFamily="34" charset="0"/>
                <a:cs typeface="Arial" panose="020B0604020202020204" pitchFamily="34" charset="0"/>
              </a:rPr>
              <a:t>string</a:t>
            </a:r>
            <a:r>
              <a:rPr lang="tr-TR" sz="1700" dirty="0" smtClean="0">
                <a:latin typeface="Arial" panose="020B0604020202020204" pitchFamily="34" charset="0"/>
                <a:cs typeface="Arial" panose="020B0604020202020204" pitchFamily="34" charset="0"/>
              </a:rPr>
              <a:t> olarak topladık ve «</a:t>
            </a:r>
            <a:r>
              <a:rPr lang="tr-TR" sz="1700" dirty="0" err="1" smtClean="0">
                <a:latin typeface="Arial" panose="020B0604020202020204" pitchFamily="34" charset="0"/>
                <a:cs typeface="Arial" panose="020B0604020202020204" pitchFamily="34" charset="0"/>
              </a:rPr>
              <a:t>label</a:t>
            </a:r>
            <a:r>
              <a:rPr lang="tr-TR" sz="1700" dirty="0" smtClean="0">
                <a:latin typeface="Arial" panose="020B0604020202020204" pitchFamily="34" charset="0"/>
                <a:cs typeface="Arial" panose="020B0604020202020204" pitchFamily="34" charset="0"/>
              </a:rPr>
              <a:t>» diye bir sütun oluşturduk. Son olarak da bu </a:t>
            </a:r>
            <a:r>
              <a:rPr lang="tr-TR" sz="1700" dirty="0" err="1" smtClean="0">
                <a:latin typeface="Arial" panose="020B0604020202020204" pitchFamily="34" charset="0"/>
                <a:cs typeface="Arial" panose="020B0604020202020204" pitchFamily="34" charset="0"/>
              </a:rPr>
              <a:t>label</a:t>
            </a:r>
            <a:r>
              <a:rPr lang="tr-TR" sz="1700" dirty="0" smtClean="0">
                <a:latin typeface="Arial" panose="020B0604020202020204" pitchFamily="34" charset="0"/>
                <a:cs typeface="Arial" panose="020B0604020202020204" pitchFamily="34" charset="0"/>
              </a:rPr>
              <a:t> </a:t>
            </a:r>
            <a:r>
              <a:rPr lang="tr-TR" sz="1700" dirty="0" err="1" smtClean="0">
                <a:latin typeface="Arial" panose="020B0604020202020204" pitchFamily="34" charset="0"/>
                <a:cs typeface="Arial" panose="020B0604020202020204" pitchFamily="34" charset="0"/>
              </a:rPr>
              <a:t>sütünundaki</a:t>
            </a:r>
            <a:r>
              <a:rPr lang="tr-TR" sz="1700" dirty="0" smtClean="0">
                <a:latin typeface="Arial" panose="020B0604020202020204" pitchFamily="34" charset="0"/>
                <a:cs typeface="Arial" panose="020B0604020202020204" pitchFamily="34" charset="0"/>
              </a:rPr>
              <a:t> verileri numaralandırdık. Toplam 6 adet sınıf arasında bir sınıflandırma yapılmıştır.</a:t>
            </a:r>
          </a:p>
        </p:txBody>
      </p:sp>
      <p:pic>
        <p:nvPicPr>
          <p:cNvPr id="13" name="Resim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519" y="4411949"/>
            <a:ext cx="7467600" cy="1972574"/>
          </a:xfrm>
          <a:prstGeom prst="rect">
            <a:avLst/>
          </a:prstGeom>
        </p:spPr>
      </p:pic>
      <p:sp>
        <p:nvSpPr>
          <p:cNvPr id="14" name="Dikdörtgen 13"/>
          <p:cNvSpPr/>
          <p:nvPr/>
        </p:nvSpPr>
        <p:spPr>
          <a:xfrm>
            <a:off x="2070100" y="3500198"/>
            <a:ext cx="2209800" cy="923330"/>
          </a:xfrm>
          <a:prstGeom prst="rect">
            <a:avLst/>
          </a:prstGeom>
        </p:spPr>
        <p:txBody>
          <a:bodyPr wrap="square">
            <a:spAutoFit/>
          </a:bodyPr>
          <a:lstStyle/>
          <a:p>
            <a:pPr algn="just"/>
            <a:r>
              <a:rPr lang="tr-TR" b="1" dirty="0">
                <a:latin typeface="Arial" panose="020B0604020202020204" pitchFamily="34" charset="0"/>
                <a:cs typeface="Arial" panose="020B0604020202020204" pitchFamily="34" charset="0"/>
              </a:rPr>
              <a:t>1INSULT	</a:t>
            </a:r>
          </a:p>
          <a:p>
            <a:pPr algn="just"/>
            <a:r>
              <a:rPr lang="tr-TR" b="1" dirty="0">
                <a:latin typeface="Arial" panose="020B0604020202020204" pitchFamily="34" charset="0"/>
                <a:cs typeface="Arial" panose="020B0604020202020204" pitchFamily="34" charset="0"/>
              </a:rPr>
              <a:t>1RACIST</a:t>
            </a:r>
          </a:p>
          <a:p>
            <a:pPr algn="just"/>
            <a:r>
              <a:rPr lang="tr-TR" b="1" dirty="0">
                <a:latin typeface="Arial" panose="020B0604020202020204" pitchFamily="34" charset="0"/>
                <a:cs typeface="Arial" panose="020B0604020202020204" pitchFamily="34" charset="0"/>
              </a:rPr>
              <a:t>1SEXIST  </a:t>
            </a:r>
            <a:endParaRPr lang="tr-TR" b="1" dirty="0">
              <a:latin typeface="Arial" panose="020B0604020202020204" pitchFamily="34" charset="0"/>
              <a:cs typeface="Arial" panose="020B0604020202020204" pitchFamily="34" charset="0"/>
            </a:endParaRPr>
          </a:p>
        </p:txBody>
      </p:sp>
      <p:sp>
        <p:nvSpPr>
          <p:cNvPr id="15" name="Dikdörtgen 14"/>
          <p:cNvSpPr/>
          <p:nvPr/>
        </p:nvSpPr>
        <p:spPr>
          <a:xfrm>
            <a:off x="5523453" y="3484507"/>
            <a:ext cx="2209800" cy="923330"/>
          </a:xfrm>
          <a:prstGeom prst="rect">
            <a:avLst/>
          </a:prstGeom>
        </p:spPr>
        <p:txBody>
          <a:bodyPr wrap="square">
            <a:spAutoFit/>
          </a:bodyPr>
          <a:lstStyle/>
          <a:p>
            <a:pPr algn="just"/>
            <a:r>
              <a:rPr lang="tr-TR" b="1" dirty="0" smtClean="0">
                <a:latin typeface="Arial" panose="020B0604020202020204" pitchFamily="34" charset="0"/>
                <a:cs typeface="Arial" panose="020B0604020202020204" pitchFamily="34" charset="0"/>
              </a:rPr>
              <a:t>1PROFANITY</a:t>
            </a:r>
            <a:r>
              <a:rPr lang="tr-TR" b="1" dirty="0">
                <a:latin typeface="Arial" panose="020B0604020202020204" pitchFamily="34" charset="0"/>
                <a:cs typeface="Arial" panose="020B0604020202020204" pitchFamily="34" charset="0"/>
              </a:rPr>
              <a:t>	</a:t>
            </a:r>
          </a:p>
          <a:p>
            <a:pPr algn="just"/>
            <a:r>
              <a:rPr lang="tr-TR" b="1" dirty="0" smtClean="0">
                <a:latin typeface="Arial" panose="020B0604020202020204" pitchFamily="34" charset="0"/>
                <a:cs typeface="Arial" panose="020B0604020202020204" pitchFamily="34" charset="0"/>
              </a:rPr>
              <a:t>0OTHER</a:t>
            </a:r>
            <a:endParaRPr lang="tr-TR" b="1" dirty="0">
              <a:latin typeface="Arial" panose="020B0604020202020204" pitchFamily="34" charset="0"/>
              <a:cs typeface="Arial" panose="020B0604020202020204" pitchFamily="34" charset="0"/>
            </a:endParaRPr>
          </a:p>
          <a:p>
            <a:pPr algn="just"/>
            <a:r>
              <a:rPr lang="tr-TR" b="1" dirty="0" smtClean="0">
                <a:latin typeface="Arial" panose="020B0604020202020204" pitchFamily="34" charset="0"/>
                <a:cs typeface="Arial" panose="020B0604020202020204" pitchFamily="34" charset="0"/>
              </a:rPr>
              <a:t>1OTHER  </a:t>
            </a:r>
            <a:endParaRPr lang="tr-T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7304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E6E7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670</Words>
  <Application>Microsoft Office PowerPoint</Application>
  <PresentationFormat>Özel</PresentationFormat>
  <Paragraphs>147</Paragraphs>
  <Slides>13</Slides>
  <Notes>0</Notes>
  <HiddenSlides>0</HiddenSlides>
  <MMClips>1</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Arial MT</vt:lpstr>
      <vt:lpstr>Calibri</vt:lpstr>
      <vt:lpstr>Helvetica</vt:lpstr>
      <vt:lpstr>Times New Roman</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Cigli Laboratuvar</cp:lastModifiedBy>
  <cp:revision>15</cp:revision>
  <dcterms:created xsi:type="dcterms:W3CDTF">2023-04-08T14:53:56Z</dcterms:created>
  <dcterms:modified xsi:type="dcterms:W3CDTF">2023-04-14T08:32:55Z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2021-06-09T00:00:00Z</vt:filetime>
  </property>
  <property fmtid="{D5CDD505-2E9C-101B-9397-08002B2CF9AE}" pid="3" name="LastSaved">
    <vt:filetime>2023-04-08T00:00:00Z</vt:filetime>
  </property>
</Properties>
</file>