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  <p:sldMasterId id="2147483746" r:id="rId5"/>
  </p:sldMasterIdLst>
  <p:notesMasterIdLst>
    <p:notesMasterId r:id="rId55"/>
  </p:notesMasterIdLst>
  <p:handoutMasterIdLst>
    <p:handoutMasterId r:id="rId56"/>
  </p:handoutMasterIdLst>
  <p:sldIdLst>
    <p:sldId id="412" r:id="rId6"/>
    <p:sldId id="319" r:id="rId7"/>
    <p:sldId id="465" r:id="rId8"/>
    <p:sldId id="413" r:id="rId9"/>
    <p:sldId id="352" r:id="rId10"/>
    <p:sldId id="414" r:id="rId11"/>
    <p:sldId id="418" r:id="rId12"/>
    <p:sldId id="355" r:id="rId13"/>
    <p:sldId id="450" r:id="rId14"/>
    <p:sldId id="415" r:id="rId15"/>
    <p:sldId id="419" r:id="rId16"/>
    <p:sldId id="331" r:id="rId17"/>
    <p:sldId id="426" r:id="rId18"/>
    <p:sldId id="431" r:id="rId19"/>
    <p:sldId id="425" r:id="rId20"/>
    <p:sldId id="427" r:id="rId21"/>
    <p:sldId id="455" r:id="rId22"/>
    <p:sldId id="430" r:id="rId23"/>
    <p:sldId id="421" r:id="rId24"/>
    <p:sldId id="434" r:id="rId25"/>
    <p:sldId id="432" r:id="rId26"/>
    <p:sldId id="435" r:id="rId27"/>
    <p:sldId id="436" r:id="rId28"/>
    <p:sldId id="433" r:id="rId29"/>
    <p:sldId id="437" r:id="rId30"/>
    <p:sldId id="422" r:id="rId31"/>
    <p:sldId id="438" r:id="rId32"/>
    <p:sldId id="446" r:id="rId33"/>
    <p:sldId id="462" r:id="rId34"/>
    <p:sldId id="445" r:id="rId35"/>
    <p:sldId id="439" r:id="rId36"/>
    <p:sldId id="440" r:id="rId37"/>
    <p:sldId id="447" r:id="rId38"/>
    <p:sldId id="448" r:id="rId39"/>
    <p:sldId id="449" r:id="rId40"/>
    <p:sldId id="460" r:id="rId41"/>
    <p:sldId id="441" r:id="rId42"/>
    <p:sldId id="444" r:id="rId43"/>
    <p:sldId id="442" r:id="rId44"/>
    <p:sldId id="451" r:id="rId45"/>
    <p:sldId id="452" r:id="rId46"/>
    <p:sldId id="456" r:id="rId47"/>
    <p:sldId id="459" r:id="rId48"/>
    <p:sldId id="457" r:id="rId49"/>
    <p:sldId id="458" r:id="rId50"/>
    <p:sldId id="464" r:id="rId51"/>
    <p:sldId id="461" r:id="rId52"/>
    <p:sldId id="463" r:id="rId53"/>
    <p:sldId id="372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5E"/>
    <a:srgbClr val="696969"/>
    <a:srgbClr val="814121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commentAuthors" Target="commentAuthor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6/21/2020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75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75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31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66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91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73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82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2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40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55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80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56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96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2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58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9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16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71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98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87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895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884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408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36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124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665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881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387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118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460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99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41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65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408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375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016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040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350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706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655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780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52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3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56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15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41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3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73816531-CCD3-4909-A41B-EAB1049BDA8C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57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6/21/2020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4457" y="2057400"/>
            <a:ext cx="3791456" cy="38623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144552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530" y="457200"/>
            <a:ext cx="357739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6/21/2020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2057400"/>
            <a:ext cx="3577934" cy="3862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smtClean="0"/>
              <a:t>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smtClean="0"/>
              <a:t>Second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917956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tIns="0" bIns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670A55AC-ADB5-440D-AFFF-99C1406F297F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0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26" y="4262316"/>
            <a:ext cx="9391524" cy="98833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6/21/2020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8863" y="5303610"/>
            <a:ext cx="9391888" cy="614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529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Onu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5D91A8B-765C-4E59-8109-94DA4EA5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>
            <a:lvl1pPr>
              <a:defRPr cap="none"/>
            </a:lvl1pPr>
          </a:lstStyle>
          <a:p>
            <a:r>
              <a:rPr lang="tr-TR" dirty="0" smtClean="0"/>
              <a:t>CQRS IMPLEMENTATION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F318B-B2C4-4893-95F3-E1AB652A1F17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7"/>
            <a:ext cx="11309338" cy="6968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FB09F2-FC78-4161-B5F8-C064B938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905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CB40EA-D0BA-41DA-91DE-15B4C161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72242"/>
            <a:ext cx="11029615" cy="4790535"/>
          </a:xfrm>
        </p:spPr>
        <p:txBody>
          <a:bodyPr anchor="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E9E340-46EE-4A5F-9C9B-315AD29A92C5}" type="datetimeFigureOut">
              <a:rPr lang="en-US" noProof="0" smtClean="0"/>
              <a:t>6/21/2020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9F479D-7533-4EEF-A06F-7CD2FE3DB90D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703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AE95AE94-03D1-4FC2-903C-8511BF4E0409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AD31966-421C-41DC-9B46-21B1CD73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9102ED-C049-4F62-A2D8-58981A0621E3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F5F73D5-EFB4-4DAE-8CBA-1128F10D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B92446D-E0AD-4899-86E1-DFBB50D92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BF0768A-BCD3-4064-8FE0-C439326F0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6/21/2020</a:t>
            </a:fld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9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6/21/2020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041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6/21/2020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6/21/2020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27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6/21/2020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10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9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3811588"/>
          </a:xfrm>
        </p:spPr>
        <p:txBody>
          <a:bodyPr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6/21/2020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68622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r>
              <a:rPr lang="tr-TR" dirty="0" smtClean="0"/>
              <a:t>CQRS IMPLEMENTATION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43" r:id="rId2"/>
    <p:sldLayoutId id="2147483726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40" r:id="rId9"/>
    <p:sldLayoutId id="2147483741" r:id="rId10"/>
    <p:sldLayoutId id="2147483742" r:id="rId11"/>
    <p:sldLayoutId id="2147483739" r:id="rId12"/>
    <p:sldLayoutId id="2147483744" r:id="rId13"/>
    <p:sldLayoutId id="2147483745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1192" y="258198"/>
            <a:ext cx="11029616" cy="7743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81192" y="1078788"/>
            <a:ext cx="11029616" cy="52706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r>
              <a:rPr lang="tr-TR" dirty="0" smtClean="0"/>
              <a:t>CQRS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9714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 (Body)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 (Body)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 (Body)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 (Body)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 (Body)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 (Body)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urSalkaya/cqrs-workshop/tree/02-CQ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urSalkaya/cqrs-workshop/tree/03-CQR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urSalkaya/cqrs-workshop/tree/01-Monolit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1191" y="1689895"/>
            <a:ext cx="11029615" cy="206442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tr-TR" sz="7200" b="1" dirty="0" smtClean="0">
                <a:solidFill>
                  <a:srgbClr val="814121"/>
                </a:solidFill>
              </a:rPr>
              <a:t>CQRS IMPLEMENTATION</a:t>
            </a:r>
            <a:br>
              <a:rPr lang="tr-TR" sz="7200" b="1" dirty="0" smtClean="0">
                <a:solidFill>
                  <a:srgbClr val="814121"/>
                </a:solidFill>
              </a:rPr>
            </a:br>
            <a:r>
              <a:rPr lang="tr-TR" sz="7200" b="1" dirty="0" smtClean="0">
                <a:solidFill>
                  <a:srgbClr val="814121"/>
                </a:solidFill>
              </a:rPr>
              <a:t>(WORKSHOP)</a:t>
            </a:r>
            <a:endParaRPr lang="en-US" sz="7200" b="1" dirty="0">
              <a:solidFill>
                <a:srgbClr val="81412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176846" y="3886200"/>
            <a:ext cx="3433961" cy="1255773"/>
          </a:xfrm>
        </p:spPr>
        <p:txBody>
          <a:bodyPr>
            <a:normAutofit/>
          </a:bodyPr>
          <a:lstStyle/>
          <a:p>
            <a:pPr algn="ctr"/>
            <a:r>
              <a:rPr lang="tr-TR" b="1" dirty="0" smtClean="0">
                <a:solidFill>
                  <a:schemeClr val="tx2"/>
                </a:solidFill>
              </a:rPr>
              <a:t>Onur SALKAYA </a:t>
            </a:r>
          </a:p>
          <a:p>
            <a:pPr algn="r"/>
            <a:r>
              <a:rPr lang="tr-TR" b="1" dirty="0" smtClean="0">
                <a:solidFill>
                  <a:schemeClr val="tx2"/>
                </a:solidFill>
              </a:rPr>
              <a:t>onursalkaya@gmaıl.com</a:t>
            </a:r>
          </a:p>
        </p:txBody>
      </p:sp>
    </p:spTree>
    <p:extLst>
      <p:ext uri="{BB962C8B-B14F-4D97-AF65-F5344CB8AC3E}">
        <p14:creationId xmlns:p14="http://schemas.microsoft.com/office/powerpoint/2010/main" val="42499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11231813" cy="571840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3600" b="1" dirty="0" smtClean="0">
                <a:solidFill>
                  <a:schemeClr val="accent1">
                    <a:lumMod val="75000"/>
                  </a:schemeClr>
                </a:solidFill>
              </a:rPr>
              <a:t>BaSIC CRUD OPERATIONS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r>
              <a:rPr lang="tr-TR" sz="3600" b="1" dirty="0" smtClean="0"/>
              <a:t> </a:t>
            </a:r>
            <a:r>
              <a:rPr lang="en-US" sz="3600" b="1" dirty="0"/>
              <a:t>The ultimate goal when developing software is to (usually) feed a data source and access the information </a:t>
            </a:r>
            <a:r>
              <a:rPr lang="tr-TR" sz="3600" b="1" dirty="0" smtClean="0"/>
              <a:t>from there when necessary</a:t>
            </a:r>
          </a:p>
          <a:p>
            <a:pPr marL="216000" indent="-216000"/>
            <a:r>
              <a:rPr lang="en-US" sz="3600" b="1" dirty="0"/>
              <a:t>The complexity grows day by </a:t>
            </a:r>
            <a:r>
              <a:rPr lang="en-US" sz="3600" b="1" dirty="0" smtClean="0"/>
              <a:t>day</a:t>
            </a:r>
            <a:endParaRPr lang="tr-TR" sz="3600" b="1" dirty="0" smtClean="0"/>
          </a:p>
          <a:p>
            <a:pPr marL="216000" indent="-216000"/>
            <a:r>
              <a:rPr lang="tr-TR" sz="3600" b="1" dirty="0" smtClean="0"/>
              <a:t>Size of data </a:t>
            </a:r>
            <a:r>
              <a:rPr lang="tr-TR" sz="3600" b="1" dirty="0"/>
              <a:t>source grows </a:t>
            </a:r>
            <a:r>
              <a:rPr lang="tr-TR" sz="3600" b="1" dirty="0" smtClean="0"/>
              <a:t>also</a:t>
            </a:r>
          </a:p>
          <a:p>
            <a:pPr marL="216000" indent="-216000"/>
            <a:r>
              <a:rPr lang="tr-TR" sz="3600" b="1" dirty="0" smtClean="0"/>
              <a:t>A</a:t>
            </a:r>
            <a:r>
              <a:rPr lang="en-US" sz="3600" b="1" dirty="0" err="1" smtClean="0"/>
              <a:t>fter</a:t>
            </a:r>
            <a:r>
              <a:rPr lang="en-US" sz="3600" b="1" dirty="0" smtClean="0"/>
              <a:t> </a:t>
            </a:r>
            <a:r>
              <a:rPr lang="en-US" sz="3600" b="1" dirty="0"/>
              <a:t>a while, we focus on maintaining rather than improving </a:t>
            </a:r>
            <a:r>
              <a:rPr lang="tr-TR" sz="3600" b="1" dirty="0" smtClean="0"/>
              <a:t>it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8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11231813" cy="571840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3600" b="1" dirty="0" smtClean="0">
                <a:solidFill>
                  <a:schemeClr val="accent1">
                    <a:lumMod val="75000"/>
                  </a:schemeClr>
                </a:solidFill>
              </a:rPr>
              <a:t>problems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r>
              <a:rPr lang="tr-TR" sz="3600" b="1" dirty="0" smtClean="0"/>
              <a:t> Performance issues</a:t>
            </a:r>
          </a:p>
          <a:p>
            <a:pPr marL="216000" indent="-216000"/>
            <a:r>
              <a:rPr lang="tr-TR" sz="3600" b="1" dirty="0" smtClean="0"/>
              <a:t> Lots of transactions caused lots of bottleneck</a:t>
            </a:r>
          </a:p>
          <a:p>
            <a:pPr marL="216000" indent="-216000"/>
            <a:r>
              <a:rPr lang="tr-TR" sz="3600" b="1" dirty="0" smtClean="0"/>
              <a:t> Single of failure (Api, Data Source etc...)</a:t>
            </a:r>
            <a:endParaRPr lang="tr-TR" sz="3600" b="1" dirty="0"/>
          </a:p>
          <a:p>
            <a:pPr marL="216000" indent="-216000"/>
            <a:r>
              <a:rPr lang="tr-TR" sz="3600" b="1" dirty="0" smtClean="0"/>
              <a:t> Necessity to scale vertically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74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endParaRPr lang="tr-TR" sz="3200" b="1" dirty="0" smtClean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08" y="743319"/>
            <a:ext cx="10406462" cy="566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13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625332"/>
            <a:ext cx="11204185" cy="579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10000" b="1" dirty="0" smtClean="0"/>
              <a:t>CQS</a:t>
            </a:r>
          </a:p>
          <a:p>
            <a:pPr marL="0" indent="0" algn="ctr">
              <a:buNone/>
            </a:pPr>
            <a:r>
              <a:rPr lang="tr-TR" sz="5200" b="1" dirty="0" smtClean="0"/>
              <a:t>(Command Query Seperation)</a:t>
            </a:r>
          </a:p>
          <a:p>
            <a:pPr marL="0" indent="0" algn="ctr">
              <a:buNone/>
            </a:pPr>
            <a:endParaRPr lang="tr-TR" sz="5200" b="1" dirty="0" smtClean="0"/>
          </a:p>
          <a:p>
            <a:pPr marL="0" indent="0" algn="ctr">
              <a:buNone/>
            </a:pPr>
            <a:r>
              <a:rPr lang="tr-TR" sz="5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Bertrand Meyer - 1997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6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14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625332"/>
            <a:ext cx="11204185" cy="579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4800" b="1" dirty="0" smtClean="0">
                <a:solidFill>
                  <a:schemeClr val="tx1"/>
                </a:solidFill>
              </a:rPr>
              <a:t>Every Method Should Either Be</a:t>
            </a:r>
            <a:r>
              <a:rPr lang="tr-TR" sz="4800" b="1" dirty="0" smtClean="0">
                <a:solidFill>
                  <a:schemeClr val="accent2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tr-TR" sz="4800" b="1" dirty="0" smtClean="0">
                <a:solidFill>
                  <a:srgbClr val="92D050"/>
                </a:solidFill>
              </a:rPr>
              <a:t>A Command That Perform An Action Or Change A State</a:t>
            </a:r>
            <a:r>
              <a:rPr lang="tr-TR" sz="4800" b="1" dirty="0" smtClean="0">
                <a:solidFill>
                  <a:schemeClr val="accent2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tr-TR" sz="4800" b="1" dirty="0" smtClean="0">
                <a:solidFill>
                  <a:srgbClr val="FF0000"/>
                </a:solidFill>
              </a:rPr>
              <a:t>OR</a:t>
            </a:r>
            <a:r>
              <a:rPr lang="tr-TR" sz="4800" b="1" dirty="0" smtClean="0"/>
              <a:t> </a:t>
            </a:r>
          </a:p>
          <a:p>
            <a:pPr marL="0" indent="0" algn="ctr">
              <a:buNone/>
            </a:pPr>
            <a:r>
              <a:rPr lang="tr-TR" sz="4800" b="1" dirty="0" smtClean="0">
                <a:solidFill>
                  <a:srgbClr val="00B0F0"/>
                </a:solidFill>
              </a:rPr>
              <a:t>A Query That Returns Data From A Source</a:t>
            </a:r>
          </a:p>
          <a:p>
            <a:pPr marL="0" indent="0" algn="ctr">
              <a:buNone/>
            </a:pPr>
            <a:r>
              <a:rPr lang="tr-TR" sz="5400" b="1" dirty="0" smtClean="0">
                <a:solidFill>
                  <a:srgbClr val="FF0000"/>
                </a:solidFill>
              </a:rPr>
              <a:t>NOT BOTH!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0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endParaRPr lang="tr-TR" sz="3200" b="1" dirty="0" smtClean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82" y="905608"/>
            <a:ext cx="11204185" cy="54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16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625332"/>
            <a:ext cx="11204185" cy="579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10000" b="1" dirty="0" smtClean="0"/>
              <a:t>LET’S CODE...</a:t>
            </a:r>
          </a:p>
          <a:p>
            <a:pPr marL="0" indent="0" algn="ctr">
              <a:buNone/>
            </a:pPr>
            <a:r>
              <a:rPr lang="tr-TR" sz="4500" b="1" dirty="0" smtClean="0"/>
              <a:t>(</a:t>
            </a:r>
            <a:r>
              <a:rPr lang="en-US" sz="4800" dirty="0">
                <a:hlinkClick r:id="rId3"/>
              </a:rPr>
              <a:t>https://github.com/OnurSalkaya/cqrs-workshop/tree/02-CQS</a:t>
            </a:r>
            <a:r>
              <a:rPr lang="tr-TR" sz="4500" b="1" dirty="0" smtClean="0"/>
              <a:t>)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37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17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11231813" cy="571840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3600" b="1" dirty="0"/>
              <a:t>What </a:t>
            </a:r>
            <a:r>
              <a:rPr lang="tr-TR" sz="3600" b="1" dirty="0" smtClean="0"/>
              <a:t>DID We Gain?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r>
              <a:rPr lang="tr-TR" sz="5000" b="1" dirty="0" smtClean="0"/>
              <a:t> Commands and Queries are separated</a:t>
            </a:r>
          </a:p>
          <a:p>
            <a:pPr marL="216000" indent="-216000"/>
            <a:r>
              <a:rPr lang="tr-TR" sz="5000" b="1" dirty="0" smtClean="0"/>
              <a:t> </a:t>
            </a:r>
            <a:r>
              <a:rPr lang="tr-TR" sz="5000" b="1" dirty="0"/>
              <a:t>G</a:t>
            </a:r>
            <a:r>
              <a:rPr lang="en-US" sz="5000" b="1" dirty="0" err="1" smtClean="0"/>
              <a:t>etting</a:t>
            </a:r>
            <a:r>
              <a:rPr lang="en-US" sz="5000" b="1" dirty="0" smtClean="0"/>
              <a:t> closer </a:t>
            </a:r>
            <a:r>
              <a:rPr lang="en-US" sz="5000" b="1" dirty="0"/>
              <a:t>to </a:t>
            </a:r>
            <a:r>
              <a:rPr lang="en-US" sz="5000" b="1" dirty="0" smtClean="0"/>
              <a:t>single </a:t>
            </a:r>
            <a:r>
              <a:rPr lang="en-US" sz="5000" b="1" dirty="0"/>
              <a:t>of responsibility</a:t>
            </a:r>
            <a:endParaRPr lang="tr-TR" sz="5000" b="1" dirty="0" smtClean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2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18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625332"/>
            <a:ext cx="11204185" cy="579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10000" b="1" dirty="0" smtClean="0"/>
              <a:t>CQRS</a:t>
            </a:r>
          </a:p>
          <a:p>
            <a:pPr marL="0" indent="0" algn="ctr">
              <a:buNone/>
            </a:pPr>
            <a:r>
              <a:rPr lang="tr-TR" sz="4000" b="1" dirty="0" smtClean="0"/>
              <a:t>(Command Query </a:t>
            </a:r>
            <a:r>
              <a:rPr lang="tr-TR" sz="4000" b="1" dirty="0" smtClean="0"/>
              <a:t>Responsibility Segregation)</a:t>
            </a:r>
            <a:endParaRPr lang="tr-TR" sz="4000" b="1" dirty="0" smtClean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19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625332"/>
            <a:ext cx="11204185" cy="579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/>
              <a:t>Many people have been getting confused over what CQRS is. </a:t>
            </a:r>
            <a:r>
              <a:rPr lang="en-US" sz="3600" b="1" dirty="0" smtClean="0"/>
              <a:t>They </a:t>
            </a:r>
            <a:r>
              <a:rPr lang="en-US" sz="3600" b="1" dirty="0"/>
              <a:t>look at CQRS as being an architecture; it is not. </a:t>
            </a:r>
            <a:endParaRPr lang="tr-TR" sz="3600" b="1" dirty="0" smtClean="0"/>
          </a:p>
          <a:p>
            <a:pPr marL="0" indent="0" algn="ctr">
              <a:buNone/>
            </a:pPr>
            <a:endParaRPr lang="tr-TR" sz="3600" b="1" dirty="0" smtClean="0"/>
          </a:p>
          <a:p>
            <a:pPr marL="0" indent="0" algn="ctr">
              <a:buNone/>
            </a:pPr>
            <a:r>
              <a:rPr lang="en-US" sz="3600" b="1" dirty="0" smtClean="0"/>
              <a:t>CQRS </a:t>
            </a:r>
            <a:r>
              <a:rPr lang="en-US" sz="3600" b="1" dirty="0"/>
              <a:t>is a very simple pattern that enables many opportunities for architecture that may otherwise not exist. </a:t>
            </a:r>
            <a:endParaRPr lang="tr-TR" sz="3600" b="1" dirty="0" smtClean="0"/>
          </a:p>
          <a:p>
            <a:pPr marL="0" indent="0" algn="ctr">
              <a:buNone/>
            </a:pPr>
            <a:endParaRPr lang="tr-TR" sz="3600" b="1" dirty="0" smtClean="0"/>
          </a:p>
          <a:p>
            <a:pPr marL="0" indent="0" algn="ctr">
              <a:buNone/>
            </a:pPr>
            <a:r>
              <a:rPr lang="tr-TR" sz="3600" b="1" dirty="0" smtClean="0"/>
              <a:t>(Greg Young)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59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9905"/>
            <a:ext cx="11231813" cy="571840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3600" b="1" dirty="0" smtClean="0">
                <a:solidFill>
                  <a:schemeClr val="accent1">
                    <a:lumMod val="75000"/>
                  </a:schemeClr>
                </a:solidFill>
              </a:rPr>
              <a:t>ABOUT ME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r>
              <a:rPr lang="tr-TR" sz="3000" b="1" dirty="0" smtClean="0"/>
              <a:t> Technical Lead @Morhipo.com</a:t>
            </a:r>
          </a:p>
          <a:p>
            <a:pPr marL="216000" indent="-216000"/>
            <a:r>
              <a:rPr lang="tr-TR" sz="3000" b="1" dirty="0" smtClean="0"/>
              <a:t> 10 years experience as a professional</a:t>
            </a:r>
          </a:p>
          <a:p>
            <a:pPr marL="0" indent="0">
              <a:buNone/>
            </a:pPr>
            <a:r>
              <a:rPr lang="tr-TR" sz="3000" b="1" dirty="0" smtClean="0"/>
              <a:t>(.net , .net core based architecture)</a:t>
            </a:r>
            <a:endParaRPr lang="en-US" sz="3000" b="1" dirty="0" smtClean="0"/>
          </a:p>
          <a:p>
            <a:pPr marL="216000" indent="-216000"/>
            <a:r>
              <a:rPr lang="tr-TR" sz="3000" b="1" dirty="0" smtClean="0"/>
              <a:t> Code lover</a:t>
            </a:r>
          </a:p>
          <a:p>
            <a:pPr marL="216000" indent="-216000"/>
            <a:r>
              <a:rPr lang="tr-TR" sz="3000" b="1" dirty="0" smtClean="0"/>
              <a:t> Desiring learner</a:t>
            </a:r>
          </a:p>
          <a:p>
            <a:pPr marL="216000" indent="-216000"/>
            <a:r>
              <a:rPr lang="tr-TR" sz="3000" b="1" dirty="0" smtClean="0"/>
              <a:t> Fitness, drumming, family guy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23" y="1414275"/>
            <a:ext cx="3778044" cy="42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5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20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625332"/>
            <a:ext cx="11204185" cy="579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7200" b="1" dirty="0">
                <a:solidFill>
                  <a:srgbClr val="C00000"/>
                </a:solidFill>
              </a:rPr>
              <a:t>Seperate </a:t>
            </a:r>
            <a:r>
              <a:rPr lang="tr-TR" sz="7200" b="1" dirty="0" smtClean="0">
                <a:solidFill>
                  <a:srgbClr val="C00000"/>
                </a:solidFill>
              </a:rPr>
              <a:t>Domain Objects!</a:t>
            </a:r>
            <a:endParaRPr lang="tr-TR" sz="7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21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endParaRPr lang="tr-TR" sz="3200" b="1" dirty="0" smtClean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60" y="800100"/>
            <a:ext cx="11564629" cy="55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22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625332"/>
            <a:ext cx="11204185" cy="579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8000" b="1" dirty="0">
                <a:solidFill>
                  <a:srgbClr val="C00000"/>
                </a:solidFill>
              </a:rPr>
              <a:t>Seperate </a:t>
            </a:r>
            <a:r>
              <a:rPr lang="tr-TR" sz="8000" b="1" dirty="0" smtClean="0">
                <a:solidFill>
                  <a:srgbClr val="C00000"/>
                </a:solidFill>
              </a:rPr>
              <a:t>Applications!</a:t>
            </a:r>
            <a:endParaRPr lang="tr-TR" sz="8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7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23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endParaRPr lang="tr-TR" sz="3200" b="1" dirty="0" smtClean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82" y="738554"/>
            <a:ext cx="11204185" cy="564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24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625332"/>
            <a:ext cx="11204185" cy="579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8500" b="1" dirty="0" smtClean="0">
                <a:solidFill>
                  <a:srgbClr val="C00000"/>
                </a:solidFill>
              </a:rPr>
              <a:t>Seperate Data Sources!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2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25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endParaRPr lang="tr-TR" sz="3200" b="1" dirty="0" smtClean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82" y="597877"/>
            <a:ext cx="11204186" cy="57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7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26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625332"/>
            <a:ext cx="11204185" cy="57950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8000" b="1" dirty="0" smtClean="0"/>
              <a:t>What about </a:t>
            </a:r>
          </a:p>
          <a:p>
            <a:pPr marL="0" indent="0" algn="ctr">
              <a:buNone/>
            </a:pPr>
            <a:r>
              <a:rPr lang="tr-TR" sz="8000" b="1" dirty="0" smtClean="0"/>
              <a:t>data consistency?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477" y="3522843"/>
            <a:ext cx="2819794" cy="277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27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endParaRPr lang="tr-TR" sz="3200" b="1" dirty="0" smtClean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35" y="597877"/>
            <a:ext cx="9362680" cy="57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28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625332"/>
            <a:ext cx="11204185" cy="579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10000" b="1" dirty="0" smtClean="0">
                <a:solidFill>
                  <a:schemeClr val="tx1"/>
                </a:solidFill>
              </a:rPr>
              <a:t>PROJECTIONS!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2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29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625332"/>
            <a:ext cx="11204185" cy="579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7200" b="1" dirty="0" smtClean="0">
                <a:solidFill>
                  <a:schemeClr val="tx1"/>
                </a:solidFill>
              </a:rPr>
              <a:t>VIEW</a:t>
            </a:r>
          </a:p>
          <a:p>
            <a:pPr marL="0" indent="0" algn="ctr">
              <a:buNone/>
            </a:pPr>
            <a:endParaRPr lang="tr-TR" sz="7200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tr-TR" sz="7200" b="1" dirty="0" smtClean="0">
                <a:solidFill>
                  <a:schemeClr val="tx1"/>
                </a:solidFill>
              </a:rPr>
              <a:t>MATERIALIZED VIEW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8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11231813" cy="571840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3600" b="1" dirty="0" smtClean="0">
                <a:solidFill>
                  <a:schemeClr val="accent1">
                    <a:lumMod val="75000"/>
                  </a:schemeClr>
                </a:solidFill>
              </a:rPr>
              <a:t>agenda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r>
              <a:rPr lang="en-US" sz="2600" b="1" dirty="0"/>
              <a:t>Discussing Traditional and </a:t>
            </a:r>
            <a:r>
              <a:rPr lang="tr-TR" sz="2600" b="1" dirty="0" smtClean="0"/>
              <a:t>M</a:t>
            </a:r>
            <a:r>
              <a:rPr lang="en-US" sz="2600" b="1" dirty="0" err="1" smtClean="0"/>
              <a:t>onolithic</a:t>
            </a:r>
            <a:r>
              <a:rPr lang="en-US" sz="2600" b="1" dirty="0" smtClean="0"/>
              <a:t> </a:t>
            </a:r>
            <a:r>
              <a:rPr lang="tr-TR" sz="2600" b="1" dirty="0" smtClean="0"/>
              <a:t>A</a:t>
            </a:r>
            <a:r>
              <a:rPr lang="en-US" sz="2600" b="1" dirty="0" err="1" smtClean="0"/>
              <a:t>pplications</a:t>
            </a:r>
            <a:endParaRPr lang="tr-TR" sz="2600" b="1" dirty="0" smtClean="0"/>
          </a:p>
          <a:p>
            <a:pPr marL="216000" indent="-216000"/>
            <a:r>
              <a:rPr lang="tr-TR" sz="2600" b="1" dirty="0" smtClean="0"/>
              <a:t>Problems To </a:t>
            </a:r>
            <a:r>
              <a:rPr lang="tr-TR" sz="2600" b="1" dirty="0"/>
              <a:t>F</a:t>
            </a:r>
            <a:r>
              <a:rPr lang="tr-TR" sz="2600" b="1" dirty="0" smtClean="0"/>
              <a:t>aced</a:t>
            </a:r>
            <a:endParaRPr lang="en-US" sz="2600" b="1" dirty="0" smtClean="0"/>
          </a:p>
          <a:p>
            <a:pPr marL="216000" indent="-216000"/>
            <a:r>
              <a:rPr lang="tr-TR" sz="2600" b="1" dirty="0" smtClean="0"/>
              <a:t>Solution Suggestions</a:t>
            </a:r>
            <a:endParaRPr lang="en-US" sz="2600" b="1" dirty="0" smtClean="0"/>
          </a:p>
          <a:p>
            <a:pPr marL="216000" indent="-216000"/>
            <a:r>
              <a:rPr lang="tr-TR" sz="2600" b="1" dirty="0" smtClean="0"/>
              <a:t>What is CQS?</a:t>
            </a:r>
          </a:p>
          <a:p>
            <a:pPr marL="216000" indent="-216000"/>
            <a:r>
              <a:rPr lang="tr-TR" sz="2600" b="1" dirty="0" smtClean="0"/>
              <a:t>What is CQRS</a:t>
            </a:r>
          </a:p>
          <a:p>
            <a:pPr marL="216000" indent="-216000"/>
            <a:r>
              <a:rPr lang="tr-TR" sz="2600" b="1" dirty="0" smtClean="0"/>
              <a:t>What </a:t>
            </a:r>
            <a:r>
              <a:rPr lang="tr-TR" sz="2600" b="1" dirty="0"/>
              <a:t>P</a:t>
            </a:r>
            <a:r>
              <a:rPr lang="tr-TR" sz="2600" b="1" dirty="0" smtClean="0"/>
              <a:t>roblems Does CQRS Solve?</a:t>
            </a:r>
          </a:p>
          <a:p>
            <a:pPr marL="216000" indent="-216000"/>
            <a:r>
              <a:rPr lang="tr-TR" sz="2600" b="1" dirty="0" smtClean="0"/>
              <a:t>Commands, Events</a:t>
            </a:r>
          </a:p>
          <a:p>
            <a:pPr marL="216000" indent="-216000"/>
            <a:r>
              <a:rPr lang="tr-TR" sz="2600" b="1" dirty="0" smtClean="0"/>
              <a:t>Eventually Consistency</a:t>
            </a:r>
          </a:p>
          <a:p>
            <a:pPr marL="216000" indent="-216000"/>
            <a:r>
              <a:rPr lang="tr-TR" sz="2600" b="1" dirty="0" smtClean="0"/>
              <a:t>CODING...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8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30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endParaRPr lang="tr-TR" sz="3200" b="1" dirty="0" smtClean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82" y="984737"/>
            <a:ext cx="11204185" cy="543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7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31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625332"/>
            <a:ext cx="11204185" cy="579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8500" b="1" dirty="0" smtClean="0">
                <a:solidFill>
                  <a:schemeClr val="tx1"/>
                </a:solidFill>
              </a:rPr>
              <a:t>Now we can talk about</a:t>
            </a:r>
          </a:p>
          <a:p>
            <a:pPr marL="0" indent="0" algn="ctr">
              <a:buNone/>
            </a:pPr>
            <a:r>
              <a:rPr lang="tr-TR" sz="8500" b="1" dirty="0" smtClean="0">
                <a:solidFill>
                  <a:srgbClr val="C00000"/>
                </a:solidFill>
              </a:rPr>
              <a:t>Eventually Consistency!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1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32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endParaRPr lang="tr-TR" sz="3200" b="1" dirty="0" smtClean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35" y="693538"/>
            <a:ext cx="9362680" cy="559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33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625332"/>
            <a:ext cx="11204185" cy="579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7200" b="1" dirty="0" smtClean="0">
                <a:solidFill>
                  <a:schemeClr val="tx1"/>
                </a:solidFill>
              </a:rPr>
              <a:t>COMMAND</a:t>
            </a:r>
          </a:p>
          <a:p>
            <a:pPr marL="0" indent="0" algn="ctr">
              <a:buNone/>
            </a:pPr>
            <a:r>
              <a:rPr lang="tr-TR" sz="7200" b="1" dirty="0" smtClean="0">
                <a:solidFill>
                  <a:schemeClr val="tx1"/>
                </a:solidFill>
              </a:rPr>
              <a:t>== </a:t>
            </a:r>
          </a:p>
          <a:p>
            <a:pPr marL="0" indent="0" algn="ctr">
              <a:buNone/>
            </a:pPr>
            <a:r>
              <a:rPr lang="tr-TR" sz="7200" b="1" dirty="0" smtClean="0">
                <a:solidFill>
                  <a:schemeClr val="tx1"/>
                </a:solidFill>
              </a:rPr>
              <a:t>EVENT</a:t>
            </a:r>
          </a:p>
          <a:p>
            <a:pPr marL="0" indent="0" algn="ctr">
              <a:buNone/>
            </a:pPr>
            <a:r>
              <a:rPr lang="tr-TR" sz="8000" b="1" dirty="0" smtClean="0">
                <a:solidFill>
                  <a:srgbClr val="C00000"/>
                </a:solidFill>
              </a:rPr>
              <a:t>??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1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34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11231813" cy="571840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3600" b="1" dirty="0" smtClean="0">
                <a:solidFill>
                  <a:schemeClr val="accent1">
                    <a:lumMod val="75000"/>
                  </a:schemeClr>
                </a:solidFill>
              </a:rPr>
              <a:t>COMMAND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r>
              <a:rPr lang="tr-TR" sz="3200" b="1" dirty="0" smtClean="0"/>
              <a:t> A request named imperative sentence</a:t>
            </a:r>
          </a:p>
          <a:p>
            <a:pPr marL="540000" lvl="1" indent="-216000"/>
            <a:r>
              <a:rPr lang="tr-TR" sz="3200" b="1" dirty="0" smtClean="0">
                <a:solidFill>
                  <a:srgbClr val="C00000"/>
                </a:solidFill>
              </a:rPr>
              <a:t>CreateOrder</a:t>
            </a:r>
          </a:p>
          <a:p>
            <a:pPr marL="540000" lvl="1" indent="-216000"/>
            <a:r>
              <a:rPr lang="tr-TR" sz="3200" b="1" dirty="0">
                <a:solidFill>
                  <a:srgbClr val="C00000"/>
                </a:solidFill>
              </a:rPr>
              <a:t>CancelOrder</a:t>
            </a:r>
          </a:p>
          <a:p>
            <a:pPr marL="540000" lvl="1" indent="-216000"/>
            <a:r>
              <a:rPr lang="tr-TR" sz="3200" b="1" dirty="0">
                <a:solidFill>
                  <a:srgbClr val="C00000"/>
                </a:solidFill>
              </a:rPr>
              <a:t>UpdatePrice</a:t>
            </a:r>
          </a:p>
          <a:p>
            <a:pPr marL="216000" indent="-216000"/>
            <a:r>
              <a:rPr lang="tr-TR" sz="3200" b="1" dirty="0" smtClean="0"/>
              <a:t> May fail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1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35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11231813" cy="571840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3600" b="1" dirty="0" smtClean="0">
                <a:solidFill>
                  <a:schemeClr val="accent1">
                    <a:lumMod val="75000"/>
                  </a:schemeClr>
                </a:solidFill>
              </a:rPr>
              <a:t>Event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r>
              <a:rPr lang="tr-TR" sz="3000" b="1" dirty="0" smtClean="0"/>
              <a:t> Statement of fact named with past tense</a:t>
            </a:r>
          </a:p>
          <a:p>
            <a:pPr marL="540000" lvl="1" indent="-216000"/>
            <a:r>
              <a:rPr lang="tr-TR" sz="3000" b="1" dirty="0" smtClean="0">
                <a:solidFill>
                  <a:srgbClr val="C00000"/>
                </a:solidFill>
              </a:rPr>
              <a:t>OrderCreated</a:t>
            </a:r>
          </a:p>
          <a:p>
            <a:pPr marL="540000" lvl="1" indent="-216000"/>
            <a:r>
              <a:rPr lang="tr-TR" sz="3000" b="1" dirty="0" smtClean="0">
                <a:solidFill>
                  <a:srgbClr val="C00000"/>
                </a:solidFill>
              </a:rPr>
              <a:t>OrderCancelled</a:t>
            </a:r>
            <a:endParaRPr lang="tr-TR" sz="3000" b="1" dirty="0">
              <a:solidFill>
                <a:srgbClr val="C00000"/>
              </a:solidFill>
            </a:endParaRPr>
          </a:p>
          <a:p>
            <a:pPr marL="540000" lvl="1" indent="-216000"/>
            <a:r>
              <a:rPr lang="tr-TR" sz="3000" b="1" dirty="0" smtClean="0">
                <a:solidFill>
                  <a:srgbClr val="C00000"/>
                </a:solidFill>
              </a:rPr>
              <a:t>PriceUpdated</a:t>
            </a:r>
            <a:endParaRPr lang="tr-TR" sz="3000" b="1" dirty="0">
              <a:solidFill>
                <a:srgbClr val="C00000"/>
              </a:solidFill>
            </a:endParaRPr>
          </a:p>
          <a:p>
            <a:pPr marL="216000" indent="-216000"/>
            <a:r>
              <a:rPr lang="tr-TR" sz="3000" b="1" dirty="0" smtClean="0"/>
              <a:t> Never fails</a:t>
            </a:r>
          </a:p>
          <a:p>
            <a:pPr marL="216000" indent="-216000"/>
            <a:r>
              <a:rPr lang="tr-TR" sz="3000" b="1" dirty="0" smtClean="0"/>
              <a:t> Immutable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0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36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625332"/>
            <a:ext cx="11204185" cy="579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7200" b="1" dirty="0" smtClean="0">
                <a:solidFill>
                  <a:schemeClr val="tx1"/>
                </a:solidFill>
              </a:rPr>
              <a:t>SEND MESSAGE</a:t>
            </a:r>
          </a:p>
          <a:p>
            <a:pPr marL="0" indent="0" algn="ctr">
              <a:buNone/>
            </a:pPr>
            <a:r>
              <a:rPr lang="tr-TR" sz="7200" b="1" dirty="0" smtClean="0">
                <a:solidFill>
                  <a:schemeClr val="tx1"/>
                </a:solidFill>
              </a:rPr>
              <a:t>== </a:t>
            </a:r>
          </a:p>
          <a:p>
            <a:pPr marL="0" indent="0" algn="ctr">
              <a:buNone/>
            </a:pPr>
            <a:r>
              <a:rPr lang="tr-TR" sz="7200" b="1" dirty="0" smtClean="0">
                <a:solidFill>
                  <a:schemeClr val="tx1"/>
                </a:solidFill>
              </a:rPr>
              <a:t>PUBLISH MESSAGE</a:t>
            </a:r>
          </a:p>
          <a:p>
            <a:pPr marL="0" indent="0" algn="ctr">
              <a:buNone/>
            </a:pPr>
            <a:r>
              <a:rPr lang="tr-TR" sz="8000" b="1" dirty="0" smtClean="0">
                <a:solidFill>
                  <a:srgbClr val="C00000"/>
                </a:solidFill>
              </a:rPr>
              <a:t>??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0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37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endParaRPr lang="tr-TR" sz="3200" b="1" dirty="0" smtClean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82" y="791308"/>
            <a:ext cx="11204185" cy="56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38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625332"/>
            <a:ext cx="11204185" cy="579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10000" b="1" dirty="0" smtClean="0"/>
              <a:t>LET’S CODE...</a:t>
            </a:r>
          </a:p>
          <a:p>
            <a:pPr marL="0" indent="0" algn="ctr">
              <a:buNone/>
            </a:pPr>
            <a:r>
              <a:rPr lang="tr-TR" sz="4500" b="1" dirty="0" smtClean="0"/>
              <a:t>(</a:t>
            </a:r>
            <a:r>
              <a:rPr lang="en-US" sz="4800" dirty="0">
                <a:hlinkClick r:id="rId3"/>
              </a:rPr>
              <a:t>https://</a:t>
            </a:r>
            <a:r>
              <a:rPr lang="en-US" sz="4800" dirty="0" smtClean="0">
                <a:hlinkClick r:id="rId3"/>
              </a:rPr>
              <a:t>github.com/OnurSalkaya/cqrs-workshop/tree/0</a:t>
            </a:r>
            <a:r>
              <a:rPr lang="tr-TR" sz="4800" dirty="0" smtClean="0">
                <a:hlinkClick r:id="rId3"/>
              </a:rPr>
              <a:t>3</a:t>
            </a:r>
            <a:r>
              <a:rPr lang="en-US" sz="4800" dirty="0" smtClean="0">
                <a:hlinkClick r:id="rId3"/>
              </a:rPr>
              <a:t>-CQ</a:t>
            </a:r>
            <a:r>
              <a:rPr lang="tr-TR" sz="4800" dirty="0" smtClean="0">
                <a:hlinkClick r:id="rId3"/>
              </a:rPr>
              <a:t>R</a:t>
            </a:r>
            <a:r>
              <a:rPr lang="en-US" sz="4800" dirty="0" smtClean="0">
                <a:hlinkClick r:id="rId3"/>
              </a:rPr>
              <a:t>S</a:t>
            </a:r>
            <a:r>
              <a:rPr lang="tr-TR" sz="4500" b="1" dirty="0" smtClean="0"/>
              <a:t>)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1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39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endParaRPr lang="tr-TR" sz="3200" b="1" dirty="0" smtClean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4" y="791308"/>
            <a:ext cx="11186840" cy="56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11231813" cy="571840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3600" b="1" dirty="0" smtClean="0">
                <a:solidFill>
                  <a:schemeClr val="accent1">
                    <a:lumMod val="75000"/>
                  </a:schemeClr>
                </a:solidFill>
              </a:rPr>
              <a:t>KEYWORDS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4200" b="1" dirty="0" smtClean="0">
                <a:solidFill>
                  <a:srgbClr val="5E5E5E"/>
                </a:solidFill>
                <a:latin typeface="Segoe UI Semibold" panose="020B0702040204020203" pitchFamily="34" charset="0"/>
                <a:ea typeface="Cambria" panose="02040503050406030204" pitchFamily="18" charset="0"/>
                <a:cs typeface="Segoe UI Semibold" panose="020B0702040204020203" pitchFamily="34" charset="0"/>
              </a:rPr>
              <a:t>Command, Query, Event, Domain Driven Design, Entity, Aggregate, Microservices, Messaging, Transaction, Distributing, NoSql,  Relational Database, Consistency, Concurrency...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37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40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11231813" cy="571840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3600" b="1" dirty="0" smtClean="0">
                <a:solidFill>
                  <a:schemeClr val="accent1">
                    <a:lumMod val="75000"/>
                  </a:schemeClr>
                </a:solidFill>
              </a:rPr>
              <a:t>Why CQRS?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r>
              <a:rPr lang="tr-TR" sz="3600" b="1" dirty="0" smtClean="0"/>
              <a:t> To be more scalable</a:t>
            </a:r>
          </a:p>
          <a:p>
            <a:pPr marL="216000" indent="-216000"/>
            <a:r>
              <a:rPr lang="tr-TR" sz="3600" b="1" dirty="0" smtClean="0"/>
              <a:t> To be able to scale write and read side separately</a:t>
            </a:r>
          </a:p>
          <a:p>
            <a:pPr marL="216000" indent="-216000"/>
            <a:r>
              <a:rPr lang="tr-TR" sz="3600" b="1" dirty="0"/>
              <a:t> To be able to process more data synchronously </a:t>
            </a:r>
            <a:endParaRPr lang="tr-TR" sz="3600" b="1" dirty="0" smtClean="0"/>
          </a:p>
          <a:p>
            <a:pPr marL="216000" indent="-216000"/>
            <a:r>
              <a:rPr lang="tr-TR" sz="3600" b="1" dirty="0"/>
              <a:t> </a:t>
            </a:r>
            <a:r>
              <a:rPr lang="tr-TR" sz="3600" b="1" dirty="0" smtClean="0"/>
              <a:t>Increasing performance</a:t>
            </a:r>
          </a:p>
          <a:p>
            <a:pPr marL="216000" indent="-216000"/>
            <a:r>
              <a:rPr lang="tr-TR" sz="3600" b="1" dirty="0" smtClean="0"/>
              <a:t> To be able to handle complex problems </a:t>
            </a:r>
            <a:r>
              <a:rPr lang="tr-TR" sz="3600" b="1" dirty="0"/>
              <a:t>by </a:t>
            </a:r>
            <a:r>
              <a:rPr lang="tr-TR" sz="3600" b="1" dirty="0" smtClean="0"/>
              <a:t>separating it into smaller pieces</a:t>
            </a:r>
          </a:p>
          <a:p>
            <a:pPr marL="216000" indent="-216000"/>
            <a:r>
              <a:rPr lang="tr-TR" sz="3600" b="1" dirty="0" smtClean="0"/>
              <a:t> T</a:t>
            </a:r>
            <a:r>
              <a:rPr lang="en-US" sz="3600" b="1" dirty="0" smtClean="0"/>
              <a:t>o </a:t>
            </a:r>
            <a:r>
              <a:rPr lang="en-US" sz="3600" b="1" dirty="0"/>
              <a:t>be able to build autonomous </a:t>
            </a:r>
            <a:r>
              <a:rPr lang="en-US" sz="3600" b="1" dirty="0" smtClean="0"/>
              <a:t>teams</a:t>
            </a:r>
            <a:endParaRPr lang="tr-TR" sz="3600" b="1" dirty="0" smtClean="0"/>
          </a:p>
          <a:p>
            <a:pPr marL="216000" indent="-216000"/>
            <a:r>
              <a:rPr lang="tr-TR" sz="3600" b="1" dirty="0" smtClean="0"/>
              <a:t> Polygoth Programming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2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41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11231813" cy="571840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3600" b="1" dirty="0" smtClean="0">
                <a:solidFill>
                  <a:schemeClr val="accent1">
                    <a:lumMod val="75000"/>
                  </a:schemeClr>
                </a:solidFill>
              </a:rPr>
              <a:t>What IS WRONG WITH CQRS ?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r>
              <a:rPr lang="tr-TR" sz="4500" b="1" dirty="0" smtClean="0"/>
              <a:t> Is it necessary? Maybe we do over-engineering</a:t>
            </a:r>
          </a:p>
          <a:p>
            <a:pPr marL="216000" indent="-216000"/>
            <a:r>
              <a:rPr lang="tr-TR" sz="4500" b="1" dirty="0" smtClean="0"/>
              <a:t> Implementing to whole system</a:t>
            </a:r>
          </a:p>
          <a:p>
            <a:pPr marL="216000" indent="-216000"/>
            <a:r>
              <a:rPr lang="tr-TR" sz="4500" b="1" dirty="0" smtClean="0"/>
              <a:t> Combining with multiple domain objects</a:t>
            </a:r>
          </a:p>
          <a:p>
            <a:pPr marL="216000" indent="-216000"/>
            <a:r>
              <a:rPr lang="tr-TR" sz="4500" b="1" dirty="0"/>
              <a:t> </a:t>
            </a:r>
            <a:r>
              <a:rPr lang="tr-TR" sz="4500" b="1" dirty="0" smtClean="0"/>
              <a:t>If there is no CI/CD pipelines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42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625332"/>
            <a:ext cx="11204185" cy="579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7200" b="1" dirty="0" smtClean="0"/>
              <a:t>CQRS CAN SOLVE LOTS OF PROBLEMS</a:t>
            </a:r>
            <a:endParaRPr lang="tr-TR" sz="7200" b="1" dirty="0"/>
          </a:p>
          <a:p>
            <a:pPr marL="0" indent="0" algn="ctr">
              <a:buNone/>
            </a:pPr>
            <a:r>
              <a:rPr lang="tr-TR" sz="8000" b="1" dirty="0" smtClean="0">
                <a:solidFill>
                  <a:srgbClr val="FF0000"/>
                </a:solidFill>
              </a:rPr>
              <a:t>BUT...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33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43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11231813" cy="571840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3600" b="1" dirty="0" smtClean="0"/>
              <a:t>Multıple Domaın object UPDATE?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endParaRPr lang="tr-TR" sz="4500" b="1" dirty="0" smtClean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638" y="1414275"/>
            <a:ext cx="2213829" cy="217830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27467" y="1633658"/>
            <a:ext cx="11204185" cy="4339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r>
              <a:rPr lang="tr-TR" sz="3600" b="1" dirty="0" smtClean="0"/>
              <a:t> Why do u need? Is there any way to </a:t>
            </a:r>
          </a:p>
          <a:p>
            <a:pPr marL="0" indent="0">
              <a:buNone/>
            </a:pPr>
            <a:r>
              <a:rPr lang="tr-TR" sz="3600" b="1" dirty="0" smtClean="0"/>
              <a:t>avoid from </a:t>
            </a:r>
            <a:r>
              <a:rPr lang="tr-TR" sz="3600" b="1" dirty="0"/>
              <a:t>it</a:t>
            </a:r>
            <a:r>
              <a:rPr lang="tr-TR" sz="3600" b="1" dirty="0" smtClean="0"/>
              <a:t>?</a:t>
            </a:r>
          </a:p>
          <a:p>
            <a:pPr marL="0" indent="0">
              <a:buNone/>
            </a:pPr>
            <a:endParaRPr lang="tr-TR" sz="3600" b="1" dirty="0" smtClean="0"/>
          </a:p>
          <a:p>
            <a:pPr marL="216000" indent="-216000"/>
            <a:r>
              <a:rPr lang="tr-TR" sz="3600" b="1" dirty="0" smtClean="0"/>
              <a:t> Example: "When a user is deactivated, cancel all </a:t>
            </a:r>
          </a:p>
          <a:p>
            <a:pPr marL="0" indent="0">
              <a:buNone/>
            </a:pPr>
            <a:r>
              <a:rPr lang="tr-TR" sz="3600" b="1" dirty="0" smtClean="0"/>
              <a:t>orders of the user"</a:t>
            </a:r>
          </a:p>
          <a:p>
            <a:pPr marL="0" indent="0">
              <a:buNone/>
            </a:pPr>
            <a:endParaRPr lang="tr-T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9991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44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11231813" cy="571840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3600" b="1" dirty="0" smtClean="0">
                <a:solidFill>
                  <a:schemeClr val="accent1">
                    <a:lumMod val="75000"/>
                  </a:schemeClr>
                </a:solidFill>
              </a:rPr>
              <a:t>Command and event versıonıng?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endParaRPr lang="tr-TR" sz="4500" b="1" dirty="0" smtClean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638" y="1416243"/>
            <a:ext cx="2213829" cy="21783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24273" y="3024763"/>
            <a:ext cx="46637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 smtClean="0"/>
              <a:t>OrderCreatedEvent</a:t>
            </a:r>
            <a:r>
              <a:rPr lang="tr-TR" sz="1400" dirty="0" smtClean="0"/>
              <a:t>_V2</a:t>
            </a:r>
            <a:endParaRPr lang="en-US" sz="1400" dirty="0"/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public </a:t>
            </a:r>
            <a:r>
              <a:rPr lang="en-US" sz="1400" dirty="0" err="1"/>
              <a:t>Guid</a:t>
            </a:r>
            <a:r>
              <a:rPr lang="en-US" sz="1400" dirty="0"/>
              <a:t> Id { get; set; }</a:t>
            </a:r>
          </a:p>
          <a:p>
            <a:endParaRPr lang="en-US" sz="1400" dirty="0"/>
          </a:p>
          <a:p>
            <a:r>
              <a:rPr lang="en-US" sz="1400" dirty="0"/>
              <a:t>        public string </a:t>
            </a:r>
            <a:r>
              <a:rPr lang="en-US" sz="1400" dirty="0" err="1"/>
              <a:t>OrderCode</a:t>
            </a:r>
            <a:r>
              <a:rPr lang="en-US" sz="1400" dirty="0"/>
              <a:t> { get; set; }</a:t>
            </a:r>
          </a:p>
          <a:p>
            <a:endParaRPr lang="en-US" sz="1400" dirty="0"/>
          </a:p>
          <a:p>
            <a:r>
              <a:rPr lang="en-US" sz="1400" dirty="0"/>
              <a:t>        public </a:t>
            </a:r>
            <a:r>
              <a:rPr lang="en-US" sz="1400" dirty="0" err="1"/>
              <a:t>DateTime</a:t>
            </a:r>
            <a:r>
              <a:rPr lang="en-US" sz="1400" dirty="0"/>
              <a:t> </a:t>
            </a:r>
            <a:r>
              <a:rPr lang="en-US" sz="1400" dirty="0" err="1"/>
              <a:t>OrderDate</a:t>
            </a:r>
            <a:r>
              <a:rPr lang="en-US" sz="1400" dirty="0"/>
              <a:t> { get; set; }</a:t>
            </a:r>
          </a:p>
          <a:p>
            <a:endParaRPr lang="en-US" sz="1400" dirty="0"/>
          </a:p>
          <a:p>
            <a:r>
              <a:rPr lang="en-US" sz="1400" dirty="0"/>
              <a:t>        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UserId</a:t>
            </a:r>
            <a:r>
              <a:rPr lang="en-US" sz="1400" dirty="0"/>
              <a:t> { get; set; }</a:t>
            </a:r>
          </a:p>
          <a:p>
            <a:endParaRPr lang="en-US" sz="1400" dirty="0"/>
          </a:p>
          <a:p>
            <a:r>
              <a:rPr lang="en-US" sz="1400" dirty="0"/>
              <a:t>        public decimal </a:t>
            </a:r>
            <a:r>
              <a:rPr lang="en-US" sz="1400" dirty="0" err="1"/>
              <a:t>TotalPrice</a:t>
            </a:r>
            <a:r>
              <a:rPr lang="en-US" sz="1400" dirty="0"/>
              <a:t> { get; set; }</a:t>
            </a:r>
          </a:p>
          <a:p>
            <a:endParaRPr lang="en-US" sz="1400" dirty="0"/>
          </a:p>
          <a:p>
            <a:r>
              <a:rPr lang="en-US" sz="1400" dirty="0"/>
              <a:t>        public string Status { get; set; </a:t>
            </a:r>
            <a:r>
              <a:rPr lang="en-US" sz="1400" dirty="0" smtClean="0"/>
              <a:t>}</a:t>
            </a:r>
            <a:endParaRPr lang="tr-TR" sz="1400" dirty="0" smtClean="0"/>
          </a:p>
          <a:p>
            <a:endParaRPr lang="tr-TR" sz="1400" dirty="0"/>
          </a:p>
          <a:p>
            <a:r>
              <a:rPr lang="tr-TR" sz="1400" dirty="0" smtClean="0"/>
              <a:t>        //NEW PROPS</a:t>
            </a:r>
            <a:endParaRPr lang="en-US" sz="1400" dirty="0"/>
          </a:p>
          <a:p>
            <a:r>
              <a:rPr lang="en-US" sz="1400" dirty="0"/>
              <a:t>    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6054" y="1583371"/>
            <a:ext cx="46637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OrderCreatedEvent</a:t>
            </a:r>
            <a:endParaRPr lang="en-US" sz="1400" dirty="0"/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public </a:t>
            </a:r>
            <a:r>
              <a:rPr lang="en-US" sz="1400" dirty="0" err="1"/>
              <a:t>Guid</a:t>
            </a:r>
            <a:r>
              <a:rPr lang="en-US" sz="1400" dirty="0"/>
              <a:t> Id { get; set; }</a:t>
            </a:r>
          </a:p>
          <a:p>
            <a:endParaRPr lang="en-US" sz="1400" dirty="0"/>
          </a:p>
          <a:p>
            <a:r>
              <a:rPr lang="en-US" sz="1400" dirty="0"/>
              <a:t>        public string </a:t>
            </a:r>
            <a:r>
              <a:rPr lang="en-US" sz="1400" dirty="0" err="1"/>
              <a:t>OrderCode</a:t>
            </a:r>
            <a:r>
              <a:rPr lang="en-US" sz="1400" dirty="0"/>
              <a:t> { get; set; }</a:t>
            </a:r>
          </a:p>
          <a:p>
            <a:endParaRPr lang="en-US" sz="1400" dirty="0"/>
          </a:p>
          <a:p>
            <a:r>
              <a:rPr lang="en-US" sz="1400" dirty="0"/>
              <a:t>        public </a:t>
            </a:r>
            <a:r>
              <a:rPr lang="en-US" sz="1400" dirty="0" err="1"/>
              <a:t>DateTime</a:t>
            </a:r>
            <a:r>
              <a:rPr lang="en-US" sz="1400" dirty="0"/>
              <a:t> </a:t>
            </a:r>
            <a:r>
              <a:rPr lang="en-US" sz="1400" dirty="0" err="1"/>
              <a:t>OrderDate</a:t>
            </a:r>
            <a:r>
              <a:rPr lang="en-US" sz="1400" dirty="0"/>
              <a:t> { get; set; }</a:t>
            </a:r>
          </a:p>
          <a:p>
            <a:endParaRPr lang="en-US" sz="1400" dirty="0"/>
          </a:p>
          <a:p>
            <a:r>
              <a:rPr lang="en-US" sz="1400" dirty="0"/>
              <a:t>        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UserId</a:t>
            </a:r>
            <a:r>
              <a:rPr lang="en-US" sz="1400" dirty="0"/>
              <a:t> { get; set; }</a:t>
            </a:r>
          </a:p>
          <a:p>
            <a:endParaRPr lang="en-US" sz="1400" dirty="0"/>
          </a:p>
          <a:p>
            <a:r>
              <a:rPr lang="en-US" sz="1400" dirty="0"/>
              <a:t>        public decimal </a:t>
            </a:r>
            <a:r>
              <a:rPr lang="en-US" sz="1400" dirty="0" err="1"/>
              <a:t>TotalPrice</a:t>
            </a:r>
            <a:r>
              <a:rPr lang="en-US" sz="1400" dirty="0"/>
              <a:t> { get; set; }</a:t>
            </a:r>
          </a:p>
          <a:p>
            <a:endParaRPr lang="en-US" sz="1400" dirty="0"/>
          </a:p>
          <a:p>
            <a:r>
              <a:rPr lang="en-US" sz="1400" dirty="0"/>
              <a:t>        public string Status { get; set; }</a:t>
            </a:r>
          </a:p>
          <a:p>
            <a:r>
              <a:rPr lang="en-US" sz="1400" dirty="0"/>
              <a:t>    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88037" y="4035587"/>
            <a:ext cx="1556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 smtClean="0"/>
              <a:t>V3...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193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45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11231813" cy="571840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3600" b="1" dirty="0" smtClean="0">
                <a:solidFill>
                  <a:schemeClr val="accent1">
                    <a:lumMod val="75000"/>
                  </a:schemeClr>
                </a:solidFill>
              </a:rPr>
              <a:t>Event DUPLICATION?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endParaRPr lang="tr-TR" sz="4500" b="1" dirty="0" smtClean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638" y="1414275"/>
            <a:ext cx="2213829" cy="217830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27467" y="1633658"/>
            <a:ext cx="11204185" cy="4339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endParaRPr lang="tr-TR" sz="3600" b="1" dirty="0" smtClean="0"/>
          </a:p>
          <a:p>
            <a:pPr marL="216000" indent="-216000"/>
            <a:r>
              <a:rPr lang="tr-TR" sz="3600" b="1" dirty="0" smtClean="0"/>
              <a:t> Block re-handling with unique key</a:t>
            </a:r>
          </a:p>
          <a:p>
            <a:pPr marL="0" indent="0">
              <a:buNone/>
            </a:pPr>
            <a:endParaRPr lang="tr-TR" sz="3600" b="1" dirty="0" smtClean="0"/>
          </a:p>
          <a:p>
            <a:pPr marL="216000" indent="-216000"/>
            <a:r>
              <a:rPr lang="tr-TR" sz="3600" b="1" dirty="0" smtClean="0"/>
              <a:t> Ensure that events are handled idempotant</a:t>
            </a:r>
          </a:p>
        </p:txBody>
      </p:sp>
    </p:spTree>
    <p:extLst>
      <p:ext uri="{BB962C8B-B14F-4D97-AF65-F5344CB8AC3E}">
        <p14:creationId xmlns:p14="http://schemas.microsoft.com/office/powerpoint/2010/main" val="86989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46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11231813" cy="571840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3600" b="1" dirty="0" smtClean="0">
                <a:solidFill>
                  <a:schemeClr val="accent1">
                    <a:lumMod val="75000"/>
                  </a:schemeClr>
                </a:solidFill>
              </a:rPr>
              <a:t>Event Orderıng?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endParaRPr lang="tr-TR" sz="4500" b="1" dirty="0" smtClean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638" y="1414275"/>
            <a:ext cx="2213829" cy="217830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27467" y="1633658"/>
            <a:ext cx="11204185" cy="43395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r>
              <a:rPr lang="tr-TR" sz="3600" b="1" dirty="0" smtClean="0"/>
              <a:t>ChangePassword (t1) -&gt; PasswordChanged</a:t>
            </a:r>
          </a:p>
          <a:p>
            <a:pPr marL="216000" indent="-216000"/>
            <a:r>
              <a:rPr lang="tr-TR" sz="3600" b="1" dirty="0" smtClean="0"/>
              <a:t>ChangePassword (t2) -&gt; PasswordChanged</a:t>
            </a:r>
          </a:p>
          <a:p>
            <a:pPr marL="216000" indent="-216000"/>
            <a:endParaRPr lang="tr-TR" sz="3600" b="1" dirty="0" smtClean="0"/>
          </a:p>
          <a:p>
            <a:pPr marL="216000" indent="-216000"/>
            <a:r>
              <a:rPr lang="tr-TR" sz="3600" b="1" dirty="0" smtClean="0"/>
              <a:t>Reordering on bus using delaying</a:t>
            </a:r>
          </a:p>
          <a:p>
            <a:pPr marL="216000" indent="-216000"/>
            <a:r>
              <a:rPr lang="tr-TR" sz="3600" b="1" dirty="0" smtClean="0"/>
              <a:t>Getting events bulk to consumer</a:t>
            </a:r>
          </a:p>
          <a:p>
            <a:pPr marL="216000" indent="-216000"/>
            <a:r>
              <a:rPr lang="tr-TR" sz="3600" b="1" dirty="0" smtClean="0"/>
              <a:t>Using event notification</a:t>
            </a:r>
          </a:p>
          <a:p>
            <a:pPr marL="216000" indent="-216000"/>
            <a:endParaRPr lang="tr-TR" sz="3600" b="1" dirty="0" smtClean="0"/>
          </a:p>
          <a:p>
            <a:pPr marL="216000" indent="-216000"/>
            <a:endParaRPr lang="tr-TR" sz="3600" b="1" dirty="0"/>
          </a:p>
          <a:p>
            <a:pPr marL="216000" indent="-216000"/>
            <a:endParaRPr lang="tr-T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33951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47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11231813" cy="571840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2600" b="1" dirty="0" smtClean="0">
                <a:solidFill>
                  <a:schemeClr val="accent1">
                    <a:lumMod val="75000"/>
                  </a:schemeClr>
                </a:solidFill>
              </a:rPr>
              <a:t>WHAT </a:t>
            </a:r>
            <a:r>
              <a:rPr lang="tr-TR" sz="2600" b="1" dirty="0"/>
              <a:t>IF EVENT </a:t>
            </a:r>
            <a:r>
              <a:rPr lang="tr-TR" sz="2600" b="1" dirty="0" smtClean="0"/>
              <a:t>CAN’T BE </a:t>
            </a:r>
            <a:r>
              <a:rPr lang="tr-TR" sz="2600" b="1" dirty="0" smtClean="0">
                <a:solidFill>
                  <a:schemeClr val="accent1">
                    <a:lumMod val="75000"/>
                  </a:schemeClr>
                </a:solidFill>
              </a:rPr>
              <a:t>PUBLISHED AFTER TRANSACTION COMMIT?</a:t>
            </a:r>
            <a:endParaRPr lang="en-US" sz="2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endParaRPr lang="tr-TR" sz="4500" b="1" dirty="0" smtClean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638" y="1414275"/>
            <a:ext cx="2213829" cy="217830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27467" y="1633658"/>
            <a:ext cx="11204185" cy="4339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sz="36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00" y="1273996"/>
            <a:ext cx="5138263" cy="4973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53264" y="4426145"/>
            <a:ext cx="51201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000" b="1" dirty="0" smtClean="0">
                <a:solidFill>
                  <a:schemeClr val="accent1">
                    <a:lumMod val="75000"/>
                  </a:schemeClr>
                </a:solidFill>
              </a:rPr>
              <a:t>Suggestion : Outbox Pattern</a:t>
            </a: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48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625332"/>
            <a:ext cx="11204185" cy="579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7200" b="1" dirty="0" smtClean="0">
                <a:solidFill>
                  <a:schemeClr val="accent1">
                    <a:lumMod val="75000"/>
                  </a:schemeClr>
                </a:solidFill>
              </a:rPr>
              <a:t>EVENT SOURCING...</a:t>
            </a:r>
            <a:endParaRPr lang="tr-TR" sz="8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9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49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5"/>
            <a:ext cx="11231813" cy="5718199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tr-TR" sz="8000" b="1" dirty="0" smtClean="0">
                <a:solidFill>
                  <a:schemeClr val="accent1">
                    <a:lumMod val="75000"/>
                  </a:schemeClr>
                </a:solidFill>
              </a:rPr>
              <a:t>THANK YOU...</a:t>
            </a:r>
            <a:br>
              <a:rPr lang="tr-TR" sz="8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sz="80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tr-TR" sz="8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sz="8000" b="1" dirty="0"/>
              <a:t/>
            </a:r>
            <a:br>
              <a:rPr lang="tr-TR" sz="8000" b="1" dirty="0"/>
            </a:br>
            <a:r>
              <a:rPr lang="tr-TR" sz="8000" b="1" dirty="0" smtClean="0"/>
              <a:t/>
            </a:r>
            <a:br>
              <a:rPr lang="tr-TR" sz="8000" b="1" dirty="0" smtClean="0"/>
            </a:br>
            <a:r>
              <a:rPr lang="tr-TR" sz="5600" b="1" dirty="0" smtClean="0">
                <a:solidFill>
                  <a:schemeClr val="bg2">
                    <a:lumMod val="50000"/>
                  </a:schemeClr>
                </a:solidFill>
              </a:rPr>
              <a:t>FEEL FREE TO SEND YOUR FEEDBACK!</a:t>
            </a:r>
            <a:endParaRPr lang="en-US" sz="5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endParaRPr lang="tr-TR" sz="3200" b="1" dirty="0" smtClean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63" y="234205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endParaRPr lang="tr-TR" sz="3200" b="1" dirty="0" smtClean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632" y="756138"/>
            <a:ext cx="9151482" cy="553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5"/>
            <a:ext cx="11231813" cy="712119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3600" b="1" dirty="0" smtClean="0"/>
              <a:t>FOR MORE INFORMATION...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endParaRPr lang="tr-TR" sz="4000" b="1" dirty="0" smtClean="0"/>
          </a:p>
          <a:p>
            <a:pPr marL="216000" indent="-216000"/>
            <a:r>
              <a:rPr lang="tr-TR" sz="4000" b="1" dirty="0" smtClean="0"/>
              <a:t>Martin Fowler</a:t>
            </a:r>
          </a:p>
          <a:p>
            <a:pPr marL="216000" indent="-216000"/>
            <a:r>
              <a:rPr lang="tr-TR" sz="4000" b="1" dirty="0" smtClean="0"/>
              <a:t>Greg Young</a:t>
            </a:r>
          </a:p>
          <a:p>
            <a:pPr marL="216000" indent="-216000"/>
            <a:r>
              <a:rPr lang="tr-TR" sz="4000" b="1" dirty="0" smtClean="0"/>
              <a:t>Udi Dahan</a:t>
            </a:r>
          </a:p>
          <a:p>
            <a:pPr marL="216000" indent="-216000"/>
            <a:r>
              <a:rPr lang="tr-TR" sz="4000" b="1" dirty="0" smtClean="0"/>
              <a:t>Bertrand Meyer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7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11231813" cy="571840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3600" b="1" dirty="0" smtClean="0"/>
              <a:t>Tradıtıonal Monolıth applıcatıon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endParaRPr lang="tr-TR" sz="3200" b="1" dirty="0" smtClean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54" y="1414275"/>
            <a:ext cx="11231813" cy="485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7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625332"/>
            <a:ext cx="11204185" cy="579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10000" b="1" dirty="0" smtClean="0"/>
              <a:t>LET’S CODE...</a:t>
            </a:r>
          </a:p>
          <a:p>
            <a:pPr marL="0" indent="0" algn="ctr">
              <a:buNone/>
            </a:pPr>
            <a:r>
              <a:rPr lang="tr-TR" sz="4500" b="1" dirty="0" smtClean="0"/>
              <a:t>(</a:t>
            </a:r>
            <a:r>
              <a:rPr lang="en-US" sz="4800" dirty="0">
                <a:hlinkClick r:id="rId3"/>
              </a:rPr>
              <a:t>https://github.com/OnurSalkaya/cqrs-workshop/tree/01-Monolith</a:t>
            </a:r>
            <a:r>
              <a:rPr lang="tr-TR" sz="4500" b="1" dirty="0" smtClean="0"/>
              <a:t>)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85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11231813" cy="571840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3600" b="1" dirty="0" smtClean="0"/>
              <a:t>Tradıtıonal Monolıth applıcatıon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541282" y="1417834"/>
            <a:ext cx="11204185" cy="5002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/>
            <a:endParaRPr lang="tr-TR" sz="3200" b="1" dirty="0" smtClean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113844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alpha val="75000"/>
                  </a:schemeClr>
                </a:solidFill>
              </a:rPr>
              <a:t>CQRS IMPLEMENTATION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03" y="1414275"/>
            <a:ext cx="6256514" cy="485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BC303B"/>
      </a:accent2>
      <a:accent3>
        <a:srgbClr val="CE4287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3_MO - v4.pptx" id="{D5AEBA98-7BE2-4600-B726-C10F88B0D5DD}" vid="{80972332-D852-4500-B88A-BEF94A57E0E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E7F611-2872-4820-B95F-32B269E9A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AD4E0F-D5B9-4E85-A9F9-55FB534FCA93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71af3243-3dd4-4a8d-8c0d-dd76da1f02a5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1225D5A-3A69-457C-B7D4-425712F5D4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0</TotalTime>
  <Words>963</Words>
  <Application>Microsoft Office PowerPoint</Application>
  <PresentationFormat>Widescreen</PresentationFormat>
  <Paragraphs>312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Calibri</vt:lpstr>
      <vt:lpstr>Cambria</vt:lpstr>
      <vt:lpstr>Gill Sans MT</vt:lpstr>
      <vt:lpstr>Gill Sans MT (Body)</vt:lpstr>
      <vt:lpstr>Segoe UI Semibold</vt:lpstr>
      <vt:lpstr>Wingdings</vt:lpstr>
      <vt:lpstr>Wingdings 2</vt:lpstr>
      <vt:lpstr>DividendVTI</vt:lpstr>
      <vt:lpstr>Custom Design</vt:lpstr>
      <vt:lpstr>CQRS IMPLEMENTATION (WORKSHOP)</vt:lpstr>
      <vt:lpstr>ABOUT ME</vt:lpstr>
      <vt:lpstr>agenda</vt:lpstr>
      <vt:lpstr>KEYWORDS</vt:lpstr>
      <vt:lpstr>PowerPoint Presentation</vt:lpstr>
      <vt:lpstr>FOR MORE INFORMATION...</vt:lpstr>
      <vt:lpstr>Tradıtıonal Monolıth applıcatıon</vt:lpstr>
      <vt:lpstr>PowerPoint Presentation</vt:lpstr>
      <vt:lpstr>Tradıtıonal Monolıth applıcatıon</vt:lpstr>
      <vt:lpstr>BaSIC CRUD OPERATIONS</vt:lpstr>
      <vt:lpstr>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DID We Gain?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</vt:lpstr>
      <vt:lpstr>Event</vt:lpstr>
      <vt:lpstr>PowerPoint Presentation</vt:lpstr>
      <vt:lpstr>PowerPoint Presentation</vt:lpstr>
      <vt:lpstr>PowerPoint Presentation</vt:lpstr>
      <vt:lpstr>PowerPoint Presentation</vt:lpstr>
      <vt:lpstr>Why CQRS?</vt:lpstr>
      <vt:lpstr>What IS WRONG WITH CQRS ?</vt:lpstr>
      <vt:lpstr>PowerPoint Presentation</vt:lpstr>
      <vt:lpstr>Multıple Domaın object UPDATE?</vt:lpstr>
      <vt:lpstr>Command and event versıonıng?</vt:lpstr>
      <vt:lpstr>Event DUPLICATION?</vt:lpstr>
      <vt:lpstr>Event Orderıng?</vt:lpstr>
      <vt:lpstr>WHAT IF EVENT CAN’T BE PUBLISHED AFTER TRANSACTION COMMIT?</vt:lpstr>
      <vt:lpstr>PowerPoint Presentation</vt:lpstr>
      <vt:lpstr>THANK YOU...    FEEL FREE TO SEND YOUR FEEDBACK!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2019-10-23T19:25:54Z</dcterms:created>
  <dcterms:modified xsi:type="dcterms:W3CDTF">2020-06-21T14:21:44Z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