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B46FF284-A60A-8DF1-27E8-8122F6B32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A22C6-25C6-144B-46DC-A0C29F5C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tr-TR" sz="5000" dirty="0" err="1">
                <a:solidFill>
                  <a:srgbClr val="FFFFFF"/>
                </a:solidFill>
              </a:rPr>
              <a:t>RecommendatIon</a:t>
            </a:r>
            <a:r>
              <a:rPr lang="tr-TR" sz="5000" dirty="0">
                <a:solidFill>
                  <a:srgbClr val="FFFFFF"/>
                </a:solidFill>
              </a:rPr>
              <a:t> </a:t>
            </a:r>
            <a:r>
              <a:rPr lang="tr-TR" sz="5000" dirty="0" err="1">
                <a:solidFill>
                  <a:srgbClr val="FFFFFF"/>
                </a:solidFill>
              </a:rPr>
              <a:t>System</a:t>
            </a:r>
            <a:r>
              <a:rPr lang="tr-TR" sz="5000" dirty="0">
                <a:solidFill>
                  <a:srgbClr val="FFFFFF"/>
                </a:solidFill>
              </a:rPr>
              <a:t> </a:t>
            </a:r>
            <a:r>
              <a:rPr lang="tr-TR" sz="5000" dirty="0" err="1">
                <a:solidFill>
                  <a:srgbClr val="FFFFFF"/>
                </a:solidFill>
              </a:rPr>
              <a:t>for</a:t>
            </a:r>
            <a:r>
              <a:rPr lang="tr-TR" sz="5000" dirty="0">
                <a:solidFill>
                  <a:srgbClr val="FFFFFF"/>
                </a:solidFill>
              </a:rPr>
              <a:t> </a:t>
            </a:r>
            <a:r>
              <a:rPr lang="tr-TR" sz="5000" dirty="0" err="1">
                <a:solidFill>
                  <a:srgbClr val="FFFFFF"/>
                </a:solidFill>
              </a:rPr>
              <a:t>SpotIfy</a:t>
            </a:r>
            <a:endParaRPr lang="tr-TR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CF50-000D-6F41-0275-75B4AAFFE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Ersin Onur Yukay</a:t>
            </a:r>
          </a:p>
          <a:p>
            <a:r>
              <a:rPr lang="tr-TR" dirty="0">
                <a:solidFill>
                  <a:srgbClr val="FFFFFF"/>
                </a:solidFill>
              </a:rPr>
              <a:t>Muhammet Çınar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8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2506D-CC7F-9B89-AA55-AE2703F2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r>
              <a:rPr lang="tr-TR" dirty="0" err="1"/>
              <a:t>Exploratory</a:t>
            </a:r>
            <a:r>
              <a:rPr lang="tr-TR" dirty="0"/>
              <a:t> data </a:t>
            </a:r>
            <a:r>
              <a:rPr lang="tr-TR" dirty="0" err="1"/>
              <a:t>analysıs</a:t>
            </a:r>
            <a:endParaRPr lang="tr-TR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3717-0CBF-9EDB-AED1-30B8FE2A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00258" cy="3553109"/>
          </a:xfrm>
        </p:spPr>
        <p:txBody>
          <a:bodyPr>
            <a:normAutofit/>
          </a:bodyPr>
          <a:lstStyle/>
          <a:p>
            <a:r>
              <a:rPr lang="tr-TR" dirty="0" err="1"/>
              <a:t>Some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far </a:t>
            </a:r>
            <a:r>
              <a:rPr lang="tr-TR" dirty="0" err="1"/>
              <a:t>away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Normal Distribution. </a:t>
            </a:r>
          </a:p>
          <a:p>
            <a:r>
              <a:rPr lang="tr-TR" dirty="0" err="1"/>
              <a:t>Scaling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done.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08E09-AA87-B001-67C2-620ED1CF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447" y="719455"/>
            <a:ext cx="3426774" cy="315721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2BFDECD-9210-7202-B290-D27AA864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045089"/>
            <a:ext cx="4076700" cy="16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1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4260-8F96-7E33-7367-F4B9BCCD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 err="1"/>
              <a:t>Feature</a:t>
            </a:r>
            <a:r>
              <a:rPr lang="tr-TR" sz="3700"/>
              <a:t> </a:t>
            </a:r>
            <a:r>
              <a:rPr lang="tr-TR" sz="3700" err="1"/>
              <a:t>scalıng</a:t>
            </a:r>
            <a:r>
              <a:rPr lang="tr-TR" sz="3700"/>
              <a:t> </a:t>
            </a:r>
            <a:r>
              <a:rPr lang="tr-TR" sz="3700" err="1"/>
              <a:t>and</a:t>
            </a:r>
            <a:r>
              <a:rPr lang="tr-TR" sz="3700"/>
              <a:t> </a:t>
            </a:r>
            <a:r>
              <a:rPr lang="tr-TR" sz="3700" err="1"/>
              <a:t>normalızatıon</a:t>
            </a:r>
            <a:endParaRPr lang="tr-TR" sz="3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DF8663-F7CE-EF67-0BA1-8675559E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>
            <a:normAutofit/>
          </a:bodyPr>
          <a:lstStyle/>
          <a:p>
            <a:r>
              <a:rPr lang="tr-TR" dirty="0"/>
              <a:t>Using </a:t>
            </a:r>
            <a:r>
              <a:rPr lang="tr-TR" dirty="0" err="1"/>
              <a:t>StandardScaler</a:t>
            </a:r>
            <a:r>
              <a:rPr lang="tr-TR" dirty="0"/>
              <a:t>(),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scaled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9DFEB-C590-38C7-86A1-70DF68F1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84675"/>
            <a:ext cx="10591800" cy="19065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039EE-A62F-B151-5AF3-CF93F1C0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Kmeans</a:t>
            </a:r>
            <a:r>
              <a:rPr lang="en-US" sz="5400" dirty="0"/>
              <a:t> </a:t>
            </a:r>
            <a:r>
              <a:rPr lang="en-US" sz="5400" dirty="0" err="1"/>
              <a:t>clusterıng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5A8F-804C-73C5-348E-BB936C57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00635"/>
            <a:ext cx="10591800" cy="649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Looking at both tables, k = 5 is selected.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3C2318-656E-9F24-1ED8-C1386500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51" y="2819401"/>
            <a:ext cx="4519847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FA6E3-2C5A-00DE-6DF9-7A892518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14" y="2819400"/>
            <a:ext cx="4589653" cy="29718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6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0F63-A15C-986F-7288-E2D8D1A8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803485" cy="845674"/>
          </a:xfrm>
        </p:spPr>
        <p:txBody>
          <a:bodyPr>
            <a:normAutofit/>
          </a:bodyPr>
          <a:lstStyle/>
          <a:p>
            <a:r>
              <a:rPr lang="tr-TR"/>
              <a:t>Dımensıon reductıon</a:t>
            </a:r>
            <a:endParaRPr lang="tr-T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627202-EFF9-43AD-A17D-9C0A5835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21437D-5699-AD9C-1B52-6491F349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441731"/>
            <a:ext cx="3262148" cy="1221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D7532-945C-B55F-1D18-602363BA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983516"/>
            <a:ext cx="3262148" cy="10298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F6DA-FA6C-CFBC-4620-FFFB3066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952" y="1855075"/>
            <a:ext cx="6726619" cy="3974508"/>
          </a:xfrm>
        </p:spPr>
        <p:txBody>
          <a:bodyPr>
            <a:normAutofit/>
          </a:bodyPr>
          <a:lstStyle/>
          <a:p>
            <a:r>
              <a:rPr lang="tr-TR"/>
              <a:t>Using PCA with 2 components, dimension reduction is done.</a:t>
            </a:r>
          </a:p>
          <a:p>
            <a:r>
              <a:rPr lang="tr-TR"/>
              <a:t>As it can be seen from the figure, PCA with 2 features, explains more than 98% of our model.</a:t>
            </a:r>
          </a:p>
        </p:txBody>
      </p:sp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A122FEF2-9343-4D52-A0EA-3EB03CB8B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72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26F1A-0AF7-0BBA-43B7-4D09F3E1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tr-TR" dirty="0" err="1"/>
              <a:t>Dımensıon</a:t>
            </a:r>
            <a:r>
              <a:rPr lang="tr-TR" dirty="0"/>
              <a:t> </a:t>
            </a:r>
            <a:r>
              <a:rPr lang="tr-TR" dirty="0" err="1"/>
              <a:t>reductıon</a:t>
            </a:r>
            <a:endParaRPr lang="tr-T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3EDA-DB06-FE2D-4879-A9CB3CF1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tr-TR" dirty="0"/>
              <a:t>Using </a:t>
            </a:r>
            <a:r>
              <a:rPr lang="tr-TR" dirty="0" err="1"/>
              <a:t>the</a:t>
            </a:r>
            <a:r>
              <a:rPr lang="tr-TR" dirty="0"/>
              <a:t> 13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2 PCA </a:t>
            </a:r>
            <a:r>
              <a:rPr lang="tr-TR" dirty="0" err="1"/>
              <a:t>equations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13 </a:t>
            </a:r>
            <a:r>
              <a:rPr lang="tr-TR" dirty="0" err="1"/>
              <a:t>unknowns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,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track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a 2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dataframe</a:t>
            </a:r>
            <a:r>
              <a:rPr lang="tr-TR" dirty="0"/>
              <a:t> as </a:t>
            </a:r>
            <a:r>
              <a:rPr lang="tr-TR" dirty="0" err="1"/>
              <a:t>shown</a:t>
            </a:r>
            <a:r>
              <a:rPr lang="tr-TR" dirty="0"/>
              <a:t> here.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63B5F1-C55B-4425-5226-D289BD61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93096"/>
            <a:ext cx="6515100" cy="26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69D5D-008B-BABC-E180-B3983660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tr-TR" dirty="0" err="1"/>
              <a:t>Dımensıon</a:t>
            </a:r>
            <a:r>
              <a:rPr lang="tr-TR" dirty="0"/>
              <a:t> </a:t>
            </a:r>
            <a:r>
              <a:rPr lang="tr-TR" dirty="0" err="1"/>
              <a:t>reductıon</a:t>
            </a:r>
            <a:endParaRPr lang="tr-T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AFBC-AFEF-D5D7-720D-41E2784B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900" err="1"/>
              <a:t>The</a:t>
            </a:r>
            <a:r>
              <a:rPr lang="tr-TR" sz="1900"/>
              <a:t> </a:t>
            </a:r>
            <a:r>
              <a:rPr lang="tr-TR" sz="1900" err="1"/>
              <a:t>order</a:t>
            </a:r>
            <a:r>
              <a:rPr lang="tr-TR" sz="1900"/>
              <a:t> of </a:t>
            </a:r>
            <a:r>
              <a:rPr lang="tr-TR" sz="1900" err="1"/>
              <a:t>indexes</a:t>
            </a:r>
            <a:r>
              <a:rPr lang="tr-TR" sz="1900"/>
              <a:t> </a:t>
            </a:r>
            <a:r>
              <a:rPr lang="tr-TR" sz="1900" err="1"/>
              <a:t>are</a:t>
            </a:r>
            <a:r>
              <a:rPr lang="tr-TR" sz="1900"/>
              <a:t> </a:t>
            </a:r>
            <a:r>
              <a:rPr lang="tr-TR" sz="1900" err="1"/>
              <a:t>samw</a:t>
            </a:r>
            <a:r>
              <a:rPr lang="tr-TR" sz="1900"/>
              <a:t> </a:t>
            </a:r>
            <a:r>
              <a:rPr lang="tr-TR" sz="1900" err="1"/>
              <a:t>with</a:t>
            </a:r>
            <a:r>
              <a:rPr lang="tr-TR" sz="1900"/>
              <a:t> </a:t>
            </a:r>
            <a:r>
              <a:rPr lang="tr-TR" sz="1900" err="1"/>
              <a:t>the</a:t>
            </a:r>
            <a:r>
              <a:rPr lang="tr-TR" sz="1900"/>
              <a:t> </a:t>
            </a:r>
            <a:r>
              <a:rPr lang="tr-TR" sz="1900" err="1"/>
              <a:t>original</a:t>
            </a:r>
            <a:r>
              <a:rPr lang="tr-TR" sz="1900"/>
              <a:t> Spotify </a:t>
            </a:r>
            <a:r>
              <a:rPr lang="tr-TR" sz="1900" err="1"/>
              <a:t>dataset</a:t>
            </a:r>
            <a:r>
              <a:rPr lang="tr-TR" sz="1900"/>
              <a:t>. </a:t>
            </a:r>
            <a:r>
              <a:rPr lang="tr-TR" sz="1900" err="1"/>
              <a:t>In</a:t>
            </a:r>
            <a:r>
              <a:rPr lang="tr-TR" sz="1900"/>
              <a:t> </a:t>
            </a:r>
            <a:r>
              <a:rPr lang="tr-TR" sz="1900" err="1"/>
              <a:t>other</a:t>
            </a:r>
            <a:r>
              <a:rPr lang="tr-TR" sz="1900"/>
              <a:t> </a:t>
            </a:r>
            <a:r>
              <a:rPr lang="tr-TR" sz="1900" err="1"/>
              <a:t>words</a:t>
            </a:r>
            <a:r>
              <a:rPr lang="tr-TR" sz="1900"/>
              <a:t> </a:t>
            </a:r>
            <a:r>
              <a:rPr lang="tr-TR" sz="1900" err="1"/>
              <a:t>the</a:t>
            </a:r>
            <a:r>
              <a:rPr lang="tr-TR" sz="1900"/>
              <a:t> </a:t>
            </a:r>
            <a:r>
              <a:rPr lang="tr-TR" sz="1900" err="1"/>
              <a:t>first</a:t>
            </a:r>
            <a:r>
              <a:rPr lang="tr-TR" sz="1900"/>
              <a:t> </a:t>
            </a:r>
            <a:r>
              <a:rPr lang="tr-TR" sz="1900" err="1"/>
              <a:t>index</a:t>
            </a:r>
            <a:r>
              <a:rPr lang="tr-TR" sz="1900"/>
              <a:t> in </a:t>
            </a:r>
            <a:r>
              <a:rPr lang="tr-TR" sz="1900" err="1"/>
              <a:t>the</a:t>
            </a:r>
            <a:r>
              <a:rPr lang="tr-TR" sz="1900"/>
              <a:t> PCA </a:t>
            </a:r>
            <a:r>
              <a:rPr lang="tr-TR" sz="1900" err="1"/>
              <a:t>DataFrame</a:t>
            </a:r>
            <a:r>
              <a:rPr lang="tr-TR" sz="1900"/>
              <a:t> is </a:t>
            </a:r>
            <a:r>
              <a:rPr lang="tr-TR" sz="1900" err="1"/>
              <a:t>representing</a:t>
            </a:r>
            <a:r>
              <a:rPr lang="tr-TR" sz="1900"/>
              <a:t> </a:t>
            </a:r>
            <a:r>
              <a:rPr lang="tr-TR" sz="1900" err="1"/>
              <a:t>the</a:t>
            </a:r>
            <a:r>
              <a:rPr lang="tr-TR" sz="1900"/>
              <a:t> </a:t>
            </a:r>
            <a:r>
              <a:rPr lang="tr-TR" sz="1900" err="1"/>
              <a:t>first</a:t>
            </a:r>
            <a:r>
              <a:rPr lang="tr-TR" sz="1900"/>
              <a:t> </a:t>
            </a:r>
            <a:r>
              <a:rPr lang="tr-TR" sz="1900" err="1"/>
              <a:t>index</a:t>
            </a:r>
            <a:r>
              <a:rPr lang="tr-TR" sz="1900"/>
              <a:t>(</a:t>
            </a:r>
            <a:r>
              <a:rPr lang="tr-TR" sz="1900" err="1"/>
              <a:t>first</a:t>
            </a:r>
            <a:r>
              <a:rPr lang="tr-TR" sz="1900"/>
              <a:t> </a:t>
            </a:r>
            <a:r>
              <a:rPr lang="tr-TR" sz="1900" err="1"/>
              <a:t>song</a:t>
            </a:r>
            <a:r>
              <a:rPr lang="tr-TR" sz="1900"/>
              <a:t>) in </a:t>
            </a:r>
            <a:r>
              <a:rPr lang="tr-TR" sz="1900" err="1"/>
              <a:t>the</a:t>
            </a:r>
            <a:r>
              <a:rPr lang="tr-TR" sz="1900"/>
              <a:t> </a:t>
            </a:r>
            <a:r>
              <a:rPr lang="tr-TR" sz="1900" err="1"/>
              <a:t>original</a:t>
            </a:r>
            <a:r>
              <a:rPr lang="tr-TR" sz="1900"/>
              <a:t> </a:t>
            </a:r>
            <a:r>
              <a:rPr lang="tr-TR" sz="1900" err="1"/>
              <a:t>dataset</a:t>
            </a:r>
            <a:r>
              <a:rPr lang="tr-TR" sz="1900"/>
              <a:t>.</a:t>
            </a:r>
          </a:p>
          <a:p>
            <a:pPr>
              <a:lnSpc>
                <a:spcPct val="110000"/>
              </a:lnSpc>
            </a:pPr>
            <a:r>
              <a:rPr lang="tr-TR" sz="1900" err="1"/>
              <a:t>This</a:t>
            </a:r>
            <a:r>
              <a:rPr lang="tr-TR" sz="1900"/>
              <a:t> </a:t>
            </a:r>
            <a:r>
              <a:rPr lang="tr-TR" sz="1900" err="1"/>
              <a:t>way</a:t>
            </a:r>
            <a:r>
              <a:rPr lang="tr-TR" sz="1900"/>
              <a:t> </a:t>
            </a:r>
            <a:r>
              <a:rPr lang="tr-TR" sz="1900" err="1"/>
              <a:t>the</a:t>
            </a:r>
            <a:r>
              <a:rPr lang="tr-TR" sz="1900"/>
              <a:t> data is </a:t>
            </a:r>
            <a:r>
              <a:rPr lang="tr-TR" sz="1900" err="1"/>
              <a:t>basically</a:t>
            </a:r>
            <a:r>
              <a:rPr lang="tr-TR" sz="1900"/>
              <a:t> </a:t>
            </a:r>
            <a:r>
              <a:rPr lang="tr-TR" sz="1900" err="1"/>
              <a:t>transformed</a:t>
            </a:r>
            <a:r>
              <a:rPr lang="tr-TR" sz="1900"/>
              <a:t> </a:t>
            </a:r>
            <a:r>
              <a:rPr lang="tr-TR" sz="1900" err="1"/>
              <a:t>into</a:t>
            </a:r>
            <a:r>
              <a:rPr lang="tr-TR" sz="1900"/>
              <a:t> a 2D </a:t>
            </a:r>
            <a:r>
              <a:rPr lang="tr-TR" sz="1900" err="1"/>
              <a:t>space</a:t>
            </a:r>
            <a:r>
              <a:rPr lang="tr-TR" sz="1900"/>
              <a:t> </a:t>
            </a:r>
            <a:r>
              <a:rPr lang="tr-TR" sz="1900" err="1"/>
              <a:t>from</a:t>
            </a:r>
            <a:r>
              <a:rPr lang="tr-TR" sz="1900"/>
              <a:t> a 13D </a:t>
            </a:r>
            <a:r>
              <a:rPr lang="tr-TR" sz="1900" err="1"/>
              <a:t>space</a:t>
            </a:r>
            <a:r>
              <a:rPr lang="tr-TR" sz="1900"/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8D3CF1F-3145-DFA2-5D73-0AC58806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14313"/>
            <a:ext cx="6515100" cy="4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2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EA11-DA96-6038-8F27-A59BC053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Clusterıng</a:t>
            </a:r>
            <a:br>
              <a:rPr lang="tr-TR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A9988-88B0-0C75-6F9D-6DF086DBF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882922"/>
            <a:ext cx="7353299" cy="50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BF7B8-0399-5B3C-4BC1-B602E555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tr-TR" sz="3100" err="1"/>
              <a:t>Recommendatıon</a:t>
            </a:r>
            <a:r>
              <a:rPr lang="tr-TR" sz="3100"/>
              <a:t> </a:t>
            </a:r>
            <a:r>
              <a:rPr lang="tr-TR" sz="3100" err="1"/>
              <a:t>system</a:t>
            </a:r>
            <a:endParaRPr lang="tr-TR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B2F0-68B6-2582-50AC-9640FB1F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‘n’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songs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artists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Spotify link.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28FA-C7A2-4A89-E908-2F9A9486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14985"/>
            <a:ext cx="6515100" cy="34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0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1E793-44CA-C699-79CC-6E182114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0" y="554997"/>
            <a:ext cx="3635132" cy="5043599"/>
          </a:xfrm>
        </p:spPr>
        <p:txBody>
          <a:bodyPr>
            <a:normAutofit/>
          </a:bodyPr>
          <a:lstStyle/>
          <a:p>
            <a:r>
              <a:rPr lang="tr-TR" dirty="0" err="1"/>
              <a:t>What</a:t>
            </a:r>
            <a:r>
              <a:rPr lang="tr-TR" dirty="0"/>
              <a:t> ıs </a:t>
            </a:r>
            <a:r>
              <a:rPr lang="tr-TR" dirty="0" err="1"/>
              <a:t>spotıfy</a:t>
            </a:r>
            <a:r>
              <a:rPr lang="tr-TR" dirty="0"/>
              <a:t> 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6069432-70A6-07A2-FDA6-71974E77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15340"/>
            <a:ext cx="5829300" cy="1741219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0262D-A195-CA00-3C53-FF2CD785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157" y="3368593"/>
            <a:ext cx="5994261" cy="2819789"/>
          </a:xfrm>
        </p:spPr>
        <p:txBody>
          <a:bodyPr>
            <a:normAutofit/>
          </a:bodyPr>
          <a:lstStyle/>
          <a:p>
            <a:r>
              <a:rPr lang="tr-TR" err="1"/>
              <a:t>Started</a:t>
            </a:r>
            <a:r>
              <a:rPr lang="tr-TR"/>
              <a:t> at 2006 in </a:t>
            </a:r>
            <a:r>
              <a:rPr lang="tr-TR" err="1"/>
              <a:t>Sweden</a:t>
            </a:r>
            <a:r>
              <a:rPr lang="tr-TR"/>
              <a:t>.</a:t>
            </a:r>
          </a:p>
          <a:p>
            <a:r>
              <a:rPr lang="tr-TR" err="1"/>
              <a:t>Worldwide</a:t>
            </a:r>
            <a:r>
              <a:rPr lang="tr-TR"/>
              <a:t> </a:t>
            </a:r>
            <a:r>
              <a:rPr lang="tr-TR" err="1"/>
              <a:t>audio</a:t>
            </a:r>
            <a:r>
              <a:rPr lang="tr-TR"/>
              <a:t> </a:t>
            </a:r>
            <a:r>
              <a:rPr lang="tr-TR" err="1"/>
              <a:t>streaming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media</a:t>
            </a:r>
            <a:r>
              <a:rPr lang="tr-TR"/>
              <a:t> </a:t>
            </a:r>
            <a:r>
              <a:rPr lang="tr-TR" err="1"/>
              <a:t>services</a:t>
            </a:r>
            <a:r>
              <a:rPr lang="tr-TR"/>
              <a:t> </a:t>
            </a:r>
            <a:r>
              <a:rPr lang="tr-TR" err="1"/>
              <a:t>provider</a:t>
            </a:r>
            <a:r>
              <a:rPr lang="tr-TR"/>
              <a:t>.</a:t>
            </a:r>
          </a:p>
          <a:p>
            <a:r>
              <a:rPr lang="tr-TR"/>
              <a:t>As of </a:t>
            </a:r>
            <a:r>
              <a:rPr lang="tr-TR" err="1"/>
              <a:t>March</a:t>
            </a:r>
            <a:r>
              <a:rPr lang="tr-TR"/>
              <a:t> 2023, total of 515 </a:t>
            </a:r>
            <a:r>
              <a:rPr lang="tr-TR" err="1"/>
              <a:t>million</a:t>
            </a:r>
            <a:r>
              <a:rPr lang="tr-TR"/>
              <a:t> </a:t>
            </a:r>
            <a:r>
              <a:rPr lang="tr-TR" err="1"/>
              <a:t>users</a:t>
            </a:r>
            <a:r>
              <a:rPr lang="tr-TR"/>
              <a:t> (</a:t>
            </a:r>
            <a:r>
              <a:rPr lang="tr-TR" err="1"/>
              <a:t>Appr</a:t>
            </a:r>
            <a:r>
              <a:rPr lang="tr-TR"/>
              <a:t>. 60 % premium </a:t>
            </a:r>
            <a:r>
              <a:rPr lang="tr-TR" err="1"/>
              <a:t>customers</a:t>
            </a:r>
            <a:r>
              <a:rPr lang="tr-TR"/>
              <a:t>).</a:t>
            </a:r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7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1944-9F29-BE05-366A-58BCC1D5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scenerıo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1212-672B-AF68-FFB3-E388A15A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Using a </a:t>
            </a:r>
            <a:r>
              <a:rPr lang="tr-TR" dirty="0" err="1"/>
              <a:t>publicly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orginally</a:t>
            </a:r>
            <a:r>
              <a:rPr lang="tr-TR" dirty="0"/>
              <a:t> </a:t>
            </a:r>
            <a:r>
              <a:rPr lang="tr-TR" dirty="0" err="1"/>
              <a:t>scraped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Spotify’s</a:t>
            </a:r>
            <a:r>
              <a:rPr lang="tr-TR" dirty="0"/>
              <a:t> API, a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done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of </a:t>
            </a:r>
            <a:r>
              <a:rPr lang="tr-TR" dirty="0" err="1"/>
              <a:t>songs</a:t>
            </a:r>
            <a:r>
              <a:rPr lang="tr-TR" dirty="0"/>
              <a:t>.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, </a:t>
            </a:r>
            <a:r>
              <a:rPr lang="tr-TR" dirty="0" err="1"/>
              <a:t>KMeans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applicable</a:t>
            </a:r>
            <a:r>
              <a:rPr lang="tr-TR" dirty="0"/>
              <a:t>, </a:t>
            </a:r>
            <a:r>
              <a:rPr lang="tr-TR" dirty="0" err="1"/>
              <a:t>Principal</a:t>
            </a:r>
            <a:r>
              <a:rPr lang="tr-TR" dirty="0"/>
              <a:t> Component Analysis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easier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</a:p>
          <a:p>
            <a:r>
              <a:rPr lang="tr-TR" dirty="0"/>
              <a:t>Final </a:t>
            </a:r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supposed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recommend</a:t>
            </a:r>
            <a:r>
              <a:rPr lang="tr-TR" dirty="0"/>
              <a:t> </a:t>
            </a:r>
            <a:r>
              <a:rPr lang="tr-TR" dirty="0" err="1"/>
              <a:t>songs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closest</a:t>
            </a:r>
            <a:r>
              <a:rPr lang="tr-TR" dirty="0"/>
              <a:t>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same</a:t>
            </a:r>
            <a:r>
              <a:rPr lang="tr-TR" b="1" dirty="0"/>
              <a:t> </a:t>
            </a:r>
            <a:r>
              <a:rPr lang="tr-TR" b="1" dirty="0" err="1"/>
              <a:t>cluster</a:t>
            </a:r>
            <a:r>
              <a:rPr lang="tr-TR" b="1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825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6A7CE-04DC-138F-CF41-4F02CCEE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tr-TR" sz="3700" dirty="0" err="1"/>
              <a:t>Quıck</a:t>
            </a:r>
            <a:r>
              <a:rPr lang="tr-TR" sz="3700" dirty="0"/>
              <a:t> </a:t>
            </a:r>
            <a:r>
              <a:rPr lang="tr-TR" sz="3700" dirty="0" err="1"/>
              <a:t>glance</a:t>
            </a:r>
            <a:r>
              <a:rPr lang="tr-TR" sz="3700" dirty="0"/>
              <a:t> on </a:t>
            </a:r>
            <a:r>
              <a:rPr lang="tr-TR" sz="3700" dirty="0" err="1"/>
              <a:t>the</a:t>
            </a:r>
            <a:r>
              <a:rPr lang="tr-TR" sz="3700" dirty="0"/>
              <a:t> </a:t>
            </a:r>
            <a:r>
              <a:rPr lang="tr-TR" sz="3700" dirty="0" err="1"/>
              <a:t>dataset</a:t>
            </a:r>
            <a:endParaRPr lang="tr-TR" sz="37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5E98-3CD5-5F97-BDBE-D2879566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13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model.</a:t>
            </a:r>
          </a:p>
          <a:p>
            <a:r>
              <a:rPr lang="tr-TR" dirty="0"/>
              <a:t>Since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clusters</a:t>
            </a:r>
            <a:r>
              <a:rPr lang="tr-TR" dirty="0"/>
              <a:t> </a:t>
            </a:r>
            <a:r>
              <a:rPr lang="tr-TR" dirty="0" err="1"/>
              <a:t>songs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, </a:t>
            </a:r>
            <a:r>
              <a:rPr lang="tr-TR" dirty="0" err="1"/>
              <a:t>non-numeric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genre</a:t>
            </a:r>
            <a:r>
              <a:rPr lang="tr-TR" dirty="0"/>
              <a:t> </a:t>
            </a:r>
            <a:r>
              <a:rPr lang="tr-TR" dirty="0" err="1"/>
              <a:t>won’t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8CC15F-319B-F871-2F09-524125C9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98" y="723900"/>
            <a:ext cx="472230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F151A-2AB8-6C63-00F3-0F52745A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tr-TR" dirty="0" err="1"/>
              <a:t>Technıcal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6B51-C18F-B748-18F8-E643AD48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stands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7B581-CB4D-87CE-5CF3-732E49A1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09" y="723900"/>
            <a:ext cx="599468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E1510-C4D4-3D90-DE23-92DA70E8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tr-TR" sz="3700"/>
              <a:t>Data </a:t>
            </a:r>
            <a:r>
              <a:rPr lang="tr-TR" sz="3700" err="1"/>
              <a:t>preprocessıng</a:t>
            </a:r>
            <a:endParaRPr lang="tr-TR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F37E-DD0E-63C6-B44B-58062D53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tr-TR" dirty="0" err="1"/>
              <a:t>Some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tracks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people’s</a:t>
            </a:r>
            <a:r>
              <a:rPr lang="tr-TR" dirty="0"/>
              <a:t> </a:t>
            </a:r>
            <a:r>
              <a:rPr lang="tr-TR" dirty="0" err="1"/>
              <a:t>playlists</a:t>
            </a:r>
            <a:r>
              <a:rPr lang="tr-TR" dirty="0"/>
              <a:t>. But they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tracks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F5901-9B08-3C56-3E58-46BD53E4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363352"/>
            <a:ext cx="6515100" cy="21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9B4E4-D935-A136-80D8-C08A57BF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tr-TR" sz="3700"/>
              <a:t>Data </a:t>
            </a:r>
            <a:r>
              <a:rPr lang="tr-TR" sz="3700" err="1"/>
              <a:t>preprocessıng</a:t>
            </a:r>
            <a:endParaRPr lang="tr-TR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FE8F-BDAB-D0DD-A993-AC314362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tr-TR" b="0" i="0" err="1">
                <a:effectLst/>
                <a:latin typeface="Segoe UI" panose="020B0502040204020203" pitchFamily="34" charset="0"/>
              </a:rPr>
              <a:t>Multicollinearity</a:t>
            </a:r>
            <a:r>
              <a:rPr lang="tr-TR" b="0" i="0">
                <a:effectLst/>
                <a:latin typeface="Segoe UI" panose="020B0502040204020203" pitchFamily="34" charset="0"/>
              </a:rPr>
              <a:t> is </a:t>
            </a:r>
            <a:r>
              <a:rPr lang="tr-TR" b="0" i="0" err="1">
                <a:effectLst/>
                <a:latin typeface="Segoe UI" panose="020B0502040204020203" pitchFamily="34" charset="0"/>
              </a:rPr>
              <a:t>checked</a:t>
            </a:r>
            <a:r>
              <a:rPr lang="tr-TR" b="0" i="0">
                <a:effectLst/>
                <a:latin typeface="Segoe UI" panose="020B0502040204020203" pitchFamily="34" charset="0"/>
              </a:rPr>
              <a:t>. </a:t>
            </a:r>
          </a:p>
          <a:p>
            <a:r>
              <a:rPr lang="tr-TR">
                <a:latin typeface="Segoe UI" panose="020B0502040204020203" pitchFamily="34" charset="0"/>
              </a:rPr>
              <a:t>No </a:t>
            </a:r>
            <a:r>
              <a:rPr lang="tr-TR" err="1">
                <a:latin typeface="Segoe UI" panose="020B0502040204020203" pitchFamily="34" charset="0"/>
              </a:rPr>
              <a:t>unreasonably</a:t>
            </a:r>
            <a:r>
              <a:rPr lang="tr-TR">
                <a:latin typeface="Segoe UI" panose="020B0502040204020203" pitchFamily="34" charset="0"/>
              </a:rPr>
              <a:t> </a:t>
            </a:r>
            <a:r>
              <a:rPr lang="tr-TR" err="1">
                <a:latin typeface="Segoe UI" panose="020B0502040204020203" pitchFamily="34" charset="0"/>
              </a:rPr>
              <a:t>high</a:t>
            </a:r>
            <a:r>
              <a:rPr lang="tr-TR">
                <a:latin typeface="Segoe UI" panose="020B0502040204020203" pitchFamily="34" charset="0"/>
              </a:rPr>
              <a:t> </a:t>
            </a:r>
            <a:r>
              <a:rPr lang="tr-TR" err="1">
                <a:latin typeface="Segoe UI" panose="020B0502040204020203" pitchFamily="34" charset="0"/>
              </a:rPr>
              <a:t>values</a:t>
            </a:r>
            <a:r>
              <a:rPr lang="tr-TR">
                <a:latin typeface="Segoe UI" panose="020B0502040204020203" pitchFamily="34" charset="0"/>
              </a:rPr>
              <a:t> </a:t>
            </a:r>
            <a:r>
              <a:rPr lang="tr-TR" err="1">
                <a:latin typeface="Segoe UI" panose="020B0502040204020203" pitchFamily="34" charset="0"/>
              </a:rPr>
              <a:t>appeared</a:t>
            </a:r>
            <a:r>
              <a:rPr lang="tr-TR">
                <a:latin typeface="Segoe UI" panose="020B0502040204020203" pitchFamily="34" charset="0"/>
              </a:rPr>
              <a:t> in </a:t>
            </a:r>
            <a:r>
              <a:rPr lang="tr-TR" err="1">
                <a:latin typeface="Segoe UI" panose="020B0502040204020203" pitchFamily="34" charset="0"/>
              </a:rPr>
              <a:t>the</a:t>
            </a:r>
            <a:r>
              <a:rPr lang="tr-TR">
                <a:latin typeface="Segoe UI" panose="020B0502040204020203" pitchFamily="34" charset="0"/>
              </a:rPr>
              <a:t> </a:t>
            </a:r>
            <a:r>
              <a:rPr lang="tr-TR" err="1">
                <a:latin typeface="Segoe UI" panose="020B0502040204020203" pitchFamily="34" charset="0"/>
              </a:rPr>
              <a:t>correlation</a:t>
            </a:r>
            <a:r>
              <a:rPr lang="tr-TR">
                <a:latin typeface="Segoe UI" panose="020B0502040204020203" pitchFamily="34" charset="0"/>
              </a:rPr>
              <a:t> </a:t>
            </a:r>
            <a:r>
              <a:rPr lang="tr-TR" err="1">
                <a:latin typeface="Segoe UI" panose="020B0502040204020203" pitchFamily="34" charset="0"/>
              </a:rPr>
              <a:t>table</a:t>
            </a:r>
            <a:r>
              <a:rPr lang="tr-TR">
                <a:latin typeface="Segoe UI" panose="020B0502040204020203" pitchFamily="34" charset="0"/>
              </a:rPr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2BB51-9C80-9339-5574-7E909026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879967"/>
            <a:ext cx="6515100" cy="50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13577-B6B5-F9E4-6F8E-D591D426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Exploratory data analysıs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6EF241-CC1F-F842-984D-51AB0E561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81485"/>
            <a:ext cx="7353299" cy="36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3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5A8B-289D-8203-1725-8FA8A0AB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Exploratory data analysıs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9B7292FE-F7AF-DE6B-022D-B323BE02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73401"/>
            <a:ext cx="7353299" cy="3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1894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415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Segoe UI</vt:lpstr>
      <vt:lpstr>Univers Condensed</vt:lpstr>
      <vt:lpstr>ChronicleVTI</vt:lpstr>
      <vt:lpstr>RecommendatIon System for SpotIfy</vt:lpstr>
      <vt:lpstr>What ıs spotıfy ?</vt:lpstr>
      <vt:lpstr>Project scenerıo</vt:lpstr>
      <vt:lpstr>Quıck glance on the dataset</vt:lpstr>
      <vt:lpstr>Technıcal features</vt:lpstr>
      <vt:lpstr>Data preprocessıng</vt:lpstr>
      <vt:lpstr>Data preprocessıng</vt:lpstr>
      <vt:lpstr>Exploratory data analysıs</vt:lpstr>
      <vt:lpstr>Exploratory data analysıs</vt:lpstr>
      <vt:lpstr>Exploratory data analysıs</vt:lpstr>
      <vt:lpstr>Feature scalıng and normalızatıon</vt:lpstr>
      <vt:lpstr>Kmeans clusterıng</vt:lpstr>
      <vt:lpstr>Dımensıon reductıon</vt:lpstr>
      <vt:lpstr>Dımensıon reductıon</vt:lpstr>
      <vt:lpstr>Dımensıon reductıon</vt:lpstr>
      <vt:lpstr>Clusterıng </vt:lpstr>
      <vt:lpstr>Recommendatıon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SpotIfy</dc:title>
  <dc:creator>Onur Yukay</dc:creator>
  <cp:lastModifiedBy>Onur Yukay</cp:lastModifiedBy>
  <cp:revision>1</cp:revision>
  <dcterms:created xsi:type="dcterms:W3CDTF">2023-05-10T13:06:54Z</dcterms:created>
  <dcterms:modified xsi:type="dcterms:W3CDTF">2023-05-10T16:00:25Z</dcterms:modified>
</cp:coreProperties>
</file>