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D0A5C-D7BF-420F-B200-0305BA6FF5D4}" v="21" dt="2023-09-23T11:02:07.921"/>
    <p1510:client id="{FB4C6FFD-ADA6-7891-7554-6628AC672009}" v="721" dt="2023-09-23T11:38:49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23.09.2023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SQL </a:t>
            </a:r>
            <a:r>
              <a:rPr lang="tr-TR" dirty="0" err="1">
                <a:cs typeface="Calibri Light"/>
              </a:rPr>
              <a:t>Injection</a:t>
            </a:r>
            <a:endParaRPr lang="tr-TR" dirty="0" err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126B1F-E2BA-A8CE-D09D-0413D139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63EAC-E459-5550-D93A-C987CC89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1450" indent="-171450"/>
            <a:r>
              <a:rPr lang="tr-TR" sz="1600" dirty="0">
                <a:latin typeface="Verdana"/>
                <a:ea typeface="Verdana"/>
              </a:rPr>
              <a:t>SQL </a:t>
            </a:r>
            <a:r>
              <a:rPr lang="tr-TR" sz="1600" err="1">
                <a:latin typeface="Verdana"/>
                <a:ea typeface="Verdana"/>
              </a:rPr>
              <a:t>injection</a:t>
            </a:r>
            <a:r>
              <a:rPr lang="tr-TR" sz="1600" dirty="0">
                <a:latin typeface="Verdana"/>
                <a:ea typeface="Verdana"/>
              </a:rPr>
              <a:t> is a </a:t>
            </a:r>
            <a:r>
              <a:rPr lang="tr-TR" sz="1600" err="1">
                <a:latin typeface="Verdana"/>
                <a:ea typeface="Verdana"/>
              </a:rPr>
              <a:t>code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injection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technique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that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places</a:t>
            </a:r>
            <a:r>
              <a:rPr lang="tr-TR" sz="1600" dirty="0">
                <a:latin typeface="Verdana"/>
                <a:ea typeface="Verdana"/>
              </a:rPr>
              <a:t> </a:t>
            </a:r>
            <a:r>
              <a:rPr lang="tr-TR" sz="1600" err="1">
                <a:latin typeface="Verdana"/>
                <a:ea typeface="Verdana"/>
              </a:rPr>
              <a:t>malicious</a:t>
            </a:r>
            <a:r>
              <a:rPr lang="tr-TR" sz="1600" dirty="0">
                <a:latin typeface="Verdana"/>
                <a:ea typeface="Verdana"/>
              </a:rPr>
              <a:t> </a:t>
            </a:r>
            <a:r>
              <a:rPr lang="tr-TR" sz="1600" err="1">
                <a:latin typeface="Verdana"/>
                <a:ea typeface="Verdana"/>
              </a:rPr>
              <a:t>code</a:t>
            </a:r>
            <a:r>
              <a:rPr lang="tr-TR" sz="1600" dirty="0">
                <a:latin typeface="Verdana"/>
                <a:ea typeface="Verdana"/>
              </a:rPr>
              <a:t> in SQL </a:t>
            </a:r>
            <a:r>
              <a:rPr lang="tr-TR" sz="1600" err="1">
                <a:latin typeface="Verdana"/>
                <a:ea typeface="Verdana"/>
              </a:rPr>
              <a:t>statements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via</a:t>
            </a:r>
            <a:r>
              <a:rPr lang="tr-TR" sz="1600" dirty="0">
                <a:latin typeface="Verdana"/>
                <a:ea typeface="Verdana"/>
              </a:rPr>
              <a:t> web </a:t>
            </a:r>
            <a:r>
              <a:rPr lang="tr-TR" sz="1600" err="1">
                <a:latin typeface="Verdana"/>
                <a:ea typeface="Verdana"/>
              </a:rPr>
              <a:t>page</a:t>
            </a:r>
            <a:r>
              <a:rPr lang="tr-TR" sz="1600" dirty="0">
                <a:latin typeface="Verdana"/>
                <a:ea typeface="Verdana"/>
              </a:rPr>
              <a:t> </a:t>
            </a:r>
            <a:r>
              <a:rPr lang="tr-TR" sz="1600" err="1">
                <a:latin typeface="Verdana"/>
                <a:ea typeface="Verdana"/>
              </a:rPr>
              <a:t>input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and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might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destroy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your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database</a:t>
            </a:r>
            <a:r>
              <a:rPr lang="tr-TR" sz="1600" dirty="0">
                <a:latin typeface="Verdana"/>
                <a:ea typeface="Verdana"/>
              </a:rPr>
              <a:t>. </a:t>
            </a:r>
            <a:r>
              <a:rPr lang="tr-TR" sz="1600" err="1">
                <a:latin typeface="Verdana"/>
                <a:ea typeface="Verdana"/>
              </a:rPr>
              <a:t>It</a:t>
            </a:r>
            <a:r>
              <a:rPr lang="tr-TR" sz="1600" dirty="0">
                <a:latin typeface="Verdana"/>
                <a:ea typeface="Verdana"/>
              </a:rPr>
              <a:t> is </a:t>
            </a:r>
            <a:r>
              <a:rPr lang="tr-TR" sz="1600" err="1">
                <a:latin typeface="Verdana"/>
                <a:ea typeface="Verdana"/>
              </a:rPr>
              <a:t>one</a:t>
            </a:r>
            <a:r>
              <a:rPr lang="tr-TR" sz="1600" dirty="0">
                <a:latin typeface="Verdana"/>
                <a:ea typeface="Verdana"/>
              </a:rPr>
              <a:t> of </a:t>
            </a:r>
            <a:r>
              <a:rPr lang="tr-TR" sz="1600" err="1">
                <a:latin typeface="Verdana"/>
                <a:ea typeface="Verdana"/>
              </a:rPr>
              <a:t>the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most</a:t>
            </a:r>
            <a:r>
              <a:rPr lang="tr-TR" sz="1600" dirty="0">
                <a:latin typeface="Verdana"/>
                <a:ea typeface="Verdana"/>
              </a:rPr>
              <a:t> </a:t>
            </a:r>
            <a:r>
              <a:rPr lang="tr-TR" sz="1600" err="1">
                <a:latin typeface="Verdana"/>
                <a:ea typeface="Verdana"/>
              </a:rPr>
              <a:t>common</a:t>
            </a:r>
            <a:r>
              <a:rPr lang="tr-TR" sz="1600" dirty="0">
                <a:latin typeface="Verdana"/>
                <a:ea typeface="Verdana"/>
              </a:rPr>
              <a:t> web hacking </a:t>
            </a:r>
            <a:r>
              <a:rPr lang="tr-TR" sz="1600" err="1">
                <a:latin typeface="Verdana"/>
                <a:ea typeface="Verdana"/>
              </a:rPr>
              <a:t>techniques</a:t>
            </a:r>
            <a:r>
              <a:rPr lang="tr-TR" sz="1600" dirty="0">
                <a:latin typeface="Verdana"/>
                <a:ea typeface="Verdana"/>
              </a:rPr>
              <a:t>.</a:t>
            </a:r>
            <a:endParaRPr lang="tr-TR" sz="1600" dirty="0">
              <a:latin typeface="Verdana"/>
              <a:ea typeface="Verdana"/>
              <a:cs typeface="Calibri"/>
            </a:endParaRPr>
          </a:p>
          <a:p>
            <a:pPr marL="171450" indent="-171450"/>
            <a:endParaRPr lang="tr-TR" sz="1600" dirty="0">
              <a:latin typeface="Verdana"/>
              <a:ea typeface="Verdana"/>
              <a:cs typeface="Calibri"/>
            </a:endParaRPr>
          </a:p>
          <a:p>
            <a:pPr marL="171450" indent="-171450"/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SELECT</a:t>
            </a:r>
            <a:r>
              <a:rPr lang="tr-TR" sz="1100" dirty="0">
                <a:latin typeface="Consolas"/>
                <a:ea typeface="Verdana"/>
                <a:cs typeface="Calibri"/>
              </a:rPr>
              <a:t> *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FROM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Users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WHERE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UserId</a:t>
            </a:r>
            <a:r>
              <a:rPr lang="tr-TR" sz="1100" dirty="0">
                <a:latin typeface="Consolas"/>
                <a:ea typeface="Verdana"/>
                <a:cs typeface="Calibri"/>
              </a:rPr>
              <a:t> = </a:t>
            </a:r>
            <a:r>
              <a:rPr lang="tr-TR" sz="1100" dirty="0">
                <a:solidFill>
                  <a:srgbClr val="FF0000"/>
                </a:solidFill>
                <a:latin typeface="Consolas"/>
                <a:ea typeface="Verdana"/>
                <a:cs typeface="Calibri"/>
              </a:rPr>
              <a:t>105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OR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FF0000"/>
                </a:solidFill>
                <a:latin typeface="Consolas"/>
                <a:ea typeface="Verdana"/>
                <a:cs typeface="Calibri"/>
              </a:rPr>
              <a:t>1</a:t>
            </a:r>
            <a:r>
              <a:rPr lang="tr-TR" sz="1100" dirty="0">
                <a:latin typeface="Consolas"/>
                <a:ea typeface="Verdana"/>
                <a:cs typeface="Calibri"/>
              </a:rPr>
              <a:t>=</a:t>
            </a:r>
            <a:r>
              <a:rPr lang="tr-TR" sz="1100" dirty="0">
                <a:solidFill>
                  <a:srgbClr val="FF0000"/>
                </a:solidFill>
                <a:latin typeface="Consolas"/>
                <a:ea typeface="Verdana"/>
                <a:cs typeface="Calibri"/>
              </a:rPr>
              <a:t>1</a:t>
            </a:r>
            <a:r>
              <a:rPr lang="tr-TR" sz="1100" dirty="0">
                <a:latin typeface="Consolas"/>
                <a:ea typeface="Verdana"/>
                <a:cs typeface="Calibri"/>
              </a:rPr>
              <a:t>; -&gt; 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Returns</a:t>
            </a:r>
            <a:r>
              <a:rPr lang="tr-TR" sz="1100" dirty="0">
                <a:latin typeface="Consolas"/>
                <a:ea typeface="Verdana"/>
                <a:cs typeface="Calibri"/>
              </a:rPr>
              <a:t> 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all</a:t>
            </a:r>
            <a:r>
              <a:rPr lang="tr-TR" sz="1100" dirty="0">
                <a:latin typeface="Consolas"/>
                <a:ea typeface="Verdana"/>
                <a:cs typeface="Calibri"/>
              </a:rPr>
              <a:t> 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user</a:t>
            </a:r>
            <a:r>
              <a:rPr lang="tr-TR" sz="1100" dirty="0">
                <a:latin typeface="Consolas"/>
                <a:ea typeface="Verdana"/>
                <a:cs typeface="Calibri"/>
              </a:rPr>
              <a:t> data</a:t>
            </a:r>
            <a:endParaRPr lang="tr-TR" sz="1600" dirty="0">
              <a:solidFill>
                <a:srgbClr val="000000"/>
              </a:solidFill>
              <a:latin typeface="Consolas"/>
              <a:ea typeface="Verdana"/>
              <a:cs typeface="Calibri"/>
            </a:endParaRPr>
          </a:p>
          <a:p>
            <a:pPr marL="171450" indent="-171450"/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SELECT</a:t>
            </a:r>
            <a:r>
              <a:rPr lang="tr-TR" sz="1100" dirty="0">
                <a:latin typeface="Consolas"/>
                <a:ea typeface="Verdana"/>
                <a:cs typeface="Calibri"/>
              </a:rPr>
              <a:t> *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FROM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err="1">
                <a:latin typeface="Consolas"/>
                <a:ea typeface="Verdana"/>
                <a:cs typeface="Calibri"/>
              </a:rPr>
              <a:t>Users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WHERE</a:t>
            </a:r>
            <a:r>
              <a:rPr lang="tr-TR" sz="1100" dirty="0">
                <a:latin typeface="Consolas"/>
                <a:ea typeface="Verdana"/>
                <a:cs typeface="Calibri"/>
              </a:rPr>
              <a:t> Name =</a:t>
            </a:r>
            <a:r>
              <a:rPr lang="tr-TR" sz="1100" dirty="0">
                <a:solidFill>
                  <a:srgbClr val="A52A2A"/>
                </a:solidFill>
                <a:latin typeface="Consolas"/>
                <a:ea typeface="Verdana"/>
                <a:cs typeface="Calibri"/>
              </a:rPr>
              <a:t>""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err="1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or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A52A2A"/>
                </a:solidFill>
                <a:latin typeface="Consolas"/>
                <a:ea typeface="Verdana"/>
                <a:cs typeface="Calibri"/>
              </a:rPr>
              <a:t>""</a:t>
            </a:r>
            <a:r>
              <a:rPr lang="tr-TR" sz="1100" dirty="0">
                <a:latin typeface="Consolas"/>
                <a:ea typeface="Verdana"/>
                <a:cs typeface="Calibri"/>
              </a:rPr>
              <a:t>=</a:t>
            </a:r>
            <a:r>
              <a:rPr lang="tr-TR" sz="1100" dirty="0">
                <a:solidFill>
                  <a:srgbClr val="A52A2A"/>
                </a:solidFill>
                <a:latin typeface="Consolas"/>
                <a:ea typeface="Verdana"/>
                <a:cs typeface="Calibri"/>
              </a:rPr>
              <a:t>""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AND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err="1">
                <a:latin typeface="Consolas"/>
                <a:ea typeface="Verdana"/>
                <a:cs typeface="Calibri"/>
              </a:rPr>
              <a:t>Pass</a:t>
            </a:r>
            <a:r>
              <a:rPr lang="tr-TR" sz="1100" dirty="0">
                <a:latin typeface="Consolas"/>
                <a:ea typeface="Verdana"/>
                <a:cs typeface="Calibri"/>
              </a:rPr>
              <a:t> =</a:t>
            </a:r>
            <a:r>
              <a:rPr lang="tr-TR" sz="1100" dirty="0">
                <a:solidFill>
                  <a:srgbClr val="A52A2A"/>
                </a:solidFill>
                <a:latin typeface="Consolas"/>
                <a:ea typeface="Verdana"/>
                <a:cs typeface="Calibri"/>
              </a:rPr>
              <a:t>""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err="1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or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A52A2A"/>
                </a:solidFill>
                <a:latin typeface="Consolas"/>
                <a:ea typeface="Verdana"/>
                <a:cs typeface="Calibri"/>
              </a:rPr>
              <a:t>""</a:t>
            </a:r>
            <a:r>
              <a:rPr lang="tr-TR" sz="1100" dirty="0">
                <a:latin typeface="Consolas"/>
                <a:ea typeface="Verdana"/>
                <a:cs typeface="Calibri"/>
              </a:rPr>
              <a:t>=</a:t>
            </a:r>
            <a:r>
              <a:rPr lang="tr-TR" sz="1100" dirty="0">
                <a:solidFill>
                  <a:srgbClr val="A52A2A"/>
                </a:solidFill>
                <a:latin typeface="Consolas"/>
                <a:ea typeface="Verdana"/>
                <a:cs typeface="Calibri"/>
              </a:rPr>
              <a:t>"" -&gt; </a:t>
            </a:r>
            <a:r>
              <a:rPr lang="tr-TR" sz="1100" err="1">
                <a:latin typeface="Consolas"/>
                <a:ea typeface="Verdana"/>
                <a:cs typeface="Calibri"/>
              </a:rPr>
              <a:t>Returns</a:t>
            </a:r>
            <a:r>
              <a:rPr lang="tr-TR" sz="1100" dirty="0">
                <a:latin typeface="Consolas"/>
                <a:ea typeface="Verdana"/>
                <a:cs typeface="Calibri"/>
              </a:rPr>
              <a:t> </a:t>
            </a:r>
            <a:r>
              <a:rPr lang="tr-TR" sz="1100" err="1">
                <a:latin typeface="Consolas"/>
                <a:ea typeface="Verdana"/>
                <a:cs typeface="Calibri"/>
              </a:rPr>
              <a:t>all</a:t>
            </a:r>
            <a:r>
              <a:rPr lang="tr-TR" sz="1100" dirty="0">
                <a:latin typeface="Consolas"/>
                <a:ea typeface="Verdana"/>
                <a:cs typeface="Calibri"/>
              </a:rPr>
              <a:t> </a:t>
            </a:r>
            <a:r>
              <a:rPr lang="tr-TR" sz="1100" err="1">
                <a:latin typeface="Consolas"/>
                <a:ea typeface="Verdana"/>
                <a:cs typeface="Calibri"/>
              </a:rPr>
              <a:t>user</a:t>
            </a:r>
            <a:r>
              <a:rPr lang="tr-TR" sz="1100" dirty="0">
                <a:latin typeface="Consolas"/>
                <a:ea typeface="Verdana"/>
                <a:cs typeface="Calibri"/>
              </a:rPr>
              <a:t> data</a:t>
            </a:r>
          </a:p>
          <a:p>
            <a:pPr marL="171450" indent="-171450"/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SELECT</a:t>
            </a:r>
            <a:r>
              <a:rPr lang="tr-TR" sz="1100" dirty="0">
                <a:latin typeface="Consolas"/>
                <a:ea typeface="Verdana"/>
                <a:cs typeface="Calibri"/>
              </a:rPr>
              <a:t> *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FROM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Users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WHERE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UserId</a:t>
            </a:r>
            <a:r>
              <a:rPr lang="tr-TR" sz="1100" dirty="0">
                <a:latin typeface="Consolas"/>
                <a:ea typeface="Verdana"/>
                <a:cs typeface="Calibri"/>
              </a:rPr>
              <a:t> = </a:t>
            </a:r>
            <a:r>
              <a:rPr lang="tr-TR" sz="1100" dirty="0">
                <a:solidFill>
                  <a:srgbClr val="FF0000"/>
                </a:solidFill>
                <a:latin typeface="Consolas"/>
                <a:ea typeface="Verdana"/>
                <a:cs typeface="Calibri"/>
              </a:rPr>
              <a:t>105</a:t>
            </a:r>
            <a:r>
              <a:rPr lang="tr-TR" sz="1100" dirty="0">
                <a:latin typeface="Consolas"/>
                <a:ea typeface="Verdana"/>
                <a:cs typeface="Calibri"/>
              </a:rPr>
              <a:t>;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DROP</a:t>
            </a:r>
            <a:r>
              <a:rPr lang="tr-TR" sz="1100" dirty="0">
                <a:latin typeface="Consolas"/>
                <a:ea typeface="Verdana"/>
                <a:cs typeface="Calibri"/>
              </a:rPr>
              <a:t> </a:t>
            </a:r>
            <a:r>
              <a:rPr lang="tr-TR" sz="1100" dirty="0">
                <a:solidFill>
                  <a:srgbClr val="0000CD"/>
                </a:solidFill>
                <a:latin typeface="Consolas"/>
                <a:ea typeface="Verdana"/>
                <a:cs typeface="Calibri"/>
              </a:rPr>
              <a:t>TABLE</a:t>
            </a:r>
            <a:r>
              <a:rPr lang="tr-TR" sz="1100" dirty="0">
                <a:latin typeface="Consolas"/>
                <a:ea typeface="Verdana"/>
                <a:cs typeface="Calibri"/>
              </a:rPr>
              <a:t> Suppliers; -&gt; 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Deletes</a:t>
            </a:r>
            <a:r>
              <a:rPr lang="tr-TR" sz="1100" dirty="0">
                <a:latin typeface="Consolas"/>
                <a:ea typeface="Verdana"/>
                <a:cs typeface="Calibri"/>
              </a:rPr>
              <a:t> </a:t>
            </a:r>
            <a:r>
              <a:rPr lang="tr-TR" sz="1100" dirty="0" err="1">
                <a:latin typeface="Consolas"/>
                <a:ea typeface="Verdana"/>
                <a:cs typeface="Calibri"/>
              </a:rPr>
              <a:t>table</a:t>
            </a:r>
          </a:p>
          <a:p>
            <a:endParaRPr lang="tr-TR" dirty="0">
              <a:latin typeface="Calibri" panose="020F0502020204030204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22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594F7-8939-11B8-927B-A262BA93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metin, yazı tipi, çizgi, sayı, numara içeren bir resim&#10;&#10;Açıklama otomatik olarak oluşturuldu">
            <a:extLst>
              <a:ext uri="{FF2B5EF4-FFF2-40B4-BE49-F238E27FC236}">
                <a16:creationId xmlns:a16="http://schemas.microsoft.com/office/drawing/2014/main" id="{F1A20A89-432B-5A4A-0799-9CE33D8E1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18" y="1883248"/>
            <a:ext cx="4343400" cy="628650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EBCF81A-F482-CFB0-8B4D-E4FF22A4E6A5}"/>
              </a:ext>
            </a:extLst>
          </p:cNvPr>
          <p:cNvSpPr txBox="1"/>
          <p:nvPr/>
        </p:nvSpPr>
        <p:spPr>
          <a:xfrm>
            <a:off x="839164" y="2999772"/>
            <a:ext cx="7002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Lets</a:t>
            </a:r>
            <a:r>
              <a:rPr lang="tr-TR" dirty="0"/>
              <a:t> say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 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entry</a:t>
            </a:r>
            <a:r>
              <a:rPr lang="tr-TR" dirty="0"/>
              <a:t>. </a:t>
            </a:r>
            <a:endParaRPr lang="tr-T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3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D8BD7-D025-6279-2290-FF584402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Secure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Code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FD4639-8512-6714-DBBB-54ADB810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1800" dirty="0" err="1">
                <a:cs typeface="Calibri"/>
              </a:rPr>
              <a:t>Let's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try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secure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code</a:t>
            </a:r>
            <a:r>
              <a:rPr lang="tr-TR" sz="1800" dirty="0">
                <a:cs typeface="Calibri"/>
              </a:rPr>
              <a:t> at </a:t>
            </a:r>
            <a:r>
              <a:rPr lang="tr-TR" sz="1800" dirty="0" err="1">
                <a:cs typeface="Calibri"/>
              </a:rPr>
              <a:t>this</a:t>
            </a:r>
            <a:r>
              <a:rPr lang="tr-TR" sz="1800" dirty="0">
                <a:cs typeface="Calibri"/>
              </a:rPr>
              <a:t> url </a:t>
            </a:r>
            <a:r>
              <a:rPr lang="tr-TR" sz="1800" dirty="0">
                <a:ea typeface="+mn-lt"/>
                <a:cs typeface="+mn-lt"/>
              </a:rPr>
              <a:t>http://localhost:8080/secure-login</a:t>
            </a:r>
            <a:endParaRPr lang="tr-TR"/>
          </a:p>
          <a:p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</p:txBody>
      </p:sp>
      <p:pic>
        <p:nvPicPr>
          <p:cNvPr id="4" name="Resim 3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F4030902-5660-B639-41BC-68147674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71" y="2261404"/>
            <a:ext cx="2524125" cy="14478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654A871-4700-7689-6A30-16502A37B615}"/>
              </a:ext>
            </a:extLst>
          </p:cNvPr>
          <p:cNvSpPr txBox="1"/>
          <p:nvPr/>
        </p:nvSpPr>
        <p:spPr>
          <a:xfrm>
            <a:off x="839164" y="3887164"/>
            <a:ext cx="105811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"</a:t>
            </a:r>
            <a:r>
              <a:rPr lang="tr-TR" dirty="0" err="1"/>
              <a:t>asd</a:t>
            </a:r>
            <a:r>
              <a:rPr lang="tr-TR" dirty="0"/>
              <a:t>".</a:t>
            </a:r>
          </a:p>
        </p:txBody>
      </p:sp>
      <p:pic>
        <p:nvPicPr>
          <p:cNvPr id="6" name="Resim 5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4843BA5F-6AB6-0DD2-746B-288CC1E0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4" y="4433766"/>
            <a:ext cx="1847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1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4EF128-7A88-F8DC-B744-E52A33E8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1B7B34-E20F-758E-EAE3-6647B0B5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err="1">
                <a:cs typeface="Calibri"/>
              </a:rPr>
              <a:t>Then</a:t>
            </a:r>
            <a:r>
              <a:rPr lang="tr-TR" dirty="0">
                <a:cs typeface="Calibri"/>
              </a:rPr>
              <a:t> I </a:t>
            </a:r>
            <a:r>
              <a:rPr lang="tr-TR" err="1">
                <a:cs typeface="Calibri"/>
              </a:rPr>
              <a:t>type</a:t>
            </a:r>
            <a:r>
              <a:rPr lang="tr-TR" dirty="0">
                <a:cs typeface="Calibri"/>
              </a:rPr>
              <a:t> </a:t>
            </a:r>
            <a:r>
              <a:rPr lang="tr-TR" err="1">
                <a:cs typeface="Calibri"/>
              </a:rPr>
              <a:t>correct</a:t>
            </a:r>
            <a:r>
              <a:rPr lang="tr-TR" dirty="0">
                <a:cs typeface="Calibri"/>
              </a:rPr>
              <a:t> </a:t>
            </a:r>
            <a:r>
              <a:rPr lang="tr-TR" err="1">
                <a:cs typeface="Calibri"/>
              </a:rPr>
              <a:t>password</a:t>
            </a:r>
            <a:r>
              <a:rPr lang="tr-TR" dirty="0">
                <a:cs typeface="Calibri" panose="020F0502020204030204"/>
              </a:rPr>
              <a:t>.</a:t>
            </a:r>
            <a:endParaRPr lang="tr-TR"/>
          </a:p>
          <a:p>
            <a:endParaRPr lang="tr-TR" dirty="0">
              <a:cs typeface="Calibri" panose="020F0502020204030204"/>
            </a:endParaRPr>
          </a:p>
        </p:txBody>
      </p:sp>
      <p:pic>
        <p:nvPicPr>
          <p:cNvPr id="4" name="Resim 3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3B427BD6-CFCA-2AB2-2D11-31A852EC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2" y="2432130"/>
            <a:ext cx="2200275" cy="9906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23FFB72-AB95-BE84-61BC-6D86F1E8659B}"/>
              </a:ext>
            </a:extLst>
          </p:cNvPr>
          <p:cNvSpPr txBox="1"/>
          <p:nvPr/>
        </p:nvSpPr>
        <p:spPr>
          <a:xfrm>
            <a:off x="839164" y="3723189"/>
            <a:ext cx="63274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Now</a:t>
            </a:r>
            <a:r>
              <a:rPr lang="tr-TR" dirty="0"/>
              <a:t> </a:t>
            </a:r>
            <a:r>
              <a:rPr lang="tr-TR" err="1"/>
              <a:t>let's</a:t>
            </a:r>
            <a:r>
              <a:rPr lang="tr-TR" dirty="0"/>
              <a:t> </a:t>
            </a:r>
            <a:r>
              <a:rPr lang="tr-TR" err="1"/>
              <a:t>try</a:t>
            </a:r>
            <a:r>
              <a:rPr lang="tr-TR" dirty="0"/>
              <a:t> </a:t>
            </a:r>
            <a:r>
              <a:rPr lang="tr-TR" err="1"/>
              <a:t>to</a:t>
            </a:r>
            <a:r>
              <a:rPr lang="tr-TR" dirty="0"/>
              <a:t> </a:t>
            </a:r>
            <a:r>
              <a:rPr lang="tr-TR" err="1"/>
              <a:t>delete</a:t>
            </a:r>
            <a:r>
              <a:rPr lang="tr-TR" dirty="0"/>
              <a:t> </a:t>
            </a:r>
            <a:r>
              <a:rPr lang="tr-TR" err="1"/>
              <a:t>entry</a:t>
            </a:r>
            <a:r>
              <a:rPr lang="tr-TR" dirty="0"/>
              <a:t> </a:t>
            </a:r>
            <a:r>
              <a:rPr lang="tr-TR" err="1"/>
              <a:t>with</a:t>
            </a:r>
            <a:r>
              <a:rPr lang="tr-TR" dirty="0"/>
              <a:t> </a:t>
            </a:r>
            <a:r>
              <a:rPr lang="tr-TR" err="1"/>
              <a:t>sql</a:t>
            </a:r>
            <a:r>
              <a:rPr lang="tr-TR" dirty="0"/>
              <a:t> </a:t>
            </a:r>
            <a:r>
              <a:rPr lang="tr-TR" err="1"/>
              <a:t>injection</a:t>
            </a:r>
            <a:r>
              <a:rPr lang="tr-TR" dirty="0"/>
              <a:t> </a:t>
            </a:r>
            <a:r>
              <a:rPr lang="tr-TR" err="1"/>
              <a:t>with</a:t>
            </a:r>
            <a:r>
              <a:rPr lang="tr-TR" dirty="0"/>
              <a:t> </a:t>
            </a:r>
            <a:r>
              <a:rPr lang="tr-TR" err="1"/>
              <a:t>this</a:t>
            </a:r>
            <a:r>
              <a:rPr lang="tr-TR" dirty="0"/>
              <a:t> </a:t>
            </a:r>
            <a:r>
              <a:rPr lang="tr-TR" err="1"/>
              <a:t>query</a:t>
            </a:r>
            <a:endParaRPr lang="tr-TR">
              <a:cs typeface="Calibri"/>
            </a:endParaRPr>
          </a:p>
          <a:p>
            <a:r>
              <a:rPr lang="tr-TR" dirty="0">
                <a:ea typeface="+mn-lt"/>
                <a:cs typeface="+mn-lt"/>
              </a:rPr>
              <a:t>' OR 1=1; DELETE FROM </a:t>
            </a:r>
            <a:r>
              <a:rPr lang="tr-TR" err="1">
                <a:ea typeface="+mn-lt"/>
                <a:cs typeface="+mn-lt"/>
              </a:rPr>
              <a:t>users</a:t>
            </a:r>
            <a:r>
              <a:rPr lang="tr-TR" dirty="0">
                <a:ea typeface="+mn-lt"/>
                <a:cs typeface="+mn-lt"/>
              </a:rPr>
              <a:t> WHERE </a:t>
            </a:r>
            <a:r>
              <a:rPr lang="tr-TR" err="1">
                <a:ea typeface="+mn-lt"/>
                <a:cs typeface="+mn-lt"/>
              </a:rPr>
              <a:t>username</a:t>
            </a:r>
            <a:r>
              <a:rPr lang="tr-TR" dirty="0">
                <a:ea typeface="+mn-lt"/>
                <a:cs typeface="+mn-lt"/>
              </a:rPr>
              <a:t>='onur'; --</a:t>
            </a:r>
            <a:endParaRPr lang="tr-TR" dirty="0"/>
          </a:p>
          <a:p>
            <a:endParaRPr lang="tr-TR" dirty="0">
              <a:cs typeface="Calibri"/>
            </a:endParaRPr>
          </a:p>
        </p:txBody>
      </p:sp>
      <p:pic>
        <p:nvPicPr>
          <p:cNvPr id="7" name="Resim 6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95E50E1C-36D7-C5CF-B1EE-26797F60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2" y="4419479"/>
            <a:ext cx="1876425" cy="1047750"/>
          </a:xfrm>
          <a:prstGeom prst="rect">
            <a:avLst/>
          </a:prstGeom>
        </p:spPr>
      </p:pic>
      <p:pic>
        <p:nvPicPr>
          <p:cNvPr id="8" name="Resim 7" descr="metin, çizgi, yazı tipi, öykü gelişim çizgisi&#10;&#10;Açıklama otomatik olarak oluşturuldu">
            <a:extLst>
              <a:ext uri="{FF2B5EF4-FFF2-40B4-BE49-F238E27FC236}">
                <a16:creationId xmlns:a16="http://schemas.microsoft.com/office/drawing/2014/main" id="{3913DB60-6F79-11A2-42DF-251FCD2B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5" y="5684740"/>
            <a:ext cx="2743200" cy="52350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CCC0F5DD-55F3-994D-D7DE-3EDA91EE1DBF}"/>
              </a:ext>
            </a:extLst>
          </p:cNvPr>
          <p:cNvSpPr txBox="1"/>
          <p:nvPr/>
        </p:nvSpPr>
        <p:spPr>
          <a:xfrm>
            <a:off x="4851721" y="5690886"/>
            <a:ext cx="4899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didn't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entry</a:t>
            </a:r>
            <a:r>
              <a:rPr lang="tr-TR" dirty="0"/>
              <a:t> in </a:t>
            </a:r>
            <a:r>
              <a:rPr lang="tr-TR" dirty="0" err="1"/>
              <a:t>database</a:t>
            </a:r>
            <a:r>
              <a:rPr lang="tr-TR" dirty="0"/>
              <a:t>.</a:t>
            </a:r>
            <a:endParaRPr lang="tr-TR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67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526E93-2F2F-18D8-D72A-08064365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Vulnerable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Code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D775FA-CB6D-0556-8BEA-24EC1720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dirty="0" err="1">
                <a:cs typeface="Calibri"/>
              </a:rPr>
              <a:t>Now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let's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try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vulnerable</a:t>
            </a:r>
            <a:r>
              <a:rPr lang="tr-TR" sz="1800" dirty="0">
                <a:cs typeface="Calibri"/>
              </a:rPr>
              <a:t> </a:t>
            </a:r>
            <a:r>
              <a:rPr lang="tr-TR" sz="1800" dirty="0" err="1">
                <a:cs typeface="Calibri"/>
              </a:rPr>
              <a:t>code</a:t>
            </a:r>
            <a:r>
              <a:rPr lang="tr-TR" sz="1800" dirty="0">
                <a:cs typeface="Calibri"/>
              </a:rPr>
              <a:t> at </a:t>
            </a:r>
            <a:r>
              <a:rPr lang="tr-TR" sz="1800" dirty="0" err="1">
                <a:cs typeface="Calibri"/>
              </a:rPr>
              <a:t>this</a:t>
            </a:r>
            <a:r>
              <a:rPr lang="tr-TR" sz="1800" dirty="0">
                <a:cs typeface="Calibri"/>
              </a:rPr>
              <a:t> url </a:t>
            </a:r>
            <a:r>
              <a:rPr lang="tr-TR" sz="1800" dirty="0">
                <a:ea typeface="+mn-lt"/>
                <a:cs typeface="+mn-lt"/>
              </a:rPr>
              <a:t>http://localhost:8080/vulnerable-login</a:t>
            </a:r>
            <a:endParaRPr lang="tr-TR" sz="1800" dirty="0">
              <a:cs typeface="Calibri"/>
            </a:endParaRPr>
          </a:p>
        </p:txBody>
      </p:sp>
      <p:pic>
        <p:nvPicPr>
          <p:cNvPr id="4" name="Resim 3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BDB4FBEE-FC8B-41A7-EE3C-3CC1DF940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8" y="2280333"/>
            <a:ext cx="2495550" cy="13906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DAADFE2-9997-3372-304C-DC65AB92A111}"/>
              </a:ext>
            </a:extLst>
          </p:cNvPr>
          <p:cNvSpPr txBox="1"/>
          <p:nvPr/>
        </p:nvSpPr>
        <p:spPr>
          <a:xfrm>
            <a:off x="848809" y="3877518"/>
            <a:ext cx="7639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typed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"</a:t>
            </a:r>
            <a:r>
              <a:rPr lang="tr-TR" dirty="0" err="1"/>
              <a:t>asd</a:t>
            </a:r>
            <a:r>
              <a:rPr lang="tr-TR" dirty="0"/>
              <a:t>".</a:t>
            </a:r>
          </a:p>
        </p:txBody>
      </p:sp>
      <p:pic>
        <p:nvPicPr>
          <p:cNvPr id="6" name="Resim 5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50516985-1783-D3B1-490B-2FC8081A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59" y="4337431"/>
            <a:ext cx="2209800" cy="1038225"/>
          </a:xfrm>
          <a:prstGeom prst="rect">
            <a:avLst/>
          </a:prstGeom>
        </p:spPr>
      </p:pic>
      <p:pic>
        <p:nvPicPr>
          <p:cNvPr id="10" name="Resim 9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BFA6B4F1-CF2C-F8EB-E19F-AF6DE789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5" y="5682180"/>
            <a:ext cx="2743200" cy="39359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706C6C9A-FB41-A6A3-10F1-433333AB7B9A}"/>
              </a:ext>
            </a:extLst>
          </p:cNvPr>
          <p:cNvSpPr txBox="1"/>
          <p:nvPr/>
        </p:nvSpPr>
        <p:spPr>
          <a:xfrm>
            <a:off x="4600935" y="5681240"/>
            <a:ext cx="4861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didn't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entry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36895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F6C8A1-98AD-6FC8-E2B0-48D26E65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212D87-12CD-162F-CA11-1ADB1306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 err="1">
                <a:cs typeface="Calibri" panose="020F0502020204030204"/>
              </a:rPr>
              <a:t>Correct</a:t>
            </a:r>
            <a:r>
              <a:rPr lang="tr-TR" dirty="0">
                <a:cs typeface="Calibri" panose="020F0502020204030204"/>
              </a:rPr>
              <a:t> </a:t>
            </a:r>
            <a:r>
              <a:rPr lang="tr-TR" dirty="0" err="1">
                <a:cs typeface="Calibri" panose="020F0502020204030204"/>
              </a:rPr>
              <a:t>password</a:t>
            </a:r>
            <a:r>
              <a:rPr lang="tr-TR" dirty="0">
                <a:cs typeface="Calibri" panose="020F0502020204030204"/>
              </a:rPr>
              <a:t> </a:t>
            </a:r>
            <a:r>
              <a:rPr lang="tr-TR" dirty="0" err="1">
                <a:cs typeface="Calibri" panose="020F0502020204030204"/>
              </a:rPr>
              <a:t>this</a:t>
            </a:r>
            <a:r>
              <a:rPr lang="tr-TR" dirty="0">
                <a:cs typeface="Calibri" panose="020F0502020204030204"/>
              </a:rPr>
              <a:t> time.</a:t>
            </a:r>
          </a:p>
        </p:txBody>
      </p:sp>
      <p:pic>
        <p:nvPicPr>
          <p:cNvPr id="4" name="Resim 3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A010D70B-B482-50E5-6869-5DAB502F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5" y="2432130"/>
            <a:ext cx="2381250" cy="9906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15825C1-5FAB-8256-7391-006CF08B1E4A}"/>
              </a:ext>
            </a:extLst>
          </p:cNvPr>
          <p:cNvSpPr txBox="1"/>
          <p:nvPr/>
        </p:nvSpPr>
        <p:spPr>
          <a:xfrm>
            <a:off x="848810" y="3684607"/>
            <a:ext cx="7031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 SQL </a:t>
            </a:r>
            <a:r>
              <a:rPr lang="tr-TR" dirty="0" err="1"/>
              <a:t>Injection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time </a:t>
            </a:r>
            <a:r>
              <a:rPr lang="tr-TR" dirty="0" err="1"/>
              <a:t>with</a:t>
            </a:r>
            <a:r>
              <a:rPr lang="tr-TR" dirty="0"/>
              <a:t> 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query</a:t>
            </a:r>
            <a:endParaRPr lang="tr-TR" dirty="0" err="1">
              <a:cs typeface="Calibri" panose="020F0502020204030204"/>
            </a:endParaRPr>
          </a:p>
          <a:p>
            <a:r>
              <a:rPr lang="tr-TR" dirty="0">
                <a:ea typeface="+mn-lt"/>
                <a:cs typeface="+mn-lt"/>
              </a:rPr>
              <a:t>' OR 1=1; DELETE FROM </a:t>
            </a:r>
            <a:r>
              <a:rPr lang="tr-TR" err="1">
                <a:ea typeface="+mn-lt"/>
                <a:cs typeface="+mn-lt"/>
              </a:rPr>
              <a:t>users</a:t>
            </a:r>
            <a:r>
              <a:rPr lang="tr-TR" dirty="0">
                <a:ea typeface="+mn-lt"/>
                <a:cs typeface="+mn-lt"/>
              </a:rPr>
              <a:t> WHERE </a:t>
            </a:r>
            <a:r>
              <a:rPr lang="tr-TR" err="1">
                <a:ea typeface="+mn-lt"/>
                <a:cs typeface="+mn-lt"/>
              </a:rPr>
              <a:t>username</a:t>
            </a:r>
            <a:r>
              <a:rPr lang="tr-TR" dirty="0">
                <a:ea typeface="+mn-lt"/>
                <a:cs typeface="+mn-lt"/>
              </a:rPr>
              <a:t>='onur'; --</a:t>
            </a:r>
            <a:endParaRPr lang="tr-TR" dirty="0"/>
          </a:p>
        </p:txBody>
      </p:sp>
      <p:pic>
        <p:nvPicPr>
          <p:cNvPr id="6" name="Resim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8BA92156-82BF-D966-16A6-0ADB842E5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5" y="4415269"/>
            <a:ext cx="3032567" cy="776450"/>
          </a:xfrm>
          <a:prstGeom prst="rect">
            <a:avLst/>
          </a:prstGeom>
        </p:spPr>
      </p:pic>
      <p:pic>
        <p:nvPicPr>
          <p:cNvPr id="7" name="Resim 6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FD69A041-50D4-AC15-033B-B3BC40DF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6" y="5523488"/>
            <a:ext cx="2752845" cy="70132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7611422-ED83-46A5-9213-9F42C0E84F00}"/>
              </a:ext>
            </a:extLst>
          </p:cNvPr>
          <p:cNvSpPr txBox="1"/>
          <p:nvPr/>
        </p:nvSpPr>
        <p:spPr>
          <a:xfrm>
            <a:off x="5179671" y="4716683"/>
            <a:ext cx="4465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 </a:t>
            </a:r>
            <a:r>
              <a:rPr lang="tr-TR" dirty="0" err="1"/>
              <a:t>didnt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 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entry</a:t>
            </a:r>
            <a:r>
              <a:rPr lang="tr-TR" dirty="0"/>
              <a:t>.</a:t>
            </a:r>
            <a:endParaRPr lang="tr-TR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11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5D66DA-6CDE-5A14-0F7C-0E3F232E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3F7B86-A912-9B2C-E9E8-43D2ECBE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n-lt"/>
                <a:cs typeface="+mn-lt"/>
              </a:rPr>
              <a:t>https://github.com/OnurcanPekgoz/sql-injection</a:t>
            </a:r>
            <a:endParaRPr lang="tr-T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342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SQL Injection</vt:lpstr>
      <vt:lpstr>PowerPoint Sunusu</vt:lpstr>
      <vt:lpstr>PowerPoint Sunusu</vt:lpstr>
      <vt:lpstr>Secure Code</vt:lpstr>
      <vt:lpstr>PowerPoint Sunusu</vt:lpstr>
      <vt:lpstr>Vulnerable Code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173</cp:revision>
  <dcterms:created xsi:type="dcterms:W3CDTF">2023-09-23T10:59:59Z</dcterms:created>
  <dcterms:modified xsi:type="dcterms:W3CDTF">2023-09-23T11:39:51Z</dcterms:modified>
</cp:coreProperties>
</file>