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9724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019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97130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20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2748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87088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5710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08323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36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076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8402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7540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276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1421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1225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53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582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9A51-47EC-4CE5-94C3-1B640DB06118}" type="datetimeFigureOut">
              <a:rPr lang="en-NG" smtClean="0"/>
              <a:t>30/01/2025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A3FD-042B-44EB-BB89-6F4401CDEF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0480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bolatunji/nigeria-2017-crime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02DE-C494-4235-8DAD-BB7E4B6ED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90254"/>
            <a:ext cx="9651304" cy="182509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Data ANALYSIS project</a:t>
            </a:r>
            <a:endParaRPr lang="en-NG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3D277-1C52-4FF3-AC7B-116F17697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84319"/>
            <a:ext cx="9448800" cy="60124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Onyejiuwa Joseph</a:t>
            </a:r>
          </a:p>
        </p:txBody>
      </p:sp>
    </p:spTree>
    <p:extLst>
      <p:ext uri="{BB962C8B-B14F-4D97-AF65-F5344CB8AC3E}">
        <p14:creationId xmlns:p14="http://schemas.microsoft.com/office/powerpoint/2010/main" val="172678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294946-529A-417C-A63B-FBF708EB2C57}"/>
              </a:ext>
            </a:extLst>
          </p:cNvPr>
          <p:cNvSpPr/>
          <p:nvPr/>
        </p:nvSpPr>
        <p:spPr>
          <a:xfrm>
            <a:off x="281354" y="175846"/>
            <a:ext cx="4768947" cy="6506308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F3ED7-D8CF-46FB-9950-7A0E23ECA0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"/>
          <a:stretch/>
        </p:blipFill>
        <p:spPr>
          <a:xfrm>
            <a:off x="689317" y="590842"/>
            <a:ext cx="4023360" cy="5697415"/>
          </a:xfrm>
          <a:prstGeom prst="rect">
            <a:avLst/>
          </a:prstGeom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B22E0C-6F34-418D-A4E1-6C6DE1E96090}"/>
              </a:ext>
            </a:extLst>
          </p:cNvPr>
          <p:cNvSpPr/>
          <p:nvPr/>
        </p:nvSpPr>
        <p:spPr>
          <a:xfrm>
            <a:off x="5261316" y="4276578"/>
            <a:ext cx="4768947" cy="2264900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BB37ED-0051-44CD-BF75-74E7FBB51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942" y="4684542"/>
            <a:ext cx="4079630" cy="1603715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BB18962-62BE-4DF3-8D8F-0FAD62827B38}"/>
              </a:ext>
            </a:extLst>
          </p:cNvPr>
          <p:cNvSpPr/>
          <p:nvPr/>
        </p:nvSpPr>
        <p:spPr>
          <a:xfrm>
            <a:off x="5458265" y="175846"/>
            <a:ext cx="6175718" cy="3439551"/>
          </a:xfrm>
          <a:prstGeom prst="wedgeEllipseCallout">
            <a:avLst>
              <a:gd name="adj1" fmla="val -49094"/>
              <a:gd name="adj2" fmla="val 66221"/>
            </a:avLst>
          </a:prstGeom>
          <a:solidFill>
            <a:schemeClr val="accent1">
              <a:lumMod val="25000"/>
            </a:schemeClr>
          </a:solidFill>
          <a:ln>
            <a:noFill/>
          </a:ln>
          <a:effectLst>
            <a:innerShdw blurRad="63500" dist="1397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/>
              <a:t>Kaduna state records the highest total police outposts (314).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/>
              <a:t>Interestingly, Borno state in the northeastern region with significantly high terrorist operations records 25 police outposts the lowest sum among other states.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415880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294946-529A-417C-A63B-FBF708EB2C57}"/>
              </a:ext>
            </a:extLst>
          </p:cNvPr>
          <p:cNvSpPr/>
          <p:nvPr/>
        </p:nvSpPr>
        <p:spPr>
          <a:xfrm>
            <a:off x="281354" y="175846"/>
            <a:ext cx="11197883" cy="3791243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6489B-F14F-4F06-B3C7-803E5011B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2" y="506437"/>
            <a:ext cx="10344443" cy="329183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20A0F74-BEB0-4902-9890-2745356CC53C}"/>
              </a:ext>
            </a:extLst>
          </p:cNvPr>
          <p:cNvSpPr/>
          <p:nvPr/>
        </p:nvSpPr>
        <p:spPr>
          <a:xfrm>
            <a:off x="534572" y="4375052"/>
            <a:ext cx="9509760" cy="2307102"/>
          </a:xfrm>
          <a:prstGeom prst="wedgeRoundRectCallout">
            <a:avLst>
              <a:gd name="adj1" fmla="val -715"/>
              <a:gd name="adj2" fmla="val -66768"/>
              <a:gd name="adj3" fmla="val 16667"/>
            </a:avLst>
          </a:prstGeom>
          <a:solidFill>
            <a:schemeClr val="accent1">
              <a:lumMod val="25000"/>
            </a:schemeClr>
          </a:solidFill>
          <a:ln>
            <a:noFill/>
          </a:ln>
          <a:effectLst>
            <a:innerShdw blurRad="889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Compared to other states, Lagos state records the highest count of offenses in all ramifications(51,000) accounting for about 40% of the total crimes across the country.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Following Lagos is Abia State. Having a cumulative of about 12,000 offenses, although the majority of offenses were committed against persons, the count of other crimes is significantly low. 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132865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9F740E-70D2-43C5-9034-B5A0AEE81102}"/>
              </a:ext>
            </a:extLst>
          </p:cNvPr>
          <p:cNvSpPr/>
          <p:nvPr/>
        </p:nvSpPr>
        <p:spPr>
          <a:xfrm>
            <a:off x="295422" y="211015"/>
            <a:ext cx="6921304" cy="6330462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43785-0366-40D8-9515-23E26183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97" y="1121472"/>
            <a:ext cx="6090154" cy="4308657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A4ECFF9-23C6-4B13-AE4E-6447EF648EDE}"/>
              </a:ext>
            </a:extLst>
          </p:cNvPr>
          <p:cNvSpPr/>
          <p:nvPr/>
        </p:nvSpPr>
        <p:spPr>
          <a:xfrm>
            <a:off x="7441809" y="2912012"/>
            <a:ext cx="4750191" cy="3798277"/>
          </a:xfrm>
          <a:prstGeom prst="cloudCallout">
            <a:avLst>
              <a:gd name="adj1" fmla="val -48079"/>
              <a:gd name="adj2" fmla="val -64907"/>
            </a:avLst>
          </a:prstGeom>
          <a:solidFill>
            <a:schemeClr val="tx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The southwest region has the highest count of offenses among other geopolitical zones while the northeast region records the lowest count of offenses.</a:t>
            </a:r>
            <a:endParaRPr lang="en-N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6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9F740E-70D2-43C5-9034-B5A0AEE81102}"/>
              </a:ext>
            </a:extLst>
          </p:cNvPr>
          <p:cNvSpPr/>
          <p:nvPr/>
        </p:nvSpPr>
        <p:spPr>
          <a:xfrm>
            <a:off x="295422" y="211015"/>
            <a:ext cx="6921304" cy="6330462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16A3E-267F-4DCF-84DA-5B934A0F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96" y="699347"/>
            <a:ext cx="6198902" cy="535379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967D62-D68D-4A61-8E47-8E20B78D9205}"/>
              </a:ext>
            </a:extLst>
          </p:cNvPr>
          <p:cNvSpPr/>
          <p:nvPr/>
        </p:nvSpPr>
        <p:spPr>
          <a:xfrm>
            <a:off x="7559299" y="1505243"/>
            <a:ext cx="4337279" cy="3221502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 interactive map showing the distribution of police officers (junior &amp; senior officers) and total offenses by state.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09437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9F740E-70D2-43C5-9034-B5A0AEE81102}"/>
              </a:ext>
            </a:extLst>
          </p:cNvPr>
          <p:cNvSpPr/>
          <p:nvPr/>
        </p:nvSpPr>
        <p:spPr>
          <a:xfrm>
            <a:off x="295422" y="211015"/>
            <a:ext cx="6921304" cy="6330462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967D62-D68D-4A61-8E47-8E20B78D9205}"/>
              </a:ext>
            </a:extLst>
          </p:cNvPr>
          <p:cNvSpPr/>
          <p:nvPr/>
        </p:nvSpPr>
        <p:spPr>
          <a:xfrm>
            <a:off x="7559299" y="896815"/>
            <a:ext cx="4337279" cy="5064370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Across all the states, Benue state records the highest number of junior officers on whose shoulders lies the bulk of curbing crimes and offenses.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Interestingly, Lagos state which holds the record for the highest count of offenses ranks average in number of junior police officers.   </a:t>
            </a:r>
            <a:endParaRPr lang="en-N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7D9A6-8463-4E12-89EE-96FD9F538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20" y="737452"/>
            <a:ext cx="6189682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1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784F-DC1D-4EBE-90A6-89D2773B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r>
              <a:rPr lang="en-US" dirty="0"/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C416-CF2F-4703-A5C1-D95F433E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information concerning specific times when certain offenses were committed.</a:t>
            </a:r>
          </a:p>
          <a:p>
            <a:r>
              <a:rPr lang="en-US" dirty="0"/>
              <a:t>Inconsistency with names of states across tables.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49552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96AD-9A24-484A-A3E6-847A8E9B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AIM/OBJECTIVES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D659-6D8E-4C61-8545-731A9F1A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AIM</a:t>
            </a:r>
          </a:p>
          <a:p>
            <a:pPr marL="0" indent="0">
              <a:buNone/>
            </a:pPr>
            <a:r>
              <a:rPr lang="en-US" dirty="0"/>
              <a:t>This project aims to create an interactive visualization using Power BI for a given data set that can be understood at first glance and used to solve challenges surrounding the given data set.</a:t>
            </a:r>
          </a:p>
          <a:p>
            <a:pPr marL="0" indent="0" algn="ctr">
              <a:buNone/>
            </a:pPr>
            <a:r>
              <a:rPr lang="en-US" b="1" u="sng" dirty="0"/>
              <a:t>Objectives</a:t>
            </a:r>
          </a:p>
          <a:p>
            <a:pPr marL="0" indent="0">
              <a:buNone/>
            </a:pPr>
            <a:r>
              <a:rPr lang="en-US" dirty="0"/>
              <a:t>To achieve the above-stated aim the following objectives are paramount;</a:t>
            </a:r>
          </a:p>
          <a:p>
            <a:r>
              <a:rPr lang="en-US" dirty="0"/>
              <a:t>Data cleaning </a:t>
            </a:r>
          </a:p>
          <a:p>
            <a:r>
              <a:rPr lang="en-US" dirty="0"/>
              <a:t>Creating data model and table connections</a:t>
            </a:r>
          </a:p>
          <a:p>
            <a:r>
              <a:rPr lang="en-US" dirty="0"/>
              <a:t>Creating interactive data visualizations</a:t>
            </a:r>
          </a:p>
          <a:p>
            <a:r>
              <a:rPr lang="en-US" dirty="0"/>
              <a:t>Data interpretation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5224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92BE-C493-49C6-9E08-47C8EB2D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 AND DESCRIPTION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E60B-BC29-4970-9885-A42E00E9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Data Title</a:t>
            </a:r>
            <a:r>
              <a:rPr lang="en-US" dirty="0"/>
              <a:t>: Nigeria 2017 Crime Data</a:t>
            </a:r>
          </a:p>
          <a:p>
            <a:pPr marL="0" indent="0" algn="just">
              <a:buNone/>
            </a:pPr>
            <a:r>
              <a:rPr lang="en-US" b="1" dirty="0"/>
              <a:t>Source</a:t>
            </a:r>
            <a:r>
              <a:rPr lang="en-US" dirty="0"/>
              <a:t>: Kaggle (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https://www.kaggle.com/datasets/ambolatunji/nigeria-2017-crime-data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Retrieved from Nigeria Bureau of Statistics (NBS)</a:t>
            </a:r>
          </a:p>
          <a:p>
            <a:pPr marL="0" indent="0" algn="just">
              <a:buNone/>
            </a:pPr>
            <a:r>
              <a:rPr lang="en-US" b="1" dirty="0"/>
              <a:t>Description</a:t>
            </a:r>
            <a:r>
              <a:rPr lang="en-US" dirty="0"/>
              <a:t>: Some specific crimes are rampant in some states in Nigeria so before you visit any state as a stranger it will be wise to know the common crimes committed in that state.</a:t>
            </a:r>
            <a:br>
              <a:rPr lang="en-US" dirty="0"/>
            </a:br>
            <a:r>
              <a:rPr lang="en-US" dirty="0"/>
              <a:t>It is categorically divided into offences against lawful authority, offences against persons and offences against property.</a:t>
            </a:r>
            <a:br>
              <a:rPr lang="en-US" dirty="0"/>
            </a:br>
            <a:r>
              <a:rPr lang="en-US" dirty="0"/>
              <a:t>The data is retrieved from the Nigeria Bureau of Statistics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828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F3AB-2C09-4B62-B5C4-8B0C20D1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DATA-CLEANING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BCB4-91AE-4C0D-93FB-4DF94FDB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of the data-cleaning measures taken include but are not limited to the following;</a:t>
            </a:r>
          </a:p>
          <a:p>
            <a:r>
              <a:rPr lang="en-US" dirty="0"/>
              <a:t>Text formatting</a:t>
            </a:r>
          </a:p>
          <a:p>
            <a:r>
              <a:rPr lang="en-US" dirty="0"/>
              <a:t>Alphabetical sorting</a:t>
            </a:r>
          </a:p>
          <a:p>
            <a:r>
              <a:rPr lang="en-US" dirty="0"/>
              <a:t>Erase some unnecessary data</a:t>
            </a:r>
          </a:p>
          <a:p>
            <a:r>
              <a:rPr lang="en-US" dirty="0"/>
              <a:t>Addition of columns </a:t>
            </a:r>
          </a:p>
          <a:p>
            <a:r>
              <a:rPr lang="en-US" dirty="0"/>
              <a:t>Creation of tables</a:t>
            </a:r>
          </a:p>
          <a:p>
            <a:pPr marL="0" indent="0">
              <a:buNone/>
            </a:pPr>
            <a:r>
              <a:rPr lang="en-US" dirty="0"/>
              <a:t>Data cleaning was done with MS Excel and </a:t>
            </a:r>
            <a:r>
              <a:rPr lang="en-US" dirty="0" err="1"/>
              <a:t>powerquery</a:t>
            </a:r>
            <a:r>
              <a:rPr lang="en-US" dirty="0"/>
              <a:t> editor. </a:t>
            </a:r>
          </a:p>
        </p:txBody>
      </p:sp>
    </p:spTree>
    <p:extLst>
      <p:ext uri="{BB962C8B-B14F-4D97-AF65-F5344CB8AC3E}">
        <p14:creationId xmlns:p14="http://schemas.microsoft.com/office/powerpoint/2010/main" val="60824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B72A-14C8-491A-9B56-5256E01E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34" y="764373"/>
            <a:ext cx="9564666" cy="1293028"/>
          </a:xfrm>
        </p:spPr>
        <p:txBody>
          <a:bodyPr/>
          <a:lstStyle/>
          <a:p>
            <a:r>
              <a:rPr lang="en-US" b="1" dirty="0"/>
              <a:t>Data MODEL/TABLE CONNECTIONS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CAE3-654E-4E44-8D07-94687019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31090"/>
            <a:ext cx="10820400" cy="328759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To create connections between the tables, a common column needs to be created that serves as the connection point. In this case, the state column connected all the tables.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22664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E6EE-0E41-4613-B422-98D5908A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0219"/>
            <a:ext cx="12192000" cy="627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MODEL VIEW/ TABLE CONNECTIONS</a:t>
            </a:r>
            <a:endParaRPr lang="en-N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7B51B-6525-4BB3-AA42-A4813924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0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7B7F-CCAC-4BD1-A4ED-A250A4EB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VISUALIZATIONS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05FC-762E-40F3-89A3-5687A6D5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visualizations were created based on the data available;</a:t>
            </a:r>
          </a:p>
          <a:p>
            <a:r>
              <a:rPr lang="en-US" dirty="0"/>
              <a:t>Total Offences</a:t>
            </a:r>
          </a:p>
          <a:p>
            <a:r>
              <a:rPr lang="en-US" dirty="0"/>
              <a:t>Offences against persons</a:t>
            </a:r>
          </a:p>
          <a:p>
            <a:r>
              <a:rPr lang="en-US" dirty="0"/>
              <a:t>Offences against lawful authority</a:t>
            </a:r>
          </a:p>
          <a:p>
            <a:r>
              <a:rPr lang="en-US" dirty="0"/>
              <a:t>Offences against property</a:t>
            </a:r>
          </a:p>
          <a:p>
            <a:r>
              <a:rPr lang="en-US" dirty="0"/>
              <a:t>Offences against persons, lawful authority, and persons by state</a:t>
            </a:r>
          </a:p>
          <a:p>
            <a:r>
              <a:rPr lang="en-US" dirty="0"/>
              <a:t>Total offences and officers by state</a:t>
            </a:r>
          </a:p>
          <a:p>
            <a:r>
              <a:rPr lang="en-US" dirty="0"/>
              <a:t>Total outposts by state</a:t>
            </a:r>
          </a:p>
          <a:p>
            <a:r>
              <a:rPr lang="en-US" dirty="0"/>
              <a:t>Total offences by geopolitical zones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0121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0BA9-BBC4-4897-923F-6AD9117B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7752"/>
            <a:ext cx="12192000" cy="720247"/>
          </a:xfrm>
        </p:spPr>
        <p:txBody>
          <a:bodyPr/>
          <a:lstStyle/>
          <a:p>
            <a:pPr algn="ctr"/>
            <a:r>
              <a:rPr lang="en-US" b="1" dirty="0"/>
              <a:t>PROJECT DASHBOARD</a:t>
            </a:r>
            <a:endParaRPr lang="en-N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0538E-5E02-461D-8891-E06D9B22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6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8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A2DA77-7B4E-43A3-B684-E60A9BB47CF2}"/>
              </a:ext>
            </a:extLst>
          </p:cNvPr>
          <p:cNvSpPr/>
          <p:nvPr/>
        </p:nvSpPr>
        <p:spPr>
          <a:xfrm>
            <a:off x="448244" y="425171"/>
            <a:ext cx="3406304" cy="5553598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127000" dist="1016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matte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9E6E8-6FF3-4436-90A2-0F5BB0B1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731520"/>
            <a:ext cx="2883877" cy="497996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A3E10-D195-4003-AD79-9F3688E650A5}"/>
              </a:ext>
            </a:extLst>
          </p:cNvPr>
          <p:cNvSpPr/>
          <p:nvPr/>
        </p:nvSpPr>
        <p:spPr>
          <a:xfrm>
            <a:off x="4768949" y="1350497"/>
            <a:ext cx="7174522" cy="2813539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76200" dist="127000" dir="10800000" algn="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 cumulative of 69,000 offenses against property, 12,000 offenses against lawful authority, and 54,000 offenses against people were committed constituting a total of approximately 135,000 offenses across the country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19406996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</TotalTime>
  <Words>556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Vapor Trail</vt:lpstr>
      <vt:lpstr>Data ANALYSIS project</vt:lpstr>
      <vt:lpstr>AIM/OBJECTIVES</vt:lpstr>
      <vt:lpstr>DATA SOURCE AND DESCRIPTION</vt:lpstr>
      <vt:lpstr>DATA-CLEANING</vt:lpstr>
      <vt:lpstr>Data MODEL/TABLE CONNECTIONS</vt:lpstr>
      <vt:lpstr>MODEL VIEW/ TABLE CONNECTIONS</vt:lpstr>
      <vt:lpstr>DATA VISUALIZATIONS</vt:lpstr>
      <vt:lpstr>PROJECT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GROUP 1</dc:title>
  <dc:creator>Joseph Onyejiuwa</dc:creator>
  <cp:lastModifiedBy>Joseph Onyejiuwa</cp:lastModifiedBy>
  <cp:revision>46</cp:revision>
  <dcterms:created xsi:type="dcterms:W3CDTF">2025-01-18T19:24:51Z</dcterms:created>
  <dcterms:modified xsi:type="dcterms:W3CDTF">2025-01-30T05:25:14Z</dcterms:modified>
</cp:coreProperties>
</file>