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E2A7D570-9408-460D-B0F7-86C1E7A66401}" type="datetimeFigureOut">
              <a:rPr lang="en-IN" smtClean="0"/>
              <a:t>22-01-2020</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249831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2A7D570-9408-460D-B0F7-86C1E7A66401}" type="datetimeFigureOut">
              <a:rPr lang="en-IN" smtClean="0"/>
              <a:t>22-01-2020</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11443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2A7D570-9408-460D-B0F7-86C1E7A66401}" type="datetimeFigureOut">
              <a:rPr lang="en-IN" smtClean="0"/>
              <a:t>22-01-2020</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7194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477000"/>
            <a:ext cx="2844800" cy="365125"/>
          </a:xfrm>
        </p:spPr>
        <p:txBody>
          <a:bodyPr/>
          <a:lstStyle>
            <a:lvl1pPr>
              <a:defRPr smtClean="0"/>
            </a:lvl1pPr>
          </a:lstStyle>
          <a:p>
            <a:fld id="{E2A7D570-9408-460D-B0F7-86C1E7A66401}" type="datetimeFigureOut">
              <a:rPr lang="en-IN" smtClean="0"/>
              <a:t>22-01-2020</a:t>
            </a:fld>
            <a:endParaRPr lang="en-IN"/>
          </a:p>
        </p:txBody>
      </p:sp>
      <p:sp>
        <p:nvSpPr>
          <p:cNvPr id="5" name="Footer Placeholder 4"/>
          <p:cNvSpPr>
            <a:spLocks noGrp="1"/>
          </p:cNvSpPr>
          <p:nvPr>
            <p:ph type="ftr" sz="quarter" idx="11"/>
          </p:nvPr>
        </p:nvSpPr>
        <p:spPr>
          <a:xfrm>
            <a:off x="4165600" y="6477000"/>
            <a:ext cx="3860800" cy="365125"/>
          </a:xfrm>
        </p:spPr>
        <p:txBody>
          <a:bodyPr/>
          <a:lstStyle>
            <a:lvl1pPr>
              <a:defRPr/>
            </a:lvl1pPr>
          </a:lstStyle>
          <a:p>
            <a:endParaRPr lang="en-IN"/>
          </a:p>
        </p:txBody>
      </p:sp>
      <p:sp>
        <p:nvSpPr>
          <p:cNvPr id="6" name="Slide Number Placeholder 5"/>
          <p:cNvSpPr>
            <a:spLocks noGrp="1"/>
          </p:cNvSpPr>
          <p:nvPr>
            <p:ph type="sldNum" sz="quarter" idx="12"/>
          </p:nvPr>
        </p:nvSpPr>
        <p:spPr>
          <a:xfrm>
            <a:off x="8737600" y="6477000"/>
            <a:ext cx="2844800" cy="365125"/>
          </a:xfrm>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53897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fld id="{E2A7D570-9408-460D-B0F7-86C1E7A66401}" type="datetimeFigureOut">
              <a:rPr lang="en-IN" smtClean="0"/>
              <a:t>22-01-2020</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22246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E2A7D570-9408-460D-B0F7-86C1E7A66401}" type="datetimeFigureOut">
              <a:rPr lang="en-IN" smtClean="0"/>
              <a:t>22-01-2020</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47799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E2A7D570-9408-460D-B0F7-86C1E7A66401}" type="datetimeFigureOut">
              <a:rPr lang="en-IN" smtClean="0"/>
              <a:t>22-01-2020</a:t>
            </a:fld>
            <a:endParaRPr lang="en-IN"/>
          </a:p>
        </p:txBody>
      </p:sp>
      <p:sp>
        <p:nvSpPr>
          <p:cNvPr id="8" name="Footer Placeholder 4"/>
          <p:cNvSpPr>
            <a:spLocks noGrp="1"/>
          </p:cNvSpPr>
          <p:nvPr>
            <p:ph type="ftr" sz="quarter" idx="11"/>
          </p:nvPr>
        </p:nvSpPr>
        <p:spPr/>
        <p:txBody>
          <a:bodyPr/>
          <a:lstStyle>
            <a:lvl1pPr>
              <a:defRPr/>
            </a:lvl1pPr>
          </a:lstStyle>
          <a:p>
            <a:endParaRPr lang="en-IN"/>
          </a:p>
        </p:txBody>
      </p:sp>
      <p:sp>
        <p:nvSpPr>
          <p:cNvPr id="9"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379342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E2A7D570-9408-460D-B0F7-86C1E7A66401}" type="datetimeFigureOut">
              <a:rPr lang="en-IN" smtClean="0"/>
              <a:t>22-01-2020</a:t>
            </a:fld>
            <a:endParaRPr lang="en-IN"/>
          </a:p>
        </p:txBody>
      </p:sp>
      <p:sp>
        <p:nvSpPr>
          <p:cNvPr id="4" name="Footer Placeholder 4"/>
          <p:cNvSpPr>
            <a:spLocks noGrp="1"/>
          </p:cNvSpPr>
          <p:nvPr>
            <p:ph type="ftr" sz="quarter" idx="11"/>
          </p:nvPr>
        </p:nvSpPr>
        <p:spPr/>
        <p:txBody>
          <a:bodyPr/>
          <a:lstStyle>
            <a:lvl1pPr>
              <a:defRPr/>
            </a:lvl1pPr>
          </a:lstStyle>
          <a:p>
            <a:endParaRPr lang="en-IN"/>
          </a:p>
        </p:txBody>
      </p:sp>
      <p:sp>
        <p:nvSpPr>
          <p:cNvPr id="5"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76317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2A7D570-9408-460D-B0F7-86C1E7A66401}" type="datetimeFigureOut">
              <a:rPr lang="en-IN" smtClean="0"/>
              <a:t>22-01-2020</a:t>
            </a:fld>
            <a:endParaRPr lang="en-IN"/>
          </a:p>
        </p:txBody>
      </p:sp>
      <p:sp>
        <p:nvSpPr>
          <p:cNvPr id="3" name="Footer Placeholder 4"/>
          <p:cNvSpPr>
            <a:spLocks noGrp="1"/>
          </p:cNvSpPr>
          <p:nvPr>
            <p:ph type="ftr" sz="quarter" idx="11"/>
          </p:nvPr>
        </p:nvSpPr>
        <p:spPr/>
        <p:txBody>
          <a:bodyPr/>
          <a:lstStyle>
            <a:lvl1pPr>
              <a:defRPr/>
            </a:lvl1pPr>
          </a:lstStyle>
          <a:p>
            <a:endParaRPr lang="en-IN"/>
          </a:p>
        </p:txBody>
      </p:sp>
      <p:sp>
        <p:nvSpPr>
          <p:cNvPr id="4"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915553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fld id="{E2A7D570-9408-460D-B0F7-86C1E7A66401}" type="datetimeFigureOut">
              <a:rPr lang="en-IN" smtClean="0"/>
              <a:t>22-01-2020</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336728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fld id="{E2A7D570-9408-460D-B0F7-86C1E7A66401}" type="datetimeFigureOut">
              <a:rPr lang="en-IN" smtClean="0"/>
              <a:t>22-01-2020</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198029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ctr" eaLnBrk="1" fontAlgn="auto" hangingPunct="1">
              <a:spcBef>
                <a:spcPts val="0"/>
              </a:spcBef>
              <a:spcAft>
                <a:spcPts val="0"/>
              </a:spcAft>
              <a:defRPr sz="1400" smtClean="0">
                <a:solidFill>
                  <a:schemeClr val="tx1">
                    <a:lumMod val="65000"/>
                    <a:lumOff val="35000"/>
                  </a:schemeClr>
                </a:solidFill>
                <a:latin typeface="Candara" pitchFamily="34" charset="0"/>
                <a:cs typeface="+mn-cs"/>
              </a:defRPr>
            </a:lvl1pPr>
          </a:lstStyle>
          <a:p>
            <a:fld id="{E2A7D570-9408-460D-B0F7-86C1E7A66401}" type="datetimeFigureOut">
              <a:rPr lang="en-IN" smtClean="0"/>
              <a:t>22-01-2020</a:t>
            </a:fld>
            <a:endParaRPr lang="en-IN"/>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400">
                <a:solidFill>
                  <a:schemeClr val="tx1">
                    <a:lumMod val="65000"/>
                    <a:lumOff val="35000"/>
                  </a:schemeClr>
                </a:solidFill>
                <a:latin typeface="Candara" pitchFamily="34" charset="0"/>
                <a:cs typeface="+mn-cs"/>
              </a:defRPr>
            </a:lvl1pPr>
          </a:lstStyle>
          <a:p>
            <a:endParaRPr lang="en-IN"/>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a:solidFill>
                  <a:srgbClr val="595959"/>
                </a:solidFill>
                <a:latin typeface="Candara" panose="020E0502030303020204" pitchFamily="34" charset="0"/>
              </a:defRPr>
            </a:lvl1pPr>
          </a:lstStyle>
          <a:p>
            <a:fld id="{ACDF0F85-020D-43C0-A03F-83180B0EA5B3}" type="slidenum">
              <a:rPr lang="en-IN" smtClean="0"/>
              <a:t>‹#›</a:t>
            </a:fld>
            <a:endParaRPr lang="en-IN"/>
          </a:p>
        </p:txBody>
      </p:sp>
      <p:sp>
        <p:nvSpPr>
          <p:cNvPr id="8" name="Rectangle 7"/>
          <p:cNvSpPr/>
          <p:nvPr/>
        </p:nvSpPr>
        <p:spPr>
          <a:xfrm>
            <a:off x="0" y="0"/>
            <a:ext cx="508000" cy="685800"/>
          </a:xfrm>
          <a:prstGeom prst="rect">
            <a:avLst/>
          </a:prstGeom>
          <a:solidFill>
            <a:srgbClr val="0F75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0" y="685800"/>
            <a:ext cx="508000" cy="685800"/>
          </a:xfrm>
          <a:prstGeom prst="rect">
            <a:avLst/>
          </a:prstGeom>
          <a:solidFill>
            <a:srgbClr val="25AA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3" name="Picture 10" descr="E:\Brand &amp; all that\Greatlearning Logo\Greatlearning Logo.jpg"/>
          <p:cNvPicPr>
            <a:picLocks noChangeAspect="1" noChangeArrowheads="1"/>
          </p:cNvPicPr>
          <p:nvPr/>
        </p:nvPicPr>
        <p:blipFill>
          <a:blip r:embed="rId13">
            <a:extLst>
              <a:ext uri="{28A0092B-C50C-407E-A947-70E740481C1C}">
                <a14:useLocalDpi xmlns:a14="http://schemas.microsoft.com/office/drawing/2010/main" val="0"/>
              </a:ext>
            </a:extLst>
          </a:blip>
          <a:srcRect l="19363" t="19598" r="17929" b="71117"/>
          <a:stretch>
            <a:fillRect/>
          </a:stretch>
        </p:blipFill>
        <p:spPr bwMode="auto">
          <a:xfrm>
            <a:off x="8197850" y="317500"/>
            <a:ext cx="359886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8437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4400" kern="1200">
          <a:solidFill>
            <a:schemeClr val="tx1"/>
          </a:solidFill>
          <a:latin typeface="Corbel" pitchFamily="34" charset="0"/>
          <a:ea typeface="+mj-ea"/>
          <a:cs typeface="+mj-cs"/>
        </a:defRPr>
      </a:lvl1pPr>
      <a:lvl2pPr algn="l" rtl="0" eaLnBrk="1" fontAlgn="base" hangingPunct="1">
        <a:spcBef>
          <a:spcPct val="0"/>
        </a:spcBef>
        <a:spcAft>
          <a:spcPct val="0"/>
        </a:spcAft>
        <a:defRPr sz="4400">
          <a:solidFill>
            <a:schemeClr val="tx1"/>
          </a:solidFill>
          <a:latin typeface="Corbel" pitchFamily="34" charset="0"/>
        </a:defRPr>
      </a:lvl2pPr>
      <a:lvl3pPr algn="l" rtl="0" eaLnBrk="1" fontAlgn="base" hangingPunct="1">
        <a:spcBef>
          <a:spcPct val="0"/>
        </a:spcBef>
        <a:spcAft>
          <a:spcPct val="0"/>
        </a:spcAft>
        <a:defRPr sz="4400">
          <a:solidFill>
            <a:schemeClr val="tx1"/>
          </a:solidFill>
          <a:latin typeface="Corbel" pitchFamily="34" charset="0"/>
        </a:defRPr>
      </a:lvl3pPr>
      <a:lvl4pPr algn="l" rtl="0" eaLnBrk="1" fontAlgn="base" hangingPunct="1">
        <a:spcBef>
          <a:spcPct val="0"/>
        </a:spcBef>
        <a:spcAft>
          <a:spcPct val="0"/>
        </a:spcAft>
        <a:defRPr sz="4400">
          <a:solidFill>
            <a:schemeClr val="tx1"/>
          </a:solidFill>
          <a:latin typeface="Corbel" pitchFamily="34" charset="0"/>
        </a:defRPr>
      </a:lvl4pPr>
      <a:lvl5pPr algn="l" rtl="0" eaLnBrk="1" fontAlgn="base" hangingPunct="1">
        <a:spcBef>
          <a:spcPct val="0"/>
        </a:spcBef>
        <a:spcAft>
          <a:spcPct val="0"/>
        </a:spcAft>
        <a:defRPr sz="4400">
          <a:solidFill>
            <a:schemeClr val="tx1"/>
          </a:solidFill>
          <a:latin typeface="Corbel" pitchFamily="34" charset="0"/>
        </a:defRPr>
      </a:lvl5pPr>
      <a:lvl6pPr marL="457200" algn="l" rtl="0" eaLnBrk="1" fontAlgn="base" hangingPunct="1">
        <a:spcBef>
          <a:spcPct val="0"/>
        </a:spcBef>
        <a:spcAft>
          <a:spcPct val="0"/>
        </a:spcAft>
        <a:defRPr sz="4400">
          <a:solidFill>
            <a:schemeClr val="tx1"/>
          </a:solidFill>
          <a:latin typeface="Corbel" pitchFamily="34" charset="0"/>
        </a:defRPr>
      </a:lvl6pPr>
      <a:lvl7pPr marL="914400" algn="l" rtl="0" eaLnBrk="1" fontAlgn="base" hangingPunct="1">
        <a:spcBef>
          <a:spcPct val="0"/>
        </a:spcBef>
        <a:spcAft>
          <a:spcPct val="0"/>
        </a:spcAft>
        <a:defRPr sz="4400">
          <a:solidFill>
            <a:schemeClr val="tx1"/>
          </a:solidFill>
          <a:latin typeface="Corbel" pitchFamily="34" charset="0"/>
        </a:defRPr>
      </a:lvl7pPr>
      <a:lvl8pPr marL="1371600" algn="l" rtl="0" eaLnBrk="1" fontAlgn="base" hangingPunct="1">
        <a:spcBef>
          <a:spcPct val="0"/>
        </a:spcBef>
        <a:spcAft>
          <a:spcPct val="0"/>
        </a:spcAft>
        <a:defRPr sz="4400">
          <a:solidFill>
            <a:schemeClr val="tx1"/>
          </a:solidFill>
          <a:latin typeface="Corbel" pitchFamily="34" charset="0"/>
        </a:defRPr>
      </a:lvl8pPr>
      <a:lvl9pPr marL="1828800" algn="l" rtl="0" eaLnBrk="1" fontAlgn="base" hangingPunct="1">
        <a:spcBef>
          <a:spcPct val="0"/>
        </a:spcBef>
        <a:spcAft>
          <a:spcPct val="0"/>
        </a:spcAft>
        <a:defRPr sz="4400">
          <a:solidFill>
            <a:schemeClr val="tx1"/>
          </a:solidFill>
          <a:latin typeface="Corbel"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Candara"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Candara"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Candara"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Capstone Project</a:t>
            </a:r>
            <a:endParaRPr lang="en-IN" dirty="0"/>
          </a:p>
        </p:txBody>
      </p:sp>
      <p:sp>
        <p:nvSpPr>
          <p:cNvPr id="3" name="Subtitle 2"/>
          <p:cNvSpPr>
            <a:spLocks noGrp="1"/>
          </p:cNvSpPr>
          <p:nvPr>
            <p:ph type="subTitle" idx="1"/>
          </p:nvPr>
        </p:nvSpPr>
        <p:spPr/>
        <p:txBody>
          <a:bodyPr/>
          <a:lstStyle/>
          <a:p>
            <a:r>
              <a:rPr lang="en-IN" dirty="0" smtClean="0"/>
              <a:t>Insurance Premium Default Propensity Prediction</a:t>
            </a:r>
            <a:endParaRPr lang="en-IN" dirty="0"/>
          </a:p>
        </p:txBody>
      </p:sp>
    </p:spTree>
    <p:extLst>
      <p:ext uri="{BB962C8B-B14F-4D97-AF65-F5344CB8AC3E}">
        <p14:creationId xmlns:p14="http://schemas.microsoft.com/office/powerpoint/2010/main" val="1077703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960" y="888274"/>
            <a:ext cx="10149840" cy="4524315"/>
          </a:xfrm>
          <a:prstGeom prst="rect">
            <a:avLst/>
          </a:prstGeom>
          <a:noFill/>
        </p:spPr>
        <p:txBody>
          <a:bodyPr wrap="square" rtlCol="0">
            <a:spAutoFit/>
          </a:bodyPr>
          <a:lstStyle/>
          <a:p>
            <a:r>
              <a:rPr lang="en-IN" sz="3600" b="1" dirty="0" smtClean="0"/>
              <a:t>Objective of the project</a:t>
            </a:r>
            <a:r>
              <a:rPr lang="en-IN" sz="3600" dirty="0" smtClean="0"/>
              <a:t>: </a:t>
            </a:r>
          </a:p>
          <a:p>
            <a:endParaRPr lang="en-IN" dirty="0"/>
          </a:p>
          <a:p>
            <a:endParaRPr lang="en-IN" dirty="0" smtClean="0"/>
          </a:p>
          <a:p>
            <a:r>
              <a:rPr lang="en-IN" dirty="0" smtClean="0"/>
              <a:t>Premium </a:t>
            </a:r>
            <a:r>
              <a:rPr lang="en-IN" dirty="0"/>
              <a:t>paid by the customer is the major revenue source for insurance companies. Default in premium payments results in significant revenue losses and hence insurance companies would like to know upfront which type of customers would default premium payments. </a:t>
            </a:r>
            <a:endParaRPr lang="en-IN" dirty="0" smtClean="0"/>
          </a:p>
          <a:p>
            <a:r>
              <a:rPr lang="en-IN" dirty="0"/>
              <a:t/>
            </a:r>
            <a:br>
              <a:rPr lang="en-IN" dirty="0"/>
            </a:br>
            <a:r>
              <a:rPr lang="en-IN" dirty="0" smtClean="0"/>
              <a:t>The objective of this project us to</a:t>
            </a:r>
          </a:p>
          <a:p>
            <a:pPr marL="342900" indent="-342900">
              <a:buFont typeface="+mj-lt"/>
              <a:buAutoNum type="arabicPeriod"/>
            </a:pPr>
            <a:r>
              <a:rPr lang="en-IN" dirty="0" smtClean="0"/>
              <a:t>Build a model that can predict the likelihood of a customer defaulting on premium payments (Who is likely to default)</a:t>
            </a:r>
          </a:p>
          <a:p>
            <a:pPr marL="342900" indent="-342900">
              <a:buFont typeface="+mj-lt"/>
              <a:buAutoNum type="arabicPeriod"/>
            </a:pPr>
            <a:r>
              <a:rPr lang="en-IN" dirty="0" smtClean="0"/>
              <a:t>Identify the factors that drive higher default rate (Are there any characteristics of the customers who are likely to default?)</a:t>
            </a:r>
          </a:p>
          <a:p>
            <a:pPr marL="342900" indent="-342900">
              <a:buFont typeface="+mj-lt"/>
              <a:buAutoNum type="arabicPeriod"/>
            </a:pPr>
            <a:r>
              <a:rPr lang="en-IN" dirty="0" smtClean="0"/>
              <a:t>Propose a strategy for reducing default rates by using the model and other insights from the analysis (What shou</a:t>
            </a:r>
            <a:r>
              <a:rPr lang="en-IN" dirty="0" smtClean="0"/>
              <a:t>ld be done to reduce the </a:t>
            </a:r>
            <a:r>
              <a:rPr lang="en-IN" smtClean="0"/>
              <a:t>default rates?)</a:t>
            </a:r>
            <a:endParaRPr lang="en-IN" dirty="0"/>
          </a:p>
          <a:p>
            <a:endParaRPr lang="en-IN" dirty="0"/>
          </a:p>
        </p:txBody>
      </p:sp>
    </p:spTree>
    <p:extLst>
      <p:ext uri="{BB962C8B-B14F-4D97-AF65-F5344CB8AC3E}">
        <p14:creationId xmlns:p14="http://schemas.microsoft.com/office/powerpoint/2010/main" val="3416252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325" y="1058091"/>
            <a:ext cx="10541725" cy="5320046"/>
          </a:xfrm>
          <a:prstGeom prst="rect">
            <a:avLst/>
          </a:prstGeom>
        </p:spPr>
        <p:txBody>
          <a:bodyPr wrap="square">
            <a:spAutoFit/>
          </a:bodyPr>
          <a:lstStyle/>
          <a:p>
            <a:pPr>
              <a:lnSpc>
                <a:spcPct val="107000"/>
              </a:lnSpc>
              <a:spcBef>
                <a:spcPts val="765"/>
              </a:spcBef>
              <a:spcAft>
                <a:spcPts val="0"/>
              </a:spcAft>
            </a:pPr>
            <a:r>
              <a:rPr lang="en-IN" sz="1400" b="1"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About the dataset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dataset contains the following information about 79854 policy holders: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id: Unique customer ID</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perc_premium_paid_by_cash_credit: What % of the premium was paid by cash payments?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age_in_days</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age of the customer in days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Income: Income of the customer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Marital Status: Married/Unmarried, Married (1), unmarried (0)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Veh_owned</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Number of vehicles owned (1-3)</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Count_3-6_months_late: Number of times premium was paid 3-6 months late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Count_6-12_months_late: Number of times premium was paid 6-12 months late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Count_more_than_12_months_late: Number of times premium was paid more than 12 months late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Risk_score</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Risk score of customer (similar to credit score</a:t>
            </a:r>
            <a:r>
              <a:rPr lang="en-IN" sz="14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t>
            </a:r>
          </a:p>
          <a:p>
            <a:pPr marL="342900" lvl="0" indent="-342900">
              <a:lnSpc>
                <a:spcPct val="107000"/>
              </a:lnSpc>
              <a:spcBef>
                <a:spcPts val="1200"/>
              </a:spcBef>
              <a:spcAft>
                <a:spcPts val="0"/>
              </a:spcAft>
              <a:buFont typeface="+mj-lt"/>
              <a:buAutoNum type="arabicPeriod"/>
            </a:pPr>
            <a:endParaRPr lang="en-IN" sz="14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0893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891" y="1142990"/>
            <a:ext cx="11181806" cy="2859757"/>
          </a:xfrm>
          <a:prstGeom prst="rect">
            <a:avLst/>
          </a:prstGeom>
        </p:spPr>
        <p:txBody>
          <a:bodyPr wrap="square">
            <a:spAutoFit/>
          </a:bodyPr>
          <a:lstStyle/>
          <a:p>
            <a:pPr marL="342900" lvl="0" indent="-342900">
              <a:lnSpc>
                <a:spcPct val="107000"/>
              </a:lnSpc>
              <a:spcBef>
                <a:spcPts val="1200"/>
              </a:spcBef>
              <a:spcAft>
                <a:spcPts val="0"/>
              </a:spcAft>
              <a:buAutoNum type="arabicPeriod" startAt="11"/>
            </a:pPr>
            <a:r>
              <a:rPr lang="en-IN" sz="1400"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No_of_dep</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Number of dependents in the family of the customer (1-4) </a:t>
            </a:r>
            <a:endParaRPr lang="en-IN" sz="1400"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AutoNum type="arabicPeriod" startAt="11"/>
            </a:pPr>
            <a:r>
              <a:rPr lang="en-IN" sz="14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Accommodation</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Owned (1), Rented (</a:t>
            </a:r>
            <a:r>
              <a:rPr lang="en-IN" sz="14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0)</a:t>
            </a:r>
            <a:endParaRPr lang="en-IN" sz="1400"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AutoNum type="arabicPeriod" startAt="11"/>
            </a:pPr>
            <a:r>
              <a:rPr lang="en-IN" sz="1400"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no_of_premiums_paid</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Number of premiums paid till date </a:t>
            </a:r>
            <a:endParaRPr lang="en-IN" sz="1400"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AutoNum type="arabicPeriod" startAt="11"/>
            </a:pPr>
            <a:r>
              <a:rPr lang="en-IN" sz="1400"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sourcing_channel</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Channel through which customer was sourced </a:t>
            </a:r>
            <a:endParaRPr lang="en-IN" sz="1400"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AutoNum type="arabicPeriod" startAt="11"/>
            </a:pPr>
            <a:r>
              <a:rPr lang="en-IN" sz="1400"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residence_area_type</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Residence type of the </a:t>
            </a:r>
            <a:r>
              <a:rPr lang="en-IN" sz="14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customer</a:t>
            </a:r>
            <a:endParaRPr lang="en-IN" sz="1400"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AutoNum type="arabicPeriod" startAt="11"/>
            </a:pPr>
            <a:r>
              <a:rPr lang="en-IN" sz="14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premium </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Total premium amount paid till </a:t>
            </a:r>
            <a:r>
              <a:rPr lang="en-IN" sz="14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now</a:t>
            </a:r>
            <a:endParaRPr lang="en-IN" sz="1400"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AutoNum type="arabicPeriod" startAt="11"/>
            </a:pPr>
            <a:r>
              <a:rPr lang="en-IN" sz="14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default</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Y variable - 0 indicates that customer has defaulted the premium and 1 indicates that customer has not defaulted the premium</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latin typeface="Calibri" panose="020F0502020204030204" pitchFamily="34" charset="0"/>
                <a:ea typeface="Calibri" panose="020F0502020204030204" pitchFamily="34" charset="0"/>
                <a:cs typeface="Calibri" panose="020F0502020204030204" pitchFamily="34" charset="0"/>
              </a:rPr>
              <a:t> </a:t>
            </a:r>
            <a:endParaRPr lang="en-IN" sz="1400" dirty="0"/>
          </a:p>
        </p:txBody>
      </p:sp>
    </p:spTree>
    <p:extLst>
      <p:ext uri="{BB962C8B-B14F-4D97-AF65-F5344CB8AC3E}">
        <p14:creationId xmlns:p14="http://schemas.microsoft.com/office/powerpoint/2010/main" val="1781603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M5W2-Logistic Regression-Session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M5W2-Logistic Regression-Session presentation</Template>
  <TotalTime>108</TotalTime>
  <Words>99</Words>
  <Application>Microsoft Office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Candara</vt:lpstr>
      <vt:lpstr>Corbel</vt:lpstr>
      <vt:lpstr>Times New Roman</vt:lpstr>
      <vt:lpstr>M5W2-Logistic Regression-Session presentation</vt:lpstr>
      <vt:lpstr>Capstone Project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Windows User</dc:creator>
  <cp:lastModifiedBy>Isha Jain</cp:lastModifiedBy>
  <cp:revision>4</cp:revision>
  <dcterms:created xsi:type="dcterms:W3CDTF">2019-09-06T02:45:24Z</dcterms:created>
  <dcterms:modified xsi:type="dcterms:W3CDTF">2020-01-22T13:11:51Z</dcterms:modified>
</cp:coreProperties>
</file>