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94"/>
  </p:normalViewPr>
  <p:slideViewPr>
    <p:cSldViewPr snapToGrid="0" snapToObjects="1" showGuides="1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hyperlink" Target="https://public.tableau.com/app/profile/onyeka.okonkwo/viz/CreditCS/CreditCS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onyeka.okonkwo/viz/CreditCS/CreditCS" TargetMode="External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67C22-1A07-47F3-A94E-ED569D49B5A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EA4B4B-BB25-486F-BAB1-D7E0F8579CB3}">
      <dgm:prSet/>
      <dgm:spPr/>
      <dgm:t>
        <a:bodyPr/>
        <a:lstStyle/>
        <a:p>
          <a:r>
            <a:rPr lang="en-GB"/>
            <a:t>● Descriptive analytics</a:t>
          </a:r>
          <a:endParaRPr lang="en-US"/>
        </a:p>
      </dgm:t>
    </dgm:pt>
    <dgm:pt modelId="{1F9AFC59-A2B5-4881-95CD-6BA05182C631}" type="parTrans" cxnId="{7D023B93-71E1-41A5-8CA2-66B59DC03E55}">
      <dgm:prSet/>
      <dgm:spPr/>
      <dgm:t>
        <a:bodyPr/>
        <a:lstStyle/>
        <a:p>
          <a:endParaRPr lang="en-US"/>
        </a:p>
      </dgm:t>
    </dgm:pt>
    <dgm:pt modelId="{931D4442-F169-4F45-A99E-10DD0843B10E}" type="sibTrans" cxnId="{7D023B93-71E1-41A5-8CA2-66B59DC03E55}">
      <dgm:prSet/>
      <dgm:spPr/>
      <dgm:t>
        <a:bodyPr/>
        <a:lstStyle/>
        <a:p>
          <a:endParaRPr lang="en-US"/>
        </a:p>
      </dgm:t>
    </dgm:pt>
    <dgm:pt modelId="{3A7867D1-5AF6-49DA-B72F-E61A6B108998}">
      <dgm:prSet/>
      <dgm:spPr/>
      <dgm:t>
        <a:bodyPr/>
        <a:lstStyle/>
        <a:p>
          <a:r>
            <a:rPr lang="en-GB"/>
            <a:t>● PAR Analysis showing evolution and recommendation</a:t>
          </a:r>
          <a:endParaRPr lang="en-US"/>
        </a:p>
      </dgm:t>
    </dgm:pt>
    <dgm:pt modelId="{CB84824A-B7D4-45D1-A89D-46B969B5812B}" type="parTrans" cxnId="{89361145-538F-4B01-9461-EDC3C8D2243B}">
      <dgm:prSet/>
      <dgm:spPr/>
      <dgm:t>
        <a:bodyPr/>
        <a:lstStyle/>
        <a:p>
          <a:endParaRPr lang="en-US"/>
        </a:p>
      </dgm:t>
    </dgm:pt>
    <dgm:pt modelId="{65F31128-9F7B-4CFA-9466-E258DC61C722}" type="sibTrans" cxnId="{89361145-538F-4B01-9461-EDC3C8D2243B}">
      <dgm:prSet/>
      <dgm:spPr/>
      <dgm:t>
        <a:bodyPr/>
        <a:lstStyle/>
        <a:p>
          <a:endParaRPr lang="en-US"/>
        </a:p>
      </dgm:t>
    </dgm:pt>
    <dgm:pt modelId="{DFC76B11-910C-4DE5-BDA6-D0AFDFFC0038}" type="pres">
      <dgm:prSet presAssocID="{E0667C22-1A07-47F3-A94E-ED569D49B5A7}" presName="vert0" presStyleCnt="0">
        <dgm:presLayoutVars>
          <dgm:dir/>
          <dgm:animOne val="branch"/>
          <dgm:animLvl val="lvl"/>
        </dgm:presLayoutVars>
      </dgm:prSet>
      <dgm:spPr/>
    </dgm:pt>
    <dgm:pt modelId="{210B18FA-3AD0-418C-B518-E63DB4716276}" type="pres">
      <dgm:prSet presAssocID="{B7EA4B4B-BB25-486F-BAB1-D7E0F8579CB3}" presName="thickLine" presStyleLbl="alignNode1" presStyleIdx="0" presStyleCnt="2"/>
      <dgm:spPr/>
    </dgm:pt>
    <dgm:pt modelId="{D59EB8A7-D9CF-4281-B7D1-1DD9818795CC}" type="pres">
      <dgm:prSet presAssocID="{B7EA4B4B-BB25-486F-BAB1-D7E0F8579CB3}" presName="horz1" presStyleCnt="0"/>
      <dgm:spPr/>
    </dgm:pt>
    <dgm:pt modelId="{835094E7-A93B-414A-8501-E592775A0513}" type="pres">
      <dgm:prSet presAssocID="{B7EA4B4B-BB25-486F-BAB1-D7E0F8579CB3}" presName="tx1" presStyleLbl="revTx" presStyleIdx="0" presStyleCnt="2"/>
      <dgm:spPr/>
    </dgm:pt>
    <dgm:pt modelId="{55A9F5D5-6303-46B8-BA5D-5D282EEE0453}" type="pres">
      <dgm:prSet presAssocID="{B7EA4B4B-BB25-486F-BAB1-D7E0F8579CB3}" presName="vert1" presStyleCnt="0"/>
      <dgm:spPr/>
    </dgm:pt>
    <dgm:pt modelId="{F3EF90A2-BFDF-4996-BCBE-71C89A9D37EF}" type="pres">
      <dgm:prSet presAssocID="{3A7867D1-5AF6-49DA-B72F-E61A6B108998}" presName="thickLine" presStyleLbl="alignNode1" presStyleIdx="1" presStyleCnt="2"/>
      <dgm:spPr/>
    </dgm:pt>
    <dgm:pt modelId="{E4A6097C-B1E5-4B84-BE24-7BB064F58D5E}" type="pres">
      <dgm:prSet presAssocID="{3A7867D1-5AF6-49DA-B72F-E61A6B108998}" presName="horz1" presStyleCnt="0"/>
      <dgm:spPr/>
    </dgm:pt>
    <dgm:pt modelId="{699D7802-DAFF-456A-B1D5-A178BB4BCD44}" type="pres">
      <dgm:prSet presAssocID="{3A7867D1-5AF6-49DA-B72F-E61A6B108998}" presName="tx1" presStyleLbl="revTx" presStyleIdx="1" presStyleCnt="2"/>
      <dgm:spPr/>
    </dgm:pt>
    <dgm:pt modelId="{C285052D-5FFF-4310-8DCF-F1866E138B45}" type="pres">
      <dgm:prSet presAssocID="{3A7867D1-5AF6-49DA-B72F-E61A6B108998}" presName="vert1" presStyleCnt="0"/>
      <dgm:spPr/>
    </dgm:pt>
  </dgm:ptLst>
  <dgm:cxnLst>
    <dgm:cxn modelId="{F55EA323-1166-4159-9021-8843E66EDF80}" type="presOf" srcId="{B7EA4B4B-BB25-486F-BAB1-D7E0F8579CB3}" destId="{835094E7-A93B-414A-8501-E592775A0513}" srcOrd="0" destOrd="0" presId="urn:microsoft.com/office/officeart/2008/layout/LinedList"/>
    <dgm:cxn modelId="{89361145-538F-4B01-9461-EDC3C8D2243B}" srcId="{E0667C22-1A07-47F3-A94E-ED569D49B5A7}" destId="{3A7867D1-5AF6-49DA-B72F-E61A6B108998}" srcOrd="1" destOrd="0" parTransId="{CB84824A-B7D4-45D1-A89D-46B969B5812B}" sibTransId="{65F31128-9F7B-4CFA-9466-E258DC61C722}"/>
    <dgm:cxn modelId="{4162318D-8292-4596-BA15-18A7CE1E5F3F}" type="presOf" srcId="{E0667C22-1A07-47F3-A94E-ED569D49B5A7}" destId="{DFC76B11-910C-4DE5-BDA6-D0AFDFFC0038}" srcOrd="0" destOrd="0" presId="urn:microsoft.com/office/officeart/2008/layout/LinedList"/>
    <dgm:cxn modelId="{7D023B93-71E1-41A5-8CA2-66B59DC03E55}" srcId="{E0667C22-1A07-47F3-A94E-ED569D49B5A7}" destId="{B7EA4B4B-BB25-486F-BAB1-D7E0F8579CB3}" srcOrd="0" destOrd="0" parTransId="{1F9AFC59-A2B5-4881-95CD-6BA05182C631}" sibTransId="{931D4442-F169-4F45-A99E-10DD0843B10E}"/>
    <dgm:cxn modelId="{D6ACB2CD-B594-4165-ADB6-CA9AB163BFF5}" type="presOf" srcId="{3A7867D1-5AF6-49DA-B72F-E61A6B108998}" destId="{699D7802-DAFF-456A-B1D5-A178BB4BCD44}" srcOrd="0" destOrd="0" presId="urn:microsoft.com/office/officeart/2008/layout/LinedList"/>
    <dgm:cxn modelId="{81985CBC-13B7-44EF-8DCC-252EFC0F31B4}" type="presParOf" srcId="{DFC76B11-910C-4DE5-BDA6-D0AFDFFC0038}" destId="{210B18FA-3AD0-418C-B518-E63DB4716276}" srcOrd="0" destOrd="0" presId="urn:microsoft.com/office/officeart/2008/layout/LinedList"/>
    <dgm:cxn modelId="{885E519E-2787-41DB-B089-0ADB1909644A}" type="presParOf" srcId="{DFC76B11-910C-4DE5-BDA6-D0AFDFFC0038}" destId="{D59EB8A7-D9CF-4281-B7D1-1DD9818795CC}" srcOrd="1" destOrd="0" presId="urn:microsoft.com/office/officeart/2008/layout/LinedList"/>
    <dgm:cxn modelId="{883DF147-A05F-41EF-BEB5-E9ACEF9DD7E7}" type="presParOf" srcId="{D59EB8A7-D9CF-4281-B7D1-1DD9818795CC}" destId="{835094E7-A93B-414A-8501-E592775A0513}" srcOrd="0" destOrd="0" presId="urn:microsoft.com/office/officeart/2008/layout/LinedList"/>
    <dgm:cxn modelId="{D56A79B2-EBFF-40A0-9E96-6635B6CED455}" type="presParOf" srcId="{D59EB8A7-D9CF-4281-B7D1-1DD9818795CC}" destId="{55A9F5D5-6303-46B8-BA5D-5D282EEE0453}" srcOrd="1" destOrd="0" presId="urn:microsoft.com/office/officeart/2008/layout/LinedList"/>
    <dgm:cxn modelId="{7C8C0362-CDCB-4D2A-B4EC-C145DEC14D23}" type="presParOf" srcId="{DFC76B11-910C-4DE5-BDA6-D0AFDFFC0038}" destId="{F3EF90A2-BFDF-4996-BCBE-71C89A9D37EF}" srcOrd="2" destOrd="0" presId="urn:microsoft.com/office/officeart/2008/layout/LinedList"/>
    <dgm:cxn modelId="{56AF1002-1071-4EB0-98E9-6FEA1A00C611}" type="presParOf" srcId="{DFC76B11-910C-4DE5-BDA6-D0AFDFFC0038}" destId="{E4A6097C-B1E5-4B84-BE24-7BB064F58D5E}" srcOrd="3" destOrd="0" presId="urn:microsoft.com/office/officeart/2008/layout/LinedList"/>
    <dgm:cxn modelId="{872BF9AA-9718-4759-B475-6BFCE5233449}" type="presParOf" srcId="{E4A6097C-B1E5-4B84-BE24-7BB064F58D5E}" destId="{699D7802-DAFF-456A-B1D5-A178BB4BCD44}" srcOrd="0" destOrd="0" presId="urn:microsoft.com/office/officeart/2008/layout/LinedList"/>
    <dgm:cxn modelId="{6A103226-B753-4F22-A46E-E7FC35AAD593}" type="presParOf" srcId="{E4A6097C-B1E5-4B84-BE24-7BB064F58D5E}" destId="{C285052D-5FFF-4310-8DCF-F1866E138B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F8E6BD-52AD-DF4F-A98E-CB8E9F3E5F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874C3C5E-7703-A84E-96F6-062EFACB7805}">
      <dgm:prSet phldrT="[Text]"/>
      <dgm:spPr/>
      <dgm:t>
        <a:bodyPr/>
        <a:lstStyle/>
        <a:p>
          <a:r>
            <a:rPr lang="en-GB" b="1" dirty="0"/>
            <a:t>PREP THE DATA</a:t>
          </a:r>
        </a:p>
        <a:p>
          <a:r>
            <a:rPr lang="en-GB" dirty="0"/>
            <a:t>Got clarity if dataset, performed data cleaning (NA values) and EDA using R</a:t>
          </a:r>
        </a:p>
      </dgm:t>
    </dgm:pt>
    <dgm:pt modelId="{A44FDB42-AD86-344F-B4F7-7321080A1480}" type="parTrans" cxnId="{06B3BF2E-AD1B-2042-9264-ED4A497C5521}">
      <dgm:prSet/>
      <dgm:spPr/>
      <dgm:t>
        <a:bodyPr/>
        <a:lstStyle/>
        <a:p>
          <a:endParaRPr lang="en-GB"/>
        </a:p>
      </dgm:t>
    </dgm:pt>
    <dgm:pt modelId="{9AC831C4-AFA5-A14A-B5C2-18527473C466}" type="sibTrans" cxnId="{06B3BF2E-AD1B-2042-9264-ED4A497C5521}">
      <dgm:prSet/>
      <dgm:spPr/>
      <dgm:t>
        <a:bodyPr/>
        <a:lstStyle/>
        <a:p>
          <a:endParaRPr lang="en-GB"/>
        </a:p>
      </dgm:t>
    </dgm:pt>
    <dgm:pt modelId="{45CE01A3-5AC8-A741-AE75-AE40192AB34F}">
      <dgm:prSet phldrT="[Text]"/>
      <dgm:spPr/>
      <dgm:t>
        <a:bodyPr/>
        <a:lstStyle/>
        <a:p>
          <a:r>
            <a:rPr lang="en-GB" b="1" dirty="0"/>
            <a:t>DEEP DIVE</a:t>
          </a:r>
        </a:p>
        <a:p>
          <a:r>
            <a:rPr lang="en-GB" dirty="0"/>
            <a:t>Analysed customer and default information. Carried out PAR evaluation</a:t>
          </a:r>
        </a:p>
      </dgm:t>
    </dgm:pt>
    <dgm:pt modelId="{F8814BB8-5E2C-7D49-B2F9-C98422948A79}" type="parTrans" cxnId="{B17F7F2C-4797-E943-A077-2229B7CE6901}">
      <dgm:prSet/>
      <dgm:spPr/>
      <dgm:t>
        <a:bodyPr/>
        <a:lstStyle/>
        <a:p>
          <a:endParaRPr lang="en-GB"/>
        </a:p>
      </dgm:t>
    </dgm:pt>
    <dgm:pt modelId="{5ECC51D9-2EB7-1240-858F-ECA970F0F734}" type="sibTrans" cxnId="{B17F7F2C-4797-E943-A077-2229B7CE6901}">
      <dgm:prSet/>
      <dgm:spPr/>
      <dgm:t>
        <a:bodyPr/>
        <a:lstStyle/>
        <a:p>
          <a:endParaRPr lang="en-GB"/>
        </a:p>
      </dgm:t>
    </dgm:pt>
    <dgm:pt modelId="{F39899F2-F3CA-3442-ADC9-11D42E5A1037}">
      <dgm:prSet phldrT="[Text]"/>
      <dgm:spPr/>
      <dgm:t>
        <a:bodyPr/>
        <a:lstStyle/>
        <a:p>
          <a:r>
            <a:rPr lang="en-GB" b="1" dirty="0"/>
            <a:t>INSIGHTS AND RECOMMENDATION</a:t>
          </a:r>
        </a:p>
        <a:p>
          <a:r>
            <a:rPr lang="en-GB" dirty="0"/>
            <a:t>Visualized results on Tableau and R and provided recommendations for implementation</a:t>
          </a:r>
        </a:p>
      </dgm:t>
    </dgm:pt>
    <dgm:pt modelId="{6ECDF0BC-B0D3-9848-ABFC-A341D41308EA}" type="parTrans" cxnId="{F05139F6-9F03-B641-AFEB-5E17A765EDEB}">
      <dgm:prSet/>
      <dgm:spPr/>
      <dgm:t>
        <a:bodyPr/>
        <a:lstStyle/>
        <a:p>
          <a:endParaRPr lang="en-GB"/>
        </a:p>
      </dgm:t>
    </dgm:pt>
    <dgm:pt modelId="{85CF175C-9F72-314C-B888-4EF35F2440B6}" type="sibTrans" cxnId="{F05139F6-9F03-B641-AFEB-5E17A765EDEB}">
      <dgm:prSet/>
      <dgm:spPr/>
      <dgm:t>
        <a:bodyPr/>
        <a:lstStyle/>
        <a:p>
          <a:endParaRPr lang="en-GB"/>
        </a:p>
      </dgm:t>
    </dgm:pt>
    <dgm:pt modelId="{03A3621A-5373-4EB7-A841-B1F8DDE7CE7D}" type="pres">
      <dgm:prSet presAssocID="{94F8E6BD-52AD-DF4F-A98E-CB8E9F3E5FE4}" presName="linear" presStyleCnt="0">
        <dgm:presLayoutVars>
          <dgm:animLvl val="lvl"/>
          <dgm:resizeHandles val="exact"/>
        </dgm:presLayoutVars>
      </dgm:prSet>
      <dgm:spPr/>
    </dgm:pt>
    <dgm:pt modelId="{5219CE34-0821-4654-B6E3-D2CE6BFE615F}" type="pres">
      <dgm:prSet presAssocID="{874C3C5E-7703-A84E-96F6-062EFACB780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9FC5675-F866-4F98-A9D1-737145AEBF38}" type="pres">
      <dgm:prSet presAssocID="{9AC831C4-AFA5-A14A-B5C2-18527473C466}" presName="spacer" presStyleCnt="0"/>
      <dgm:spPr/>
    </dgm:pt>
    <dgm:pt modelId="{357B6C86-535A-4B8C-8140-97B41E09AE21}" type="pres">
      <dgm:prSet presAssocID="{45CE01A3-5AC8-A741-AE75-AE40192AB34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E9C1D5-6A10-41A6-80A5-AAAE143DFCC0}" type="pres">
      <dgm:prSet presAssocID="{5ECC51D9-2EB7-1240-858F-ECA970F0F734}" presName="spacer" presStyleCnt="0"/>
      <dgm:spPr/>
    </dgm:pt>
    <dgm:pt modelId="{8C5BCDBA-4BB5-49D8-8681-9E25F6D7D92F}" type="pres">
      <dgm:prSet presAssocID="{F39899F2-F3CA-3442-ADC9-11D42E5A10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0BECF1B-AA19-4129-A50B-6FE72A7D4187}" type="presOf" srcId="{45CE01A3-5AC8-A741-AE75-AE40192AB34F}" destId="{357B6C86-535A-4B8C-8140-97B41E09AE21}" srcOrd="0" destOrd="0" presId="urn:microsoft.com/office/officeart/2005/8/layout/vList2"/>
    <dgm:cxn modelId="{B17F7F2C-4797-E943-A077-2229B7CE6901}" srcId="{94F8E6BD-52AD-DF4F-A98E-CB8E9F3E5FE4}" destId="{45CE01A3-5AC8-A741-AE75-AE40192AB34F}" srcOrd="1" destOrd="0" parTransId="{F8814BB8-5E2C-7D49-B2F9-C98422948A79}" sibTransId="{5ECC51D9-2EB7-1240-858F-ECA970F0F734}"/>
    <dgm:cxn modelId="{06B3BF2E-AD1B-2042-9264-ED4A497C5521}" srcId="{94F8E6BD-52AD-DF4F-A98E-CB8E9F3E5FE4}" destId="{874C3C5E-7703-A84E-96F6-062EFACB7805}" srcOrd="0" destOrd="0" parTransId="{A44FDB42-AD86-344F-B4F7-7321080A1480}" sibTransId="{9AC831C4-AFA5-A14A-B5C2-18527473C466}"/>
    <dgm:cxn modelId="{2A279665-73AB-48A8-8ABF-2CCFFA86291C}" type="presOf" srcId="{F39899F2-F3CA-3442-ADC9-11D42E5A1037}" destId="{8C5BCDBA-4BB5-49D8-8681-9E25F6D7D92F}" srcOrd="0" destOrd="0" presId="urn:microsoft.com/office/officeart/2005/8/layout/vList2"/>
    <dgm:cxn modelId="{61499369-6080-4A72-B55B-01B9F12FF982}" type="presOf" srcId="{94F8E6BD-52AD-DF4F-A98E-CB8E9F3E5FE4}" destId="{03A3621A-5373-4EB7-A841-B1F8DDE7CE7D}" srcOrd="0" destOrd="0" presId="urn:microsoft.com/office/officeart/2005/8/layout/vList2"/>
    <dgm:cxn modelId="{FCC623F2-14A5-46F8-87D5-F661D58BC61E}" type="presOf" srcId="{874C3C5E-7703-A84E-96F6-062EFACB7805}" destId="{5219CE34-0821-4654-B6E3-D2CE6BFE615F}" srcOrd="0" destOrd="0" presId="urn:microsoft.com/office/officeart/2005/8/layout/vList2"/>
    <dgm:cxn modelId="{F05139F6-9F03-B641-AFEB-5E17A765EDEB}" srcId="{94F8E6BD-52AD-DF4F-A98E-CB8E9F3E5FE4}" destId="{F39899F2-F3CA-3442-ADC9-11D42E5A1037}" srcOrd="2" destOrd="0" parTransId="{6ECDF0BC-B0D3-9848-ABFC-A341D41308EA}" sibTransId="{85CF175C-9F72-314C-B888-4EF35F2440B6}"/>
    <dgm:cxn modelId="{EB21DF0B-8BD7-4780-90F0-F11CE51D6938}" type="presParOf" srcId="{03A3621A-5373-4EB7-A841-B1F8DDE7CE7D}" destId="{5219CE34-0821-4654-B6E3-D2CE6BFE615F}" srcOrd="0" destOrd="0" presId="urn:microsoft.com/office/officeart/2005/8/layout/vList2"/>
    <dgm:cxn modelId="{0041A589-7BCC-421F-BCE4-24D53F9568B5}" type="presParOf" srcId="{03A3621A-5373-4EB7-A841-B1F8DDE7CE7D}" destId="{49FC5675-F866-4F98-A9D1-737145AEBF38}" srcOrd="1" destOrd="0" presId="urn:microsoft.com/office/officeart/2005/8/layout/vList2"/>
    <dgm:cxn modelId="{D02DA3A1-42BA-4481-8C14-0DE654326D08}" type="presParOf" srcId="{03A3621A-5373-4EB7-A841-B1F8DDE7CE7D}" destId="{357B6C86-535A-4B8C-8140-97B41E09AE21}" srcOrd="2" destOrd="0" presId="urn:microsoft.com/office/officeart/2005/8/layout/vList2"/>
    <dgm:cxn modelId="{34EC7B83-DF11-45CD-83A7-F20A6D81F206}" type="presParOf" srcId="{03A3621A-5373-4EB7-A841-B1F8DDE7CE7D}" destId="{B2E9C1D5-6A10-41A6-80A5-AAAE143DFCC0}" srcOrd="3" destOrd="0" presId="urn:microsoft.com/office/officeart/2005/8/layout/vList2"/>
    <dgm:cxn modelId="{3ED350BF-E12D-4185-9883-069A588414EA}" type="presParOf" srcId="{03A3621A-5373-4EB7-A841-B1F8DDE7CE7D}" destId="{8C5BCDBA-4BB5-49D8-8681-9E25F6D7D92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8F14F0-869B-4E59-B057-78C8A2D7B47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F9ABE6-6E7F-409A-8313-79A0AC04F338}">
      <dgm:prSet/>
      <dgm:spPr/>
      <dgm:t>
        <a:bodyPr/>
        <a:lstStyle/>
        <a:p>
          <a:pPr>
            <a:lnSpc>
              <a:spcPct val="100000"/>
            </a:lnSpc>
          </a:pPr>
          <a:r>
            <a:rPr lang="en-NG"/>
            <a:t>PAR is lower the longer the time period.</a:t>
          </a:r>
          <a:endParaRPr lang="en-US"/>
        </a:p>
      </dgm:t>
    </dgm:pt>
    <dgm:pt modelId="{B1213D0C-3923-47DF-A19B-9FCC84B157B7}" type="parTrans" cxnId="{A7D0F2AF-ADB3-4687-A278-E5DA9A9FCD62}">
      <dgm:prSet/>
      <dgm:spPr/>
      <dgm:t>
        <a:bodyPr/>
        <a:lstStyle/>
        <a:p>
          <a:endParaRPr lang="en-US"/>
        </a:p>
      </dgm:t>
    </dgm:pt>
    <dgm:pt modelId="{99C62FD5-75D5-45A0-B2DD-6E5FBB7D1028}" type="sibTrans" cxnId="{A7D0F2AF-ADB3-4687-A278-E5DA9A9FCD62}">
      <dgm:prSet/>
      <dgm:spPr/>
      <dgm:t>
        <a:bodyPr/>
        <a:lstStyle/>
        <a:p>
          <a:endParaRPr lang="en-US"/>
        </a:p>
      </dgm:t>
    </dgm:pt>
    <dgm:pt modelId="{332D797A-49D9-47D1-B2C5-381918E74506}">
      <dgm:prSet/>
      <dgm:spPr/>
      <dgm:t>
        <a:bodyPr/>
        <a:lstStyle/>
        <a:p>
          <a:pPr>
            <a:lnSpc>
              <a:spcPct val="100000"/>
            </a:lnSpc>
          </a:pPr>
          <a:r>
            <a:rPr lang="en-NG" dirty="0"/>
            <a:t>Generally</a:t>
          </a:r>
          <a:r>
            <a:rPr lang="en-US" dirty="0"/>
            <a:t>,</a:t>
          </a:r>
          <a:r>
            <a:rPr lang="en-NG" dirty="0"/>
            <a:t> at PAR30 and PAR60 Portfolio-at-Risk is at its lowest.</a:t>
          </a:r>
          <a:endParaRPr lang="en-US" dirty="0"/>
        </a:p>
      </dgm:t>
    </dgm:pt>
    <dgm:pt modelId="{780F76BF-E8C6-4D6B-85F9-606623932787}" type="parTrans" cxnId="{6FF5FEA1-3901-4F51-9B65-A8744BEFAB72}">
      <dgm:prSet/>
      <dgm:spPr/>
      <dgm:t>
        <a:bodyPr/>
        <a:lstStyle/>
        <a:p>
          <a:endParaRPr lang="en-US"/>
        </a:p>
      </dgm:t>
    </dgm:pt>
    <dgm:pt modelId="{4E6F3836-BF51-4F5A-AA1D-981639DE413E}" type="sibTrans" cxnId="{6FF5FEA1-3901-4F51-9B65-A8744BEFAB72}">
      <dgm:prSet/>
      <dgm:spPr/>
      <dgm:t>
        <a:bodyPr/>
        <a:lstStyle/>
        <a:p>
          <a:endParaRPr lang="en-US"/>
        </a:p>
      </dgm:t>
    </dgm:pt>
    <dgm:pt modelId="{F39695D5-0E4C-425E-BE51-67889FF37FC9}">
      <dgm:prSet/>
      <dgm:spPr/>
      <dgm:t>
        <a:bodyPr/>
        <a:lstStyle/>
        <a:p>
          <a:pPr>
            <a:lnSpc>
              <a:spcPct val="100000"/>
            </a:lnSpc>
          </a:pPr>
          <a:r>
            <a:rPr lang="en-NG"/>
            <a:t>Higher payment default within PAR7 and PAR15. Possible indication of short repayment period leading to higher default.</a:t>
          </a:r>
          <a:endParaRPr lang="en-US"/>
        </a:p>
      </dgm:t>
    </dgm:pt>
    <dgm:pt modelId="{C6173C4F-F15E-4AB3-96CA-A37BFCB7B24C}" type="parTrans" cxnId="{E02415B6-0D3F-4870-B2FD-26D40A895BD9}">
      <dgm:prSet/>
      <dgm:spPr/>
      <dgm:t>
        <a:bodyPr/>
        <a:lstStyle/>
        <a:p>
          <a:endParaRPr lang="en-US"/>
        </a:p>
      </dgm:t>
    </dgm:pt>
    <dgm:pt modelId="{B7DDC575-7428-4423-9EA7-268F912C7DA4}" type="sibTrans" cxnId="{E02415B6-0D3F-4870-B2FD-26D40A895BD9}">
      <dgm:prSet/>
      <dgm:spPr/>
      <dgm:t>
        <a:bodyPr/>
        <a:lstStyle/>
        <a:p>
          <a:endParaRPr lang="en-US"/>
        </a:p>
      </dgm:t>
    </dgm:pt>
    <dgm:pt modelId="{9310910A-0C95-4936-9108-1D34FDFC9E87}" type="pres">
      <dgm:prSet presAssocID="{AF8F14F0-869B-4E59-B057-78C8A2D7B47D}" presName="root" presStyleCnt="0">
        <dgm:presLayoutVars>
          <dgm:dir/>
          <dgm:resizeHandles val="exact"/>
        </dgm:presLayoutVars>
      </dgm:prSet>
      <dgm:spPr/>
    </dgm:pt>
    <dgm:pt modelId="{4A9F7173-8733-4002-8165-F5ACA3F8609B}" type="pres">
      <dgm:prSet presAssocID="{03F9ABE6-6E7F-409A-8313-79A0AC04F338}" presName="compNode" presStyleCnt="0"/>
      <dgm:spPr/>
    </dgm:pt>
    <dgm:pt modelId="{E173936B-A59E-4EB0-946F-3E1A13856031}" type="pres">
      <dgm:prSet presAssocID="{03F9ABE6-6E7F-409A-8313-79A0AC04F338}" presName="bgRect" presStyleLbl="bgShp" presStyleIdx="0" presStyleCnt="3"/>
      <dgm:spPr/>
    </dgm:pt>
    <dgm:pt modelId="{F0AE46DB-942E-4D57-ADF2-8C1D95BF910A}" type="pres">
      <dgm:prSet presAssocID="{03F9ABE6-6E7F-409A-8313-79A0AC04F3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4E00CB59-08B5-410F-95BF-41F404F7C99E}" type="pres">
      <dgm:prSet presAssocID="{03F9ABE6-6E7F-409A-8313-79A0AC04F338}" presName="spaceRect" presStyleCnt="0"/>
      <dgm:spPr/>
    </dgm:pt>
    <dgm:pt modelId="{948CA040-A85E-4697-930A-F33F8AC8B050}" type="pres">
      <dgm:prSet presAssocID="{03F9ABE6-6E7F-409A-8313-79A0AC04F338}" presName="parTx" presStyleLbl="revTx" presStyleIdx="0" presStyleCnt="3">
        <dgm:presLayoutVars>
          <dgm:chMax val="0"/>
          <dgm:chPref val="0"/>
        </dgm:presLayoutVars>
      </dgm:prSet>
      <dgm:spPr/>
    </dgm:pt>
    <dgm:pt modelId="{FD7A5D34-FE43-486B-829B-3069945A7A4C}" type="pres">
      <dgm:prSet presAssocID="{99C62FD5-75D5-45A0-B2DD-6E5FBB7D1028}" presName="sibTrans" presStyleCnt="0"/>
      <dgm:spPr/>
    </dgm:pt>
    <dgm:pt modelId="{B96C5FF7-DEC1-4F5E-AF79-2EE24B0E5279}" type="pres">
      <dgm:prSet presAssocID="{332D797A-49D9-47D1-B2C5-381918E74506}" presName="compNode" presStyleCnt="0"/>
      <dgm:spPr/>
    </dgm:pt>
    <dgm:pt modelId="{CDE19AFD-5C70-4B9A-B11B-EC5A0FF40B67}" type="pres">
      <dgm:prSet presAssocID="{332D797A-49D9-47D1-B2C5-381918E74506}" presName="bgRect" presStyleLbl="bgShp" presStyleIdx="1" presStyleCnt="3"/>
      <dgm:spPr/>
    </dgm:pt>
    <dgm:pt modelId="{44A6CFA3-C8CE-40B7-83E6-9FC6F8A6B9EB}" type="pres">
      <dgm:prSet presAssocID="{332D797A-49D9-47D1-B2C5-381918E745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7AA89BF-940F-4E5D-8FCC-BD360249FAA8}" type="pres">
      <dgm:prSet presAssocID="{332D797A-49D9-47D1-B2C5-381918E74506}" presName="spaceRect" presStyleCnt="0"/>
      <dgm:spPr/>
    </dgm:pt>
    <dgm:pt modelId="{BBBEA21B-39DF-4223-8D05-90B717664D32}" type="pres">
      <dgm:prSet presAssocID="{332D797A-49D9-47D1-B2C5-381918E74506}" presName="parTx" presStyleLbl="revTx" presStyleIdx="1" presStyleCnt="3">
        <dgm:presLayoutVars>
          <dgm:chMax val="0"/>
          <dgm:chPref val="0"/>
        </dgm:presLayoutVars>
      </dgm:prSet>
      <dgm:spPr/>
    </dgm:pt>
    <dgm:pt modelId="{8CABE686-B5C7-42FB-A4A5-945B4DDA237A}" type="pres">
      <dgm:prSet presAssocID="{4E6F3836-BF51-4F5A-AA1D-981639DE413E}" presName="sibTrans" presStyleCnt="0"/>
      <dgm:spPr/>
    </dgm:pt>
    <dgm:pt modelId="{1A56140F-01F8-43A1-A668-91F395B1BEAC}" type="pres">
      <dgm:prSet presAssocID="{F39695D5-0E4C-425E-BE51-67889FF37FC9}" presName="compNode" presStyleCnt="0"/>
      <dgm:spPr/>
    </dgm:pt>
    <dgm:pt modelId="{58FBECC4-A083-4872-9806-E2A1C29D7210}" type="pres">
      <dgm:prSet presAssocID="{F39695D5-0E4C-425E-BE51-67889FF37FC9}" presName="bgRect" presStyleLbl="bgShp" presStyleIdx="2" presStyleCnt="3"/>
      <dgm:spPr/>
    </dgm:pt>
    <dgm:pt modelId="{A6744669-6322-477C-8366-7E3BB727CC6C}" type="pres">
      <dgm:prSet presAssocID="{F39695D5-0E4C-425E-BE51-67889FF37F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39A89D03-2E3E-4A43-98EA-98F7709E22AB}" type="pres">
      <dgm:prSet presAssocID="{F39695D5-0E4C-425E-BE51-67889FF37FC9}" presName="spaceRect" presStyleCnt="0"/>
      <dgm:spPr/>
    </dgm:pt>
    <dgm:pt modelId="{F6E25E74-B09E-453E-A6C1-68566D57C952}" type="pres">
      <dgm:prSet presAssocID="{F39695D5-0E4C-425E-BE51-67889FF37FC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EA7803D-099F-439E-9EAE-835BB4C9E5C4}" type="presOf" srcId="{AF8F14F0-869B-4E59-B057-78C8A2D7B47D}" destId="{9310910A-0C95-4936-9108-1D34FDFC9E87}" srcOrd="0" destOrd="0" presId="urn:microsoft.com/office/officeart/2018/2/layout/IconVerticalSolidList"/>
    <dgm:cxn modelId="{3EFEF458-00A6-45D1-B466-818824AD8FF9}" type="presOf" srcId="{03F9ABE6-6E7F-409A-8313-79A0AC04F338}" destId="{948CA040-A85E-4697-930A-F33F8AC8B050}" srcOrd="0" destOrd="0" presId="urn:microsoft.com/office/officeart/2018/2/layout/IconVerticalSolidList"/>
    <dgm:cxn modelId="{747CC68F-72DF-45A8-B7DE-12D13A5AD383}" type="presOf" srcId="{332D797A-49D9-47D1-B2C5-381918E74506}" destId="{BBBEA21B-39DF-4223-8D05-90B717664D32}" srcOrd="0" destOrd="0" presId="urn:microsoft.com/office/officeart/2018/2/layout/IconVerticalSolidList"/>
    <dgm:cxn modelId="{6FF5FEA1-3901-4F51-9B65-A8744BEFAB72}" srcId="{AF8F14F0-869B-4E59-B057-78C8A2D7B47D}" destId="{332D797A-49D9-47D1-B2C5-381918E74506}" srcOrd="1" destOrd="0" parTransId="{780F76BF-E8C6-4D6B-85F9-606623932787}" sibTransId="{4E6F3836-BF51-4F5A-AA1D-981639DE413E}"/>
    <dgm:cxn modelId="{A7D0F2AF-ADB3-4687-A278-E5DA9A9FCD62}" srcId="{AF8F14F0-869B-4E59-B057-78C8A2D7B47D}" destId="{03F9ABE6-6E7F-409A-8313-79A0AC04F338}" srcOrd="0" destOrd="0" parTransId="{B1213D0C-3923-47DF-A19B-9FCC84B157B7}" sibTransId="{99C62FD5-75D5-45A0-B2DD-6E5FBB7D1028}"/>
    <dgm:cxn modelId="{E02415B6-0D3F-4870-B2FD-26D40A895BD9}" srcId="{AF8F14F0-869B-4E59-B057-78C8A2D7B47D}" destId="{F39695D5-0E4C-425E-BE51-67889FF37FC9}" srcOrd="2" destOrd="0" parTransId="{C6173C4F-F15E-4AB3-96CA-A37BFCB7B24C}" sibTransId="{B7DDC575-7428-4423-9EA7-268F912C7DA4}"/>
    <dgm:cxn modelId="{E9D21ABF-2950-4010-8001-D9D3637A229A}" type="presOf" srcId="{F39695D5-0E4C-425E-BE51-67889FF37FC9}" destId="{F6E25E74-B09E-453E-A6C1-68566D57C952}" srcOrd="0" destOrd="0" presId="urn:microsoft.com/office/officeart/2018/2/layout/IconVerticalSolidList"/>
    <dgm:cxn modelId="{93170DD3-6D6C-4E18-BC5A-D2E0BD94EF3D}" type="presParOf" srcId="{9310910A-0C95-4936-9108-1D34FDFC9E87}" destId="{4A9F7173-8733-4002-8165-F5ACA3F8609B}" srcOrd="0" destOrd="0" presId="urn:microsoft.com/office/officeart/2018/2/layout/IconVerticalSolidList"/>
    <dgm:cxn modelId="{2D16CD4E-DDB8-41A0-8336-5F3A3FE92192}" type="presParOf" srcId="{4A9F7173-8733-4002-8165-F5ACA3F8609B}" destId="{E173936B-A59E-4EB0-946F-3E1A13856031}" srcOrd="0" destOrd="0" presId="urn:microsoft.com/office/officeart/2018/2/layout/IconVerticalSolidList"/>
    <dgm:cxn modelId="{ED6351C1-0C6F-4504-A308-30BBE596417A}" type="presParOf" srcId="{4A9F7173-8733-4002-8165-F5ACA3F8609B}" destId="{F0AE46DB-942E-4D57-ADF2-8C1D95BF910A}" srcOrd="1" destOrd="0" presId="urn:microsoft.com/office/officeart/2018/2/layout/IconVerticalSolidList"/>
    <dgm:cxn modelId="{D47A131D-15F5-4D99-A3F8-1F084BE5FB0E}" type="presParOf" srcId="{4A9F7173-8733-4002-8165-F5ACA3F8609B}" destId="{4E00CB59-08B5-410F-95BF-41F404F7C99E}" srcOrd="2" destOrd="0" presId="urn:microsoft.com/office/officeart/2018/2/layout/IconVerticalSolidList"/>
    <dgm:cxn modelId="{5312CADE-7472-4F4B-8F53-A455383069E1}" type="presParOf" srcId="{4A9F7173-8733-4002-8165-F5ACA3F8609B}" destId="{948CA040-A85E-4697-930A-F33F8AC8B050}" srcOrd="3" destOrd="0" presId="urn:microsoft.com/office/officeart/2018/2/layout/IconVerticalSolidList"/>
    <dgm:cxn modelId="{1BFC2209-9495-4E17-A4AD-BC4DE4A87C25}" type="presParOf" srcId="{9310910A-0C95-4936-9108-1D34FDFC9E87}" destId="{FD7A5D34-FE43-486B-829B-3069945A7A4C}" srcOrd="1" destOrd="0" presId="urn:microsoft.com/office/officeart/2018/2/layout/IconVerticalSolidList"/>
    <dgm:cxn modelId="{15324544-8E0C-4824-B33E-46DEFAF1CB72}" type="presParOf" srcId="{9310910A-0C95-4936-9108-1D34FDFC9E87}" destId="{B96C5FF7-DEC1-4F5E-AF79-2EE24B0E5279}" srcOrd="2" destOrd="0" presId="urn:microsoft.com/office/officeart/2018/2/layout/IconVerticalSolidList"/>
    <dgm:cxn modelId="{8F40BEAB-10AE-4D54-A3E3-EA9D6C56192D}" type="presParOf" srcId="{B96C5FF7-DEC1-4F5E-AF79-2EE24B0E5279}" destId="{CDE19AFD-5C70-4B9A-B11B-EC5A0FF40B67}" srcOrd="0" destOrd="0" presId="urn:microsoft.com/office/officeart/2018/2/layout/IconVerticalSolidList"/>
    <dgm:cxn modelId="{FBB7F4FE-76B9-43C2-8B5A-B3C2972A7953}" type="presParOf" srcId="{B96C5FF7-DEC1-4F5E-AF79-2EE24B0E5279}" destId="{44A6CFA3-C8CE-40B7-83E6-9FC6F8A6B9EB}" srcOrd="1" destOrd="0" presId="urn:microsoft.com/office/officeart/2018/2/layout/IconVerticalSolidList"/>
    <dgm:cxn modelId="{C2DA7D51-6567-40CE-8E01-D2EFAC30FE46}" type="presParOf" srcId="{B96C5FF7-DEC1-4F5E-AF79-2EE24B0E5279}" destId="{77AA89BF-940F-4E5D-8FCC-BD360249FAA8}" srcOrd="2" destOrd="0" presId="urn:microsoft.com/office/officeart/2018/2/layout/IconVerticalSolidList"/>
    <dgm:cxn modelId="{018B8317-7082-44E5-9DBB-D8F6E1B6C6AE}" type="presParOf" srcId="{B96C5FF7-DEC1-4F5E-AF79-2EE24B0E5279}" destId="{BBBEA21B-39DF-4223-8D05-90B717664D32}" srcOrd="3" destOrd="0" presId="urn:microsoft.com/office/officeart/2018/2/layout/IconVerticalSolidList"/>
    <dgm:cxn modelId="{4AA38B57-A4D1-428F-975F-E0785E144ABF}" type="presParOf" srcId="{9310910A-0C95-4936-9108-1D34FDFC9E87}" destId="{8CABE686-B5C7-42FB-A4A5-945B4DDA237A}" srcOrd="3" destOrd="0" presId="urn:microsoft.com/office/officeart/2018/2/layout/IconVerticalSolidList"/>
    <dgm:cxn modelId="{81E57294-5BAF-43C9-B4C6-2F05CEE31BF5}" type="presParOf" srcId="{9310910A-0C95-4936-9108-1D34FDFC9E87}" destId="{1A56140F-01F8-43A1-A668-91F395B1BEAC}" srcOrd="4" destOrd="0" presId="urn:microsoft.com/office/officeart/2018/2/layout/IconVerticalSolidList"/>
    <dgm:cxn modelId="{AF50BB85-F2AC-4FA4-BADE-C2BF9881AE6A}" type="presParOf" srcId="{1A56140F-01F8-43A1-A668-91F395B1BEAC}" destId="{58FBECC4-A083-4872-9806-E2A1C29D7210}" srcOrd="0" destOrd="0" presId="urn:microsoft.com/office/officeart/2018/2/layout/IconVerticalSolidList"/>
    <dgm:cxn modelId="{F95B724E-066B-4B5C-9C25-B9F429B46A03}" type="presParOf" srcId="{1A56140F-01F8-43A1-A668-91F395B1BEAC}" destId="{A6744669-6322-477C-8366-7E3BB727CC6C}" srcOrd="1" destOrd="0" presId="urn:microsoft.com/office/officeart/2018/2/layout/IconVerticalSolidList"/>
    <dgm:cxn modelId="{4C3B4758-DD1B-44F9-9391-479CB5DAC45A}" type="presParOf" srcId="{1A56140F-01F8-43A1-A668-91F395B1BEAC}" destId="{39A89D03-2E3E-4A43-98EA-98F7709E22AB}" srcOrd="2" destOrd="0" presId="urn:microsoft.com/office/officeart/2018/2/layout/IconVerticalSolidList"/>
    <dgm:cxn modelId="{E8A72FDD-7C67-42E6-801D-C4B8C8E725BF}" type="presParOf" srcId="{1A56140F-01F8-43A1-A668-91F395B1BEAC}" destId="{F6E25E74-B09E-453E-A6C1-68566D57C9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A5C178-A7CB-4C08-9ADD-0C81A3F4B49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CAE7B3-8542-4D5A-881F-1BCE3A6878D5}">
      <dgm:prSet/>
      <dgm:spPr/>
      <dgm:t>
        <a:bodyPr/>
        <a:lstStyle/>
        <a:p>
          <a:r>
            <a:rPr lang="en-NG"/>
            <a:t>Consider offering more loans in the Scaling and Long categories.</a:t>
          </a:r>
          <a:endParaRPr lang="en-US"/>
        </a:p>
      </dgm:t>
    </dgm:pt>
    <dgm:pt modelId="{4A4D6B9B-8157-4EAE-8DE5-47F49B4F176A}" type="parTrans" cxnId="{3A5BF12C-57C3-4BD7-A73A-4807257A9900}">
      <dgm:prSet/>
      <dgm:spPr/>
      <dgm:t>
        <a:bodyPr/>
        <a:lstStyle/>
        <a:p>
          <a:endParaRPr lang="en-US"/>
        </a:p>
      </dgm:t>
    </dgm:pt>
    <dgm:pt modelId="{97050529-D3D8-4CDF-A2D6-C4360348AEDB}" type="sibTrans" cxnId="{3A5BF12C-57C3-4BD7-A73A-4807257A9900}">
      <dgm:prSet/>
      <dgm:spPr/>
      <dgm:t>
        <a:bodyPr/>
        <a:lstStyle/>
        <a:p>
          <a:endParaRPr lang="en-US"/>
        </a:p>
      </dgm:t>
    </dgm:pt>
    <dgm:pt modelId="{0771E86C-E628-4EB7-A43F-8992971A5471}">
      <dgm:prSet/>
      <dgm:spPr/>
      <dgm:t>
        <a:bodyPr/>
        <a:lstStyle/>
        <a:p>
          <a:r>
            <a:rPr lang="en-NG"/>
            <a:t>Restructure existing loans within the Short category to enable customers pay easily;</a:t>
          </a:r>
          <a:endParaRPr lang="en-US"/>
        </a:p>
      </dgm:t>
    </dgm:pt>
    <dgm:pt modelId="{0B4BAF00-3036-47DA-94B7-6A3C8D0D2156}" type="parTrans" cxnId="{BE8C784A-6781-4E3A-A0C4-AF6707F8CF74}">
      <dgm:prSet/>
      <dgm:spPr/>
      <dgm:t>
        <a:bodyPr/>
        <a:lstStyle/>
        <a:p>
          <a:endParaRPr lang="en-US"/>
        </a:p>
      </dgm:t>
    </dgm:pt>
    <dgm:pt modelId="{4AE4EFB8-7EFD-44B3-A89E-71DA84CA176E}" type="sibTrans" cxnId="{BE8C784A-6781-4E3A-A0C4-AF6707F8CF74}">
      <dgm:prSet/>
      <dgm:spPr/>
      <dgm:t>
        <a:bodyPr/>
        <a:lstStyle/>
        <a:p>
          <a:endParaRPr lang="en-US"/>
        </a:p>
      </dgm:t>
    </dgm:pt>
    <dgm:pt modelId="{1B3D71B6-A1FA-4E6E-BEF7-6EEDF5C0D5CB}">
      <dgm:prSet/>
      <dgm:spPr/>
      <dgm:t>
        <a:bodyPr/>
        <a:lstStyle/>
        <a:p>
          <a:r>
            <a:rPr lang="en-NG"/>
            <a:t>Payment timeline for short loans may also be extended and/or place a cap on disbursement in this category.</a:t>
          </a:r>
          <a:endParaRPr lang="en-US"/>
        </a:p>
      </dgm:t>
    </dgm:pt>
    <dgm:pt modelId="{BCD3E265-F749-46C9-887A-E99A75E25C42}" type="parTrans" cxnId="{F7E03D7D-0FF0-47A9-9063-88B378C383E0}">
      <dgm:prSet/>
      <dgm:spPr/>
      <dgm:t>
        <a:bodyPr/>
        <a:lstStyle/>
        <a:p>
          <a:endParaRPr lang="en-US"/>
        </a:p>
      </dgm:t>
    </dgm:pt>
    <dgm:pt modelId="{0176EF1C-850E-46AA-896F-968D36B7EC0E}" type="sibTrans" cxnId="{F7E03D7D-0FF0-47A9-9063-88B378C383E0}">
      <dgm:prSet/>
      <dgm:spPr/>
      <dgm:t>
        <a:bodyPr/>
        <a:lstStyle/>
        <a:p>
          <a:endParaRPr lang="en-US"/>
        </a:p>
      </dgm:t>
    </dgm:pt>
    <dgm:pt modelId="{50E9495A-6B8E-431C-BEBC-FB1BF14033B9}">
      <dgm:prSet/>
      <dgm:spPr/>
      <dgm:t>
        <a:bodyPr/>
        <a:lstStyle/>
        <a:p>
          <a:r>
            <a:rPr lang="en-NG"/>
            <a:t>To ensure timely payments, reminders should be sent to customers. </a:t>
          </a:r>
          <a:endParaRPr lang="en-US"/>
        </a:p>
      </dgm:t>
    </dgm:pt>
    <dgm:pt modelId="{2BCF0FC2-C1D0-4797-BCB3-546DDC1C3561}" type="parTrans" cxnId="{0A220846-C26C-4A6B-BFAD-A1C6765E97A4}">
      <dgm:prSet/>
      <dgm:spPr/>
      <dgm:t>
        <a:bodyPr/>
        <a:lstStyle/>
        <a:p>
          <a:endParaRPr lang="en-US"/>
        </a:p>
      </dgm:t>
    </dgm:pt>
    <dgm:pt modelId="{AC5F7830-E25B-44FF-BD26-B9A07F48E75C}" type="sibTrans" cxnId="{0A220846-C26C-4A6B-BFAD-A1C6765E97A4}">
      <dgm:prSet/>
      <dgm:spPr/>
      <dgm:t>
        <a:bodyPr/>
        <a:lstStyle/>
        <a:p>
          <a:endParaRPr lang="en-US"/>
        </a:p>
      </dgm:t>
    </dgm:pt>
    <dgm:pt modelId="{D4822B5B-CD47-427E-B06A-6C0B59258E72}">
      <dgm:prSet/>
      <dgm:spPr/>
      <dgm:t>
        <a:bodyPr/>
        <a:lstStyle/>
        <a:p>
          <a:r>
            <a:rPr lang="en-NG"/>
            <a:t>Automation with existing bank accounts could also help.</a:t>
          </a:r>
          <a:endParaRPr lang="en-US"/>
        </a:p>
      </dgm:t>
    </dgm:pt>
    <dgm:pt modelId="{18E37D4E-2657-4342-AFC8-9D0B437BB910}" type="parTrans" cxnId="{FD2C64A6-C404-4298-AE08-CF6C83CA78BD}">
      <dgm:prSet/>
      <dgm:spPr/>
      <dgm:t>
        <a:bodyPr/>
        <a:lstStyle/>
        <a:p>
          <a:endParaRPr lang="en-US"/>
        </a:p>
      </dgm:t>
    </dgm:pt>
    <dgm:pt modelId="{F339007F-217E-4201-9D3C-B8B449360DC5}" type="sibTrans" cxnId="{FD2C64A6-C404-4298-AE08-CF6C83CA78BD}">
      <dgm:prSet/>
      <dgm:spPr/>
      <dgm:t>
        <a:bodyPr/>
        <a:lstStyle/>
        <a:p>
          <a:endParaRPr lang="en-US"/>
        </a:p>
      </dgm:t>
    </dgm:pt>
    <dgm:pt modelId="{8767156C-D4BD-49F3-9282-852EB6A9D5A9}" type="pres">
      <dgm:prSet presAssocID="{D2A5C178-A7CB-4C08-9ADD-0C81A3F4B490}" presName="vert0" presStyleCnt="0">
        <dgm:presLayoutVars>
          <dgm:dir/>
          <dgm:animOne val="branch"/>
          <dgm:animLvl val="lvl"/>
        </dgm:presLayoutVars>
      </dgm:prSet>
      <dgm:spPr/>
    </dgm:pt>
    <dgm:pt modelId="{73E96E6C-CBA3-4A8B-B928-473A99884CCE}" type="pres">
      <dgm:prSet presAssocID="{54CAE7B3-8542-4D5A-881F-1BCE3A6878D5}" presName="thickLine" presStyleLbl="alignNode1" presStyleIdx="0" presStyleCnt="5"/>
      <dgm:spPr/>
    </dgm:pt>
    <dgm:pt modelId="{A0B170F0-C322-4847-BB9F-B76FFED2A060}" type="pres">
      <dgm:prSet presAssocID="{54CAE7B3-8542-4D5A-881F-1BCE3A6878D5}" presName="horz1" presStyleCnt="0"/>
      <dgm:spPr/>
    </dgm:pt>
    <dgm:pt modelId="{DFD1A304-1FE5-4CC7-8722-BEF85F0DA763}" type="pres">
      <dgm:prSet presAssocID="{54CAE7B3-8542-4D5A-881F-1BCE3A6878D5}" presName="tx1" presStyleLbl="revTx" presStyleIdx="0" presStyleCnt="5"/>
      <dgm:spPr/>
    </dgm:pt>
    <dgm:pt modelId="{B38F6F0E-7272-4F2C-8F88-4C94582A7680}" type="pres">
      <dgm:prSet presAssocID="{54CAE7B3-8542-4D5A-881F-1BCE3A6878D5}" presName="vert1" presStyleCnt="0"/>
      <dgm:spPr/>
    </dgm:pt>
    <dgm:pt modelId="{206D867D-4D49-45F8-84A4-67AF8BD0155A}" type="pres">
      <dgm:prSet presAssocID="{0771E86C-E628-4EB7-A43F-8992971A5471}" presName="thickLine" presStyleLbl="alignNode1" presStyleIdx="1" presStyleCnt="5"/>
      <dgm:spPr/>
    </dgm:pt>
    <dgm:pt modelId="{25DA5862-6A57-4C95-9362-DAF30C4BC62D}" type="pres">
      <dgm:prSet presAssocID="{0771E86C-E628-4EB7-A43F-8992971A5471}" presName="horz1" presStyleCnt="0"/>
      <dgm:spPr/>
    </dgm:pt>
    <dgm:pt modelId="{0C48DF6A-6188-49F4-9A3C-75B371F9A4A0}" type="pres">
      <dgm:prSet presAssocID="{0771E86C-E628-4EB7-A43F-8992971A5471}" presName="tx1" presStyleLbl="revTx" presStyleIdx="1" presStyleCnt="5"/>
      <dgm:spPr/>
    </dgm:pt>
    <dgm:pt modelId="{1A7630D5-E35F-406D-99FB-4A3BA41D7430}" type="pres">
      <dgm:prSet presAssocID="{0771E86C-E628-4EB7-A43F-8992971A5471}" presName="vert1" presStyleCnt="0"/>
      <dgm:spPr/>
    </dgm:pt>
    <dgm:pt modelId="{C07D12EC-6155-4DB5-BE38-335A26F17CBF}" type="pres">
      <dgm:prSet presAssocID="{1B3D71B6-A1FA-4E6E-BEF7-6EEDF5C0D5CB}" presName="thickLine" presStyleLbl="alignNode1" presStyleIdx="2" presStyleCnt="5"/>
      <dgm:spPr/>
    </dgm:pt>
    <dgm:pt modelId="{0704D634-D82E-4538-98FE-98BE733996D3}" type="pres">
      <dgm:prSet presAssocID="{1B3D71B6-A1FA-4E6E-BEF7-6EEDF5C0D5CB}" presName="horz1" presStyleCnt="0"/>
      <dgm:spPr/>
    </dgm:pt>
    <dgm:pt modelId="{D7A623A9-E9A5-4995-8401-F2CD7070FCD7}" type="pres">
      <dgm:prSet presAssocID="{1B3D71B6-A1FA-4E6E-BEF7-6EEDF5C0D5CB}" presName="tx1" presStyleLbl="revTx" presStyleIdx="2" presStyleCnt="5"/>
      <dgm:spPr/>
    </dgm:pt>
    <dgm:pt modelId="{478C0D3B-111A-402D-93EF-196D3EC69E84}" type="pres">
      <dgm:prSet presAssocID="{1B3D71B6-A1FA-4E6E-BEF7-6EEDF5C0D5CB}" presName="vert1" presStyleCnt="0"/>
      <dgm:spPr/>
    </dgm:pt>
    <dgm:pt modelId="{14CC0145-4828-44A8-8B47-F2CD7D6F5353}" type="pres">
      <dgm:prSet presAssocID="{50E9495A-6B8E-431C-BEBC-FB1BF14033B9}" presName="thickLine" presStyleLbl="alignNode1" presStyleIdx="3" presStyleCnt="5"/>
      <dgm:spPr/>
    </dgm:pt>
    <dgm:pt modelId="{C3F1B2D0-6F4C-48FA-87AE-A85A2B55C0FF}" type="pres">
      <dgm:prSet presAssocID="{50E9495A-6B8E-431C-BEBC-FB1BF14033B9}" presName="horz1" presStyleCnt="0"/>
      <dgm:spPr/>
    </dgm:pt>
    <dgm:pt modelId="{14947CC3-608E-415C-B9B0-0C9912C1BEBD}" type="pres">
      <dgm:prSet presAssocID="{50E9495A-6B8E-431C-BEBC-FB1BF14033B9}" presName="tx1" presStyleLbl="revTx" presStyleIdx="3" presStyleCnt="5"/>
      <dgm:spPr/>
    </dgm:pt>
    <dgm:pt modelId="{C321D421-4615-480E-9531-EA6DB1A8EADB}" type="pres">
      <dgm:prSet presAssocID="{50E9495A-6B8E-431C-BEBC-FB1BF14033B9}" presName="vert1" presStyleCnt="0"/>
      <dgm:spPr/>
    </dgm:pt>
    <dgm:pt modelId="{A8E8EB07-457D-47AD-A862-B43160A7B607}" type="pres">
      <dgm:prSet presAssocID="{D4822B5B-CD47-427E-B06A-6C0B59258E72}" presName="thickLine" presStyleLbl="alignNode1" presStyleIdx="4" presStyleCnt="5"/>
      <dgm:spPr/>
    </dgm:pt>
    <dgm:pt modelId="{D87C595A-DC63-403F-97D4-111BCAD8A422}" type="pres">
      <dgm:prSet presAssocID="{D4822B5B-CD47-427E-B06A-6C0B59258E72}" presName="horz1" presStyleCnt="0"/>
      <dgm:spPr/>
    </dgm:pt>
    <dgm:pt modelId="{8332DD71-CE33-4576-B66A-000CE46BD9C7}" type="pres">
      <dgm:prSet presAssocID="{D4822B5B-CD47-427E-B06A-6C0B59258E72}" presName="tx1" presStyleLbl="revTx" presStyleIdx="4" presStyleCnt="5"/>
      <dgm:spPr/>
    </dgm:pt>
    <dgm:pt modelId="{21D40F56-171B-4C20-8686-7AEDC18F2FB1}" type="pres">
      <dgm:prSet presAssocID="{D4822B5B-CD47-427E-B06A-6C0B59258E72}" presName="vert1" presStyleCnt="0"/>
      <dgm:spPr/>
    </dgm:pt>
  </dgm:ptLst>
  <dgm:cxnLst>
    <dgm:cxn modelId="{3A5BF12C-57C3-4BD7-A73A-4807257A9900}" srcId="{D2A5C178-A7CB-4C08-9ADD-0C81A3F4B490}" destId="{54CAE7B3-8542-4D5A-881F-1BCE3A6878D5}" srcOrd="0" destOrd="0" parTransId="{4A4D6B9B-8157-4EAE-8DE5-47F49B4F176A}" sibTransId="{97050529-D3D8-4CDF-A2D6-C4360348AEDB}"/>
    <dgm:cxn modelId="{E74B582E-42DF-4C9C-AEBE-FE83EC70FC5E}" type="presOf" srcId="{D2A5C178-A7CB-4C08-9ADD-0C81A3F4B490}" destId="{8767156C-D4BD-49F3-9282-852EB6A9D5A9}" srcOrd="0" destOrd="0" presId="urn:microsoft.com/office/officeart/2008/layout/LinedList"/>
    <dgm:cxn modelId="{0A220846-C26C-4A6B-BFAD-A1C6765E97A4}" srcId="{D2A5C178-A7CB-4C08-9ADD-0C81A3F4B490}" destId="{50E9495A-6B8E-431C-BEBC-FB1BF14033B9}" srcOrd="3" destOrd="0" parTransId="{2BCF0FC2-C1D0-4797-BCB3-546DDC1C3561}" sibTransId="{AC5F7830-E25B-44FF-BD26-B9A07F48E75C}"/>
    <dgm:cxn modelId="{BE8C784A-6781-4E3A-A0C4-AF6707F8CF74}" srcId="{D2A5C178-A7CB-4C08-9ADD-0C81A3F4B490}" destId="{0771E86C-E628-4EB7-A43F-8992971A5471}" srcOrd="1" destOrd="0" parTransId="{0B4BAF00-3036-47DA-94B7-6A3C8D0D2156}" sibTransId="{4AE4EFB8-7EFD-44B3-A89E-71DA84CA176E}"/>
    <dgm:cxn modelId="{AA0DBA71-0BA9-4A7B-B805-72F61B525364}" type="presOf" srcId="{0771E86C-E628-4EB7-A43F-8992971A5471}" destId="{0C48DF6A-6188-49F4-9A3C-75B371F9A4A0}" srcOrd="0" destOrd="0" presId="urn:microsoft.com/office/officeart/2008/layout/LinedList"/>
    <dgm:cxn modelId="{F7E03D7D-0FF0-47A9-9063-88B378C383E0}" srcId="{D2A5C178-A7CB-4C08-9ADD-0C81A3F4B490}" destId="{1B3D71B6-A1FA-4E6E-BEF7-6EEDF5C0D5CB}" srcOrd="2" destOrd="0" parTransId="{BCD3E265-F749-46C9-887A-E99A75E25C42}" sibTransId="{0176EF1C-850E-46AA-896F-968D36B7EC0E}"/>
    <dgm:cxn modelId="{89E65088-0BF0-48FA-8E36-28267F84FE44}" type="presOf" srcId="{50E9495A-6B8E-431C-BEBC-FB1BF14033B9}" destId="{14947CC3-608E-415C-B9B0-0C9912C1BEBD}" srcOrd="0" destOrd="0" presId="urn:microsoft.com/office/officeart/2008/layout/LinedList"/>
    <dgm:cxn modelId="{0BA674A4-2982-428B-814C-E9E78D4BE37D}" type="presOf" srcId="{1B3D71B6-A1FA-4E6E-BEF7-6EEDF5C0D5CB}" destId="{D7A623A9-E9A5-4995-8401-F2CD7070FCD7}" srcOrd="0" destOrd="0" presId="urn:microsoft.com/office/officeart/2008/layout/LinedList"/>
    <dgm:cxn modelId="{FD2C64A6-C404-4298-AE08-CF6C83CA78BD}" srcId="{D2A5C178-A7CB-4C08-9ADD-0C81A3F4B490}" destId="{D4822B5B-CD47-427E-B06A-6C0B59258E72}" srcOrd="4" destOrd="0" parTransId="{18E37D4E-2657-4342-AFC8-9D0B437BB910}" sibTransId="{F339007F-217E-4201-9D3C-B8B449360DC5}"/>
    <dgm:cxn modelId="{7EFF5BD1-6381-4C5F-810E-394E7A18947E}" type="presOf" srcId="{D4822B5B-CD47-427E-B06A-6C0B59258E72}" destId="{8332DD71-CE33-4576-B66A-000CE46BD9C7}" srcOrd="0" destOrd="0" presId="urn:microsoft.com/office/officeart/2008/layout/LinedList"/>
    <dgm:cxn modelId="{1DDECCDC-28FB-4BE6-8C24-35AAFCF80857}" type="presOf" srcId="{54CAE7B3-8542-4D5A-881F-1BCE3A6878D5}" destId="{DFD1A304-1FE5-4CC7-8722-BEF85F0DA763}" srcOrd="0" destOrd="0" presId="urn:microsoft.com/office/officeart/2008/layout/LinedList"/>
    <dgm:cxn modelId="{0C0E1290-22F9-4BDD-933A-787C9AAE3022}" type="presParOf" srcId="{8767156C-D4BD-49F3-9282-852EB6A9D5A9}" destId="{73E96E6C-CBA3-4A8B-B928-473A99884CCE}" srcOrd="0" destOrd="0" presId="urn:microsoft.com/office/officeart/2008/layout/LinedList"/>
    <dgm:cxn modelId="{C21FF75E-1478-49CF-B03C-56FF3592BF1A}" type="presParOf" srcId="{8767156C-D4BD-49F3-9282-852EB6A9D5A9}" destId="{A0B170F0-C322-4847-BB9F-B76FFED2A060}" srcOrd="1" destOrd="0" presId="urn:microsoft.com/office/officeart/2008/layout/LinedList"/>
    <dgm:cxn modelId="{A59C15C9-9668-4634-BBDB-49836D6413EE}" type="presParOf" srcId="{A0B170F0-C322-4847-BB9F-B76FFED2A060}" destId="{DFD1A304-1FE5-4CC7-8722-BEF85F0DA763}" srcOrd="0" destOrd="0" presId="urn:microsoft.com/office/officeart/2008/layout/LinedList"/>
    <dgm:cxn modelId="{08E69DE0-52DB-47A5-922C-E3FC0138ECB8}" type="presParOf" srcId="{A0B170F0-C322-4847-BB9F-B76FFED2A060}" destId="{B38F6F0E-7272-4F2C-8F88-4C94582A7680}" srcOrd="1" destOrd="0" presId="urn:microsoft.com/office/officeart/2008/layout/LinedList"/>
    <dgm:cxn modelId="{307D2E16-684E-461B-A6F6-5EE1F9174666}" type="presParOf" srcId="{8767156C-D4BD-49F3-9282-852EB6A9D5A9}" destId="{206D867D-4D49-45F8-84A4-67AF8BD0155A}" srcOrd="2" destOrd="0" presId="urn:microsoft.com/office/officeart/2008/layout/LinedList"/>
    <dgm:cxn modelId="{CE73DD89-BCA0-4C9C-AFA8-0A3096BFFDD7}" type="presParOf" srcId="{8767156C-D4BD-49F3-9282-852EB6A9D5A9}" destId="{25DA5862-6A57-4C95-9362-DAF30C4BC62D}" srcOrd="3" destOrd="0" presId="urn:microsoft.com/office/officeart/2008/layout/LinedList"/>
    <dgm:cxn modelId="{E31A1988-2B84-4BA3-8836-55DDCBE4742A}" type="presParOf" srcId="{25DA5862-6A57-4C95-9362-DAF30C4BC62D}" destId="{0C48DF6A-6188-49F4-9A3C-75B371F9A4A0}" srcOrd="0" destOrd="0" presId="urn:microsoft.com/office/officeart/2008/layout/LinedList"/>
    <dgm:cxn modelId="{7166E389-8BFB-45DC-A45C-9CC25D0BF816}" type="presParOf" srcId="{25DA5862-6A57-4C95-9362-DAF30C4BC62D}" destId="{1A7630D5-E35F-406D-99FB-4A3BA41D7430}" srcOrd="1" destOrd="0" presId="urn:microsoft.com/office/officeart/2008/layout/LinedList"/>
    <dgm:cxn modelId="{603A71EA-5556-4921-B2A4-023AF176C31A}" type="presParOf" srcId="{8767156C-D4BD-49F3-9282-852EB6A9D5A9}" destId="{C07D12EC-6155-4DB5-BE38-335A26F17CBF}" srcOrd="4" destOrd="0" presId="urn:microsoft.com/office/officeart/2008/layout/LinedList"/>
    <dgm:cxn modelId="{3B49FE1F-5485-44F6-81EB-3447EE1165C3}" type="presParOf" srcId="{8767156C-D4BD-49F3-9282-852EB6A9D5A9}" destId="{0704D634-D82E-4538-98FE-98BE733996D3}" srcOrd="5" destOrd="0" presId="urn:microsoft.com/office/officeart/2008/layout/LinedList"/>
    <dgm:cxn modelId="{A09ABA22-C7C2-4D84-9819-D8E6C183798A}" type="presParOf" srcId="{0704D634-D82E-4538-98FE-98BE733996D3}" destId="{D7A623A9-E9A5-4995-8401-F2CD7070FCD7}" srcOrd="0" destOrd="0" presId="urn:microsoft.com/office/officeart/2008/layout/LinedList"/>
    <dgm:cxn modelId="{44427396-79D5-43A3-BA75-000AC8D6DCE4}" type="presParOf" srcId="{0704D634-D82E-4538-98FE-98BE733996D3}" destId="{478C0D3B-111A-402D-93EF-196D3EC69E84}" srcOrd="1" destOrd="0" presId="urn:microsoft.com/office/officeart/2008/layout/LinedList"/>
    <dgm:cxn modelId="{8DB5D7CB-3865-4917-8DF3-F6A8A30568DD}" type="presParOf" srcId="{8767156C-D4BD-49F3-9282-852EB6A9D5A9}" destId="{14CC0145-4828-44A8-8B47-F2CD7D6F5353}" srcOrd="6" destOrd="0" presId="urn:microsoft.com/office/officeart/2008/layout/LinedList"/>
    <dgm:cxn modelId="{220B334A-7AB8-4BC8-8FDA-EDDAF08496CA}" type="presParOf" srcId="{8767156C-D4BD-49F3-9282-852EB6A9D5A9}" destId="{C3F1B2D0-6F4C-48FA-87AE-A85A2B55C0FF}" srcOrd="7" destOrd="0" presId="urn:microsoft.com/office/officeart/2008/layout/LinedList"/>
    <dgm:cxn modelId="{8C7531F6-A444-4848-83E1-5FBC7381E112}" type="presParOf" srcId="{C3F1B2D0-6F4C-48FA-87AE-A85A2B55C0FF}" destId="{14947CC3-608E-415C-B9B0-0C9912C1BEBD}" srcOrd="0" destOrd="0" presId="urn:microsoft.com/office/officeart/2008/layout/LinedList"/>
    <dgm:cxn modelId="{A56E2E85-444E-4454-9A92-16ECB192E356}" type="presParOf" srcId="{C3F1B2D0-6F4C-48FA-87AE-A85A2B55C0FF}" destId="{C321D421-4615-480E-9531-EA6DB1A8EADB}" srcOrd="1" destOrd="0" presId="urn:microsoft.com/office/officeart/2008/layout/LinedList"/>
    <dgm:cxn modelId="{5448343E-F80F-4391-B245-0BA1F7F5165D}" type="presParOf" srcId="{8767156C-D4BD-49F3-9282-852EB6A9D5A9}" destId="{A8E8EB07-457D-47AD-A862-B43160A7B607}" srcOrd="8" destOrd="0" presId="urn:microsoft.com/office/officeart/2008/layout/LinedList"/>
    <dgm:cxn modelId="{0FF7E7E3-D2CB-4DD0-9D4F-394242AB4851}" type="presParOf" srcId="{8767156C-D4BD-49F3-9282-852EB6A9D5A9}" destId="{D87C595A-DC63-403F-97D4-111BCAD8A422}" srcOrd="9" destOrd="0" presId="urn:microsoft.com/office/officeart/2008/layout/LinedList"/>
    <dgm:cxn modelId="{EBCEE208-A952-450C-A0DD-942BDC6FC3BA}" type="presParOf" srcId="{D87C595A-DC63-403F-97D4-111BCAD8A422}" destId="{8332DD71-CE33-4576-B66A-000CE46BD9C7}" srcOrd="0" destOrd="0" presId="urn:microsoft.com/office/officeart/2008/layout/LinedList"/>
    <dgm:cxn modelId="{667F9FB4-B243-45B6-B9A1-6710BDDF2B18}" type="presParOf" srcId="{D87C595A-DC63-403F-97D4-111BCAD8A422}" destId="{21D40F56-171B-4C20-8686-7AEDC18F2F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4417A0-EFE3-4C6A-8871-DF42E40D43B4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DF03BFF5-6868-4ADF-8C54-B34C20A5DE6B}">
      <dgm:prSet/>
      <dgm:spPr/>
      <dgm:t>
        <a:bodyPr/>
        <a:lstStyle/>
        <a:p>
          <a:r>
            <a:rPr lang="en-GB" dirty="0"/>
            <a:t>M</a:t>
          </a:r>
          <a:r>
            <a:rPr lang="en-NG" dirty="0"/>
            <a:t>anagement should look into expanding presence in other geographical locations beyond Y25. </a:t>
          </a:r>
          <a:endParaRPr lang="en-US" dirty="0"/>
        </a:p>
      </dgm:t>
    </dgm:pt>
    <dgm:pt modelId="{F78F570C-CCBC-4D6F-8B3E-8F03D78D0818}" type="parTrans" cxnId="{0D7E7776-983E-4FC3-922C-3521FBCA6F0B}">
      <dgm:prSet/>
      <dgm:spPr/>
      <dgm:t>
        <a:bodyPr/>
        <a:lstStyle/>
        <a:p>
          <a:endParaRPr lang="en-US"/>
        </a:p>
      </dgm:t>
    </dgm:pt>
    <dgm:pt modelId="{CC8FF433-B113-490F-9FB0-43D1A227B6CC}" type="sibTrans" cxnId="{0D7E7776-983E-4FC3-922C-3521FBCA6F0B}">
      <dgm:prSet/>
      <dgm:spPr/>
      <dgm:t>
        <a:bodyPr/>
        <a:lstStyle/>
        <a:p>
          <a:endParaRPr lang="en-US"/>
        </a:p>
      </dgm:t>
    </dgm:pt>
    <dgm:pt modelId="{51A8B990-609A-4282-A8B5-C413914034A8}">
      <dgm:prSet/>
      <dgm:spPr/>
      <dgm:t>
        <a:bodyPr/>
        <a:lstStyle/>
        <a:p>
          <a:r>
            <a:rPr lang="en-NG"/>
            <a:t>Offer more incentive to women to capture more of this market. Reports have shown that women do better with repaying loans.</a:t>
          </a:r>
          <a:endParaRPr lang="en-US"/>
        </a:p>
      </dgm:t>
    </dgm:pt>
    <dgm:pt modelId="{F22C71EC-3930-41C9-BB3B-5BFD510E0B8C}" type="parTrans" cxnId="{A455A257-9D21-40D9-8C05-90E9A3AAE3BB}">
      <dgm:prSet/>
      <dgm:spPr/>
      <dgm:t>
        <a:bodyPr/>
        <a:lstStyle/>
        <a:p>
          <a:endParaRPr lang="en-US"/>
        </a:p>
      </dgm:t>
    </dgm:pt>
    <dgm:pt modelId="{84EC82EA-426F-428C-88DF-2DB36C91DEA7}" type="sibTrans" cxnId="{A455A257-9D21-40D9-8C05-90E9A3AAE3BB}">
      <dgm:prSet/>
      <dgm:spPr/>
      <dgm:t>
        <a:bodyPr/>
        <a:lstStyle/>
        <a:p>
          <a:endParaRPr lang="en-US"/>
        </a:p>
      </dgm:t>
    </dgm:pt>
    <dgm:pt modelId="{448B27A8-7254-4116-BC93-1AC9CBB084EE}">
      <dgm:prSet/>
      <dgm:spPr/>
      <dgm:t>
        <a:bodyPr/>
        <a:lstStyle/>
        <a:p>
          <a:r>
            <a:rPr lang="en-NG"/>
            <a:t>Consider partnerships with other banks as  automation could prove effective for loan repayment. </a:t>
          </a:r>
          <a:endParaRPr lang="en-US"/>
        </a:p>
      </dgm:t>
    </dgm:pt>
    <dgm:pt modelId="{A601A84A-0EC9-4746-8BFD-DDF9C6440BC2}" type="parTrans" cxnId="{474B74B7-A0C1-4E2F-89F5-D3D8709A9BC2}">
      <dgm:prSet/>
      <dgm:spPr/>
      <dgm:t>
        <a:bodyPr/>
        <a:lstStyle/>
        <a:p>
          <a:endParaRPr lang="en-US"/>
        </a:p>
      </dgm:t>
    </dgm:pt>
    <dgm:pt modelId="{0F4ADA79-BA67-4328-9343-9D65C6174AA5}" type="sibTrans" cxnId="{474B74B7-A0C1-4E2F-89F5-D3D8709A9BC2}">
      <dgm:prSet/>
      <dgm:spPr/>
      <dgm:t>
        <a:bodyPr/>
        <a:lstStyle/>
        <a:p>
          <a:endParaRPr lang="en-US"/>
        </a:p>
      </dgm:t>
    </dgm:pt>
    <dgm:pt modelId="{0C493536-09BF-4D3E-B914-BC5E46EEDBEA}">
      <dgm:prSet/>
      <dgm:spPr/>
      <dgm:t>
        <a:bodyPr/>
        <a:lstStyle/>
        <a:p>
          <a:r>
            <a:rPr lang="en-NG"/>
            <a:t>Discuss with accounting/finance team to manage ERP.</a:t>
          </a:r>
          <a:endParaRPr lang="en-US"/>
        </a:p>
      </dgm:t>
    </dgm:pt>
    <dgm:pt modelId="{F2207F5E-7AAA-47F0-92CD-DEC91876E75F}" type="parTrans" cxnId="{22DC3CFA-FD53-40C4-9359-8F08B89AAFA1}">
      <dgm:prSet/>
      <dgm:spPr/>
      <dgm:t>
        <a:bodyPr/>
        <a:lstStyle/>
        <a:p>
          <a:endParaRPr lang="en-US"/>
        </a:p>
      </dgm:t>
    </dgm:pt>
    <dgm:pt modelId="{7E1E29CA-8BF2-4D71-B96D-D567D284FCD3}" type="sibTrans" cxnId="{22DC3CFA-FD53-40C4-9359-8F08B89AAFA1}">
      <dgm:prSet/>
      <dgm:spPr/>
      <dgm:t>
        <a:bodyPr/>
        <a:lstStyle/>
        <a:p>
          <a:endParaRPr lang="en-US"/>
        </a:p>
      </dgm:t>
    </dgm:pt>
    <dgm:pt modelId="{7FFED9E9-1A5B-41C6-B52F-79921D5589D7}" type="pres">
      <dgm:prSet presAssocID="{0D4417A0-EFE3-4C6A-8871-DF42E40D43B4}" presName="vert0" presStyleCnt="0">
        <dgm:presLayoutVars>
          <dgm:dir/>
          <dgm:animOne val="branch"/>
          <dgm:animLvl val="lvl"/>
        </dgm:presLayoutVars>
      </dgm:prSet>
      <dgm:spPr/>
    </dgm:pt>
    <dgm:pt modelId="{D379DF88-9B3A-42F7-A326-054C5D5D8ECF}" type="pres">
      <dgm:prSet presAssocID="{DF03BFF5-6868-4ADF-8C54-B34C20A5DE6B}" presName="thickLine" presStyleLbl="alignNode1" presStyleIdx="0" presStyleCnt="4"/>
      <dgm:spPr/>
    </dgm:pt>
    <dgm:pt modelId="{F81C15CD-24F7-4FA6-986C-00A8CABF0B23}" type="pres">
      <dgm:prSet presAssocID="{DF03BFF5-6868-4ADF-8C54-B34C20A5DE6B}" presName="horz1" presStyleCnt="0"/>
      <dgm:spPr/>
    </dgm:pt>
    <dgm:pt modelId="{0A771FD7-11FC-4EFF-B214-C7C0940ACEEC}" type="pres">
      <dgm:prSet presAssocID="{DF03BFF5-6868-4ADF-8C54-B34C20A5DE6B}" presName="tx1" presStyleLbl="revTx" presStyleIdx="0" presStyleCnt="4"/>
      <dgm:spPr/>
    </dgm:pt>
    <dgm:pt modelId="{B060E7D1-C735-4278-97E4-AA38A5B099A3}" type="pres">
      <dgm:prSet presAssocID="{DF03BFF5-6868-4ADF-8C54-B34C20A5DE6B}" presName="vert1" presStyleCnt="0"/>
      <dgm:spPr/>
    </dgm:pt>
    <dgm:pt modelId="{90965263-CD91-4823-8544-38BEA5B53D20}" type="pres">
      <dgm:prSet presAssocID="{51A8B990-609A-4282-A8B5-C413914034A8}" presName="thickLine" presStyleLbl="alignNode1" presStyleIdx="1" presStyleCnt="4"/>
      <dgm:spPr/>
    </dgm:pt>
    <dgm:pt modelId="{EBD35BF4-1A93-4C39-A246-01558E27A274}" type="pres">
      <dgm:prSet presAssocID="{51A8B990-609A-4282-A8B5-C413914034A8}" presName="horz1" presStyleCnt="0"/>
      <dgm:spPr/>
    </dgm:pt>
    <dgm:pt modelId="{D4472E56-3CE9-4614-921A-DEB3F9ACC519}" type="pres">
      <dgm:prSet presAssocID="{51A8B990-609A-4282-A8B5-C413914034A8}" presName="tx1" presStyleLbl="revTx" presStyleIdx="1" presStyleCnt="4"/>
      <dgm:spPr/>
    </dgm:pt>
    <dgm:pt modelId="{B414D79F-98A7-4DFB-A6B0-214E0B2DC772}" type="pres">
      <dgm:prSet presAssocID="{51A8B990-609A-4282-A8B5-C413914034A8}" presName="vert1" presStyleCnt="0"/>
      <dgm:spPr/>
    </dgm:pt>
    <dgm:pt modelId="{94D6CA86-90A2-4C2C-9537-E4DE6A7377DF}" type="pres">
      <dgm:prSet presAssocID="{448B27A8-7254-4116-BC93-1AC9CBB084EE}" presName="thickLine" presStyleLbl="alignNode1" presStyleIdx="2" presStyleCnt="4"/>
      <dgm:spPr/>
    </dgm:pt>
    <dgm:pt modelId="{22B557FA-E8C7-4A10-B74F-B8BCB9AB3747}" type="pres">
      <dgm:prSet presAssocID="{448B27A8-7254-4116-BC93-1AC9CBB084EE}" presName="horz1" presStyleCnt="0"/>
      <dgm:spPr/>
    </dgm:pt>
    <dgm:pt modelId="{8B3D2322-81FF-4196-B206-0D8777892B03}" type="pres">
      <dgm:prSet presAssocID="{448B27A8-7254-4116-BC93-1AC9CBB084EE}" presName="tx1" presStyleLbl="revTx" presStyleIdx="2" presStyleCnt="4"/>
      <dgm:spPr/>
    </dgm:pt>
    <dgm:pt modelId="{AAD07080-2E86-48F1-B3A3-91057BC5EB42}" type="pres">
      <dgm:prSet presAssocID="{448B27A8-7254-4116-BC93-1AC9CBB084EE}" presName="vert1" presStyleCnt="0"/>
      <dgm:spPr/>
    </dgm:pt>
    <dgm:pt modelId="{CE8F9C78-DD96-4A73-BA15-68027160F948}" type="pres">
      <dgm:prSet presAssocID="{0C493536-09BF-4D3E-B914-BC5E46EEDBEA}" presName="thickLine" presStyleLbl="alignNode1" presStyleIdx="3" presStyleCnt="4"/>
      <dgm:spPr/>
    </dgm:pt>
    <dgm:pt modelId="{42592C21-8EB2-4F5E-B2E5-D99FE169E1AD}" type="pres">
      <dgm:prSet presAssocID="{0C493536-09BF-4D3E-B914-BC5E46EEDBEA}" presName="horz1" presStyleCnt="0"/>
      <dgm:spPr/>
    </dgm:pt>
    <dgm:pt modelId="{C9C35ED2-96A1-417D-82EA-7E93116D5536}" type="pres">
      <dgm:prSet presAssocID="{0C493536-09BF-4D3E-B914-BC5E46EEDBEA}" presName="tx1" presStyleLbl="revTx" presStyleIdx="3" presStyleCnt="4"/>
      <dgm:spPr/>
    </dgm:pt>
    <dgm:pt modelId="{BAB95DAC-54C7-4B4C-A7DD-A6D793A00D7D}" type="pres">
      <dgm:prSet presAssocID="{0C493536-09BF-4D3E-B914-BC5E46EEDBEA}" presName="vert1" presStyleCnt="0"/>
      <dgm:spPr/>
    </dgm:pt>
  </dgm:ptLst>
  <dgm:cxnLst>
    <dgm:cxn modelId="{3C1AC309-C3BD-40D8-A0C3-C920BC350B3A}" type="presOf" srcId="{448B27A8-7254-4116-BC93-1AC9CBB084EE}" destId="{8B3D2322-81FF-4196-B206-0D8777892B03}" srcOrd="0" destOrd="0" presId="urn:microsoft.com/office/officeart/2008/layout/LinedList"/>
    <dgm:cxn modelId="{C8CF2F0B-4B65-4413-A528-0B43813EAD5D}" type="presOf" srcId="{DF03BFF5-6868-4ADF-8C54-B34C20A5DE6B}" destId="{0A771FD7-11FC-4EFF-B214-C7C0940ACEEC}" srcOrd="0" destOrd="0" presId="urn:microsoft.com/office/officeart/2008/layout/LinedList"/>
    <dgm:cxn modelId="{7986340F-0461-4E3C-B3A4-F6EDE310D67A}" type="presOf" srcId="{51A8B990-609A-4282-A8B5-C413914034A8}" destId="{D4472E56-3CE9-4614-921A-DEB3F9ACC519}" srcOrd="0" destOrd="0" presId="urn:microsoft.com/office/officeart/2008/layout/LinedList"/>
    <dgm:cxn modelId="{B9EDAC4F-F834-49DF-8213-AA9CF4CDA5D2}" type="presOf" srcId="{0C493536-09BF-4D3E-B914-BC5E46EEDBEA}" destId="{C9C35ED2-96A1-417D-82EA-7E93116D5536}" srcOrd="0" destOrd="0" presId="urn:microsoft.com/office/officeart/2008/layout/LinedList"/>
    <dgm:cxn modelId="{0D7E7776-983E-4FC3-922C-3521FBCA6F0B}" srcId="{0D4417A0-EFE3-4C6A-8871-DF42E40D43B4}" destId="{DF03BFF5-6868-4ADF-8C54-B34C20A5DE6B}" srcOrd="0" destOrd="0" parTransId="{F78F570C-CCBC-4D6F-8B3E-8F03D78D0818}" sibTransId="{CC8FF433-B113-490F-9FB0-43D1A227B6CC}"/>
    <dgm:cxn modelId="{A455A257-9D21-40D9-8C05-90E9A3AAE3BB}" srcId="{0D4417A0-EFE3-4C6A-8871-DF42E40D43B4}" destId="{51A8B990-609A-4282-A8B5-C413914034A8}" srcOrd="1" destOrd="0" parTransId="{F22C71EC-3930-41C9-BB3B-5BFD510E0B8C}" sibTransId="{84EC82EA-426F-428C-88DF-2DB36C91DEA7}"/>
    <dgm:cxn modelId="{892B3379-352C-4798-AFAF-AAFF41F67E5B}" type="presOf" srcId="{0D4417A0-EFE3-4C6A-8871-DF42E40D43B4}" destId="{7FFED9E9-1A5B-41C6-B52F-79921D5589D7}" srcOrd="0" destOrd="0" presId="urn:microsoft.com/office/officeart/2008/layout/LinedList"/>
    <dgm:cxn modelId="{474B74B7-A0C1-4E2F-89F5-D3D8709A9BC2}" srcId="{0D4417A0-EFE3-4C6A-8871-DF42E40D43B4}" destId="{448B27A8-7254-4116-BC93-1AC9CBB084EE}" srcOrd="2" destOrd="0" parTransId="{A601A84A-0EC9-4746-8BFD-DDF9C6440BC2}" sibTransId="{0F4ADA79-BA67-4328-9343-9D65C6174AA5}"/>
    <dgm:cxn modelId="{22DC3CFA-FD53-40C4-9359-8F08B89AAFA1}" srcId="{0D4417A0-EFE3-4C6A-8871-DF42E40D43B4}" destId="{0C493536-09BF-4D3E-B914-BC5E46EEDBEA}" srcOrd="3" destOrd="0" parTransId="{F2207F5E-7AAA-47F0-92CD-DEC91876E75F}" sibTransId="{7E1E29CA-8BF2-4D71-B96D-D567D284FCD3}"/>
    <dgm:cxn modelId="{8FD210BE-CC38-4B40-A1C2-7DD38EF1E8B1}" type="presParOf" srcId="{7FFED9E9-1A5B-41C6-B52F-79921D5589D7}" destId="{D379DF88-9B3A-42F7-A326-054C5D5D8ECF}" srcOrd="0" destOrd="0" presId="urn:microsoft.com/office/officeart/2008/layout/LinedList"/>
    <dgm:cxn modelId="{A5E44F53-B8B3-4338-87D5-13B8C3D82C41}" type="presParOf" srcId="{7FFED9E9-1A5B-41C6-B52F-79921D5589D7}" destId="{F81C15CD-24F7-4FA6-986C-00A8CABF0B23}" srcOrd="1" destOrd="0" presId="urn:microsoft.com/office/officeart/2008/layout/LinedList"/>
    <dgm:cxn modelId="{69F90270-F61A-4091-BF65-C169F4B2FDBF}" type="presParOf" srcId="{F81C15CD-24F7-4FA6-986C-00A8CABF0B23}" destId="{0A771FD7-11FC-4EFF-B214-C7C0940ACEEC}" srcOrd="0" destOrd="0" presId="urn:microsoft.com/office/officeart/2008/layout/LinedList"/>
    <dgm:cxn modelId="{052B35D1-127A-4071-B49A-ED5FC31EDCB6}" type="presParOf" srcId="{F81C15CD-24F7-4FA6-986C-00A8CABF0B23}" destId="{B060E7D1-C735-4278-97E4-AA38A5B099A3}" srcOrd="1" destOrd="0" presId="urn:microsoft.com/office/officeart/2008/layout/LinedList"/>
    <dgm:cxn modelId="{B379A2E5-BF73-47D5-8EBF-43B999497FBC}" type="presParOf" srcId="{7FFED9E9-1A5B-41C6-B52F-79921D5589D7}" destId="{90965263-CD91-4823-8544-38BEA5B53D20}" srcOrd="2" destOrd="0" presId="urn:microsoft.com/office/officeart/2008/layout/LinedList"/>
    <dgm:cxn modelId="{8E1D2D40-741E-43F5-9B4E-AD3624B05806}" type="presParOf" srcId="{7FFED9E9-1A5B-41C6-B52F-79921D5589D7}" destId="{EBD35BF4-1A93-4C39-A246-01558E27A274}" srcOrd="3" destOrd="0" presId="urn:microsoft.com/office/officeart/2008/layout/LinedList"/>
    <dgm:cxn modelId="{5679C97A-0839-4CBE-88E9-357D71BBDF29}" type="presParOf" srcId="{EBD35BF4-1A93-4C39-A246-01558E27A274}" destId="{D4472E56-3CE9-4614-921A-DEB3F9ACC519}" srcOrd="0" destOrd="0" presId="urn:microsoft.com/office/officeart/2008/layout/LinedList"/>
    <dgm:cxn modelId="{83606DD4-C720-4ED9-830B-37F611F300CD}" type="presParOf" srcId="{EBD35BF4-1A93-4C39-A246-01558E27A274}" destId="{B414D79F-98A7-4DFB-A6B0-214E0B2DC772}" srcOrd="1" destOrd="0" presId="urn:microsoft.com/office/officeart/2008/layout/LinedList"/>
    <dgm:cxn modelId="{B74F4602-1DF0-49D5-8598-46B3269E2766}" type="presParOf" srcId="{7FFED9E9-1A5B-41C6-B52F-79921D5589D7}" destId="{94D6CA86-90A2-4C2C-9537-E4DE6A7377DF}" srcOrd="4" destOrd="0" presId="urn:microsoft.com/office/officeart/2008/layout/LinedList"/>
    <dgm:cxn modelId="{A89CED7D-1227-4A9D-BF18-428264DC56E7}" type="presParOf" srcId="{7FFED9E9-1A5B-41C6-B52F-79921D5589D7}" destId="{22B557FA-E8C7-4A10-B74F-B8BCB9AB3747}" srcOrd="5" destOrd="0" presId="urn:microsoft.com/office/officeart/2008/layout/LinedList"/>
    <dgm:cxn modelId="{AFABDA27-B0BB-4282-A4A9-3DB8D2D9B0E4}" type="presParOf" srcId="{22B557FA-E8C7-4A10-B74F-B8BCB9AB3747}" destId="{8B3D2322-81FF-4196-B206-0D8777892B03}" srcOrd="0" destOrd="0" presId="urn:microsoft.com/office/officeart/2008/layout/LinedList"/>
    <dgm:cxn modelId="{540DBE1F-3E38-46A3-80A1-B8547F4C7313}" type="presParOf" srcId="{22B557FA-E8C7-4A10-B74F-B8BCB9AB3747}" destId="{AAD07080-2E86-48F1-B3A3-91057BC5EB42}" srcOrd="1" destOrd="0" presId="urn:microsoft.com/office/officeart/2008/layout/LinedList"/>
    <dgm:cxn modelId="{90C20445-E072-442F-8A1F-49D4DC5EDB9F}" type="presParOf" srcId="{7FFED9E9-1A5B-41C6-B52F-79921D5589D7}" destId="{CE8F9C78-DD96-4A73-BA15-68027160F948}" srcOrd="6" destOrd="0" presId="urn:microsoft.com/office/officeart/2008/layout/LinedList"/>
    <dgm:cxn modelId="{AE31AD44-DCE7-4C43-9ECF-0A7844F35939}" type="presParOf" srcId="{7FFED9E9-1A5B-41C6-B52F-79921D5589D7}" destId="{42592C21-8EB2-4F5E-B2E5-D99FE169E1AD}" srcOrd="7" destOrd="0" presId="urn:microsoft.com/office/officeart/2008/layout/LinedList"/>
    <dgm:cxn modelId="{24E4EB62-361B-4DCF-8306-E3BBDB9FF56D}" type="presParOf" srcId="{42592C21-8EB2-4F5E-B2E5-D99FE169E1AD}" destId="{C9C35ED2-96A1-417D-82EA-7E93116D5536}" srcOrd="0" destOrd="0" presId="urn:microsoft.com/office/officeart/2008/layout/LinedList"/>
    <dgm:cxn modelId="{24B70AAD-C572-4AF0-874E-38A31151562A}" type="presParOf" srcId="{42592C21-8EB2-4F5E-B2E5-D99FE169E1AD}" destId="{BAB95DAC-54C7-4B4C-A7DD-A6D793A00D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BFA62A-B5B5-4908-A8E7-296C95FB759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367023-E407-44E6-9F7E-08D951DD1E7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</a:t>
          </a:r>
          <a:r>
            <a:rPr lang="en-NG" dirty="0"/>
            <a:t>ableau </a:t>
          </a:r>
          <a:r>
            <a:rPr lang="en-GB" dirty="0">
              <a:hlinkClick xmlns:r="http://schemas.openxmlformats.org/officeDocument/2006/relationships" r:id="rId1"/>
            </a:rPr>
            <a:t>https://public.tableau.com/app/profile/onyeka.okonkwo/viz/CreditCS/CreditCS</a:t>
          </a:r>
          <a:endParaRPr lang="en-US" dirty="0"/>
        </a:p>
      </dgm:t>
    </dgm:pt>
    <dgm:pt modelId="{375F1865-33CD-4D9C-B1DB-FCCDAB01B4CE}" type="parTrans" cxnId="{CFFBCC1B-399F-497D-948C-DC3448707D60}">
      <dgm:prSet/>
      <dgm:spPr/>
      <dgm:t>
        <a:bodyPr/>
        <a:lstStyle/>
        <a:p>
          <a:endParaRPr lang="en-US"/>
        </a:p>
      </dgm:t>
    </dgm:pt>
    <dgm:pt modelId="{8F22915D-E77F-4B3A-A5F1-382996072D3C}" type="sibTrans" cxnId="{CFFBCC1B-399F-497D-948C-DC3448707D60}">
      <dgm:prSet/>
      <dgm:spPr/>
      <dgm:t>
        <a:bodyPr/>
        <a:lstStyle/>
        <a:p>
          <a:endParaRPr lang="en-US"/>
        </a:p>
      </dgm:t>
    </dgm:pt>
    <dgm:pt modelId="{693A977F-050B-477E-B3E6-B50BA82FA950}" type="pres">
      <dgm:prSet presAssocID="{FDBFA62A-B5B5-4908-A8E7-296C95FB759A}" presName="root" presStyleCnt="0">
        <dgm:presLayoutVars>
          <dgm:dir/>
          <dgm:resizeHandles val="exact"/>
        </dgm:presLayoutVars>
      </dgm:prSet>
      <dgm:spPr/>
    </dgm:pt>
    <dgm:pt modelId="{ED31BA26-2418-4F59-B28E-74E823A931F5}" type="pres">
      <dgm:prSet presAssocID="{BF367023-E407-44E6-9F7E-08D951DD1E71}" presName="compNode" presStyleCnt="0"/>
      <dgm:spPr/>
    </dgm:pt>
    <dgm:pt modelId="{D47D2D84-A88C-4AEB-91C8-ADFFB33DB4ED}" type="pres">
      <dgm:prSet presAssocID="{BF367023-E407-44E6-9F7E-08D951DD1E71}" presName="bgRect" presStyleLbl="bgShp" presStyleIdx="0" presStyleCnt="1"/>
      <dgm:spPr/>
    </dgm:pt>
    <dgm:pt modelId="{F71D5DEB-3823-408E-ABBD-444ACB5016D2}" type="pres">
      <dgm:prSet presAssocID="{BF367023-E407-44E6-9F7E-08D951DD1E71}" presName="iconRect" presStyleLbl="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B97851E-7B8F-48D0-A21C-63046040D6EC}" type="pres">
      <dgm:prSet presAssocID="{BF367023-E407-44E6-9F7E-08D951DD1E71}" presName="spaceRect" presStyleCnt="0"/>
      <dgm:spPr/>
    </dgm:pt>
    <dgm:pt modelId="{ED39CAB4-EE3B-4DDE-80E4-5AC3B05E0815}" type="pres">
      <dgm:prSet presAssocID="{BF367023-E407-44E6-9F7E-08D951DD1E71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FFBCC1B-399F-497D-948C-DC3448707D60}" srcId="{FDBFA62A-B5B5-4908-A8E7-296C95FB759A}" destId="{BF367023-E407-44E6-9F7E-08D951DD1E71}" srcOrd="0" destOrd="0" parTransId="{375F1865-33CD-4D9C-B1DB-FCCDAB01B4CE}" sibTransId="{8F22915D-E77F-4B3A-A5F1-382996072D3C}"/>
    <dgm:cxn modelId="{0DD24051-3360-418A-BA19-BDC941C47587}" type="presOf" srcId="{FDBFA62A-B5B5-4908-A8E7-296C95FB759A}" destId="{693A977F-050B-477E-B3E6-B50BA82FA950}" srcOrd="0" destOrd="0" presId="urn:microsoft.com/office/officeart/2018/2/layout/IconVerticalSolidList"/>
    <dgm:cxn modelId="{DD2BB5D9-E933-44F0-816B-E95351AFB6BB}" type="presOf" srcId="{BF367023-E407-44E6-9F7E-08D951DD1E71}" destId="{ED39CAB4-EE3B-4DDE-80E4-5AC3B05E0815}" srcOrd="0" destOrd="0" presId="urn:microsoft.com/office/officeart/2018/2/layout/IconVerticalSolidList"/>
    <dgm:cxn modelId="{0C049616-B3F6-45B0-A9DD-42A799FBB9EA}" type="presParOf" srcId="{693A977F-050B-477E-B3E6-B50BA82FA950}" destId="{ED31BA26-2418-4F59-B28E-74E823A931F5}" srcOrd="0" destOrd="0" presId="urn:microsoft.com/office/officeart/2018/2/layout/IconVerticalSolidList"/>
    <dgm:cxn modelId="{D008CA4B-1A63-44CA-AE7F-18DFA8145A79}" type="presParOf" srcId="{ED31BA26-2418-4F59-B28E-74E823A931F5}" destId="{D47D2D84-A88C-4AEB-91C8-ADFFB33DB4ED}" srcOrd="0" destOrd="0" presId="urn:microsoft.com/office/officeart/2018/2/layout/IconVerticalSolidList"/>
    <dgm:cxn modelId="{1E0BE656-3393-469B-BE37-6BEBEDA213C4}" type="presParOf" srcId="{ED31BA26-2418-4F59-B28E-74E823A931F5}" destId="{F71D5DEB-3823-408E-ABBD-444ACB5016D2}" srcOrd="1" destOrd="0" presId="urn:microsoft.com/office/officeart/2018/2/layout/IconVerticalSolidList"/>
    <dgm:cxn modelId="{1E81AF40-5AEA-41BD-9657-1FDA25373F63}" type="presParOf" srcId="{ED31BA26-2418-4F59-B28E-74E823A931F5}" destId="{DB97851E-7B8F-48D0-A21C-63046040D6EC}" srcOrd="2" destOrd="0" presId="urn:microsoft.com/office/officeart/2018/2/layout/IconVerticalSolidList"/>
    <dgm:cxn modelId="{C21AD350-B515-4F87-8AAD-42E6A5CE38C8}" type="presParOf" srcId="{ED31BA26-2418-4F59-B28E-74E823A931F5}" destId="{ED39CAB4-EE3B-4DDE-80E4-5AC3B05E08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B18FA-3AD0-418C-B518-E63DB4716276}">
      <dsp:nvSpPr>
        <dsp:cNvPr id="0" name=""/>
        <dsp:cNvSpPr/>
      </dsp:nvSpPr>
      <dsp:spPr>
        <a:xfrm>
          <a:off x="0" y="0"/>
          <a:ext cx="8825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094E7-A93B-414A-8501-E592775A0513}">
      <dsp:nvSpPr>
        <dsp:cNvPr id="0" name=""/>
        <dsp:cNvSpPr/>
      </dsp:nvSpPr>
      <dsp:spPr>
        <a:xfrm>
          <a:off x="0" y="0"/>
          <a:ext cx="8825659" cy="1708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/>
            <a:t>● Descriptive analytics</a:t>
          </a:r>
          <a:endParaRPr lang="en-US" sz="4200" kern="1200"/>
        </a:p>
      </dsp:txBody>
      <dsp:txXfrm>
        <a:off x="0" y="0"/>
        <a:ext cx="8825659" cy="1708149"/>
      </dsp:txXfrm>
    </dsp:sp>
    <dsp:sp modelId="{F3EF90A2-BFDF-4996-BCBE-71C89A9D37EF}">
      <dsp:nvSpPr>
        <dsp:cNvPr id="0" name=""/>
        <dsp:cNvSpPr/>
      </dsp:nvSpPr>
      <dsp:spPr>
        <a:xfrm>
          <a:off x="0" y="1708149"/>
          <a:ext cx="8825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D7802-DAFF-456A-B1D5-A178BB4BCD44}">
      <dsp:nvSpPr>
        <dsp:cNvPr id="0" name=""/>
        <dsp:cNvSpPr/>
      </dsp:nvSpPr>
      <dsp:spPr>
        <a:xfrm>
          <a:off x="0" y="1708149"/>
          <a:ext cx="8825659" cy="1708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/>
            <a:t>● PAR Analysis showing evolution and recommendation</a:t>
          </a:r>
          <a:endParaRPr lang="en-US" sz="4200" kern="1200"/>
        </a:p>
      </dsp:txBody>
      <dsp:txXfrm>
        <a:off x="0" y="1708149"/>
        <a:ext cx="8825659" cy="17081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9CE34-0821-4654-B6E3-D2CE6BFE615F}">
      <dsp:nvSpPr>
        <dsp:cNvPr id="0" name=""/>
        <dsp:cNvSpPr/>
      </dsp:nvSpPr>
      <dsp:spPr>
        <a:xfrm>
          <a:off x="0" y="796"/>
          <a:ext cx="8824913" cy="1103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PREP THE DATA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Got clarity if dataset, performed data cleaning (NA values) and EDA using R</a:t>
          </a:r>
        </a:p>
      </dsp:txBody>
      <dsp:txXfrm>
        <a:off x="53877" y="54673"/>
        <a:ext cx="8717159" cy="995921"/>
      </dsp:txXfrm>
    </dsp:sp>
    <dsp:sp modelId="{357B6C86-535A-4B8C-8140-97B41E09AE21}">
      <dsp:nvSpPr>
        <dsp:cNvPr id="0" name=""/>
        <dsp:cNvSpPr/>
      </dsp:nvSpPr>
      <dsp:spPr>
        <a:xfrm>
          <a:off x="0" y="1156312"/>
          <a:ext cx="8824913" cy="1103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DEEP DIVE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Analysed customer and default information. Carried out PAR evaluation</a:t>
          </a:r>
        </a:p>
      </dsp:txBody>
      <dsp:txXfrm>
        <a:off x="53877" y="1210189"/>
        <a:ext cx="8717159" cy="995921"/>
      </dsp:txXfrm>
    </dsp:sp>
    <dsp:sp modelId="{8C5BCDBA-4BB5-49D8-8681-9E25F6D7D92F}">
      <dsp:nvSpPr>
        <dsp:cNvPr id="0" name=""/>
        <dsp:cNvSpPr/>
      </dsp:nvSpPr>
      <dsp:spPr>
        <a:xfrm>
          <a:off x="0" y="2311827"/>
          <a:ext cx="8824913" cy="1103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INSIGHTS AND RECOMMENDATION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Visualized results on Tableau and R and provided recommendations for implementation</a:t>
          </a:r>
        </a:p>
      </dsp:txBody>
      <dsp:txXfrm>
        <a:off x="53877" y="2365704"/>
        <a:ext cx="8717159" cy="9959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3936B-A59E-4EB0-946F-3E1A13856031}">
      <dsp:nvSpPr>
        <dsp:cNvPr id="0" name=""/>
        <dsp:cNvSpPr/>
      </dsp:nvSpPr>
      <dsp:spPr>
        <a:xfrm>
          <a:off x="0" y="417"/>
          <a:ext cx="8825659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E46DB-942E-4D57-ADF2-8C1D95BF910A}">
      <dsp:nvSpPr>
        <dsp:cNvPr id="0" name=""/>
        <dsp:cNvSpPr/>
      </dsp:nvSpPr>
      <dsp:spPr>
        <a:xfrm>
          <a:off x="295193" y="219982"/>
          <a:ext cx="536716" cy="536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CA040-A85E-4697-930A-F33F8AC8B050}">
      <dsp:nvSpPr>
        <dsp:cNvPr id="0" name=""/>
        <dsp:cNvSpPr/>
      </dsp:nvSpPr>
      <dsp:spPr>
        <a:xfrm>
          <a:off x="1127103" y="417"/>
          <a:ext cx="7698555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1900" kern="1200"/>
            <a:t>PAR is lower the longer the time period.</a:t>
          </a:r>
          <a:endParaRPr lang="en-US" sz="1900" kern="1200"/>
        </a:p>
      </dsp:txBody>
      <dsp:txXfrm>
        <a:off x="1127103" y="417"/>
        <a:ext cx="7698555" cy="975847"/>
      </dsp:txXfrm>
    </dsp:sp>
    <dsp:sp modelId="{CDE19AFD-5C70-4B9A-B11B-EC5A0FF40B67}">
      <dsp:nvSpPr>
        <dsp:cNvPr id="0" name=""/>
        <dsp:cNvSpPr/>
      </dsp:nvSpPr>
      <dsp:spPr>
        <a:xfrm>
          <a:off x="0" y="1220226"/>
          <a:ext cx="8825659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6CFA3-C8CE-40B7-83E6-9FC6F8A6B9EB}">
      <dsp:nvSpPr>
        <dsp:cNvPr id="0" name=""/>
        <dsp:cNvSpPr/>
      </dsp:nvSpPr>
      <dsp:spPr>
        <a:xfrm>
          <a:off x="295193" y="1439791"/>
          <a:ext cx="536716" cy="536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EA21B-39DF-4223-8D05-90B717664D32}">
      <dsp:nvSpPr>
        <dsp:cNvPr id="0" name=""/>
        <dsp:cNvSpPr/>
      </dsp:nvSpPr>
      <dsp:spPr>
        <a:xfrm>
          <a:off x="1127103" y="1220226"/>
          <a:ext cx="7698555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1900" kern="1200" dirty="0"/>
            <a:t>Generally</a:t>
          </a:r>
          <a:r>
            <a:rPr lang="en-US" sz="1900" kern="1200" dirty="0"/>
            <a:t>,</a:t>
          </a:r>
          <a:r>
            <a:rPr lang="en-NG" sz="1900" kern="1200" dirty="0"/>
            <a:t> at PAR30 and PAR60 Portfolio-at-Risk is at its lowest.</a:t>
          </a:r>
          <a:endParaRPr lang="en-US" sz="1900" kern="1200" dirty="0"/>
        </a:p>
      </dsp:txBody>
      <dsp:txXfrm>
        <a:off x="1127103" y="1220226"/>
        <a:ext cx="7698555" cy="975847"/>
      </dsp:txXfrm>
    </dsp:sp>
    <dsp:sp modelId="{58FBECC4-A083-4872-9806-E2A1C29D7210}">
      <dsp:nvSpPr>
        <dsp:cNvPr id="0" name=""/>
        <dsp:cNvSpPr/>
      </dsp:nvSpPr>
      <dsp:spPr>
        <a:xfrm>
          <a:off x="0" y="2440035"/>
          <a:ext cx="8825659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44669-6322-477C-8366-7E3BB727CC6C}">
      <dsp:nvSpPr>
        <dsp:cNvPr id="0" name=""/>
        <dsp:cNvSpPr/>
      </dsp:nvSpPr>
      <dsp:spPr>
        <a:xfrm>
          <a:off x="295193" y="2659601"/>
          <a:ext cx="536716" cy="536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25E74-B09E-453E-A6C1-68566D57C952}">
      <dsp:nvSpPr>
        <dsp:cNvPr id="0" name=""/>
        <dsp:cNvSpPr/>
      </dsp:nvSpPr>
      <dsp:spPr>
        <a:xfrm>
          <a:off x="1127103" y="2440035"/>
          <a:ext cx="7698555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1900" kern="1200"/>
            <a:t>Higher payment default within PAR7 and PAR15. Possible indication of short repayment period leading to higher default.</a:t>
          </a:r>
          <a:endParaRPr lang="en-US" sz="1900" kern="1200"/>
        </a:p>
      </dsp:txBody>
      <dsp:txXfrm>
        <a:off x="1127103" y="2440035"/>
        <a:ext cx="7698555" cy="9758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96E6C-CBA3-4A8B-B928-473A99884CCE}">
      <dsp:nvSpPr>
        <dsp:cNvPr id="0" name=""/>
        <dsp:cNvSpPr/>
      </dsp:nvSpPr>
      <dsp:spPr>
        <a:xfrm>
          <a:off x="0" y="640"/>
          <a:ext cx="63912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1A304-1FE5-4CC7-8722-BEF85F0DA763}">
      <dsp:nvSpPr>
        <dsp:cNvPr id="0" name=""/>
        <dsp:cNvSpPr/>
      </dsp:nvSpPr>
      <dsp:spPr>
        <a:xfrm>
          <a:off x="0" y="640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2100" kern="1200"/>
            <a:t>Consider offering more loans in the Scaling and Long categories.</a:t>
          </a:r>
          <a:endParaRPr lang="en-US" sz="2100" kern="1200"/>
        </a:p>
      </dsp:txBody>
      <dsp:txXfrm>
        <a:off x="0" y="640"/>
        <a:ext cx="6391275" cy="1049081"/>
      </dsp:txXfrm>
    </dsp:sp>
    <dsp:sp modelId="{206D867D-4D49-45F8-84A4-67AF8BD0155A}">
      <dsp:nvSpPr>
        <dsp:cNvPr id="0" name=""/>
        <dsp:cNvSpPr/>
      </dsp:nvSpPr>
      <dsp:spPr>
        <a:xfrm>
          <a:off x="0" y="1049721"/>
          <a:ext cx="6391275" cy="0"/>
        </a:xfrm>
        <a:prstGeom prst="line">
          <a:avLst/>
        </a:prstGeom>
        <a:solidFill>
          <a:schemeClr val="accent2">
            <a:hueOff val="-4941430"/>
            <a:satOff val="225"/>
            <a:lumOff val="0"/>
            <a:alphaOff val="0"/>
          </a:schemeClr>
        </a:solidFill>
        <a:ln w="19050" cap="rnd" cmpd="sng" algn="ctr">
          <a:solidFill>
            <a:schemeClr val="accent2">
              <a:hueOff val="-4941430"/>
              <a:satOff val="225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8DF6A-6188-49F4-9A3C-75B371F9A4A0}">
      <dsp:nvSpPr>
        <dsp:cNvPr id="0" name=""/>
        <dsp:cNvSpPr/>
      </dsp:nvSpPr>
      <dsp:spPr>
        <a:xfrm>
          <a:off x="0" y="1049721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2100" kern="1200"/>
            <a:t>Restructure existing loans within the Short category to enable customers pay easily;</a:t>
          </a:r>
          <a:endParaRPr lang="en-US" sz="2100" kern="1200"/>
        </a:p>
      </dsp:txBody>
      <dsp:txXfrm>
        <a:off x="0" y="1049721"/>
        <a:ext cx="6391275" cy="1049081"/>
      </dsp:txXfrm>
    </dsp:sp>
    <dsp:sp modelId="{C07D12EC-6155-4DB5-BE38-335A26F17CBF}">
      <dsp:nvSpPr>
        <dsp:cNvPr id="0" name=""/>
        <dsp:cNvSpPr/>
      </dsp:nvSpPr>
      <dsp:spPr>
        <a:xfrm>
          <a:off x="0" y="2098802"/>
          <a:ext cx="6391275" cy="0"/>
        </a:xfrm>
        <a:prstGeom prst="line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accent2">
              <a:hueOff val="-9882860"/>
              <a:satOff val="45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623A9-E9A5-4995-8401-F2CD7070FCD7}">
      <dsp:nvSpPr>
        <dsp:cNvPr id="0" name=""/>
        <dsp:cNvSpPr/>
      </dsp:nvSpPr>
      <dsp:spPr>
        <a:xfrm>
          <a:off x="0" y="2098802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2100" kern="1200"/>
            <a:t>Payment timeline for short loans may also be extended and/or place a cap on disbursement in this category.</a:t>
          </a:r>
          <a:endParaRPr lang="en-US" sz="2100" kern="1200"/>
        </a:p>
      </dsp:txBody>
      <dsp:txXfrm>
        <a:off x="0" y="2098802"/>
        <a:ext cx="6391275" cy="1049081"/>
      </dsp:txXfrm>
    </dsp:sp>
    <dsp:sp modelId="{14CC0145-4828-44A8-8B47-F2CD7D6F5353}">
      <dsp:nvSpPr>
        <dsp:cNvPr id="0" name=""/>
        <dsp:cNvSpPr/>
      </dsp:nvSpPr>
      <dsp:spPr>
        <a:xfrm>
          <a:off x="0" y="3147884"/>
          <a:ext cx="6391275" cy="0"/>
        </a:xfrm>
        <a:prstGeom prst="line">
          <a:avLst/>
        </a:prstGeom>
        <a:solidFill>
          <a:schemeClr val="accent2">
            <a:hueOff val="-14824290"/>
            <a:satOff val="676"/>
            <a:lumOff val="0"/>
            <a:alphaOff val="0"/>
          </a:schemeClr>
        </a:solidFill>
        <a:ln w="19050" cap="rnd" cmpd="sng" algn="ctr">
          <a:solidFill>
            <a:schemeClr val="accent2">
              <a:hueOff val="-14824290"/>
              <a:satOff val="676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7CC3-608E-415C-B9B0-0C9912C1BEBD}">
      <dsp:nvSpPr>
        <dsp:cNvPr id="0" name=""/>
        <dsp:cNvSpPr/>
      </dsp:nvSpPr>
      <dsp:spPr>
        <a:xfrm>
          <a:off x="0" y="3147884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2100" kern="1200"/>
            <a:t>To ensure timely payments, reminders should be sent to customers. </a:t>
          </a:r>
          <a:endParaRPr lang="en-US" sz="2100" kern="1200"/>
        </a:p>
      </dsp:txBody>
      <dsp:txXfrm>
        <a:off x="0" y="3147884"/>
        <a:ext cx="6391275" cy="1049081"/>
      </dsp:txXfrm>
    </dsp:sp>
    <dsp:sp modelId="{A8E8EB07-457D-47AD-A862-B43160A7B607}">
      <dsp:nvSpPr>
        <dsp:cNvPr id="0" name=""/>
        <dsp:cNvSpPr/>
      </dsp:nvSpPr>
      <dsp:spPr>
        <a:xfrm>
          <a:off x="0" y="4196965"/>
          <a:ext cx="6391275" cy="0"/>
        </a:xfrm>
        <a:prstGeom prst="line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2DD71-CE33-4576-B66A-000CE46BD9C7}">
      <dsp:nvSpPr>
        <dsp:cNvPr id="0" name=""/>
        <dsp:cNvSpPr/>
      </dsp:nvSpPr>
      <dsp:spPr>
        <a:xfrm>
          <a:off x="0" y="4196965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2100" kern="1200"/>
            <a:t>Automation with existing bank accounts could also help.</a:t>
          </a:r>
          <a:endParaRPr lang="en-US" sz="2100" kern="1200"/>
        </a:p>
      </dsp:txBody>
      <dsp:txXfrm>
        <a:off x="0" y="4196965"/>
        <a:ext cx="6391275" cy="10490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9DF88-9B3A-42F7-A326-054C5D5D8ECF}">
      <dsp:nvSpPr>
        <dsp:cNvPr id="0" name=""/>
        <dsp:cNvSpPr/>
      </dsp:nvSpPr>
      <dsp:spPr>
        <a:xfrm>
          <a:off x="0" y="0"/>
          <a:ext cx="96253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71FD7-11FC-4EFF-B214-C7C0940ACEEC}">
      <dsp:nvSpPr>
        <dsp:cNvPr id="0" name=""/>
        <dsp:cNvSpPr/>
      </dsp:nvSpPr>
      <dsp:spPr>
        <a:xfrm>
          <a:off x="0" y="0"/>
          <a:ext cx="9625383" cy="771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M</a:t>
          </a:r>
          <a:r>
            <a:rPr lang="en-NG" sz="2100" kern="1200" dirty="0"/>
            <a:t>anagement should look into expanding presence in other geographical locations beyond Y25. </a:t>
          </a:r>
          <a:endParaRPr lang="en-US" sz="2100" kern="1200" dirty="0"/>
        </a:p>
      </dsp:txBody>
      <dsp:txXfrm>
        <a:off x="0" y="0"/>
        <a:ext cx="9625383" cy="771615"/>
      </dsp:txXfrm>
    </dsp:sp>
    <dsp:sp modelId="{90965263-CD91-4823-8544-38BEA5B53D20}">
      <dsp:nvSpPr>
        <dsp:cNvPr id="0" name=""/>
        <dsp:cNvSpPr/>
      </dsp:nvSpPr>
      <dsp:spPr>
        <a:xfrm>
          <a:off x="0" y="771615"/>
          <a:ext cx="96253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72E56-3CE9-4614-921A-DEB3F9ACC519}">
      <dsp:nvSpPr>
        <dsp:cNvPr id="0" name=""/>
        <dsp:cNvSpPr/>
      </dsp:nvSpPr>
      <dsp:spPr>
        <a:xfrm>
          <a:off x="0" y="771615"/>
          <a:ext cx="9625383" cy="771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2100" kern="1200"/>
            <a:t>Offer more incentive to women to capture more of this market. Reports have shown that women do better with repaying loans.</a:t>
          </a:r>
          <a:endParaRPr lang="en-US" sz="2100" kern="1200"/>
        </a:p>
      </dsp:txBody>
      <dsp:txXfrm>
        <a:off x="0" y="771615"/>
        <a:ext cx="9625383" cy="771615"/>
      </dsp:txXfrm>
    </dsp:sp>
    <dsp:sp modelId="{94D6CA86-90A2-4C2C-9537-E4DE6A7377DF}">
      <dsp:nvSpPr>
        <dsp:cNvPr id="0" name=""/>
        <dsp:cNvSpPr/>
      </dsp:nvSpPr>
      <dsp:spPr>
        <a:xfrm>
          <a:off x="0" y="1543230"/>
          <a:ext cx="96253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D2322-81FF-4196-B206-0D8777892B03}">
      <dsp:nvSpPr>
        <dsp:cNvPr id="0" name=""/>
        <dsp:cNvSpPr/>
      </dsp:nvSpPr>
      <dsp:spPr>
        <a:xfrm>
          <a:off x="0" y="1543230"/>
          <a:ext cx="9625383" cy="771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2100" kern="1200"/>
            <a:t>Consider partnerships with other banks as  automation could prove effective for loan repayment. </a:t>
          </a:r>
          <a:endParaRPr lang="en-US" sz="2100" kern="1200"/>
        </a:p>
      </dsp:txBody>
      <dsp:txXfrm>
        <a:off x="0" y="1543230"/>
        <a:ext cx="9625383" cy="771615"/>
      </dsp:txXfrm>
    </dsp:sp>
    <dsp:sp modelId="{CE8F9C78-DD96-4A73-BA15-68027160F948}">
      <dsp:nvSpPr>
        <dsp:cNvPr id="0" name=""/>
        <dsp:cNvSpPr/>
      </dsp:nvSpPr>
      <dsp:spPr>
        <a:xfrm>
          <a:off x="0" y="2314845"/>
          <a:ext cx="96253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35ED2-96A1-417D-82EA-7E93116D5536}">
      <dsp:nvSpPr>
        <dsp:cNvPr id="0" name=""/>
        <dsp:cNvSpPr/>
      </dsp:nvSpPr>
      <dsp:spPr>
        <a:xfrm>
          <a:off x="0" y="2314845"/>
          <a:ext cx="9625383" cy="771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2100" kern="1200"/>
            <a:t>Discuss with accounting/finance team to manage ERP.</a:t>
          </a:r>
          <a:endParaRPr lang="en-US" sz="2100" kern="1200"/>
        </a:p>
      </dsp:txBody>
      <dsp:txXfrm>
        <a:off x="0" y="2314845"/>
        <a:ext cx="9625383" cy="7716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D2D84-A88C-4AEB-91C8-ADFFB33DB4ED}">
      <dsp:nvSpPr>
        <dsp:cNvPr id="0" name=""/>
        <dsp:cNvSpPr/>
      </dsp:nvSpPr>
      <dsp:spPr>
        <a:xfrm>
          <a:off x="0" y="1195704"/>
          <a:ext cx="8825659" cy="10248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D5DEB-3823-408E-ABBD-444ACB5016D2}">
      <dsp:nvSpPr>
        <dsp:cNvPr id="0" name=""/>
        <dsp:cNvSpPr/>
      </dsp:nvSpPr>
      <dsp:spPr>
        <a:xfrm>
          <a:off x="310029" y="1426305"/>
          <a:ext cx="563689" cy="563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9CAB4-EE3B-4DDE-80E4-5AC3B05E0815}">
      <dsp:nvSpPr>
        <dsp:cNvPr id="0" name=""/>
        <dsp:cNvSpPr/>
      </dsp:nvSpPr>
      <dsp:spPr>
        <a:xfrm>
          <a:off x="1183747" y="1195704"/>
          <a:ext cx="7641911" cy="102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" tIns="108468" rIns="108468" bIns="10846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</a:t>
          </a:r>
          <a:r>
            <a:rPr lang="en-NG" sz="1500" kern="1200" dirty="0"/>
            <a:t>ableau </a:t>
          </a:r>
          <a:r>
            <a:rPr lang="en-GB" sz="1500" kern="1200" dirty="0">
              <a:hlinkClick xmlns:r="http://schemas.openxmlformats.org/officeDocument/2006/relationships" r:id="rId3"/>
            </a:rPr>
            <a:t>https://public.tableau.com/app/profile/onyeka.okonkwo/viz/CreditCS/CreditCS</a:t>
          </a:r>
          <a:endParaRPr lang="en-US" sz="1500" kern="1200" dirty="0"/>
        </a:p>
      </dsp:txBody>
      <dsp:txXfrm>
        <a:off x="1183747" y="1195704"/>
        <a:ext cx="7641911" cy="1024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8ABE3C1-DBE1-495D-B57B-2849774B866A}" type="datetimeFigureOut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0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250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709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201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736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735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976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FA3F48C-C7C6-4055-9F49-3777875E72AE}" type="datetimeFigureOut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25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2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9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5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1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766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1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9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4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5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8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yekaOnline" TargetMode="External"/><Relationship Id="rId2" Type="http://schemas.openxmlformats.org/officeDocument/2006/relationships/hyperlink" Target="https://www.linkedin.com/in/onyeka-okonkw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CF04D-1F01-B34C-B893-2CC2B5DC3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Loan data Case study</a:t>
            </a:r>
            <a:endParaRPr lang="en-NG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4ADAC-49DA-8A41-B70B-436A41206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NG" sz="1100" dirty="0">
                <a:solidFill>
                  <a:schemeClr val="tx2"/>
                </a:solidFill>
              </a:rPr>
              <a:t>Case Study presented by Onyeka Okonkwo</a:t>
            </a:r>
            <a:endParaRPr lang="en-US" sz="1100" dirty="0">
              <a:solidFill>
                <a:schemeClr val="tx2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100" dirty="0" err="1">
                <a:solidFill>
                  <a:schemeClr val="tx2"/>
                </a:solidFill>
              </a:rPr>
              <a:t>Linkedin</a:t>
            </a:r>
            <a:r>
              <a:rPr lang="en-US" sz="1100" dirty="0">
                <a:solidFill>
                  <a:schemeClr val="tx2"/>
                </a:solidFill>
              </a:rPr>
              <a:t>: </a:t>
            </a:r>
            <a:r>
              <a:rPr lang="en-US" sz="1100" dirty="0">
                <a:solidFill>
                  <a:schemeClr val="tx2"/>
                </a:solidFill>
                <a:hlinkClick r:id="rId2"/>
              </a:rPr>
              <a:t>Onyeka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endParaRPr lang="en-NG" sz="1100" dirty="0">
              <a:solidFill>
                <a:schemeClr val="tx2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100" dirty="0" err="1">
                <a:solidFill>
                  <a:schemeClr val="tx2"/>
                </a:solidFill>
              </a:rPr>
              <a:t>Github</a:t>
            </a:r>
            <a:r>
              <a:rPr lang="en-US" sz="1100" dirty="0">
                <a:solidFill>
                  <a:schemeClr val="tx2"/>
                </a:solidFill>
              </a:rPr>
              <a:t> @</a:t>
            </a:r>
            <a:r>
              <a:rPr lang="en-US" sz="1100" dirty="0">
                <a:solidFill>
                  <a:schemeClr val="tx2"/>
                </a:solidFill>
                <a:hlinkClick r:id="rId3"/>
              </a:rPr>
              <a:t>Onyekaonline</a:t>
            </a:r>
            <a:endParaRPr lang="en-US" sz="1100" dirty="0">
              <a:solidFill>
                <a:schemeClr val="tx2"/>
              </a:solidFill>
            </a:endParaRPr>
          </a:p>
          <a:p>
            <a:pPr algn="ctr">
              <a:lnSpc>
                <a:spcPct val="90000"/>
              </a:lnSpc>
            </a:pPr>
            <a:endParaRPr lang="en-US" sz="1100" dirty="0">
              <a:solidFill>
                <a:schemeClr val="tx2"/>
              </a:solidFill>
            </a:endParaRPr>
          </a:p>
          <a:p>
            <a:pPr algn="ctr">
              <a:lnSpc>
                <a:spcPct val="90000"/>
              </a:lnSpc>
            </a:pPr>
            <a:endParaRPr lang="en-NG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38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1C7165-8A3A-44EB-88D0-4EFA36A00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1081473-BB93-49A4-B605-4E2053739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6D244-ABEF-4040-B760-2B64C722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838200"/>
            <a:ext cx="8825659" cy="977902"/>
          </a:xfrm>
        </p:spPr>
        <p:txBody>
          <a:bodyPr>
            <a:normAutofit/>
          </a:bodyPr>
          <a:lstStyle/>
          <a:p>
            <a:pPr algn="ctr"/>
            <a:r>
              <a:rPr lang="en-NG">
                <a:solidFill>
                  <a:srgbClr val="EBEBEB"/>
                </a:solidFill>
              </a:rPr>
              <a:t>Insights (contd)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53B6E-AF86-E944-ABB1-17098AC01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NG" sz="2000">
                <a:solidFill>
                  <a:srgbClr val="404040"/>
                </a:solidFill>
              </a:rPr>
              <a:t>Women took more loans for business and education; men for auto/car and transport/travel.</a:t>
            </a:r>
          </a:p>
          <a:p>
            <a:r>
              <a:rPr lang="en-NG" sz="2000">
                <a:solidFill>
                  <a:srgbClr val="404040"/>
                </a:solidFill>
              </a:rPr>
              <a:t>High concentration of customers in state Y25.</a:t>
            </a:r>
          </a:p>
          <a:p>
            <a:r>
              <a:rPr lang="en-NG" sz="2000">
                <a:solidFill>
                  <a:srgbClr val="404040"/>
                </a:solidFill>
              </a:rPr>
              <a:t>Majority of customers use bank C.</a:t>
            </a:r>
          </a:p>
          <a:p>
            <a:r>
              <a:rPr lang="en-NG" sz="2000">
                <a:solidFill>
                  <a:srgbClr val="404040"/>
                </a:solidFill>
              </a:rPr>
              <a:t>More default within 7 days.</a:t>
            </a:r>
          </a:p>
          <a:p>
            <a:r>
              <a:rPr lang="en-NG" sz="2000">
                <a:solidFill>
                  <a:srgbClr val="404040"/>
                </a:solidFill>
              </a:rPr>
              <a:t>80% of loans were in the Short category ensures adequate liquidity if repayment is timely.</a:t>
            </a:r>
          </a:p>
          <a:p>
            <a:endParaRPr lang="en-NG" sz="2000">
              <a:solidFill>
                <a:srgbClr val="404040"/>
              </a:solidFill>
            </a:endParaRPr>
          </a:p>
          <a:p>
            <a:endParaRPr lang="en-NG" sz="2000">
              <a:solidFill>
                <a:srgbClr val="404040"/>
              </a:solidFill>
            </a:endParaRPr>
          </a:p>
          <a:p>
            <a:endParaRPr lang="en-NG" sz="20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41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4B7B-388D-8F46-90AA-99172B51D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NG">
                <a:solidFill>
                  <a:srgbClr val="EBEBEB"/>
                </a:solidFill>
              </a:rPr>
              <a:t>GLP and PAR Analysis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060992B-B94E-3D40-9813-AE13A0F12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25453"/>
            <a:ext cx="184731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NG" altLang="en-NG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NG" altLang="en-N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NG" altLang="en-N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NG" altLang="en-N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NG" altLang="en-N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199C4A-722B-2B41-BB1D-6CC273ADCF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815210"/>
              </p:ext>
            </p:extLst>
          </p:nvPr>
        </p:nvGraphicFramePr>
        <p:xfrm>
          <a:off x="1286934" y="3481742"/>
          <a:ext cx="9625391" cy="1973442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681335">
                  <a:extLst>
                    <a:ext uri="{9D8B030D-6E8A-4147-A177-3AD203B41FA5}">
                      <a16:colId xmlns:a16="http://schemas.microsoft.com/office/drawing/2014/main" val="2594469428"/>
                    </a:ext>
                  </a:extLst>
                </a:gridCol>
                <a:gridCol w="1118007">
                  <a:extLst>
                    <a:ext uri="{9D8B030D-6E8A-4147-A177-3AD203B41FA5}">
                      <a16:colId xmlns:a16="http://schemas.microsoft.com/office/drawing/2014/main" val="4134663801"/>
                    </a:ext>
                  </a:extLst>
                </a:gridCol>
                <a:gridCol w="1118007">
                  <a:extLst>
                    <a:ext uri="{9D8B030D-6E8A-4147-A177-3AD203B41FA5}">
                      <a16:colId xmlns:a16="http://schemas.microsoft.com/office/drawing/2014/main" val="4046040348"/>
                    </a:ext>
                  </a:extLst>
                </a:gridCol>
                <a:gridCol w="1118007">
                  <a:extLst>
                    <a:ext uri="{9D8B030D-6E8A-4147-A177-3AD203B41FA5}">
                      <a16:colId xmlns:a16="http://schemas.microsoft.com/office/drawing/2014/main" val="2422944181"/>
                    </a:ext>
                  </a:extLst>
                </a:gridCol>
                <a:gridCol w="1118007">
                  <a:extLst>
                    <a:ext uri="{9D8B030D-6E8A-4147-A177-3AD203B41FA5}">
                      <a16:colId xmlns:a16="http://schemas.microsoft.com/office/drawing/2014/main" val="3705749774"/>
                    </a:ext>
                  </a:extLst>
                </a:gridCol>
                <a:gridCol w="1118007">
                  <a:extLst>
                    <a:ext uri="{9D8B030D-6E8A-4147-A177-3AD203B41FA5}">
                      <a16:colId xmlns:a16="http://schemas.microsoft.com/office/drawing/2014/main" val="319297048"/>
                    </a:ext>
                  </a:extLst>
                </a:gridCol>
                <a:gridCol w="1118007">
                  <a:extLst>
                    <a:ext uri="{9D8B030D-6E8A-4147-A177-3AD203B41FA5}">
                      <a16:colId xmlns:a16="http://schemas.microsoft.com/office/drawing/2014/main" val="888531326"/>
                    </a:ext>
                  </a:extLst>
                </a:gridCol>
                <a:gridCol w="1118007">
                  <a:extLst>
                    <a:ext uri="{9D8B030D-6E8A-4147-A177-3AD203B41FA5}">
                      <a16:colId xmlns:a16="http://schemas.microsoft.com/office/drawing/2014/main" val="276646272"/>
                    </a:ext>
                  </a:extLst>
                </a:gridCol>
                <a:gridCol w="1118007">
                  <a:extLst>
                    <a:ext uri="{9D8B030D-6E8A-4147-A177-3AD203B41FA5}">
                      <a16:colId xmlns:a16="http://schemas.microsoft.com/office/drawing/2014/main" val="1071219457"/>
                    </a:ext>
                  </a:extLst>
                </a:gridCol>
              </a:tblGrid>
              <a:tr h="3289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Weeks</a:t>
                      </a:r>
                      <a:endParaRPr lang="en-GB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NG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NG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NG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NG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NG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NG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NG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NG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extLst>
                  <a:ext uri="{0D108BD9-81ED-4DB2-BD59-A6C34878D82A}">
                    <a16:rowId xmlns:a16="http://schemas.microsoft.com/office/drawing/2014/main" val="850697256"/>
                  </a:ext>
                </a:extLst>
              </a:tr>
              <a:tr h="3289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GLP</a:t>
                      </a:r>
                      <a:endParaRPr lang="en-GB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1,375,404,576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1,405,305,146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1,411,598,292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1,414,476,977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1,458,110,474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1,452,277,510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1,461,959,963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1,432,066,814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extLst>
                  <a:ext uri="{0D108BD9-81ED-4DB2-BD59-A6C34878D82A}">
                    <a16:rowId xmlns:a16="http://schemas.microsoft.com/office/drawing/2014/main" val="3510152549"/>
                  </a:ext>
                </a:extLst>
              </a:tr>
              <a:tr h="3289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PAR7</a:t>
                      </a:r>
                      <a:endParaRPr lang="en-GB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27.39%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26.26%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26.51%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26.40%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27.42%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27.53%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27.65%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28.37%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extLst>
                  <a:ext uri="{0D108BD9-81ED-4DB2-BD59-A6C34878D82A}">
                    <a16:rowId xmlns:a16="http://schemas.microsoft.com/office/drawing/2014/main" val="1815748754"/>
                  </a:ext>
                </a:extLst>
              </a:tr>
              <a:tr h="3289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PAR15</a:t>
                      </a:r>
                      <a:endParaRPr lang="en-GB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23.28%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23.16%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23.08%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22.92%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22.75%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23.56%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23.78%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24.52%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extLst>
                  <a:ext uri="{0D108BD9-81ED-4DB2-BD59-A6C34878D82A}">
                    <a16:rowId xmlns:a16="http://schemas.microsoft.com/office/drawing/2014/main" val="1980569063"/>
                  </a:ext>
                </a:extLst>
              </a:tr>
              <a:tr h="3289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PAR30</a:t>
                      </a:r>
                      <a:endParaRPr lang="en-GB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17.44%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17.13%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17.52%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17.87%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17.63%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17.05%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16.82%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18.26%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extLst>
                  <a:ext uri="{0D108BD9-81ED-4DB2-BD59-A6C34878D82A}">
                    <a16:rowId xmlns:a16="http://schemas.microsoft.com/office/drawing/2014/main" val="198998898"/>
                  </a:ext>
                </a:extLst>
              </a:tr>
              <a:tr h="3289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PAR60</a:t>
                      </a:r>
                      <a:endParaRPr lang="en-GB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7.86%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8.19%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8.46%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8.18%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8.09%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7.61%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7.45%</a:t>
                      </a:r>
                      <a:endParaRPr lang="en-NG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G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8.29%</a:t>
                      </a:r>
                      <a:endParaRPr lang="en-NG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57" marR="63057" marT="63057" marB="63057"/>
                </a:tc>
                <a:extLst>
                  <a:ext uri="{0D108BD9-81ED-4DB2-BD59-A6C34878D82A}">
                    <a16:rowId xmlns:a16="http://schemas.microsoft.com/office/drawing/2014/main" val="4128475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894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6C9D-0FA5-8C43-BD85-7274F710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/>
              <a:t>Observations (GLP and PAR Analysis)</a:t>
            </a:r>
            <a:endParaRPr lang="en-NG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900372E-EF2B-4F24-8AA4-9206F566F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635670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655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1C7165-8A3A-44EB-88D0-4EFA36A00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A1081473-BB93-49A4-B605-4E2053739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FEEA8-DC3D-0D4B-A88A-58F41229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838200"/>
            <a:ext cx="8825659" cy="977902"/>
          </a:xfrm>
        </p:spPr>
        <p:txBody>
          <a:bodyPr>
            <a:normAutofit/>
          </a:bodyPr>
          <a:lstStyle/>
          <a:p>
            <a:pPr algn="ctr"/>
            <a:r>
              <a:rPr lang="en-NG">
                <a:solidFill>
                  <a:srgbClr val="EBEBEB"/>
                </a:solidFill>
              </a:rPr>
              <a:t>Observations (other)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20AD4-0B78-5B4F-B209-A24BCAFD4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NG" sz="2000">
                <a:solidFill>
                  <a:srgbClr val="404040"/>
                </a:solidFill>
              </a:rPr>
              <a:t>There may be possible system errors in recording the balance on individual customers’ account after repayment is made for a loan.</a:t>
            </a:r>
          </a:p>
          <a:p>
            <a:r>
              <a:rPr lang="en-NG" sz="2000">
                <a:solidFill>
                  <a:srgbClr val="404040"/>
                </a:solidFill>
              </a:rPr>
              <a:t>Some customers also paid higher than their available loan balance. This may be a system glitch, manual recording error, or inadequate reporting for the customer. </a:t>
            </a:r>
          </a:p>
          <a:p>
            <a:endParaRPr lang="en-NG" sz="20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18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F924FB-86CB-2E44-94F0-571A4090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NG" sz="2300">
                <a:solidFill>
                  <a:srgbClr val="EBEBEB"/>
                </a:solidFill>
              </a:rPr>
              <a:t>Recommendations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263403-0E06-425E-818F-C871CADF0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09978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64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DA73-FA98-2D48-9024-457C6C74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NG">
                <a:solidFill>
                  <a:srgbClr val="EBEBEB"/>
                </a:solidFill>
              </a:rPr>
              <a:t>Recommendations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566D73E0-F153-494A-B51F-B97EC1B4C3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133858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2463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BFEC-CF31-654E-BE73-85C0D4F7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Appendix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28ED503-8A20-4DA7-94E3-D64EE5E660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547883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946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D1058-B626-A04C-8DE9-C8604A0D5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NG" sz="3200">
                <a:solidFill>
                  <a:srgbClr val="EBEBEB"/>
                </a:solidFill>
              </a:rPr>
              <a:t>Company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C9F0A-9F41-404E-BE75-7CFF6A29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GB" sz="2000" dirty="0"/>
              <a:t>The Company is an automated lending service focused on increasing access to credit for individual borrowers.</a:t>
            </a:r>
          </a:p>
          <a:p>
            <a:endParaRPr lang="en-GB" sz="2000" dirty="0"/>
          </a:p>
          <a:p>
            <a:r>
              <a:rPr lang="en-GB" sz="2000" dirty="0"/>
              <a:t>Loans from moneylenders are designed to be short term loans that tide you over to the next payday. Best for people looking for unsecured personal  loan.</a:t>
            </a:r>
          </a:p>
          <a:p>
            <a:pPr marL="0" indent="0">
              <a:buNone/>
            </a:pPr>
            <a:br>
              <a:rPr lang="en-GB" sz="2000" dirty="0"/>
            </a:br>
            <a:endParaRPr lang="en-NG" sz="2000" dirty="0"/>
          </a:p>
        </p:txBody>
      </p:sp>
    </p:spTree>
    <p:extLst>
      <p:ext uri="{BB962C8B-B14F-4D97-AF65-F5344CB8AC3E}">
        <p14:creationId xmlns:p14="http://schemas.microsoft.com/office/powerpoint/2010/main" val="10865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1C7165-8A3A-44EB-88D0-4EFA36A00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1081473-BB93-49A4-B605-4E2053739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C6EBD-8D7D-5E49-86E5-FFE2402F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838200"/>
            <a:ext cx="8825659" cy="977902"/>
          </a:xfrm>
        </p:spPr>
        <p:txBody>
          <a:bodyPr>
            <a:normAutofit/>
          </a:bodyPr>
          <a:lstStyle/>
          <a:p>
            <a:pPr algn="ctr"/>
            <a:r>
              <a:rPr lang="en-NG">
                <a:solidFill>
                  <a:srgbClr val="EBEBEB"/>
                </a:solidFill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9467-90A9-BB40-8854-716169E9E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NG" sz="2000">
                <a:solidFill>
                  <a:srgbClr val="404040"/>
                </a:solidFill>
              </a:rPr>
              <a:t>The company wishes to understand customer and loan information, its Gross Loan Portfolio and Portfolio at Risk, and what it could do better.</a:t>
            </a:r>
          </a:p>
        </p:txBody>
      </p:sp>
    </p:spTree>
    <p:extLst>
      <p:ext uri="{BB962C8B-B14F-4D97-AF65-F5344CB8AC3E}">
        <p14:creationId xmlns:p14="http://schemas.microsoft.com/office/powerpoint/2010/main" val="393078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425D-AA4D-434E-8B02-7AA8AABE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/>
              <a:t>Requirement </a:t>
            </a:r>
            <a:endParaRPr lang="en-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89F160-BFB0-49F3-B8A6-5D4BA2FBE5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684572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30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91D9-672A-A047-92B4-43EA3ACF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/>
              <a:t>Analysis Approach</a:t>
            </a:r>
            <a:endParaRPr lang="en-N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EF8D4A-B59B-414E-9604-6664209FF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140832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49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0264E-26BD-8A4C-BDEC-1F6FB33DF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8420" y="1370143"/>
            <a:ext cx="6391270" cy="4157446"/>
          </a:xfrm>
        </p:spPr>
        <p:txBody>
          <a:bodyPr anchor="ctr">
            <a:normAutofit/>
          </a:bodyPr>
          <a:lstStyle/>
          <a:p>
            <a:r>
              <a:rPr lang="en-NG" sz="6600">
                <a:solidFill>
                  <a:schemeClr val="tx1"/>
                </a:solidFill>
              </a:rPr>
              <a:t>KEY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5BCF4-3B26-4247-96A2-B3A908CEB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861" y="1370143"/>
            <a:ext cx="2913091" cy="4157446"/>
          </a:xfrm>
        </p:spPr>
        <p:txBody>
          <a:bodyPr anchor="ctr">
            <a:normAutofit/>
          </a:bodyPr>
          <a:lstStyle/>
          <a:p>
            <a:pPr algn="r"/>
            <a:r>
              <a:rPr lang="en-US" sz="2000"/>
              <a:t>Data</a:t>
            </a:r>
            <a:endParaRPr lang="en-NG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101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7EFFCE-659B-3745-8AD8-AC2776DC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NG" sz="3200">
                <a:solidFill>
                  <a:schemeClr val="tx1"/>
                </a:solidFill>
              </a:rPr>
              <a:t>Customers </a:t>
            </a:r>
            <a:br>
              <a:rPr lang="en-NG" sz="3200">
                <a:solidFill>
                  <a:schemeClr val="tx1"/>
                </a:solidFill>
              </a:rPr>
            </a:br>
            <a:endParaRPr lang="en-NG" sz="320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34554-1B06-0646-94D5-7C9F690EB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NG">
                <a:solidFill>
                  <a:schemeClr val="tx1"/>
                </a:solidFill>
              </a:rPr>
              <a:t>59,998 customers over the period.</a:t>
            </a:r>
          </a:p>
          <a:p>
            <a:r>
              <a:rPr lang="en-NG">
                <a:solidFill>
                  <a:schemeClr val="tx1"/>
                </a:solidFill>
              </a:rPr>
              <a:t>Ages range from 18 to 51 years</a:t>
            </a:r>
          </a:p>
          <a:p>
            <a:r>
              <a:rPr lang="en-NG">
                <a:solidFill>
                  <a:schemeClr val="tx1"/>
                </a:solidFill>
              </a:rPr>
              <a:t>68% of loan customers are male and 31% female.</a:t>
            </a:r>
          </a:p>
          <a:p>
            <a:r>
              <a:rPr lang="en-NG">
                <a:solidFill>
                  <a:schemeClr val="tx1"/>
                </a:solidFill>
              </a:rPr>
              <a:t>42.9% required loan for Business, and between 5% – 11% for Household goods, Personal, Emergency, Education and Medical Fees.</a:t>
            </a:r>
          </a:p>
          <a:p>
            <a:r>
              <a:rPr lang="en-NG">
                <a:solidFill>
                  <a:schemeClr val="tx1"/>
                </a:solidFill>
              </a:rPr>
              <a:t> Resident in 37 states and use 19 banks.</a:t>
            </a:r>
          </a:p>
          <a:p>
            <a:r>
              <a:rPr lang="en-NG">
                <a:solidFill>
                  <a:schemeClr val="tx1"/>
                </a:solidFill>
              </a:rPr>
              <a:t>More self-employed women and employed men.</a:t>
            </a:r>
          </a:p>
        </p:txBody>
      </p:sp>
    </p:spTree>
    <p:extLst>
      <p:ext uri="{BB962C8B-B14F-4D97-AF65-F5344CB8AC3E}">
        <p14:creationId xmlns:p14="http://schemas.microsoft.com/office/powerpoint/2010/main" val="383117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0F52DC-795E-A24E-BF66-04F1E563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NG" sz="3200">
                <a:solidFill>
                  <a:schemeClr val="tx1"/>
                </a:solidFill>
              </a:rPr>
              <a:t>Loan</a:t>
            </a:r>
            <a:br>
              <a:rPr lang="en-NG" sz="3200">
                <a:solidFill>
                  <a:schemeClr val="tx1"/>
                </a:solidFill>
              </a:rPr>
            </a:br>
            <a:r>
              <a:rPr lang="en-NG" sz="3200">
                <a:solidFill>
                  <a:schemeClr val="tx1"/>
                </a:solidFill>
              </a:rPr>
              <a:t>(amounts are presented in Naira)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C623A-65D7-A148-9DC7-4230B4116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NG">
                <a:solidFill>
                  <a:schemeClr val="tx1"/>
                </a:solidFill>
              </a:rPr>
              <a:t>3 Product categories – Short, Scaling, Long.</a:t>
            </a:r>
          </a:p>
          <a:p>
            <a:r>
              <a:rPr lang="en-NG">
                <a:solidFill>
                  <a:schemeClr val="tx1"/>
                </a:solidFill>
              </a:rPr>
              <a:t>80% of loans were in the Short category.</a:t>
            </a:r>
          </a:p>
          <a:p>
            <a:r>
              <a:rPr lang="en-NG">
                <a:solidFill>
                  <a:schemeClr val="tx1"/>
                </a:solidFill>
              </a:rPr>
              <a:t>108,752 loans disbursed to 59,998 customers.</a:t>
            </a:r>
          </a:p>
          <a:p>
            <a:r>
              <a:rPr lang="en-NG">
                <a:solidFill>
                  <a:schemeClr val="tx1"/>
                </a:solidFill>
              </a:rPr>
              <a:t>Highest amount disbursed was N273,810 and lowest was N7,143.</a:t>
            </a:r>
          </a:p>
          <a:p>
            <a:r>
              <a:rPr lang="en-NG">
                <a:solidFill>
                  <a:schemeClr val="tx1"/>
                </a:solidFill>
              </a:rPr>
              <a:t>37.9% of customers were late on payment.</a:t>
            </a:r>
          </a:p>
          <a:p>
            <a:r>
              <a:rPr lang="en-NG">
                <a:solidFill>
                  <a:schemeClr val="tx1"/>
                </a:solidFill>
              </a:rPr>
              <a:t>Long products are often taken for business reason.</a:t>
            </a:r>
          </a:p>
          <a:p>
            <a:endParaRPr lang="en-NG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83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C1C7165-8A3A-44EB-88D0-4EFA36A00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A1081473-BB93-49A4-B605-4E2053739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1B1DD-2C09-4842-A20B-31AF145E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838200"/>
            <a:ext cx="8825659" cy="977902"/>
          </a:xfrm>
        </p:spPr>
        <p:txBody>
          <a:bodyPr>
            <a:normAutofit/>
          </a:bodyPr>
          <a:lstStyle/>
          <a:p>
            <a:pPr algn="ctr"/>
            <a:r>
              <a:rPr lang="en-NG">
                <a:solidFill>
                  <a:srgbClr val="EBEBEB"/>
                </a:solidFill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97E4-860A-B64D-A25A-67EF0E19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NG" sz="2000">
                <a:solidFill>
                  <a:srgbClr val="404040"/>
                </a:solidFill>
              </a:rPr>
              <a:t>Between both genders, most customers took the Short Loan.</a:t>
            </a:r>
          </a:p>
          <a:p>
            <a:r>
              <a:rPr lang="en-NG" sz="2000">
                <a:solidFill>
                  <a:srgbClr val="404040"/>
                </a:solidFill>
              </a:rPr>
              <a:t>About 62% of women pay on-time compared to 60% men.</a:t>
            </a:r>
          </a:p>
          <a:p>
            <a:r>
              <a:rPr lang="en-NG" sz="2000">
                <a:solidFill>
                  <a:srgbClr val="404040"/>
                </a:solidFill>
              </a:rPr>
              <a:t>In the Scaling product, customers between ages 30 and 40 took the most loans.</a:t>
            </a:r>
          </a:p>
          <a:p>
            <a:r>
              <a:rPr lang="en-NG" sz="2000">
                <a:solidFill>
                  <a:srgbClr val="404040"/>
                </a:solidFill>
              </a:rPr>
              <a:t>And customers aged 25 – 30years took more Short loans.</a:t>
            </a:r>
          </a:p>
          <a:p>
            <a:r>
              <a:rPr lang="en-NG" sz="2000">
                <a:solidFill>
                  <a:srgbClr val="404040"/>
                </a:solidFill>
              </a:rPr>
              <a:t>Long loans are evenly distributed across board.</a:t>
            </a:r>
          </a:p>
          <a:p>
            <a:r>
              <a:rPr lang="en-NG" sz="2000">
                <a:solidFill>
                  <a:srgbClr val="404040"/>
                </a:solidFill>
              </a:rPr>
              <a:t>Men took more Scaling loan and women more Long product</a:t>
            </a:r>
          </a:p>
        </p:txBody>
      </p:sp>
    </p:spTree>
    <p:extLst>
      <p:ext uri="{BB962C8B-B14F-4D97-AF65-F5344CB8AC3E}">
        <p14:creationId xmlns:p14="http://schemas.microsoft.com/office/powerpoint/2010/main" val="3704522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{0EB61BD8-2A38-1441-A48D-4AE1378195AA}tf10001076</Template>
  <TotalTime>176</TotalTime>
  <Words>766</Words>
  <Application>Microsoft Office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Loan data Case study</vt:lpstr>
      <vt:lpstr>Company </vt:lpstr>
      <vt:lpstr>Problem Statement </vt:lpstr>
      <vt:lpstr>Requirement </vt:lpstr>
      <vt:lpstr>Analysis Approach</vt:lpstr>
      <vt:lpstr>KEY INSIGHTS</vt:lpstr>
      <vt:lpstr>Customers  </vt:lpstr>
      <vt:lpstr>Loan (amounts are presented in Naira)</vt:lpstr>
      <vt:lpstr>Insights</vt:lpstr>
      <vt:lpstr>Insights (contd)</vt:lpstr>
      <vt:lpstr>GLP and PAR Analysis</vt:lpstr>
      <vt:lpstr>Observations (GLP and PAR Analysis)</vt:lpstr>
      <vt:lpstr>Observations (other)</vt:lpstr>
      <vt:lpstr>Recommendations</vt:lpstr>
      <vt:lpstr>Recommendations</vt:lpstr>
      <vt:lpstr>Appendix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QuickCheck Assessment</dc:title>
  <dc:subject/>
  <dc:creator>Microsoft Office User</dc:creator>
  <cp:keywords/>
  <dc:description/>
  <cp:lastModifiedBy>Okonkwo, Onyeka</cp:lastModifiedBy>
  <cp:revision>12</cp:revision>
  <dcterms:created xsi:type="dcterms:W3CDTF">2021-09-29T17:59:38Z</dcterms:created>
  <dcterms:modified xsi:type="dcterms:W3CDTF">2021-11-05T12:56:30Z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2021-10-28T09:26:41Z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6337c007-9a18-48e9-81e0-4e27d8a6f533</vt:lpwstr>
  </property>
  <property fmtid="{D5CDD505-2E9C-101B-9397-08002B2CF9AE}" pid="8" name="MSIP_Label_ea60d57e-af5b-4752-ac57-3e4f28ca11dc_ContentBits">
    <vt:lpwstr>0</vt:lpwstr>
  </property>
</Properties>
</file>