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ms-office.legacyDiagramTex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legacyDocTextInfo.bin" ContentType="application/vnd.ms-office.legacyDocTextInfo"/>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52"/>
  </p:notesMasterIdLst>
  <p:sldIdLst>
    <p:sldId id="256" r:id="rId2"/>
    <p:sldId id="257" r:id="rId3"/>
    <p:sldId id="292" r:id="rId4"/>
    <p:sldId id="286" r:id="rId5"/>
    <p:sldId id="259" r:id="rId6"/>
    <p:sldId id="260" r:id="rId7"/>
    <p:sldId id="268" r:id="rId8"/>
    <p:sldId id="364" r:id="rId9"/>
    <p:sldId id="295" r:id="rId10"/>
    <p:sldId id="365" r:id="rId11"/>
    <p:sldId id="366" r:id="rId12"/>
    <p:sldId id="367" r:id="rId13"/>
    <p:sldId id="368" r:id="rId14"/>
    <p:sldId id="266" r:id="rId15"/>
    <p:sldId id="267" r:id="rId16"/>
    <p:sldId id="296" r:id="rId17"/>
    <p:sldId id="297" r:id="rId18"/>
    <p:sldId id="261" r:id="rId19"/>
    <p:sldId id="262" r:id="rId20"/>
    <p:sldId id="263" r:id="rId21"/>
    <p:sldId id="264" r:id="rId22"/>
    <p:sldId id="265" r:id="rId23"/>
    <p:sldId id="269" r:id="rId24"/>
    <p:sldId id="270" r:id="rId25"/>
    <p:sldId id="271" r:id="rId26"/>
    <p:sldId id="274" r:id="rId27"/>
    <p:sldId id="275" r:id="rId28"/>
    <p:sldId id="276" r:id="rId29"/>
    <p:sldId id="298" r:id="rId30"/>
    <p:sldId id="277" r:id="rId31"/>
    <p:sldId id="279" r:id="rId32"/>
    <p:sldId id="290" r:id="rId33"/>
    <p:sldId id="291" r:id="rId34"/>
    <p:sldId id="289" r:id="rId35"/>
    <p:sldId id="299" r:id="rId36"/>
    <p:sldId id="300" r:id="rId37"/>
    <p:sldId id="301" r:id="rId38"/>
    <p:sldId id="314" r:id="rId39"/>
    <p:sldId id="315" r:id="rId40"/>
    <p:sldId id="318" r:id="rId41"/>
    <p:sldId id="319" r:id="rId42"/>
    <p:sldId id="280" r:id="rId43"/>
    <p:sldId id="281" r:id="rId44"/>
    <p:sldId id="282" r:id="rId45"/>
    <p:sldId id="283" r:id="rId46"/>
    <p:sldId id="284" r:id="rId47"/>
    <p:sldId id="285" r:id="rId48"/>
    <p:sldId id="287" r:id="rId49"/>
    <p:sldId id="288" r:id="rId50"/>
    <p:sldId id="272" r:id="rId5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2B13D"/>
    <a:srgbClr val="44271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17" autoAdjust="0"/>
    <p:restoredTop sz="87688" autoAdjust="0"/>
  </p:normalViewPr>
  <p:slideViewPr>
    <p:cSldViewPr>
      <p:cViewPr>
        <p:scale>
          <a:sx n="66" d="100"/>
          <a:sy n="66" d="100"/>
        </p:scale>
        <p:origin x="-1284" y="-8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876"/>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06/relationships/legacyDocTextInfo" Target="legacyDocTextInfo.bin"/><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microsoft.com/office/2006/relationships/legacyDiagramText" Target="legacyDiagramText3.bin"/><Relationship Id="rId2" Type="http://schemas.microsoft.com/office/2006/relationships/legacyDiagramText" Target="legacyDiagramText2.bin"/><Relationship Id="rId1" Type="http://schemas.microsoft.com/office/2006/relationships/legacyDiagramText" Target="legacyDiagramText1.bin"/><Relationship Id="rId4" Type="http://schemas.microsoft.com/office/2006/relationships/legacyDiagramText" Target="legacyDiagramText4.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614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789F864F-DE9E-4AB3-A585-5C2FDE02536C}" type="datetimeFigureOut">
              <a:rPr lang="en-US"/>
              <a:pPr>
                <a:defRPr/>
              </a:pPr>
              <a:t>1/5/2009</a:t>
            </a:fld>
            <a:endParaRPr lang="en-US"/>
          </a:p>
        </p:txBody>
      </p:sp>
      <p:sp>
        <p:nvSpPr>
          <p:cNvPr id="13316" name="Rectangle 4"/>
          <p:cNvSpPr>
            <a:spLocks noGrp="1"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4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614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3CC4514C-090F-4639-A9A2-52841BE1A2C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rrowheads="1" noTextEdit="1"/>
          </p:cNvSpPr>
          <p:nvPr>
            <p:ph type="sldImg"/>
          </p:nvPr>
        </p:nvSpPr>
        <p:spPr>
          <a:ln/>
        </p:spPr>
      </p:sp>
      <p:sp>
        <p:nvSpPr>
          <p:cNvPr id="65538" name="Rectangle 3"/>
          <p:cNvSpPr>
            <a:spLocks noGrp="1" noChangeArrowheads="1"/>
          </p:cNvSpPr>
          <p:nvPr>
            <p:ph type="body" idx="1"/>
          </p:nvPr>
        </p:nvSpPr>
        <p:spPr>
          <a:noFill/>
          <a:ln/>
        </p:spPr>
        <p:txBody>
          <a:bodyPr/>
          <a:lstStyle/>
          <a:p>
            <a:pPr eaLnBrk="1" hangingPunct="1">
              <a:lnSpc>
                <a:spcPct val="80000"/>
              </a:lnSpc>
            </a:pPr>
            <a:r>
              <a:rPr lang="en-US" sz="800" smtClean="0"/>
              <a:t>The Root Cause Analysis Model has three major headings: Don't Know, Can't Comply, and Won't Comply. Each heading includes three categories that the trainer can pose as questions. The trainer should start with the heading Don't Know and then ask questions one through three in sequence. For example, under the heading Don't Know, the trainer should ask, "Did the brother or chapter ever know about the requirement?" The information that the trainer gathered from interviews, sensing sessions, observation, and document reviews should lead him or her to a particular answer. The trainer should not stop upon finding an answer to a question. More than one reason may exist for compliance or non-compliance, so the inspector should follow the model all the way through. </a:t>
            </a:r>
          </a:p>
          <a:p>
            <a:pPr eaLnBrk="1" hangingPunct="1">
              <a:lnSpc>
                <a:spcPct val="80000"/>
              </a:lnSpc>
            </a:pPr>
            <a:r>
              <a:rPr lang="en-US" sz="800" smtClean="0"/>
              <a:t>a. </a:t>
            </a:r>
            <a:r>
              <a:rPr lang="en-US" sz="800" b="1" smtClean="0"/>
              <a:t>Don't Know</a:t>
            </a:r>
            <a:r>
              <a:rPr lang="en-US" sz="800" smtClean="0"/>
              <a:t>. </a:t>
            </a:r>
          </a:p>
          <a:p>
            <a:pPr eaLnBrk="1" hangingPunct="1">
              <a:lnSpc>
                <a:spcPct val="80000"/>
              </a:lnSpc>
            </a:pPr>
            <a:r>
              <a:rPr lang="en-US" sz="800" smtClean="0"/>
              <a:t>(1) </a:t>
            </a:r>
            <a:r>
              <a:rPr lang="en-US" sz="800" b="1" smtClean="0"/>
              <a:t>Never Knew: </a:t>
            </a:r>
            <a:r>
              <a:rPr lang="en-US" sz="800" u="sng" smtClean="0"/>
              <a:t>Did the person or unit ever know about the requirement? </a:t>
            </a:r>
            <a:r>
              <a:rPr lang="en-US" sz="800" smtClean="0"/>
              <a:t>A positive answer to this question usually means that some organization at some echelon failed to get the information down to the required level. </a:t>
            </a:r>
          </a:p>
          <a:p>
            <a:pPr eaLnBrk="1" hangingPunct="1">
              <a:lnSpc>
                <a:spcPct val="80000"/>
              </a:lnSpc>
            </a:pPr>
            <a:r>
              <a:rPr lang="en-US" sz="800" smtClean="0"/>
              <a:t>(2) </a:t>
            </a:r>
            <a:r>
              <a:rPr lang="en-US" sz="800" b="1" smtClean="0"/>
              <a:t>Forgot: </a:t>
            </a:r>
            <a:r>
              <a:rPr lang="en-US" sz="800" u="sng" smtClean="0"/>
              <a:t>Did the person or unit forget about the requirement? </a:t>
            </a:r>
            <a:r>
              <a:rPr lang="en-US" sz="800" smtClean="0"/>
              <a:t>A positive answer to this question usually suggests a local -- or personal -- problem and not a systemic problem. </a:t>
            </a:r>
          </a:p>
          <a:p>
            <a:pPr eaLnBrk="1" hangingPunct="1">
              <a:lnSpc>
                <a:spcPct val="80000"/>
              </a:lnSpc>
            </a:pPr>
            <a:r>
              <a:rPr lang="en-US" sz="800" smtClean="0"/>
              <a:t>(3) </a:t>
            </a:r>
            <a:r>
              <a:rPr lang="en-US" sz="800" b="1" smtClean="0"/>
              <a:t>Task Implied: </a:t>
            </a:r>
            <a:r>
              <a:rPr lang="en-US" sz="800" u="sng" smtClean="0"/>
              <a:t>Was the task implied but the unit or person lacked the knowledge or experience to recognize the requirement? </a:t>
            </a:r>
            <a:r>
              <a:rPr lang="en-US" sz="800" smtClean="0"/>
              <a:t>In organizations whose members are highly experienced, identifying and accomplishing implied tasks is second nature. But in organizations that suffer from rapid turnover and varying levels of experience, the leadership should compensate by providing more explicit guidance. </a:t>
            </a:r>
          </a:p>
          <a:p>
            <a:pPr eaLnBrk="1" hangingPunct="1">
              <a:lnSpc>
                <a:spcPct val="80000"/>
              </a:lnSpc>
            </a:pPr>
            <a:r>
              <a:rPr lang="en-US" sz="800" smtClean="0"/>
              <a:t>b. </a:t>
            </a:r>
            <a:r>
              <a:rPr lang="en-US" sz="800" b="1" smtClean="0"/>
              <a:t>Can't Comply</a:t>
            </a:r>
            <a:r>
              <a:rPr lang="en-US" sz="800" smtClean="0"/>
              <a:t>. </a:t>
            </a:r>
          </a:p>
          <a:p>
            <a:pPr eaLnBrk="1" hangingPunct="1">
              <a:lnSpc>
                <a:spcPct val="80000"/>
              </a:lnSpc>
            </a:pPr>
            <a:r>
              <a:rPr lang="en-US" sz="800" smtClean="0"/>
              <a:t>(1) </a:t>
            </a:r>
            <a:r>
              <a:rPr lang="en-US" sz="800" b="1" smtClean="0"/>
              <a:t>Scarce Resources: </a:t>
            </a:r>
            <a:r>
              <a:rPr lang="en-US" sz="800" u="sng" smtClean="0"/>
              <a:t>Did the person or unit have the resources to accomplish the requirement? </a:t>
            </a:r>
            <a:r>
              <a:rPr lang="en-US" sz="800" smtClean="0"/>
              <a:t>Many units often lack the resources to accomplish many of their assigned missions. The scarcest resources tend to be time and money. Part of the problem may be a conscious decision that a leader made concerning priorities. Before an inspector challenges a unit's priorities, the inspector must view and understand the bigger picture. The priorities the leader selected may be the right ones, but that fact does not mean that the inspector cannot question the decision. </a:t>
            </a:r>
          </a:p>
          <a:p>
            <a:pPr eaLnBrk="1" hangingPunct="1">
              <a:lnSpc>
                <a:spcPct val="80000"/>
              </a:lnSpc>
            </a:pPr>
            <a:r>
              <a:rPr lang="en-US" sz="800" smtClean="0"/>
              <a:t>(2) </a:t>
            </a:r>
            <a:r>
              <a:rPr lang="en-US" sz="800" b="1" smtClean="0"/>
              <a:t>Don't Know How: </a:t>
            </a:r>
            <a:r>
              <a:rPr lang="en-US" sz="800" u="sng" smtClean="0"/>
              <a:t>Did the person or unit know how to meet the requirement? </a:t>
            </a:r>
            <a:r>
              <a:rPr lang="en-US" sz="800" smtClean="0"/>
              <a:t>A negative response to this question might suggest a lack of training or experience. The resources may be available, but the unit or person simply lacked the knowledge to perform the task -- even if the unit or person knew about the requirement. </a:t>
            </a:r>
          </a:p>
          <a:p>
            <a:pPr eaLnBrk="1" hangingPunct="1">
              <a:lnSpc>
                <a:spcPct val="80000"/>
              </a:lnSpc>
            </a:pPr>
            <a:r>
              <a:rPr lang="en-US" sz="800" smtClean="0"/>
              <a:t>(3) </a:t>
            </a:r>
            <a:r>
              <a:rPr lang="en-US" sz="800" b="1" smtClean="0"/>
              <a:t>Impossibility: </a:t>
            </a:r>
            <a:r>
              <a:rPr lang="en-US" sz="800" u="sng" smtClean="0"/>
              <a:t>Was the requirement impossible for the unit or person to perform? </a:t>
            </a:r>
            <a:r>
              <a:rPr lang="en-US" sz="800" smtClean="0"/>
              <a:t>A positive response to this question suggests that training, resources, and knowledge of the requirement were there, but the unit or person found the task impossible to accomplish. A number of potential reasons may surface. Perhaps the task was overly ambitious and incredibly difficult to perform under any circumstances. </a:t>
            </a:r>
          </a:p>
          <a:p>
            <a:pPr eaLnBrk="1" hangingPunct="1">
              <a:lnSpc>
                <a:spcPct val="80000"/>
              </a:lnSpc>
            </a:pPr>
            <a:r>
              <a:rPr lang="en-US" sz="800" smtClean="0"/>
              <a:t>c. </a:t>
            </a:r>
            <a:r>
              <a:rPr lang="en-US" sz="800" b="1" smtClean="0"/>
              <a:t>Won't Comply</a:t>
            </a:r>
            <a:r>
              <a:rPr lang="en-US" sz="800" smtClean="0"/>
              <a:t>. </a:t>
            </a:r>
          </a:p>
          <a:p>
            <a:pPr eaLnBrk="1" hangingPunct="1">
              <a:lnSpc>
                <a:spcPct val="80000"/>
              </a:lnSpc>
            </a:pPr>
            <a:r>
              <a:rPr lang="en-US" sz="800" smtClean="0"/>
              <a:t>(1) </a:t>
            </a:r>
            <a:r>
              <a:rPr lang="en-US" sz="800" b="1" smtClean="0"/>
              <a:t>No reward: </a:t>
            </a:r>
            <a:r>
              <a:rPr lang="en-US" sz="800" u="sng" smtClean="0"/>
              <a:t>Would the person or unit be rewarded for completing the requirement? </a:t>
            </a:r>
            <a:r>
              <a:rPr lang="en-US" sz="800" smtClean="0"/>
              <a:t>Some people consciously decide not to comply with requirements that do not benefit them or their unit -- or are "dumb" in their estimation. Some people simply avoid difficult tasks. A disciplinary penalty may be involved in decisions of this nature. </a:t>
            </a:r>
          </a:p>
          <a:p>
            <a:pPr eaLnBrk="1" hangingPunct="1">
              <a:lnSpc>
                <a:spcPct val="80000"/>
              </a:lnSpc>
            </a:pPr>
            <a:r>
              <a:rPr lang="en-US" sz="800" smtClean="0"/>
              <a:t>(2) </a:t>
            </a:r>
            <a:r>
              <a:rPr lang="en-US" sz="800" b="1" smtClean="0"/>
              <a:t>No Penalty: </a:t>
            </a:r>
            <a:r>
              <a:rPr lang="en-US" sz="800" u="sng" smtClean="0"/>
              <a:t>Would the person or chapter suffer a penalty by failing to complete the requirement? </a:t>
            </a:r>
            <a:r>
              <a:rPr lang="en-US" sz="800" smtClean="0"/>
              <a:t>Some groups or individuals choose not to comply with what they deem to be "unsavory" tasks because no one will punish them for their non-compliance. Some people focus only on what keeps them out of trouble. Once again, a disciplinary penalty may be involved in a decision of this nature. </a:t>
            </a:r>
          </a:p>
          <a:p>
            <a:pPr eaLnBrk="1" hangingPunct="1">
              <a:lnSpc>
                <a:spcPct val="80000"/>
              </a:lnSpc>
            </a:pPr>
            <a:r>
              <a:rPr lang="en-US" sz="800" smtClean="0"/>
              <a:t>(3) </a:t>
            </a:r>
            <a:r>
              <a:rPr lang="en-US" sz="800" b="1" smtClean="0"/>
              <a:t>Disagree: </a:t>
            </a:r>
            <a:r>
              <a:rPr lang="en-US" sz="800" u="sng" smtClean="0"/>
              <a:t>Did the person or unit disagree with the requirement? </a:t>
            </a:r>
            <a:r>
              <a:rPr lang="en-US" sz="800" smtClean="0"/>
              <a:t>In some rare instances, individuals refuse to comply with a requirement that they think is "dumb" or "stupid." Sometimes they are correct, and sometimes they are not. Once again, a disciplinary penalty may be involved. </a:t>
            </a:r>
          </a:p>
          <a:p>
            <a:pPr eaLnBrk="1" hangingPunct="1">
              <a:lnSpc>
                <a:spcPct val="80000"/>
              </a:lnSpc>
            </a:pPr>
            <a:endParaRPr lang="en-US" sz="80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rrowheads="1" noTextEdit="1"/>
          </p:cNvSpPr>
          <p:nvPr>
            <p:ph type="sldImg"/>
          </p:nvPr>
        </p:nvSpPr>
        <p:spPr>
          <a:ln/>
        </p:spPr>
      </p:sp>
      <p:sp>
        <p:nvSpPr>
          <p:cNvPr id="95234" name="Rectangle 3"/>
          <p:cNvSpPr>
            <a:spLocks noGrp="1" noChangeArrowheads="1"/>
          </p:cNvSpPr>
          <p:nvPr>
            <p:ph type="body" idx="1"/>
          </p:nvPr>
        </p:nvSpPr>
        <p:spPr>
          <a:noFill/>
          <a:ln/>
        </p:spPr>
        <p:txBody>
          <a:bodyPr/>
          <a:lstStyle/>
          <a:p>
            <a:pPr eaLnBrk="1" hangingPunct="1"/>
            <a:r>
              <a:rPr lang="en-US" b="1" smtClean="0"/>
              <a:t>MATERIALS NEEDED</a:t>
            </a:r>
            <a:endParaRPr lang="en-US" smtClean="0"/>
          </a:p>
          <a:p>
            <a:pPr eaLnBrk="1" hangingPunct="1"/>
            <a:r>
              <a:rPr lang="en-US" smtClean="0"/>
              <a:t>Table for Altar (with white tablecloth for cover)</a:t>
            </a:r>
          </a:p>
          <a:p>
            <a:pPr eaLnBrk="1" hangingPunct="1"/>
            <a:r>
              <a:rPr lang="en-US" smtClean="0"/>
              <a:t>Large Iota Shield (full color)</a:t>
            </a:r>
          </a:p>
          <a:p>
            <a:pPr eaLnBrk="1" hangingPunct="1"/>
            <a:r>
              <a:rPr lang="en-US" smtClean="0"/>
              <a:t>Sacred Cup (Evian water for beverage)</a:t>
            </a:r>
          </a:p>
          <a:p>
            <a:pPr eaLnBrk="1" hangingPunct="1"/>
            <a:r>
              <a:rPr lang="en-US" smtClean="0"/>
              <a:t>Sacred Paddle</a:t>
            </a:r>
          </a:p>
          <a:p>
            <a:pPr eaLnBrk="1" hangingPunct="1"/>
            <a:r>
              <a:rPr lang="en-US" smtClean="0"/>
              <a:t>Lectern or Reading Stand</a:t>
            </a:r>
          </a:p>
          <a:p>
            <a:pPr eaLnBrk="1" hangingPunct="1"/>
            <a:r>
              <a:rPr lang="en-US" smtClean="0"/>
              <a:t>Five (5) Gold Candles</a:t>
            </a:r>
          </a:p>
          <a:p>
            <a:pPr eaLnBrk="1" hangingPunct="1"/>
            <a:r>
              <a:rPr lang="en-US" smtClean="0"/>
              <a:t>One (1) Red Candle</a:t>
            </a:r>
          </a:p>
          <a:p>
            <a:pPr eaLnBrk="1" hangingPunct="1"/>
            <a:r>
              <a:rPr lang="en-US" smtClean="0"/>
              <a:t>Appropriate Candle Holders</a:t>
            </a:r>
          </a:p>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rrowheads="1" noTextEdit="1"/>
          </p:cNvSpPr>
          <p:nvPr>
            <p:ph type="sldImg"/>
          </p:nvPr>
        </p:nvSpPr>
        <p:spPr>
          <a:ln/>
        </p:spPr>
      </p:sp>
      <p:sp>
        <p:nvSpPr>
          <p:cNvPr id="105474" name="Rectangle 3"/>
          <p:cNvSpPr>
            <a:spLocks noGrp="1" noChangeArrowheads="1"/>
          </p:cNvSpPr>
          <p:nvPr>
            <p:ph type="body" idx="1"/>
          </p:nvPr>
        </p:nvSpPr>
        <p:spPr>
          <a:noFill/>
          <a:ln/>
        </p:spPr>
        <p:txBody>
          <a:bodyPr/>
          <a:lstStyle/>
          <a:p>
            <a:pPr eaLnBrk="1" hangingPunct="1">
              <a:lnSpc>
                <a:spcPct val="80000"/>
              </a:lnSpc>
            </a:pPr>
            <a:r>
              <a:rPr lang="en-US" sz="800" b="1" smtClean="0"/>
              <a:t>Risk Management Policy </a:t>
            </a:r>
            <a:endParaRPr lang="en-US" sz="800" b="1" i="1" smtClean="0"/>
          </a:p>
          <a:p>
            <a:pPr eaLnBrk="1" hangingPunct="1">
              <a:lnSpc>
                <a:spcPct val="80000"/>
              </a:lnSpc>
            </a:pPr>
            <a:r>
              <a:rPr lang="en-US" sz="800" b="1" smtClean="0"/>
              <a:t>WHEREAS, </a:t>
            </a:r>
            <a:r>
              <a:rPr lang="en-US" sz="800" smtClean="0"/>
              <a:t>Iota Phi Theta unequivocally supports a legal, responsible and safe lifestyle for fraternity members;</a:t>
            </a:r>
            <a:endParaRPr lang="en-US" sz="800" b="1" smtClean="0"/>
          </a:p>
          <a:p>
            <a:pPr eaLnBrk="1" hangingPunct="1">
              <a:lnSpc>
                <a:spcPct val="80000"/>
              </a:lnSpc>
            </a:pPr>
            <a:r>
              <a:rPr lang="en-US" sz="800" b="1" smtClean="0"/>
              <a:t>WHEREAS, </a:t>
            </a:r>
            <a:r>
              <a:rPr lang="en-US" sz="800" smtClean="0"/>
              <a:t>Iota Phi Theta has previously taken a strong stance and positive action against hazing, substance abuse and discrimination;</a:t>
            </a:r>
            <a:endParaRPr lang="en-US" sz="800" b="1" smtClean="0"/>
          </a:p>
          <a:p>
            <a:pPr eaLnBrk="1" hangingPunct="1">
              <a:lnSpc>
                <a:spcPct val="80000"/>
              </a:lnSpc>
            </a:pPr>
            <a:r>
              <a:rPr lang="en-US" sz="800" b="1" smtClean="0"/>
              <a:t>WHEREAS, </a:t>
            </a:r>
            <a:r>
              <a:rPr lang="en-US" sz="800" smtClean="0"/>
              <a:t>Iota Phi Theta is dedicated to a quality fraternity experience and therefore encourages college administrators, other campus organizations, and each local chapter to adopt and implement a Risk Management Policy to provide for a legal, responsible and safe campus life;</a:t>
            </a:r>
            <a:endParaRPr lang="en-US" sz="800" b="1" smtClean="0"/>
          </a:p>
          <a:p>
            <a:pPr eaLnBrk="1" hangingPunct="1">
              <a:lnSpc>
                <a:spcPct val="80000"/>
              </a:lnSpc>
            </a:pPr>
            <a:r>
              <a:rPr lang="en-US" sz="800" b="1" smtClean="0"/>
              <a:t>WHEREAS, </a:t>
            </a:r>
            <a:r>
              <a:rPr lang="en-US" sz="800" smtClean="0"/>
              <a:t>Iota Phi Theta has consistently recognized and supported the ability of individual chapters to govern themselves;</a:t>
            </a:r>
            <a:endParaRPr lang="en-US" sz="800" b="1" smtClean="0"/>
          </a:p>
          <a:p>
            <a:pPr eaLnBrk="1" hangingPunct="1">
              <a:lnSpc>
                <a:spcPct val="80000"/>
              </a:lnSpc>
            </a:pPr>
            <a:r>
              <a:rPr lang="en-US" sz="800" b="1" smtClean="0"/>
              <a:t>BE IT RESOLVED, </a:t>
            </a:r>
            <a:r>
              <a:rPr lang="en-US" sz="800" smtClean="0"/>
              <a:t>that Iota Phi Theta encourages the development, implementation and maintenance of a Risk Management Policy by each individual chapter in accordance with federal, state, local, campus and fraternity laws and regulations.</a:t>
            </a:r>
            <a:endParaRPr lang="en-US" sz="800" b="1" smtClean="0"/>
          </a:p>
          <a:p>
            <a:pPr eaLnBrk="1" hangingPunct="1">
              <a:lnSpc>
                <a:spcPct val="80000"/>
              </a:lnSpc>
            </a:pPr>
            <a:r>
              <a:rPr lang="en-US" sz="800" b="1" smtClean="0"/>
              <a:t>BE IT FURTHER RESOLVED, </a:t>
            </a:r>
            <a:r>
              <a:rPr lang="en-US" sz="800" smtClean="0"/>
              <a:t>that Iota Phi Theta will work with university and college administrators and faculty, other interested campus organizations, and chapters to implement and insure compliance with this policy.</a:t>
            </a:r>
            <a:endParaRPr lang="en-US" sz="800" b="1" smtClean="0"/>
          </a:p>
          <a:p>
            <a:pPr eaLnBrk="1" hangingPunct="1">
              <a:lnSpc>
                <a:spcPct val="80000"/>
              </a:lnSpc>
            </a:pPr>
            <a:r>
              <a:rPr lang="en-US" sz="800" b="1" smtClean="0"/>
              <a:t>HAZING </a:t>
            </a:r>
            <a:r>
              <a:rPr lang="en-US" sz="800" smtClean="0"/>
              <a:t>No fraternity member shall take part in hazing activities. Hazing activities are defined as (but not limited to):</a:t>
            </a:r>
            <a:endParaRPr lang="en-US" sz="800" b="1" i="1" smtClean="0"/>
          </a:p>
          <a:p>
            <a:pPr eaLnBrk="1" hangingPunct="1">
              <a:lnSpc>
                <a:spcPct val="80000"/>
              </a:lnSpc>
            </a:pPr>
            <a:r>
              <a:rPr lang="en-US" sz="800" b="1" i="1" smtClean="0"/>
              <a:t>   Any action taken or situation created, intentionally, whether on or off fraternity premises or during fraternity functions, to produce mental or physical discomfort, embarrassment, harassment, or ridicule. Such activities may include but are not limited to the following: use of alcoholic beverages; paddling in any form; branding; creation of excessive fatigue, physical or psychological shocks; quests; treasure hunts; scavenger hunts, road trips; or any other such activities carried on in the name of the fraternity; wearing of public apparel which is conspicuous and not normally in good taste; engaging in public stunts and buffoonery; morally degrading or humiliating games and activities; and any other activities which are not consistent with fraternal law, ritual or policy or the regulations and policies of the educational institution and local, state and federal laws.</a:t>
            </a:r>
            <a:endParaRPr lang="en-US" sz="800" b="1" smtClean="0"/>
          </a:p>
          <a:p>
            <a:pPr eaLnBrk="1" hangingPunct="1">
              <a:lnSpc>
                <a:spcPct val="80000"/>
              </a:lnSpc>
            </a:pPr>
            <a:r>
              <a:rPr lang="en-US" sz="800" b="1" smtClean="0"/>
              <a:t>SEXUAL HARASSMENT / ABUSE DISCRIMINATION </a:t>
            </a:r>
            <a:r>
              <a:rPr lang="en-US" sz="800" smtClean="0"/>
              <a:t>The fraternity will not tolerate or condone any form of abusive or discriminatory behavior on the part of its members, whether physical, mental or emotional in respect to sex, race, ethnicity, physical or emotional handicap, age, marital status or sexual preference. This is to include any actions that are deemed demeaning to all but not limited to date/gang rape or verbal harassment.</a:t>
            </a:r>
            <a:endParaRPr lang="en-US" sz="800" b="1" smtClean="0"/>
          </a:p>
          <a:p>
            <a:pPr eaLnBrk="1" hangingPunct="1">
              <a:lnSpc>
                <a:spcPct val="80000"/>
              </a:lnSpc>
            </a:pPr>
            <a:r>
              <a:rPr lang="en-US" sz="800" b="1" smtClean="0"/>
              <a:t>CONTRACTUAL and FINANCIAL ISSUES </a:t>
            </a:r>
            <a:r>
              <a:rPr lang="en-US" sz="800" smtClean="0"/>
              <a:t>No chapter or region may enter into a contract or financial agreements using the specific name of Iota Phi Theta. Qualifying statements as to which chapter or region must accompany all agreement entered into for the purposes of supporting fraternity functions. This includes, but is not limited to, such agreements as leases, contracts, hold harmless agreements, liability releases, account agreements, purchase orders, and hotel or banquet contracts.</a:t>
            </a:r>
            <a:endParaRPr lang="en-US" sz="800" b="1" smtClean="0"/>
          </a:p>
          <a:p>
            <a:pPr eaLnBrk="1" hangingPunct="1">
              <a:lnSpc>
                <a:spcPct val="80000"/>
              </a:lnSpc>
            </a:pPr>
            <a:r>
              <a:rPr lang="en-US" sz="800" b="1" smtClean="0"/>
              <a:t>ALCOHOL and DRUGS (SUBSTANCE ABUSE) </a:t>
            </a:r>
            <a:r>
              <a:rPr lang="en-US" sz="800" smtClean="0"/>
              <a:t>The possession, use and/or consumption of Alcoholic Beverages, during any fraternity event, any event that an observer would associate with the fraternity, or in any situation sponsored or endorsed by the chapter, must be in compliance with any and all applicable laws, policies and regulations of the state, county, city and institution of higher education.</a:t>
            </a:r>
          </a:p>
          <a:p>
            <a:pPr eaLnBrk="1" hangingPunct="1">
              <a:lnSpc>
                <a:spcPct val="80000"/>
              </a:lnSpc>
            </a:pPr>
            <a:r>
              <a:rPr lang="en-US" sz="800" smtClean="0"/>
              <a:t>The unlawful possession, sale and/or use of any illegal drugs or controlled substances at any fraternity sponsored event, or at any event that an observer would associate with the fraternity, is strictly prohibited.</a:t>
            </a:r>
          </a:p>
          <a:p>
            <a:pPr eaLnBrk="1" hangingPunct="1">
              <a:lnSpc>
                <a:spcPct val="80000"/>
              </a:lnSpc>
            </a:pPr>
            <a:r>
              <a:rPr lang="en-US" sz="800" smtClean="0"/>
              <a:t>Chapters, Interest Groups and Petitioning Groups of Iota Phi Theta shall not use or condone the use of alcoholic beverages as part of their membership intake recruitment or education programs. A violation of this policy shall be deemed a violation of the membership policies of Iota Phi Theta National Service Fraternity.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rrowheads="1" noTextEdit="1"/>
          </p:cNvSpPr>
          <p:nvPr>
            <p:ph type="sldImg"/>
          </p:nvPr>
        </p:nvSpPr>
        <p:spPr>
          <a:ln/>
        </p:spPr>
      </p:sp>
      <p:sp>
        <p:nvSpPr>
          <p:cNvPr id="107522" name="Rectangle 3"/>
          <p:cNvSpPr>
            <a:spLocks noGrp="1" noChangeArrowheads="1"/>
          </p:cNvSpPr>
          <p:nvPr>
            <p:ph type="body" idx="1"/>
          </p:nvPr>
        </p:nvSpPr>
        <p:spPr>
          <a:noFill/>
          <a:ln/>
        </p:spPr>
        <p:txBody>
          <a:bodyPr/>
          <a:lstStyle/>
          <a:p>
            <a:pPr eaLnBrk="1" hangingPunct="1">
              <a:lnSpc>
                <a:spcPct val="90000"/>
              </a:lnSpc>
            </a:pPr>
            <a:r>
              <a:rPr lang="en-US" sz="900" b="1" smtClean="0"/>
              <a:t>PERSONAL PROPERTY </a:t>
            </a:r>
            <a:r>
              <a:rPr lang="en-US" sz="900" smtClean="0"/>
              <a:t>Use of personal property in fraternity activities shall be strictly voluntary and the sole responsibility of the owner. Iota Phi Theta shall not assume liability for personal property used in conjunction with fraternity activities, nor for any damages resulting from said use.</a:t>
            </a:r>
            <a:endParaRPr lang="en-US" sz="900" b="1" smtClean="0"/>
          </a:p>
          <a:p>
            <a:pPr eaLnBrk="1" hangingPunct="1">
              <a:lnSpc>
                <a:spcPct val="90000"/>
              </a:lnSpc>
            </a:pPr>
            <a:r>
              <a:rPr lang="en-US" sz="900" b="1" smtClean="0"/>
              <a:t>TRANSPORTATION ISSUES </a:t>
            </a:r>
            <a:r>
              <a:rPr lang="en-US" sz="900" smtClean="0"/>
              <a:t>Any individual who drives or otherwise provides transportation in conjunction with Iota Phi Theta activities shall obey all applicable motor vehicle laws, including, but not limited to, those concerning vehicle safety, vehicle operation, insurance, and the transportation and consumption of alcoholic beverages. Operators will ensure that vehicles are not overloaded and are driven in a safe manner. Rental vehicles shall be operated in accordance with rental contracts.</a:t>
            </a:r>
            <a:endParaRPr lang="en-US" sz="900" b="1" smtClean="0"/>
          </a:p>
          <a:p>
            <a:pPr eaLnBrk="1" hangingPunct="1">
              <a:lnSpc>
                <a:spcPct val="90000"/>
              </a:lnSpc>
            </a:pPr>
            <a:r>
              <a:rPr lang="en-US" sz="900" b="1" smtClean="0"/>
              <a:t>GENERAL HEALTH AND SAFETY </a:t>
            </a:r>
            <a:r>
              <a:rPr lang="en-US" sz="900" smtClean="0"/>
              <a:t>All activities planned in conjunction with Iota Phi Theta shall take into account the health and safety of all participants.</a:t>
            </a:r>
          </a:p>
          <a:p>
            <a:pPr eaLnBrk="1" hangingPunct="1">
              <a:lnSpc>
                <a:spcPct val="90000"/>
              </a:lnSpc>
            </a:pPr>
            <a:r>
              <a:rPr lang="en-US" sz="900" smtClean="0"/>
              <a:t>Planning of Iota Phi Theta projects and activities will include appropriate personal safety equipment (ear plugs, eye protection, gloves, etc.), training (use of tools and equipment), and supervision. All equipment to be used in conjunction with Iota Phi Theta activities will be in good working condition and will be used in a safe manner.</a:t>
            </a:r>
            <a:endParaRPr lang="en-US" sz="900" b="1" smtClean="0"/>
          </a:p>
          <a:p>
            <a:pPr eaLnBrk="1" hangingPunct="1">
              <a:lnSpc>
                <a:spcPct val="90000"/>
              </a:lnSpc>
            </a:pPr>
            <a:r>
              <a:rPr lang="en-US" sz="900" b="1" smtClean="0"/>
              <a:t>ADVISORS </a:t>
            </a:r>
            <a:r>
              <a:rPr lang="en-US" sz="900" smtClean="0"/>
              <a:t>Advisors and alumni serving Iota Phi Theta on behalf of their employer or respective volunteer agency (educational institution, youth service organization, etc.) will do so in accordance with the policies of said entity, including but not limited to risk management and personal liability"</a:t>
            </a:r>
          </a:p>
          <a:p>
            <a:pPr eaLnBrk="1" hangingPunct="1">
              <a:lnSpc>
                <a:spcPct val="90000"/>
              </a:lnSpc>
            </a:pPr>
            <a:r>
              <a:rPr lang="en-US" sz="900" smtClean="0"/>
              <a:t>Advisors and alumni shall adhere to the provisions of this and all applicable policies of the fraternity when engaging in fraternity-related activities.</a:t>
            </a:r>
          </a:p>
          <a:p>
            <a:pPr eaLnBrk="1" hangingPunct="1">
              <a:lnSpc>
                <a:spcPct val="90000"/>
              </a:lnSpc>
            </a:pPr>
            <a:r>
              <a:rPr lang="en-US" sz="900" smtClean="0"/>
              <a:t>Advisors and alumni shall recognize the appropriate authority of elected or appointed officers, representatives or employees of the fraternity in questions of policy, and shall not engage in activities designed to circumvent fraternity policies.</a:t>
            </a:r>
            <a:endParaRPr lang="en-US" sz="900" b="1" smtClean="0"/>
          </a:p>
          <a:p>
            <a:pPr eaLnBrk="1" hangingPunct="1">
              <a:lnSpc>
                <a:spcPct val="90000"/>
              </a:lnSpc>
            </a:pPr>
            <a:r>
              <a:rPr lang="en-US" sz="900" b="1" smtClean="0"/>
              <a:t>EDUCATION </a:t>
            </a:r>
            <a:r>
              <a:rPr lang="en-US" sz="900" smtClean="0"/>
              <a:t>All reasonable efforts will be made to insure each student member, pledge, associate member, advisor, and honorary member shall be instructed on the Risk Management Policies annually.</a:t>
            </a:r>
          </a:p>
          <a:p>
            <a:pPr eaLnBrk="1" hangingPunct="1">
              <a:lnSpc>
                <a:spcPct val="90000"/>
              </a:lnSpc>
            </a:pPr>
            <a:r>
              <a:rPr lang="en-US" sz="900" smtClean="0"/>
              <a:t>Active chapters will indicate their understanding of and compliance with the Risk Management Policy statement on an annual basis.</a:t>
            </a:r>
          </a:p>
          <a:p>
            <a:pPr eaLnBrk="1" hangingPunct="1">
              <a:lnSpc>
                <a:spcPct val="90000"/>
              </a:lnSpc>
            </a:pPr>
            <a:r>
              <a:rPr lang="en-US" sz="900" smtClean="0"/>
              <a:t>Organizers of fraternity events will reasonably inform guests (including non-members, alumni, advisors and visiting members) of applicable policies.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Rot="1" noChangeArrowheads="1" noTextEdit="1"/>
          </p:cNvSpPr>
          <p:nvPr>
            <p:ph type="sldImg"/>
          </p:nvPr>
        </p:nvSpPr>
        <p:spPr>
          <a:ln/>
        </p:spPr>
      </p:sp>
      <p:sp>
        <p:nvSpPr>
          <p:cNvPr id="11059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Rot="1" noChangeArrowheads="1" noTextEdit="1"/>
          </p:cNvSpPr>
          <p:nvPr>
            <p:ph type="sldImg"/>
          </p:nvPr>
        </p:nvSpPr>
        <p:spPr>
          <a:ln/>
        </p:spPr>
      </p:sp>
      <p:sp>
        <p:nvSpPr>
          <p:cNvPr id="11264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Rot="1" noChangeArrowheads="1" noTextEdit="1"/>
          </p:cNvSpPr>
          <p:nvPr>
            <p:ph type="sldImg"/>
          </p:nvPr>
        </p:nvSpPr>
        <p:spPr>
          <a:ln/>
        </p:spPr>
      </p:sp>
      <p:sp>
        <p:nvSpPr>
          <p:cNvPr id="114690" name="Rectangle 3"/>
          <p:cNvSpPr>
            <a:spLocks noGrp="1" noChangeArrowheads="1"/>
          </p:cNvSpPr>
          <p:nvPr>
            <p:ph type="body" idx="1"/>
          </p:nvPr>
        </p:nvSpPr>
        <p:spPr>
          <a:noFill/>
          <a:ln/>
        </p:spPr>
        <p:txBody>
          <a:bodyPr/>
          <a:lstStyle/>
          <a:p>
            <a:pPr eaLnBrk="1" hangingPunct="1"/>
            <a:r>
              <a:rPr lang="en-US" smtClean="0"/>
              <a:t>Regional Training Coordinators may go into depth regarding hazing laws and incidents within their respective regions.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Image Placeholder 1"/>
          <p:cNvSpPr>
            <a:spLocks noGrp="1" noRot="1" noChangeAspect="1"/>
          </p:cNvSpPr>
          <p:nvPr>
            <p:ph type="sldImg"/>
          </p:nvPr>
        </p:nvSpPr>
        <p:spPr>
          <a:ln/>
        </p:spPr>
      </p:sp>
      <p:sp>
        <p:nvSpPr>
          <p:cNvPr id="128002" name="Notes Placeholder 2"/>
          <p:cNvSpPr>
            <a:spLocks noGrp="1"/>
          </p:cNvSpPr>
          <p:nvPr>
            <p:ph type="body" idx="1"/>
          </p:nvPr>
        </p:nvSpPr>
        <p:spPr>
          <a:noFill/>
          <a:ln/>
        </p:spPr>
        <p:txBody>
          <a:bodyPr/>
          <a:lstStyle/>
          <a:p>
            <a:pPr eaLnBrk="1" hangingPunct="1"/>
            <a:r>
              <a:rPr lang="en-US" smtClean="0"/>
              <a:t>Establish a round robin starting with the polaris, ending with the polaris. Polaris calls VP, VP calls Sec, Sec call Treasury, then brotherhood. Lasr brother alphabetically call the polaris back. Polaris knows that the chain was passed. Polaris alerts the ARP, and grad advisor.</a:t>
            </a:r>
          </a:p>
          <a:p>
            <a:pPr eaLnBrk="1" hangingPunct="1"/>
            <a:endParaRPr lang="en-US" smtClean="0"/>
          </a:p>
        </p:txBody>
      </p:sp>
      <p:sp>
        <p:nvSpPr>
          <p:cNvPr id="128003" name="Slide Number Placeholder 3"/>
          <p:cNvSpPr>
            <a:spLocks noGrp="1"/>
          </p:cNvSpPr>
          <p:nvPr>
            <p:ph type="sldNum" sz="quarter" idx="5"/>
          </p:nvPr>
        </p:nvSpPr>
        <p:spPr>
          <a:noFill/>
        </p:spPr>
        <p:txBody>
          <a:bodyPr/>
          <a:lstStyle/>
          <a:p>
            <a:fld id="{9D840D48-1F98-4876-876D-17865871C795}" type="slidenum">
              <a:rPr lang="en-US" smtClean="0"/>
              <a:pPr/>
              <a:t>49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rrowheads="1" noTextEdit="1"/>
          </p:cNvSpPr>
          <p:nvPr>
            <p:ph type="sldImg"/>
          </p:nvPr>
        </p:nvSpPr>
        <p:spPr>
          <a:ln/>
        </p:spPr>
      </p:sp>
      <p:sp>
        <p:nvSpPr>
          <p:cNvPr id="68610" name="Rectangle 3"/>
          <p:cNvSpPr>
            <a:spLocks noGrp="1" noChangeArrowheads="1"/>
          </p:cNvSpPr>
          <p:nvPr>
            <p:ph type="body" idx="1"/>
          </p:nvPr>
        </p:nvSpPr>
        <p:spPr>
          <a:noFill/>
          <a:ln/>
        </p:spPr>
        <p:txBody>
          <a:bodyPr/>
          <a:lstStyle/>
          <a:p>
            <a:pPr eaLnBrk="1" hangingPunct="1"/>
            <a:r>
              <a:rPr lang="en-US" smtClean="0"/>
              <a:t>Differentiate Protocol between Undergraduate Chapters and Alumni Chapters</a:t>
            </a:r>
          </a:p>
          <a:p>
            <a:pPr eaLnBrk="1" hangingPunct="1"/>
            <a:r>
              <a:rPr lang="en-US" smtClean="0"/>
              <a:t>Undergrad: Chapter Polaris, Chapter Advisor, Alumni Chapter Polaris, State Director, and so on.</a:t>
            </a:r>
          </a:p>
          <a:p>
            <a:pPr eaLnBrk="1" hangingPunct="1"/>
            <a:r>
              <a:rPr lang="en-US" smtClean="0"/>
              <a:t>Point 2 – Following the Rules</a:t>
            </a:r>
          </a:p>
          <a:p>
            <a:pPr eaLnBrk="1" hangingPunct="1"/>
            <a:r>
              <a:rPr lang="en-US" smtClean="0"/>
              <a:t>We should not state that in all cases that the fraternity’s rules are superseded by the university because there are some times that the fraternity’s policies supersedes the university’s (i.e. School GPA Requirement 2.0, Fraternity’s GPA 2.5 – Fraternity’s Standard is the Rule, Fraternity has a more defined Hazing Law than the University).</a:t>
            </a:r>
          </a:p>
          <a:p>
            <a:pPr eaLnBrk="1" hangingPunct="1"/>
            <a:r>
              <a:rPr lang="en-US" smtClean="0"/>
              <a:t>Before we address point #3, we have Undergraduate Chapters are in existence without any guidance and oversight from an advisor or alumni chapter. In the next level of growth, every chapter must be under some type of guidance.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Rot="1" noChangeArrowheads="1" noTextEdit="1"/>
          </p:cNvSpPr>
          <p:nvPr>
            <p:ph type="sldImg"/>
          </p:nvPr>
        </p:nvSpPr>
        <p:spPr>
          <a:ln/>
        </p:spPr>
      </p:sp>
      <p:sp>
        <p:nvSpPr>
          <p:cNvPr id="70658" name="Rectangle 3"/>
          <p:cNvSpPr>
            <a:spLocks noGrp="1" noChangeArrowheads="1"/>
          </p:cNvSpPr>
          <p:nvPr>
            <p:ph type="body" idx="1"/>
          </p:nvPr>
        </p:nvSpPr>
        <p:spPr>
          <a:noFill/>
          <a:ln/>
        </p:spPr>
        <p:txBody>
          <a:bodyPr/>
          <a:lstStyle/>
          <a:p>
            <a:pPr eaLnBrk="1" hangingPunct="1"/>
            <a:r>
              <a:rPr lang="en-US" smtClean="0"/>
              <a:t>Iota Phi Theta was the first fraternity to implement a membership intake process in the late 80s.  From approximately 1989 to 1997, the official membership intake process was seven days (one day related to each principle with a day for going-on ceremony and a day for going-over ceremony).  At the 1997 Conclave, a proposal was voted on that stated the intake process would be no less than two weeks but no more than five weeks.  At the 1999 Conclave, we voted on a National Five-Week Intake program that set out a daily calendar/structure for each day of process.  In the 2003 edition of the Chapter Handbook, we took the position that each week should have targeted objectives, but the layout of the calendar was more specifically left to the discretion of the chapter.  In 2007, the national intake website was launched which allowed intake paperwork and funds to be submitted electronically.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Rot="1" noChangeArrowheads="1" noTextEdit="1"/>
          </p:cNvSpPr>
          <p:nvPr>
            <p:ph type="sldImg"/>
          </p:nvPr>
        </p:nvSpPr>
        <p:spPr>
          <a:ln/>
        </p:spPr>
      </p:sp>
      <p:sp>
        <p:nvSpPr>
          <p:cNvPr id="79874" name="Rectangle 3"/>
          <p:cNvSpPr>
            <a:spLocks noGrp="1" noChangeArrowheads="1"/>
          </p:cNvSpPr>
          <p:nvPr>
            <p:ph type="body" idx="1"/>
          </p:nvPr>
        </p:nvSpPr>
        <p:spPr>
          <a:noFill/>
          <a:ln/>
        </p:spPr>
        <p:txBody>
          <a:bodyPr/>
          <a:lstStyle/>
          <a:p>
            <a:pPr eaLnBrk="1" hangingPunct="1"/>
            <a:r>
              <a:rPr lang="en-US" smtClean="0"/>
              <a:t>If a chapter must have the intake program modified for the university, it shall be submitted from the chapter advisor to the State Director/ARP who shall approve or the denial the modification. The original language states it should be approved by the Regional Polaris. We need to delegate that down because they would be the first line of defense from the region with interactions from the university outside of the chapter advisor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Rot="1" noChangeArrowheads="1" noTextEdit="1"/>
          </p:cNvSpPr>
          <p:nvPr>
            <p:ph type="sldImg"/>
          </p:nvPr>
        </p:nvSpPr>
        <p:spPr>
          <a:ln/>
        </p:spPr>
      </p:sp>
      <p:sp>
        <p:nvSpPr>
          <p:cNvPr id="81922" name="Rectangle 3"/>
          <p:cNvSpPr>
            <a:spLocks noGrp="1" noChangeArrowheads="1"/>
          </p:cNvSpPr>
          <p:nvPr>
            <p:ph type="body" idx="1"/>
          </p:nvPr>
        </p:nvSpPr>
        <p:spPr>
          <a:noFill/>
          <a:ln/>
        </p:spPr>
        <p:txBody>
          <a:bodyPr/>
          <a:lstStyle/>
          <a:p>
            <a:pPr eaLnBrk="1" hangingPunct="1"/>
            <a:r>
              <a:rPr lang="en-US" smtClean="0"/>
              <a:t>This is an example calendar.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rrowheads="1" noTextEdit="1"/>
          </p:cNvSpPr>
          <p:nvPr>
            <p:ph type="sldImg"/>
          </p:nvPr>
        </p:nvSpPr>
        <p:spPr>
          <a:ln/>
        </p:spPr>
      </p:sp>
      <p:sp>
        <p:nvSpPr>
          <p:cNvPr id="87042" name="Rectangle 3"/>
          <p:cNvSpPr>
            <a:spLocks noGrp="1" noChangeArrowheads="1"/>
          </p:cNvSpPr>
          <p:nvPr>
            <p:ph type="body" idx="1"/>
          </p:nvPr>
        </p:nvSpPr>
        <p:spPr>
          <a:noFill/>
          <a:ln/>
        </p:spPr>
        <p:txBody>
          <a:bodyPr/>
          <a:lstStyle/>
          <a:p>
            <a:pPr eaLnBrk="1" hangingPunct="1"/>
            <a:r>
              <a:rPr lang="en-US" smtClean="0"/>
              <a:t>Common Problems: </a:t>
            </a:r>
          </a:p>
          <a:p>
            <a:pPr eaLnBrk="1" hangingPunct="1">
              <a:buFontTx/>
              <a:buChar char="•"/>
            </a:pPr>
            <a:r>
              <a:rPr lang="en-US" smtClean="0"/>
              <a:t>Make sure the pulldown menu selection for region (first row, third column of second page) has the correct Region selected. If it doesn't, your membership materials will be forwarded outside of the Region and likely be lost/mishandled as other Regional Management Teams are not informed of your region's intake programs.</a:t>
            </a:r>
          </a:p>
          <a:p>
            <a:pPr eaLnBrk="1" hangingPunct="1">
              <a:buFontTx/>
              <a:buChar char="•"/>
            </a:pPr>
            <a:r>
              <a:rPr lang="en-US" smtClean="0"/>
              <a:t> For Phone Number(fourth row, first column of second page) put all numbers, NO DASHES Example:555555555 NOT 555-555-5555.</a:t>
            </a:r>
          </a:p>
          <a:p>
            <a:pPr eaLnBrk="1" hangingPunct="1">
              <a:buFontTx/>
              <a:buChar char="•"/>
            </a:pPr>
            <a:r>
              <a:rPr lang="en-US" smtClean="0"/>
              <a:t> GPA(sixth row, second column of second page) is a required field (EVEN for Alumni -- this is a tech error with the site that may not be fixed in the immediate future). Fill in a number between 2.5 and 4.0. Undergraduates: Your chapter advisors may be required to forward/verify informal transcripts for all intakees to your State Director prior to starting intake. </a:t>
            </a:r>
          </a:p>
          <a:p>
            <a:pPr eaLnBrk="1" hangingPunct="1">
              <a:buFontTx/>
              <a:buChar char="•"/>
            </a:pPr>
            <a:r>
              <a:rPr lang="en-US" smtClean="0"/>
              <a:t> For induction date (seventh row, first column of second page) -- DO NOT put in any dashes. Example: April 15, 2008 should be entered as 04152008 not 04/15/08. Again, this is a tech error that may not be fixed in immediate future.</a:t>
            </a:r>
          </a:p>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Rot="1" noChangeArrowheads="1" noTextEdit="1"/>
          </p:cNvSpPr>
          <p:nvPr>
            <p:ph type="sldImg"/>
          </p:nvPr>
        </p:nvSpPr>
        <p:spPr>
          <a:ln/>
        </p:spPr>
      </p:sp>
      <p:sp>
        <p:nvSpPr>
          <p:cNvPr id="89090" name="Rectangle 3"/>
          <p:cNvSpPr>
            <a:spLocks noGrp="1" noChangeArrowheads="1"/>
          </p:cNvSpPr>
          <p:nvPr>
            <p:ph type="body" idx="1"/>
          </p:nvPr>
        </p:nvSpPr>
        <p:spPr>
          <a:noFill/>
          <a:ln/>
        </p:spPr>
        <p:txBody>
          <a:bodyPr/>
          <a:lstStyle/>
          <a:p>
            <a:pPr eaLnBrk="1" hangingPunct="1"/>
            <a:r>
              <a:rPr lang="en-US" smtClean="0"/>
              <a:t>Have your initiates review the Initiation &amp; Pledge, Non-Hazing Policy, Certification &amp; Responsibility, and Non-Indemnification Form. Once they have reviewed and understand the forms, have them enter the last name and last four of their SSN and click submit.</a:t>
            </a:r>
          </a:p>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Rot="1" noChangeArrowheads="1" noTextEdit="1"/>
          </p:cNvSpPr>
          <p:nvPr>
            <p:ph type="sldImg"/>
          </p:nvPr>
        </p:nvSpPr>
        <p:spPr>
          <a:ln/>
        </p:spPr>
      </p:sp>
      <p:sp>
        <p:nvSpPr>
          <p:cNvPr id="91138" name="Rectangle 3"/>
          <p:cNvSpPr>
            <a:spLocks noGrp="1" noChangeArrowheads="1"/>
          </p:cNvSpPr>
          <p:nvPr>
            <p:ph type="body" idx="1"/>
          </p:nvPr>
        </p:nvSpPr>
        <p:spPr>
          <a:noFill/>
          <a:ln/>
        </p:spPr>
        <p:txBody>
          <a:bodyPr/>
          <a:lstStyle/>
          <a:p>
            <a:pPr eaLnBrk="1" hangingPunct="1"/>
            <a:r>
              <a:rPr lang="en-US" smtClean="0"/>
              <a:t>Have your initiates review the membership intake agreement.  Once they have reviewed</a:t>
            </a:r>
          </a:p>
          <a:p>
            <a:pPr eaLnBrk="1" hangingPunct="1"/>
            <a:r>
              <a:rPr lang="en-US" smtClean="0"/>
              <a:t>and understand the form, have them enter the last name and last four of their SSN and click submit.</a:t>
            </a:r>
          </a:p>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Rot="1" noChangeArrowheads="1" noTextEdit="1"/>
          </p:cNvSpPr>
          <p:nvPr>
            <p:ph type="sldImg"/>
          </p:nvPr>
        </p:nvSpPr>
        <p:spPr>
          <a:ln/>
        </p:spPr>
      </p:sp>
      <p:sp>
        <p:nvSpPr>
          <p:cNvPr id="93186" name="Rectangle 3"/>
          <p:cNvSpPr>
            <a:spLocks noGrp="1" noChangeArrowheads="1"/>
          </p:cNvSpPr>
          <p:nvPr>
            <p:ph type="body" idx="1"/>
          </p:nvPr>
        </p:nvSpPr>
        <p:spPr>
          <a:noFill/>
          <a:ln/>
        </p:spPr>
        <p:txBody>
          <a:bodyPr/>
          <a:lstStyle/>
          <a:p>
            <a:pPr eaLnBrk="1" hangingPunct="1">
              <a:lnSpc>
                <a:spcPct val="90000"/>
              </a:lnSpc>
            </a:pPr>
            <a:r>
              <a:rPr lang="en-US" smtClean="0"/>
              <a:t>For the fifth page, if they are an undergraduate initiate, the national fee is 275. If they are an alumni initiate, the national fee is 425. Have them click their respective button to be taken to the national paypal link (which is a secure electronic transaction)</a:t>
            </a:r>
          </a:p>
          <a:p>
            <a:pPr eaLnBrk="1" hangingPunct="1">
              <a:lnSpc>
                <a:spcPct val="90000"/>
              </a:lnSpc>
              <a:buFontTx/>
              <a:buChar char="•"/>
            </a:pPr>
            <a:r>
              <a:rPr lang="en-US" smtClean="0"/>
              <a:t> Regional fees (which we currently DO NOT collect) and chapter fees are NOT collected via this website.  Chapters are responsible for collecting their own fees -- chapter fee amounts must be submitted to the state director for his records.  In the future (no later than the end of 2009), there will likely be policies in which further restrict amounts collected at the regional or local level.</a:t>
            </a:r>
          </a:p>
          <a:p>
            <a:pPr eaLnBrk="1" hangingPunct="1">
              <a:lnSpc>
                <a:spcPct val="90000"/>
              </a:lnSpc>
              <a:buFontTx/>
              <a:buChar char="•"/>
            </a:pPr>
            <a:r>
              <a:rPr lang="en-US" smtClean="0"/>
              <a:t> National intake fees will increase this summer and will likely take effect for Fall 2008 intake.  If there are updates on this policy change, it will be discussed as a part of this meeting or the Summer Conference,</a:t>
            </a:r>
          </a:p>
          <a:p>
            <a:pPr eaLnBrk="1" hangingPunct="1">
              <a:lnSpc>
                <a:spcPct val="90000"/>
              </a:lnSpc>
              <a:buFontTx/>
              <a:buChar char="•"/>
            </a:pPr>
            <a:r>
              <a:rPr lang="en-US" smtClean="0"/>
              <a:t> Paypal transactions are the current business model for the fraternity.  If you do not like doing business that way, then strongly suggest you develop an alternative policy proposal to bring before the regional and/or national bodies for deliberation at a future business meeting.  In the interim, I strongly suggest that each chapter consider establishing a chapter paypal account which can be tied directly to the chapter bank account (all you need are the signature authorities, routing number, and account number) and used for all fraternity related payments (to include dues assessments, intake fees, regional function, etc).  Setup takes less than 24 hours – for chapters that are interested we will discuss how to set up as part of the member intake certification class at the regional.</a:t>
            </a:r>
          </a:p>
          <a:p>
            <a:pPr eaLnBrk="1" hangingPunct="1">
              <a:lnSpc>
                <a:spcPct val="90000"/>
              </a:lnSpc>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txBox="1">
            <a:spLocks/>
          </p:cNvSpPr>
          <p:nvPr/>
        </p:nvSpPr>
        <p:spPr>
          <a:xfrm>
            <a:off x="0" y="1958975"/>
            <a:ext cx="9144000" cy="1470025"/>
          </a:xfrm>
          <a:prstGeom prst="rect">
            <a:avLst/>
          </a:prstGeom>
        </p:spPr>
        <p:txBody>
          <a:bodyPr>
            <a:normAutofit fontScale="47500" lnSpcReduction="20000"/>
          </a:bodyPr>
          <a:lstStyle/>
          <a:p>
            <a:pPr algn="ctr">
              <a:defRPr/>
            </a:pPr>
            <a:r>
              <a:rPr lang="en-US" sz="4300" b="1">
                <a:solidFill>
                  <a:srgbClr val="44271C"/>
                </a:solidFill>
                <a:latin typeface="Calibri" pitchFamily="34" charset="0"/>
              </a:rPr>
              <a:t>Iota Phi Theta Fraternity, Incorporated</a:t>
            </a:r>
            <a:r>
              <a:rPr lang="en-US" sz="4300" b="1" baseline="-25000">
                <a:solidFill>
                  <a:srgbClr val="44271C"/>
                </a:solidFill>
                <a:latin typeface="Calibri" pitchFamily="34" charset="0"/>
              </a:rPr>
              <a:t>TM</a:t>
            </a:r>
            <a:r>
              <a:rPr lang="en-US" sz="4300">
                <a:solidFill>
                  <a:srgbClr val="44271C"/>
                </a:solidFill>
                <a:latin typeface="Calibri" pitchFamily="34" charset="0"/>
              </a:rPr>
              <a:t> </a:t>
            </a:r>
            <a:br>
              <a:rPr lang="en-US" sz="4300">
                <a:solidFill>
                  <a:srgbClr val="44271C"/>
                </a:solidFill>
                <a:latin typeface="Calibri" pitchFamily="34" charset="0"/>
              </a:rPr>
            </a:br>
            <a:endParaRPr lang="en-US" sz="4300">
              <a:solidFill>
                <a:srgbClr val="44271C"/>
              </a:solidFill>
              <a:latin typeface="Calibri" pitchFamily="34" charset="0"/>
            </a:endParaRPr>
          </a:p>
          <a:p>
            <a:pPr algn="ctr">
              <a:defRPr/>
            </a:pPr>
            <a:r>
              <a:rPr lang="en-US" sz="3500">
                <a:solidFill>
                  <a:srgbClr val="44271C"/>
                </a:solidFill>
                <a:latin typeface="Calibri" pitchFamily="34" charset="0"/>
              </a:rPr>
              <a:t>Membership Intake Certification</a:t>
            </a:r>
          </a:p>
          <a:p>
            <a:pPr algn="ctr">
              <a:defRPr/>
            </a:pPr>
            <a:r>
              <a:rPr lang="en-US" sz="3500">
                <a:solidFill>
                  <a:srgbClr val="44271C"/>
                </a:solidFill>
                <a:latin typeface="Calibri" pitchFamily="34" charset="0"/>
              </a:rPr>
              <a:t>Training</a:t>
            </a:r>
          </a:p>
          <a:p>
            <a:pPr algn="ctr">
              <a:defRPr/>
            </a:pPr>
            <a:endParaRPr lang="en-US" sz="3500">
              <a:solidFill>
                <a:srgbClr val="44271C"/>
              </a:solidFill>
              <a:latin typeface="Calibri" pitchFamily="34" charset="0"/>
            </a:endParaRPr>
          </a:p>
          <a:p>
            <a:pPr algn="ctr">
              <a:defRPr/>
            </a:pPr>
            <a:r>
              <a:rPr lang="en-US" sz="2300">
                <a:solidFill>
                  <a:srgbClr val="44271C"/>
                </a:solidFill>
                <a:latin typeface="Calibri" pitchFamily="34" charset="0"/>
              </a:rPr>
              <a:t>Bro. Eric A. McCoy, MSA, MPM</a:t>
            </a:r>
          </a:p>
          <a:p>
            <a:pPr algn="ctr">
              <a:defRPr/>
            </a:pPr>
            <a:r>
              <a:rPr lang="en-US" sz="2300">
                <a:solidFill>
                  <a:srgbClr val="44271C"/>
                </a:solidFill>
                <a:latin typeface="Calibri" pitchFamily="34" charset="0"/>
              </a:rPr>
              <a:t>International Director of Training and Development</a:t>
            </a:r>
          </a:p>
          <a:p>
            <a:pPr algn="ctr">
              <a:defRPr/>
            </a:pPr>
            <a:endParaRPr lang="en-US" sz="3500">
              <a:solidFill>
                <a:srgbClr val="44271C"/>
              </a:solidFill>
              <a:latin typeface="Calibri" pitchFamily="34" charset="0"/>
            </a:endParaRP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EA37A8DB-7E25-4D3A-8D0D-388DE319A23C}" type="datetimeFigureOut">
              <a:rPr lang="en-US"/>
              <a:pPr>
                <a:defRPr/>
              </a:pPr>
              <a:t>1/5/2009</a:t>
            </a:fld>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1E9184BF-2DAF-4D77-8F59-45A7390E0AB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ECC773B5-7B40-4DDB-B460-656F58F76E05}" type="datetimeFigureOut">
              <a:rPr lang="en-US"/>
              <a:pPr>
                <a:defRPr/>
              </a:pPr>
              <a:t>1/5/2009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C349A9A2-BA30-4390-97F8-FD6AD2FFBB8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200" y="2209800"/>
            <a:ext cx="6019800" cy="3916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BD0211B9-D85E-4986-924C-6713EEE556FA}" type="datetimeFigureOut">
              <a:rPr lang="en-US"/>
              <a:pPr>
                <a:defRPr/>
              </a:pPr>
              <a:t>1/5/2009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80D676CA-4720-43C3-92AC-D88FA66D5AD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69BD7B54-B483-4061-83B8-42B55CB8A1FD}" type="datetimeFigureOut">
              <a:rPr lang="en-US"/>
              <a:pPr>
                <a:defRPr/>
              </a:pPr>
              <a:t>1/5/2009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95B0D8AC-994F-44BE-A470-B4380974270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BB0FED20-F899-4FAA-A4A7-EDB2655EF727}" type="datetimeFigureOut">
              <a:rPr lang="en-US"/>
              <a:pPr>
                <a:defRPr/>
              </a:pPr>
              <a:t>1/5/2009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CD97CA47-85A6-4F18-9B3D-5E77CC1DCD0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A6B03EED-7085-440A-9274-C5AA2EFFDB0E}" type="datetimeFigureOut">
              <a:rPr lang="en-US"/>
              <a:pPr>
                <a:defRPr/>
              </a:pPr>
              <a:t>1/5/2009</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158DCCD1-DCE2-45A5-8222-D343BF103AA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C7DF35E7-8650-4882-B6F1-2DB9EABB341C}" type="datetimeFigureOut">
              <a:rPr lang="en-US"/>
              <a:pPr>
                <a:defRPr/>
              </a:pPr>
              <a:t>1/5/2009</a:t>
            </a:fld>
            <a:endParaRPr lang="en-US"/>
          </a:p>
        </p:txBody>
      </p:sp>
      <p:sp>
        <p:nvSpPr>
          <p:cNvPr id="3"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4" name="Slide Number Placeholder 4"/>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253AC873-2CF2-4784-9855-30B064A7274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363773B8-7044-41AB-8B79-D5BEA28CF2CA}" type="datetimeFigureOut">
              <a:rPr lang="en-US"/>
              <a:pPr>
                <a:defRPr/>
              </a:pPr>
              <a:t>1/5/2009</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CA58EEE7-A79C-4D29-B727-B44F6023837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371600"/>
            <a:ext cx="5111750" cy="4754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2286000"/>
            <a:ext cx="3008313" cy="3840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F9CECF9E-8724-4149-A2AC-6937E78FA0F9}" type="datetimeFigureOut">
              <a:rPr lang="en-US"/>
              <a:pPr>
                <a:defRPr/>
              </a:pPr>
              <a:t>1/5/2009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2E856BEB-DD79-4CBA-9304-BC8EFFFDED1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743200" y="1447799"/>
            <a:ext cx="4535488" cy="32797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D99FE70A-9296-4B47-B128-506443B21FAA}" type="datetimeFigureOut">
              <a:rPr lang="en-US"/>
              <a:pPr>
                <a:defRPr/>
              </a:pPr>
              <a:t>1/5/2009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8F8F4B59-1C6C-4641-85A8-B94F53C0B39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2286000"/>
            <a:ext cx="8229600" cy="3840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7"/>
          <p:cNvSpPr/>
          <p:nvPr/>
        </p:nvSpPr>
        <p:spPr>
          <a:xfrm>
            <a:off x="0" y="609600"/>
            <a:ext cx="9144000" cy="609600"/>
          </a:xfrm>
          <a:prstGeom prst="rect">
            <a:avLst/>
          </a:prstGeom>
          <a:solidFill>
            <a:srgbClr val="44271C"/>
          </a:solidFill>
          <a:ln>
            <a:solidFill>
              <a:srgbClr val="44271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028" name="Picture 8" descr="ited_logo_med_trans.png"/>
          <p:cNvPicPr>
            <a:picLocks noChangeAspect="1"/>
          </p:cNvPicPr>
          <p:nvPr/>
        </p:nvPicPr>
        <p:blipFill>
          <a:blip r:embed="rId13"/>
          <a:srcRect/>
          <a:stretch>
            <a:fillRect/>
          </a:stretch>
        </p:blipFill>
        <p:spPr bwMode="auto">
          <a:xfrm>
            <a:off x="228600" y="0"/>
            <a:ext cx="2286000" cy="2286000"/>
          </a:xfrm>
          <a:prstGeom prst="rect">
            <a:avLst/>
          </a:prstGeom>
          <a:noFill/>
          <a:ln w="9525">
            <a:noFill/>
            <a:miter lim="800000"/>
            <a:headEnd/>
            <a:tailEnd/>
          </a:ln>
        </p:spPr>
      </p:pic>
      <p:sp>
        <p:nvSpPr>
          <p:cNvPr id="10" name="TextBox 9"/>
          <p:cNvSpPr txBox="1"/>
          <p:nvPr/>
        </p:nvSpPr>
        <p:spPr>
          <a:xfrm>
            <a:off x="0" y="6553200"/>
            <a:ext cx="9144000" cy="307975"/>
          </a:xfrm>
          <a:prstGeom prst="rect">
            <a:avLst/>
          </a:prstGeom>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p:spPr>
        <p:txBody>
          <a:bodyPr>
            <a:spAutoFit/>
          </a:bodyPr>
          <a:lstStyle/>
          <a:p>
            <a:pPr algn="ctr" fontAlgn="auto">
              <a:spcBef>
                <a:spcPts val="0"/>
              </a:spcBef>
              <a:spcAft>
                <a:spcPts val="0"/>
              </a:spcAft>
              <a:defRPr/>
            </a:pPr>
            <a:r>
              <a:rPr lang="en-US" sz="1400" b="1" dirty="0">
                <a:solidFill>
                  <a:srgbClr val="44271C"/>
                </a:solidFill>
                <a:latin typeface="+mn-lt"/>
                <a:cs typeface="+mn-cs"/>
              </a:rPr>
              <a:t>© 2008 – IOTA PHI THETA FRATERNITY, INCORPORATED. </a:t>
            </a:r>
            <a:r>
              <a:rPr lang="en-US" sz="1400" b="1" baseline="30000" dirty="0">
                <a:solidFill>
                  <a:srgbClr val="44271C"/>
                </a:solidFill>
                <a:latin typeface="+mn-lt"/>
                <a:cs typeface="+mn-cs"/>
              </a:rPr>
              <a:t>TM</a:t>
            </a:r>
            <a:r>
              <a:rPr lang="en-US" sz="1400" b="1" dirty="0">
                <a:solidFill>
                  <a:srgbClr val="44271C"/>
                </a:solidFill>
                <a:latin typeface="+mn-lt"/>
                <a:cs typeface="+mn-cs"/>
              </a:rPr>
              <a:t> ALL RIGHTS RESERVED. </a:t>
            </a:r>
          </a:p>
        </p:txBody>
      </p:sp>
    </p:spTree>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7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www.stophazing.org/"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09600"/>
            <a:ext cx="9144000" cy="609600"/>
          </a:xfrm>
          <a:prstGeom prst="rect">
            <a:avLst/>
          </a:prstGeom>
          <a:solidFill>
            <a:srgbClr val="44271C"/>
          </a:solidFill>
          <a:ln>
            <a:solidFill>
              <a:srgbClr val="44271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4338" name="Picture 6" descr="ited_logo_med_trans.png"/>
          <p:cNvPicPr>
            <a:picLocks noChangeAspect="1"/>
          </p:cNvPicPr>
          <p:nvPr/>
        </p:nvPicPr>
        <p:blipFill>
          <a:blip r:embed="rId2"/>
          <a:srcRect/>
          <a:stretch>
            <a:fillRect/>
          </a:stretch>
        </p:blipFill>
        <p:spPr bwMode="auto">
          <a:xfrm>
            <a:off x="228600" y="0"/>
            <a:ext cx="2286000" cy="2286000"/>
          </a:xfrm>
          <a:prstGeom prst="rect">
            <a:avLst/>
          </a:prstGeom>
          <a:noFill/>
          <a:ln w="9525">
            <a:noFill/>
            <a:miter lim="800000"/>
            <a:headEnd/>
            <a:tailEnd/>
          </a:ln>
        </p:spPr>
      </p:pic>
      <p:sp>
        <p:nvSpPr>
          <p:cNvPr id="14339" name="TextBox 7"/>
          <p:cNvSpPr txBox="1">
            <a:spLocks noChangeArrowheads="1"/>
          </p:cNvSpPr>
          <p:nvPr/>
        </p:nvSpPr>
        <p:spPr bwMode="auto">
          <a:xfrm>
            <a:off x="0" y="6553200"/>
            <a:ext cx="9144000" cy="307975"/>
          </a:xfrm>
          <a:prstGeom prst="rect">
            <a:avLst/>
          </a:pr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a:gradFill>
          <a:ln w="9525">
            <a:noFill/>
            <a:miter lim="800000"/>
            <a:headEnd/>
            <a:tailEnd/>
          </a:ln>
        </p:spPr>
        <p:txBody>
          <a:bodyPr>
            <a:spAutoFit/>
          </a:bodyPr>
          <a:lstStyle/>
          <a:p>
            <a:pPr algn="ctr"/>
            <a:r>
              <a:rPr lang="en-US" sz="1400" b="1">
                <a:solidFill>
                  <a:srgbClr val="44271C"/>
                </a:solidFill>
                <a:latin typeface="Calibri" pitchFamily="34" charset="0"/>
              </a:rPr>
              <a:t>© 2008 – IOTA PHI THETA FRATERNITY, INCORPORATED. </a:t>
            </a:r>
            <a:r>
              <a:rPr lang="en-US" sz="1400" b="1" baseline="30000">
                <a:solidFill>
                  <a:srgbClr val="44271C"/>
                </a:solidFill>
                <a:latin typeface="Calibri" pitchFamily="34" charset="0"/>
              </a:rPr>
              <a:t>TM</a:t>
            </a:r>
            <a:r>
              <a:rPr lang="en-US" sz="1400" b="1">
                <a:solidFill>
                  <a:srgbClr val="44271C"/>
                </a:solidFill>
                <a:latin typeface="Calibri" pitchFamily="34" charset="0"/>
              </a:rPr>
              <a:t> ALL RIGHTS RESERVED.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extBox 1"/>
          <p:cNvSpPr txBox="1">
            <a:spLocks noChangeArrowheads="1"/>
          </p:cNvSpPr>
          <p:nvPr/>
        </p:nvSpPr>
        <p:spPr bwMode="auto">
          <a:xfrm>
            <a:off x="0" y="1295400"/>
            <a:ext cx="9144000" cy="5187950"/>
          </a:xfrm>
          <a:prstGeom prst="rect">
            <a:avLst/>
          </a:prstGeom>
          <a:noFill/>
          <a:ln w="9525">
            <a:noFill/>
            <a:miter lim="800000"/>
            <a:headEnd/>
            <a:tailEnd/>
          </a:ln>
        </p:spPr>
        <p:txBody>
          <a:bodyPr>
            <a:spAutoFit/>
          </a:bodyPr>
          <a:lstStyle/>
          <a:p>
            <a:pPr algn="r"/>
            <a:r>
              <a:rPr lang="en-US" sz="2800" b="1" u="sng"/>
              <a:t>A Technique – “Interview Guide”</a:t>
            </a:r>
          </a:p>
          <a:p>
            <a:endParaRPr lang="en-US" b="1" u="sng"/>
          </a:p>
          <a:p>
            <a:r>
              <a:rPr lang="en-US" b="1" u="sng"/>
              <a:t>Minimum Standards: (Y-Yes/N-No)</a:t>
            </a:r>
          </a:p>
          <a:p>
            <a:endParaRPr lang="en-US" b="1" u="sng"/>
          </a:p>
          <a:p>
            <a:r>
              <a:rPr lang="en-US" b="1" u="sng"/>
              <a:t>_____ </a:t>
            </a:r>
            <a:r>
              <a:rPr lang="en-US" b="1"/>
              <a:t>1. Is the candidate in academic good standing at his college or university? (Undergraduate Candidates Only)</a:t>
            </a:r>
          </a:p>
          <a:p>
            <a:endParaRPr lang="en-US" b="1"/>
          </a:p>
          <a:p>
            <a:r>
              <a:rPr lang="en-US" b="1"/>
              <a:t>_____ 2. Does the candidate understand and agree to pay on a timely basis all membership dues, fees, and costs; does the candidate understand and agree to all other obligations of the Chapter (participation requirements, etc.)?</a:t>
            </a:r>
          </a:p>
          <a:p>
            <a:endParaRPr lang="en-US" b="1"/>
          </a:p>
          <a:p>
            <a:r>
              <a:rPr lang="en-US" b="1"/>
              <a:t>_____ 3. Does the candidate have a history of leadership and involvement, which</a:t>
            </a:r>
          </a:p>
          <a:p>
            <a:r>
              <a:rPr lang="en-US" b="1"/>
              <a:t>               demonstrates that he will be an asset to IOTA and to his Chapter?</a:t>
            </a:r>
          </a:p>
          <a:p>
            <a:endParaRPr lang="en-US" b="1"/>
          </a:p>
          <a:p>
            <a:r>
              <a:rPr lang="en-US" b="1"/>
              <a:t>_____ 4. Is the candidate a graduate of a 4 year institution </a:t>
            </a:r>
            <a:r>
              <a:rPr lang="en-US" b="1" i="1"/>
              <a:t>or three years in a professional field</a:t>
            </a:r>
            <a:r>
              <a:rPr lang="en-US" b="1"/>
              <a:t>? (Alumni Candidates Only)</a:t>
            </a:r>
          </a:p>
          <a:p>
            <a:endParaRPr lang="en-US" b="1"/>
          </a:p>
          <a:p>
            <a:r>
              <a:rPr lang="en-US" b="1"/>
              <a:t>ALL MUST BE ANSWERED YES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extBox 1"/>
          <p:cNvSpPr txBox="1">
            <a:spLocks noChangeArrowheads="1"/>
          </p:cNvSpPr>
          <p:nvPr/>
        </p:nvSpPr>
        <p:spPr bwMode="auto">
          <a:xfrm>
            <a:off x="0" y="1295400"/>
            <a:ext cx="9144000" cy="5346700"/>
          </a:xfrm>
          <a:prstGeom prst="rect">
            <a:avLst/>
          </a:prstGeom>
          <a:noFill/>
          <a:ln w="9525">
            <a:noFill/>
            <a:miter lim="800000"/>
            <a:headEnd/>
            <a:tailEnd/>
          </a:ln>
        </p:spPr>
        <p:txBody>
          <a:bodyPr>
            <a:spAutoFit/>
          </a:bodyPr>
          <a:lstStyle/>
          <a:p>
            <a:pPr marL="342900" indent="-342900" algn="r"/>
            <a:r>
              <a:rPr lang="en-US" sz="2800" b="1" u="sng"/>
              <a:t>A Technique – “Interview Guide” </a:t>
            </a:r>
          </a:p>
          <a:p>
            <a:pPr marL="342900" indent="-342900" algn="r"/>
            <a:endParaRPr lang="en-US" sz="2800" b="1" u="sng"/>
          </a:p>
          <a:p>
            <a:pPr marL="342900" indent="-342900"/>
            <a:r>
              <a:rPr lang="en-US" sz="1600" b="1"/>
              <a:t>Academics: (25 Points)</a:t>
            </a:r>
          </a:p>
          <a:p>
            <a:pPr marL="342900" indent="-342900"/>
            <a:r>
              <a:rPr lang="en-US" sz="1600" b="1"/>
              <a:t>A. GPA in High School:		C. Rank in High School Class:      </a:t>
            </a:r>
          </a:p>
          <a:p>
            <a:pPr marL="342900" indent="-342900"/>
            <a:r>
              <a:rPr lang="en-US" sz="1600" b="1"/>
              <a:t>(5) 4.0 – 3.5			(5) Top 10%</a:t>
            </a:r>
          </a:p>
          <a:p>
            <a:pPr marL="342900" indent="-342900"/>
            <a:r>
              <a:rPr lang="en-US" sz="1600" b="1"/>
              <a:t>(4) 3.4 – 3.0			(4) Top 20%</a:t>
            </a:r>
          </a:p>
          <a:p>
            <a:pPr marL="342900" indent="-342900"/>
            <a:r>
              <a:rPr lang="en-US" sz="1600" b="1"/>
              <a:t>(3) 2.9 – 2.6			(3) Top 30%</a:t>
            </a:r>
          </a:p>
          <a:p>
            <a:pPr marL="342900" indent="-342900"/>
            <a:r>
              <a:rPr lang="en-US" sz="1600" b="1"/>
              <a:t>(2) 2.5 – 2.2			(2) Top 40%</a:t>
            </a:r>
          </a:p>
          <a:p>
            <a:pPr marL="342900" indent="-342900"/>
            <a:r>
              <a:rPr lang="en-US" sz="1600" b="1"/>
              <a:t>(1) 2.1 – 2.0			(1) Top 50%</a:t>
            </a:r>
          </a:p>
          <a:p>
            <a:pPr marL="342900" indent="-342900"/>
            <a:r>
              <a:rPr lang="en-US" sz="1600" b="1"/>
              <a:t>Point Total: ________		Point Total: ________</a:t>
            </a:r>
          </a:p>
          <a:p>
            <a:pPr marL="342900" indent="-342900"/>
            <a:endParaRPr lang="en-US" sz="1600" b="1"/>
          </a:p>
          <a:p>
            <a:pPr marL="342900" indent="-342900"/>
            <a:r>
              <a:rPr lang="en-US" sz="1600" b="1"/>
              <a:t>B. SAT or ACT test scores:		D. College GPA:   </a:t>
            </a:r>
          </a:p>
          <a:p>
            <a:pPr marL="342900" indent="-342900"/>
            <a:r>
              <a:rPr lang="en-US" sz="1600" b="1"/>
              <a:t>(5) Above 1050	26 – 36		(5) 4.0 – 3.5</a:t>
            </a:r>
          </a:p>
          <a:p>
            <a:pPr marL="342900" indent="-342900"/>
            <a:r>
              <a:rPr lang="en-US" sz="1600" b="1"/>
              <a:t>(4) 1050 - 950 	26 – 25		(4) 3.4 – 3.0</a:t>
            </a:r>
          </a:p>
          <a:p>
            <a:pPr marL="342900" indent="-342900"/>
            <a:r>
              <a:rPr lang="en-US" sz="1600" b="1"/>
              <a:t>(3) 949 - 850 	24 – 22		(3) 2.9 – 2.6</a:t>
            </a:r>
          </a:p>
          <a:p>
            <a:pPr marL="342900" indent="-342900"/>
            <a:r>
              <a:rPr lang="en-US" sz="1600" b="1"/>
              <a:t>(2) 849 - 700 	21 – 19		(2) 2.5 – 2.2</a:t>
            </a:r>
          </a:p>
          <a:p>
            <a:pPr marL="342900" indent="-342900"/>
            <a:r>
              <a:rPr lang="en-US" sz="1600" b="1"/>
              <a:t>Below 700 	0 – 18		(1) 2.1 – 2.0</a:t>
            </a:r>
          </a:p>
          <a:p>
            <a:pPr marL="342900" indent="-342900"/>
            <a:r>
              <a:rPr lang="en-US" sz="1600" b="1"/>
              <a:t>Point Total: ________		Point Total: ________</a:t>
            </a:r>
          </a:p>
          <a:p>
            <a:pPr marL="342900" indent="-342900"/>
            <a:endParaRPr lang="en-US" sz="1600" b="1"/>
          </a:p>
          <a:p>
            <a:pPr marL="342900" indent="-342900"/>
            <a:r>
              <a:rPr lang="en-US" sz="1600" b="1"/>
              <a:t>E. Does he have potential for academic success? (Yes = 5 Points)    Point Total: ________</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extBox 1"/>
          <p:cNvSpPr txBox="1">
            <a:spLocks noChangeArrowheads="1"/>
          </p:cNvSpPr>
          <p:nvPr/>
        </p:nvSpPr>
        <p:spPr bwMode="auto">
          <a:xfrm>
            <a:off x="0" y="1219200"/>
            <a:ext cx="9144000" cy="5346700"/>
          </a:xfrm>
          <a:prstGeom prst="rect">
            <a:avLst/>
          </a:prstGeom>
          <a:noFill/>
          <a:ln w="9525">
            <a:noFill/>
            <a:miter lim="800000"/>
            <a:headEnd/>
            <a:tailEnd/>
          </a:ln>
        </p:spPr>
        <p:txBody>
          <a:bodyPr>
            <a:spAutoFit/>
          </a:bodyPr>
          <a:lstStyle/>
          <a:p>
            <a:pPr marL="342900" indent="-342900" algn="r"/>
            <a:r>
              <a:rPr lang="en-US" sz="2800" b="1" u="sng"/>
              <a:t>A Technique – “Interview Guide” </a:t>
            </a:r>
          </a:p>
          <a:p>
            <a:pPr marL="342900" indent="-342900"/>
            <a:endParaRPr lang="en-US" sz="2800" b="1" u="sng"/>
          </a:p>
          <a:p>
            <a:pPr marL="342900" indent="-342900"/>
            <a:r>
              <a:rPr lang="en-US" sz="1600" b="1"/>
              <a:t>Financial: (25 Points)</a:t>
            </a:r>
          </a:p>
          <a:p>
            <a:pPr marL="342900" indent="-342900"/>
            <a:r>
              <a:rPr lang="en-US" sz="1600" b="1"/>
              <a:t>Acknowledges requirements and can pay the Membership Fee </a:t>
            </a:r>
            <a:r>
              <a:rPr lang="en-US" sz="1600" b="1" i="1"/>
              <a:t>and Annual Dues</a:t>
            </a:r>
            <a:r>
              <a:rPr lang="en-US" sz="1600" b="1"/>
              <a:t> (Yes = 25 Points) Point Total: ________</a:t>
            </a:r>
          </a:p>
          <a:p>
            <a:pPr marL="342900" indent="-342900"/>
            <a:endParaRPr lang="en-US" sz="1600" b="1"/>
          </a:p>
          <a:p>
            <a:pPr marL="342900" indent="-342900"/>
            <a:r>
              <a:rPr lang="en-US" sz="1600" b="1"/>
              <a:t>Leadership Involvement: (25 Points)</a:t>
            </a:r>
          </a:p>
          <a:p>
            <a:pPr marL="342900" indent="-342900"/>
            <a:r>
              <a:rPr lang="en-US" sz="1600" b="1"/>
              <a:t>A. High School and Collegiate Involvement (5 Points Each)</a:t>
            </a:r>
          </a:p>
          <a:p>
            <a:pPr marL="342900" indent="-342900"/>
            <a:r>
              <a:rPr lang="en-US" sz="1600" b="1"/>
              <a:t>1) Sports 2) Music 3) Academic Teams 4) Student Councils 5) Other   Point Total: _______</a:t>
            </a:r>
          </a:p>
          <a:p>
            <a:pPr marL="342900" indent="-342900"/>
            <a:endParaRPr lang="en-US" sz="1600" b="1"/>
          </a:p>
          <a:p>
            <a:pPr marL="342900" indent="-342900"/>
            <a:r>
              <a:rPr lang="en-US" sz="1600" b="1"/>
              <a:t>B. Other Involvement (10 Points Each)</a:t>
            </a:r>
          </a:p>
          <a:p>
            <a:pPr marL="342900" indent="-342900"/>
            <a:r>
              <a:rPr lang="en-US" sz="1600" b="1"/>
              <a:t>1) Youth Groups 2) Athletic Teams 3) Religious Activities 4) Scouting 5) Other  Point Total: _______</a:t>
            </a:r>
          </a:p>
          <a:p>
            <a:pPr marL="342900" indent="-342900"/>
            <a:r>
              <a:rPr lang="en-US" sz="1600" b="1"/>
              <a:t>Will Chapter Benefit by this Member? (30 Points) (5 Points for each Yes answer)</a:t>
            </a:r>
          </a:p>
          <a:p>
            <a:pPr marL="342900" indent="-342900"/>
            <a:r>
              <a:rPr lang="en-US" sz="1600" b="1"/>
              <a:t>A. _____ Socially with this Individual fit with the personality of the chapter members?</a:t>
            </a:r>
          </a:p>
          <a:p>
            <a:pPr marL="342900" indent="-342900"/>
            <a:r>
              <a:rPr lang="en-US" sz="1600" b="1"/>
              <a:t>B. _____ Based upon his background this Individual work as part of a team?</a:t>
            </a:r>
          </a:p>
          <a:p>
            <a:pPr marL="342900" indent="-342900"/>
            <a:r>
              <a:rPr lang="en-US" sz="1600" b="1"/>
              <a:t>C. _____ Does the Individual bring a skill set that will benefit the Chapter?</a:t>
            </a:r>
          </a:p>
          <a:p>
            <a:pPr marL="342900" indent="-342900"/>
            <a:r>
              <a:rPr lang="en-US" sz="1600" b="1"/>
              <a:t>D. _____ Does he show interest in other campus organizations?</a:t>
            </a:r>
          </a:p>
          <a:p>
            <a:pPr marL="342900" indent="-342900"/>
            <a:r>
              <a:rPr lang="en-US" sz="1600" b="1"/>
              <a:t>E. _____ Does this Individual embody the spirit needed to become a good Brother?</a:t>
            </a:r>
          </a:p>
          <a:p>
            <a:pPr marL="342900" indent="-342900"/>
            <a:r>
              <a:rPr lang="en-US" sz="1600" b="1"/>
              <a:t>F. _____ Is he a legacy?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extBox 1"/>
          <p:cNvSpPr txBox="1">
            <a:spLocks noChangeArrowheads="1"/>
          </p:cNvSpPr>
          <p:nvPr/>
        </p:nvSpPr>
        <p:spPr bwMode="auto">
          <a:xfrm>
            <a:off x="0" y="1219200"/>
            <a:ext cx="9144000" cy="5368925"/>
          </a:xfrm>
          <a:prstGeom prst="rect">
            <a:avLst/>
          </a:prstGeom>
          <a:noFill/>
          <a:ln w="9525">
            <a:noFill/>
            <a:miter lim="800000"/>
            <a:headEnd/>
            <a:tailEnd/>
          </a:ln>
        </p:spPr>
        <p:txBody>
          <a:bodyPr>
            <a:spAutoFit/>
          </a:bodyPr>
          <a:lstStyle/>
          <a:p>
            <a:pPr marL="342900" indent="-342900" algn="r"/>
            <a:r>
              <a:rPr lang="en-US" sz="2800" b="1" u="sng"/>
              <a:t>A Technique – “Interview Guide” </a:t>
            </a:r>
          </a:p>
          <a:p>
            <a:pPr marL="342900" indent="-342900"/>
            <a:endParaRPr lang="en-US" sz="2800" b="1" u="sng"/>
          </a:p>
          <a:p>
            <a:pPr marL="342900" indent="-342900"/>
            <a:r>
              <a:rPr lang="en-US" sz="1600" b="1"/>
              <a:t>Letters of Recommendation: (30 Points)</a:t>
            </a:r>
          </a:p>
          <a:p>
            <a:pPr marL="342900" indent="-342900"/>
            <a:r>
              <a:rPr lang="en-US" sz="1600" b="1"/>
              <a:t>A. Brother Letter _________</a:t>
            </a:r>
          </a:p>
          <a:p>
            <a:pPr marL="342900" indent="-342900"/>
            <a:r>
              <a:rPr lang="en-US" sz="1600" b="1"/>
              <a:t>• </a:t>
            </a:r>
            <a:r>
              <a:rPr lang="en-US" sz="1400" b="1" i="1"/>
              <a:t>An excellent recommendation should get maximum points. A letter from a National Officer, Chapter Polaris or Regional Leader should be weighted heavily. A letter from a non-financial member should be scored low in respect to the Brother not living up to his responsibility. A strong letter from an active member should be weighted accordingly.  </a:t>
            </a:r>
          </a:p>
          <a:p>
            <a:pPr marL="342900" indent="-342900"/>
            <a:endParaRPr lang="en-US" sz="1400" b="1" i="1"/>
          </a:p>
          <a:p>
            <a:pPr marL="342900" indent="-342900"/>
            <a:r>
              <a:rPr lang="en-US" sz="1600" b="1"/>
              <a:t>B.  Other Recommendation_______</a:t>
            </a:r>
          </a:p>
          <a:p>
            <a:pPr marL="342900" indent="-342900"/>
            <a:r>
              <a:rPr lang="en-US" sz="1600" b="1"/>
              <a:t>• </a:t>
            </a:r>
            <a:r>
              <a:rPr lang="en-US" sz="1400" b="1" i="1"/>
              <a:t>A letter from a Pastor, Director or Mentor should be weighted heavily. A letter from an employer mid-level weighting and a letter from someone with ties not associated with a program or services that has demonstrated leadership or a commitment to service should be lightly weighted.</a:t>
            </a:r>
          </a:p>
          <a:p>
            <a:pPr marL="342900" indent="-342900"/>
            <a:endParaRPr lang="en-US" sz="1400" b="1" i="1"/>
          </a:p>
          <a:p>
            <a:pPr marL="342900" indent="-342900"/>
            <a:r>
              <a:rPr lang="en-US" sz="1600" b="1"/>
              <a:t>Total Points ------ 145 Points	Total Points: ________</a:t>
            </a:r>
          </a:p>
          <a:p>
            <a:pPr marL="342900" indent="-342900"/>
            <a:r>
              <a:rPr lang="en-US" sz="1600" b="1"/>
              <a:t>* The candidates must score a minimum of 110 points to be considered for membership </a:t>
            </a:r>
          </a:p>
          <a:p>
            <a:pPr marL="342900" indent="-342900"/>
            <a:r>
              <a:rPr lang="en-US" sz="1600" b="1"/>
              <a:t>Dispensation:</a:t>
            </a:r>
          </a:p>
          <a:p>
            <a:pPr marL="342900" indent="-342900"/>
            <a:r>
              <a:rPr lang="en-US" sz="1600" b="1"/>
              <a:t>_____ Candidate qualifies on points for membership</a:t>
            </a:r>
          </a:p>
          <a:p>
            <a:pPr marL="342900" indent="-342900"/>
            <a:r>
              <a:rPr lang="en-US" sz="1600" b="1"/>
              <a:t>_____ Candidate qualifies by vote of Chapter and Regional Leadership Team </a:t>
            </a:r>
          </a:p>
          <a:p>
            <a:pPr marL="342900" indent="-342900"/>
            <a:r>
              <a:rPr lang="en-US" sz="1600" b="1"/>
              <a:t>_____ Candidate does not meet the standard necessary for membership at this time</a:t>
            </a:r>
          </a:p>
          <a:p>
            <a:pPr marL="342900" indent="-342900"/>
            <a:endParaRPr lang="en-US" sz="1600" b="1"/>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1"/>
          <p:cNvSpPr>
            <a:spLocks noChangeArrowheads="1"/>
          </p:cNvSpPr>
          <p:nvPr/>
        </p:nvSpPr>
        <p:spPr bwMode="auto">
          <a:xfrm>
            <a:off x="0" y="747713"/>
            <a:ext cx="9144000" cy="5362575"/>
          </a:xfrm>
          <a:prstGeom prst="rect">
            <a:avLst/>
          </a:prstGeom>
          <a:noFill/>
          <a:ln w="9525">
            <a:noFill/>
            <a:miter lim="800000"/>
            <a:headEnd/>
            <a:tailEnd/>
          </a:ln>
        </p:spPr>
        <p:txBody>
          <a:bodyPr tIns="0" bIns="0" anchor="ctr">
            <a:spAutoFit/>
          </a:bodyPr>
          <a:lstStyle/>
          <a:p>
            <a:pPr eaLnBrk="0" hangingPunct="0"/>
            <a:endParaRPr lang="en-US" sz="2000" b="1" u="sng">
              <a:solidFill>
                <a:srgbClr val="44271C"/>
              </a:solidFill>
              <a:ea typeface="Calibri" pitchFamily="34" charset="0"/>
              <a:cs typeface="Times New Roman" pitchFamily="18" charset="0"/>
            </a:endParaRPr>
          </a:p>
          <a:p>
            <a:pPr algn="r" eaLnBrk="0" hangingPunct="0"/>
            <a:r>
              <a:rPr lang="en-US" sz="2800" b="1" u="sng">
                <a:solidFill>
                  <a:srgbClr val="44271C"/>
                </a:solidFill>
                <a:ea typeface="Calibri" pitchFamily="34" charset="0"/>
                <a:cs typeface="Times New Roman" pitchFamily="18" charset="0"/>
              </a:rPr>
              <a:t>Structure Of  Brotherhood </a:t>
            </a:r>
          </a:p>
          <a:p>
            <a:pPr algn="r" eaLnBrk="0" hangingPunct="0"/>
            <a:r>
              <a:rPr lang="en-US" sz="2800" b="1" u="sng">
                <a:solidFill>
                  <a:srgbClr val="44271C"/>
                </a:solidFill>
                <a:ea typeface="Calibri" pitchFamily="34" charset="0"/>
                <a:cs typeface="Times New Roman" pitchFamily="18" charset="0"/>
              </a:rPr>
              <a:t>Intake Process</a:t>
            </a:r>
            <a:endParaRPr lang="en-US" sz="2800">
              <a:solidFill>
                <a:srgbClr val="44271C"/>
              </a:solidFill>
              <a:ea typeface="Calibri" pitchFamily="34" charset="0"/>
              <a:cs typeface="Times New Roman" pitchFamily="18" charset="0"/>
            </a:endParaRPr>
          </a:p>
          <a:p>
            <a:pPr eaLnBrk="0" hangingPunct="0"/>
            <a:endParaRPr lang="en-US" sz="2400" b="1" u="sng">
              <a:solidFill>
                <a:srgbClr val="44271C"/>
              </a:solidFill>
              <a:ea typeface="Calibri" pitchFamily="34" charset="0"/>
              <a:cs typeface="Times New Roman" pitchFamily="18" charset="0"/>
            </a:endParaRPr>
          </a:p>
          <a:p>
            <a:pPr eaLnBrk="0" hangingPunct="0">
              <a:buFont typeface="Wingdings" pitchFamily="2" charset="2"/>
              <a:buChar char="«"/>
            </a:pPr>
            <a:r>
              <a:rPr lang="en-US" sz="2400" b="1" u="sng">
                <a:solidFill>
                  <a:srgbClr val="44271C"/>
                </a:solidFill>
                <a:ea typeface="Calibri" pitchFamily="34" charset="0"/>
                <a:cs typeface="Times New Roman" pitchFamily="18" charset="0"/>
              </a:rPr>
              <a:t> Modular Program: Should be modified to suit school/chapter requirements with approval of the Regional Polaris (or his designee)</a:t>
            </a:r>
          </a:p>
          <a:p>
            <a:pPr eaLnBrk="0" hangingPunct="0">
              <a:buFont typeface="Wingdings" pitchFamily="2" charset="2"/>
              <a:buChar char="«"/>
            </a:pPr>
            <a:endParaRPr lang="en-US" sz="2000">
              <a:solidFill>
                <a:srgbClr val="44271C"/>
              </a:solidFill>
              <a:ea typeface="Calibri" pitchFamily="34" charset="0"/>
              <a:cs typeface="Times New Roman" pitchFamily="18" charset="0"/>
            </a:endParaRPr>
          </a:p>
          <a:p>
            <a:pPr eaLnBrk="0" hangingPunct="0">
              <a:buFont typeface="Wingdings" pitchFamily="2" charset="2"/>
              <a:buChar char="«"/>
            </a:pPr>
            <a:r>
              <a:rPr lang="en-US" sz="2000">
                <a:solidFill>
                  <a:srgbClr val="44271C"/>
                </a:solidFill>
                <a:ea typeface="Calibri" pitchFamily="34" charset="0"/>
                <a:cs typeface="Times New Roman" pitchFamily="18" charset="0"/>
              </a:rPr>
              <a:t> Segments: National and Chapter History, Centaur (Community Service Planning), Chapter Development, and Induction</a:t>
            </a:r>
          </a:p>
          <a:p>
            <a:pPr eaLnBrk="0" hangingPunct="0">
              <a:buFont typeface="Wingdings" pitchFamily="2" charset="2"/>
              <a:buChar char="«"/>
            </a:pPr>
            <a:endParaRPr lang="en-US" sz="2000">
              <a:solidFill>
                <a:srgbClr val="44271C"/>
              </a:solidFill>
              <a:ea typeface="Calibri" pitchFamily="34" charset="0"/>
              <a:cs typeface="Times New Roman" pitchFamily="18" charset="0"/>
            </a:endParaRPr>
          </a:p>
          <a:p>
            <a:pPr eaLnBrk="0" hangingPunct="0">
              <a:buFont typeface="Wingdings" pitchFamily="2" charset="2"/>
              <a:buChar char="«"/>
            </a:pPr>
            <a:r>
              <a:rPr lang="en-US" sz="2000">
                <a:solidFill>
                  <a:srgbClr val="44271C"/>
                </a:solidFill>
                <a:ea typeface="Calibri" pitchFamily="34" charset="0"/>
                <a:cs typeface="Times New Roman" pitchFamily="18" charset="0"/>
              </a:rPr>
              <a:t>Purpose: Development of well-rounded neophyte brothers in accordance with local laws, school requirements, and fraternity guidelines</a:t>
            </a:r>
          </a:p>
          <a:p>
            <a:pPr eaLnBrk="0" hangingPunct="0">
              <a:buFont typeface="Wingdings" pitchFamily="2" charset="2"/>
              <a:buChar char="«"/>
            </a:pPr>
            <a:endParaRPr lang="en-US" sz="2000">
              <a:solidFill>
                <a:srgbClr val="44271C"/>
              </a:solidFill>
              <a:ea typeface="Calibri" pitchFamily="34" charset="0"/>
              <a:cs typeface="Times New Roman" pitchFamily="18" charset="0"/>
            </a:endParaRPr>
          </a:p>
          <a:p>
            <a:pPr eaLnBrk="0" hangingPunct="0">
              <a:buFont typeface="Wingdings" pitchFamily="2" charset="2"/>
              <a:buChar char="«"/>
            </a:pPr>
            <a:r>
              <a:rPr lang="en-US" sz="2000">
                <a:solidFill>
                  <a:srgbClr val="44271C"/>
                </a:solidFill>
                <a:ea typeface="Calibri" pitchFamily="34" charset="0"/>
                <a:cs typeface="Times New Roman" pitchFamily="18" charset="0"/>
              </a:rPr>
              <a:t> Bottom Line: Develop plan for your chapter’s intake process and have it approved by your Regional Polaris (or his designee)</a:t>
            </a:r>
            <a:endParaRPr lang="en-US" sz="2000">
              <a:ea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277"/>
          <p:cNvGraphicFramePr>
            <a:graphicFrameLocks/>
          </p:cNvGraphicFramePr>
          <p:nvPr/>
        </p:nvGraphicFramePr>
        <p:xfrm>
          <a:off x="0" y="0"/>
          <a:ext cx="9144000" cy="6851650"/>
        </p:xfrm>
        <a:graphic>
          <a:graphicData uri="http://schemas.openxmlformats.org/drawingml/2006/table">
            <a:tbl>
              <a:tblPr>
                <a:effectLst/>
              </a:tblPr>
              <a:tblGrid>
                <a:gridCol w="2061598"/>
                <a:gridCol w="1674139"/>
                <a:gridCol w="1672526"/>
                <a:gridCol w="1720958"/>
                <a:gridCol w="2014780"/>
              </a:tblGrid>
              <a:tr h="1468901">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dirty="0" smtClean="0">
                          <a:ln>
                            <a:noFill/>
                          </a:ln>
                          <a:solidFill>
                            <a:schemeClr val="bg1">
                              <a:lumMod val="95000"/>
                            </a:schemeClr>
                          </a:solidFill>
                          <a:effectLst>
                            <a:outerShdw blurRad="38100" dist="38100" dir="2700000" algn="tl">
                              <a:srgbClr val="000000"/>
                            </a:outerShdw>
                          </a:effectLst>
                          <a:latin typeface="Tahoma" pitchFamily="34" charset="0"/>
                        </a:rPr>
                        <a:t>DAY 1:</a:t>
                      </a:r>
                      <a:r>
                        <a:rPr kumimoji="0" lang="en-US" sz="1400" b="0" i="0" u="none" strike="noStrike" cap="none" normalizeH="0" baseline="0" dirty="0" smtClean="0">
                          <a:ln>
                            <a:noFill/>
                          </a:ln>
                          <a:solidFill>
                            <a:schemeClr val="bg1">
                              <a:lumMod val="95000"/>
                            </a:schemeClr>
                          </a:solidFill>
                          <a:effectLst>
                            <a:outerShdw blurRad="38100" dist="38100" dir="2700000" algn="tl">
                              <a:srgbClr val="000000"/>
                            </a:outerShdw>
                          </a:effectLst>
                          <a:latin typeface="Tahoma" pitchFamily="34" charset="0"/>
                        </a:rPr>
                        <a:t> INDUCTION CEREMONY</a:t>
                      </a:r>
                    </a:p>
                  </a:txBody>
                  <a:tcPr horzOverflow="overflow">
                    <a:lnL w="28575" cap="flat" cmpd="sng" algn="ctr">
                      <a:solidFill>
                        <a:srgbClr val="C2B13D"/>
                      </a:solidFill>
                      <a:prstDash val="solid"/>
                      <a:round/>
                      <a:headEnd type="none" w="med" len="med"/>
                      <a:tailEnd type="none" w="med" len="med"/>
                    </a:lnL>
                    <a:lnR w="28575" cap="flat" cmpd="sng" algn="ctr">
                      <a:solidFill>
                        <a:srgbClr val="C2B13D"/>
                      </a:solidFill>
                      <a:prstDash val="solid"/>
                      <a:round/>
                      <a:headEnd type="none" w="med" len="med"/>
                      <a:tailEnd type="none" w="med" len="med"/>
                    </a:lnR>
                    <a:lnT w="28575" cap="flat" cmpd="sng" algn="ctr">
                      <a:solidFill>
                        <a:srgbClr val="C2B13D"/>
                      </a:solidFill>
                      <a:prstDash val="solid"/>
                      <a:round/>
                      <a:headEnd type="none" w="med" len="med"/>
                      <a:tailEnd type="none" w="med" len="med"/>
                    </a:lnT>
                    <a:lnB w="28575" cap="flat" cmpd="sng" algn="ctr">
                      <a:solidFill>
                        <a:srgbClr val="C2B13D"/>
                      </a:solidFill>
                      <a:prstDash val="solid"/>
                      <a:round/>
                      <a:headEnd type="none" w="med" len="med"/>
                      <a:tailEnd type="none" w="med" len="med"/>
                    </a:lnB>
                    <a:lnTlToBr>
                      <a:noFill/>
                    </a:lnTlToBr>
                    <a:lnBlToTr>
                      <a:noFill/>
                    </a:lnBlToTr>
                    <a:solidFill>
                      <a:srgbClr val="44271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bg1">
                              <a:lumMod val="95000"/>
                            </a:schemeClr>
                          </a:solidFill>
                          <a:effectLst>
                            <a:outerShdw blurRad="38100" dist="38100" dir="2700000" algn="tl">
                              <a:srgbClr val="000000"/>
                            </a:outerShdw>
                          </a:effectLst>
                          <a:latin typeface="Tahoma" pitchFamily="34" charset="0"/>
                        </a:rPr>
                        <a:t>DAY 2:</a:t>
                      </a:r>
                      <a:r>
                        <a:rPr kumimoji="0" lang="en-US" sz="1400" b="0" i="0" u="none" strike="noStrike" cap="none" normalizeH="0" baseline="0" smtClean="0">
                          <a:ln>
                            <a:noFill/>
                          </a:ln>
                          <a:solidFill>
                            <a:schemeClr val="bg1">
                              <a:lumMod val="95000"/>
                            </a:schemeClr>
                          </a:solidFill>
                          <a:effectLst>
                            <a:outerShdw blurRad="38100" dist="38100" dir="2700000" algn="tl">
                              <a:srgbClr val="000000"/>
                            </a:outerShdw>
                          </a:effectLst>
                          <a:latin typeface="Tahoma" pitchFamily="34" charset="0"/>
                        </a:rPr>
                        <a:t> NATIONAL HISTORY (1963-1975)</a:t>
                      </a:r>
                    </a:p>
                  </a:txBody>
                  <a:tcPr horzOverflow="overflow">
                    <a:lnL w="28575" cap="flat" cmpd="sng" algn="ctr">
                      <a:solidFill>
                        <a:srgbClr val="C2B13D"/>
                      </a:solidFill>
                      <a:prstDash val="solid"/>
                      <a:round/>
                      <a:headEnd type="none" w="med" len="med"/>
                      <a:tailEnd type="none" w="med" len="med"/>
                    </a:lnL>
                    <a:lnR w="28575" cap="flat" cmpd="sng" algn="ctr">
                      <a:solidFill>
                        <a:srgbClr val="C2B13D"/>
                      </a:solidFill>
                      <a:prstDash val="solid"/>
                      <a:round/>
                      <a:headEnd type="none" w="med" len="med"/>
                      <a:tailEnd type="none" w="med" len="med"/>
                    </a:lnR>
                    <a:lnT w="28575" cap="flat" cmpd="sng" algn="ctr">
                      <a:solidFill>
                        <a:srgbClr val="C2B13D"/>
                      </a:solidFill>
                      <a:prstDash val="solid"/>
                      <a:round/>
                      <a:headEnd type="none" w="med" len="med"/>
                      <a:tailEnd type="none" w="med" len="med"/>
                    </a:lnT>
                    <a:lnB w="28575" cap="flat" cmpd="sng" algn="ctr">
                      <a:solidFill>
                        <a:srgbClr val="C2B13D"/>
                      </a:solidFill>
                      <a:prstDash val="solid"/>
                      <a:round/>
                      <a:headEnd type="none" w="med" len="med"/>
                      <a:tailEnd type="none" w="med" len="med"/>
                    </a:lnB>
                    <a:lnTlToBr>
                      <a:noFill/>
                    </a:lnTlToBr>
                    <a:lnBlToTr>
                      <a:noFill/>
                    </a:lnBlToTr>
                    <a:solidFill>
                      <a:srgbClr val="44271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dirty="0" smtClean="0">
                          <a:ln>
                            <a:noFill/>
                          </a:ln>
                          <a:solidFill>
                            <a:schemeClr val="bg1">
                              <a:lumMod val="95000"/>
                            </a:schemeClr>
                          </a:solidFill>
                          <a:effectLst>
                            <a:outerShdw blurRad="38100" dist="38100" dir="2700000" algn="tl">
                              <a:srgbClr val="000000"/>
                            </a:outerShdw>
                          </a:effectLst>
                          <a:latin typeface="Tahoma" pitchFamily="34" charset="0"/>
                        </a:rPr>
                        <a:t>DAY 3:</a:t>
                      </a:r>
                      <a:r>
                        <a:rPr kumimoji="0" lang="en-US" sz="1400" b="0" i="0" u="none" strike="noStrike" cap="none" normalizeH="0" baseline="0" dirty="0" smtClean="0">
                          <a:ln>
                            <a:noFill/>
                          </a:ln>
                          <a:solidFill>
                            <a:schemeClr val="bg1">
                              <a:lumMod val="95000"/>
                            </a:schemeClr>
                          </a:solidFill>
                          <a:effectLst>
                            <a:outerShdw blurRad="38100" dist="38100" dir="2700000" algn="tl">
                              <a:srgbClr val="000000"/>
                            </a:outerShdw>
                          </a:effectLst>
                          <a:latin typeface="Tahoma" pitchFamily="34" charset="0"/>
                        </a:rPr>
                        <a:t> </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bg1">
                              <a:lumMod val="95000"/>
                            </a:schemeClr>
                          </a:solidFill>
                          <a:effectLst>
                            <a:outerShdw blurRad="38100" dist="38100" dir="2700000" algn="tl">
                              <a:srgbClr val="000000"/>
                            </a:outerShdw>
                          </a:effectLst>
                          <a:latin typeface="Tahoma" pitchFamily="34" charset="0"/>
                        </a:rPr>
                        <a:t>NATIONAL HISTORY (1968-1983)</a:t>
                      </a:r>
                    </a:p>
                  </a:txBody>
                  <a:tcPr horzOverflow="overflow">
                    <a:lnL w="28575" cap="flat" cmpd="sng" algn="ctr">
                      <a:solidFill>
                        <a:srgbClr val="C2B13D"/>
                      </a:solidFill>
                      <a:prstDash val="solid"/>
                      <a:round/>
                      <a:headEnd type="none" w="med" len="med"/>
                      <a:tailEnd type="none" w="med" len="med"/>
                    </a:lnL>
                    <a:lnR w="28575" cap="flat" cmpd="sng" algn="ctr">
                      <a:solidFill>
                        <a:srgbClr val="C2B13D"/>
                      </a:solidFill>
                      <a:prstDash val="solid"/>
                      <a:round/>
                      <a:headEnd type="none" w="med" len="med"/>
                      <a:tailEnd type="none" w="med" len="med"/>
                    </a:lnR>
                    <a:lnT w="28575" cap="flat" cmpd="sng" algn="ctr">
                      <a:solidFill>
                        <a:srgbClr val="C2B13D"/>
                      </a:solidFill>
                      <a:prstDash val="solid"/>
                      <a:round/>
                      <a:headEnd type="none" w="med" len="med"/>
                      <a:tailEnd type="none" w="med" len="med"/>
                    </a:lnT>
                    <a:lnB w="28575" cap="flat" cmpd="sng" algn="ctr">
                      <a:solidFill>
                        <a:srgbClr val="C2B13D"/>
                      </a:solidFill>
                      <a:prstDash val="solid"/>
                      <a:round/>
                      <a:headEnd type="none" w="med" len="med"/>
                      <a:tailEnd type="none" w="med" len="med"/>
                    </a:lnB>
                    <a:lnTlToBr>
                      <a:noFill/>
                    </a:lnTlToBr>
                    <a:lnBlToTr>
                      <a:noFill/>
                    </a:lnBlToTr>
                    <a:solidFill>
                      <a:srgbClr val="44271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bg1">
                              <a:lumMod val="95000"/>
                            </a:schemeClr>
                          </a:solidFill>
                          <a:effectLst>
                            <a:outerShdw blurRad="38100" dist="38100" dir="2700000" algn="tl">
                              <a:srgbClr val="000000"/>
                            </a:outerShdw>
                          </a:effectLst>
                          <a:latin typeface="Tahoma" pitchFamily="34" charset="0"/>
                        </a:rPr>
                        <a:t>DAY 4: </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bg1">
                              <a:lumMod val="95000"/>
                            </a:schemeClr>
                          </a:solidFill>
                          <a:effectLst>
                            <a:outerShdw blurRad="38100" dist="38100" dir="2700000" algn="tl">
                              <a:srgbClr val="000000"/>
                            </a:outerShdw>
                          </a:effectLst>
                          <a:latin typeface="Tahoma" pitchFamily="34" charset="0"/>
                        </a:rPr>
                        <a:t>NATIONAL HISTORY (1983-PRESENT)</a:t>
                      </a:r>
                    </a:p>
                  </a:txBody>
                  <a:tcPr horzOverflow="overflow">
                    <a:lnL w="28575" cap="flat" cmpd="sng" algn="ctr">
                      <a:solidFill>
                        <a:srgbClr val="C2B13D"/>
                      </a:solidFill>
                      <a:prstDash val="solid"/>
                      <a:round/>
                      <a:headEnd type="none" w="med" len="med"/>
                      <a:tailEnd type="none" w="med" len="med"/>
                    </a:lnL>
                    <a:lnR w="28575" cap="flat" cmpd="sng" algn="ctr">
                      <a:solidFill>
                        <a:srgbClr val="C2B13D"/>
                      </a:solidFill>
                      <a:prstDash val="solid"/>
                      <a:round/>
                      <a:headEnd type="none" w="med" len="med"/>
                      <a:tailEnd type="none" w="med" len="med"/>
                    </a:lnR>
                    <a:lnT w="28575" cap="flat" cmpd="sng" algn="ctr">
                      <a:solidFill>
                        <a:srgbClr val="C2B13D"/>
                      </a:solidFill>
                      <a:prstDash val="solid"/>
                      <a:round/>
                      <a:headEnd type="none" w="med" len="med"/>
                      <a:tailEnd type="none" w="med" len="med"/>
                    </a:lnT>
                    <a:lnB w="28575" cap="flat" cmpd="sng" algn="ctr">
                      <a:solidFill>
                        <a:srgbClr val="C2B13D"/>
                      </a:solidFill>
                      <a:prstDash val="solid"/>
                      <a:round/>
                      <a:headEnd type="none" w="med" len="med"/>
                      <a:tailEnd type="none" w="med" len="med"/>
                    </a:lnB>
                    <a:lnTlToBr>
                      <a:noFill/>
                    </a:lnTlToBr>
                    <a:lnBlToTr>
                      <a:noFill/>
                    </a:lnBlToTr>
                    <a:solidFill>
                      <a:srgbClr val="44271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dirty="0" smtClean="0">
                          <a:ln>
                            <a:noFill/>
                          </a:ln>
                          <a:solidFill>
                            <a:schemeClr val="bg1">
                              <a:lumMod val="95000"/>
                            </a:schemeClr>
                          </a:solidFill>
                          <a:effectLst>
                            <a:outerShdw blurRad="38100" dist="38100" dir="2700000" algn="tl">
                              <a:srgbClr val="000000"/>
                            </a:outerShdw>
                          </a:effectLst>
                          <a:latin typeface="Tahoma" pitchFamily="34" charset="0"/>
                        </a:rPr>
                        <a:t>DAY 5:</a:t>
                      </a:r>
                      <a:r>
                        <a:rPr kumimoji="0" lang="en-US" sz="1400" b="0" i="0" u="none" strike="noStrike" cap="none" normalizeH="0" baseline="0" dirty="0" smtClean="0">
                          <a:ln>
                            <a:noFill/>
                          </a:ln>
                          <a:solidFill>
                            <a:schemeClr val="bg1">
                              <a:lumMod val="95000"/>
                            </a:schemeClr>
                          </a:solidFill>
                          <a:effectLst>
                            <a:outerShdw blurRad="38100" dist="38100" dir="2700000" algn="tl">
                              <a:srgbClr val="000000"/>
                            </a:outerShdw>
                          </a:effectLst>
                          <a:latin typeface="Tahoma" pitchFamily="34" charset="0"/>
                        </a:rPr>
                        <a:t> </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bg1">
                              <a:lumMod val="95000"/>
                            </a:schemeClr>
                          </a:solidFill>
                          <a:effectLst>
                            <a:outerShdw blurRad="38100" dist="38100" dir="2700000" algn="tl">
                              <a:srgbClr val="000000"/>
                            </a:outerShdw>
                          </a:effectLst>
                          <a:latin typeface="Tahoma" pitchFamily="34" charset="0"/>
                        </a:rPr>
                        <a:t>TEST – NATIONAL HISTORY &amp; SCHOLARSHIP ESSAY</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bg1">
                              <a:lumMod val="95000"/>
                            </a:schemeClr>
                          </a:solidFill>
                          <a:effectLst>
                            <a:outerShdw blurRad="38100" dist="38100" dir="2700000" algn="tl">
                              <a:srgbClr val="000000"/>
                            </a:outerShdw>
                          </a:effectLst>
                          <a:latin typeface="Tahoma" pitchFamily="34" charset="0"/>
                        </a:rPr>
                        <a:t>PRO SHOW PRACTICE</a:t>
                      </a:r>
                    </a:p>
                  </a:txBody>
                  <a:tcPr horzOverflow="overflow">
                    <a:lnL w="28575" cap="flat" cmpd="sng" algn="ctr">
                      <a:solidFill>
                        <a:srgbClr val="C2B13D"/>
                      </a:solidFill>
                      <a:prstDash val="solid"/>
                      <a:round/>
                      <a:headEnd type="none" w="med" len="med"/>
                      <a:tailEnd type="none" w="med" len="med"/>
                    </a:lnL>
                    <a:lnR w="28575" cap="flat" cmpd="sng" algn="ctr">
                      <a:solidFill>
                        <a:srgbClr val="C2B13D"/>
                      </a:solidFill>
                      <a:prstDash val="solid"/>
                      <a:round/>
                      <a:headEnd type="none" w="med" len="med"/>
                      <a:tailEnd type="none" w="med" len="med"/>
                    </a:lnR>
                    <a:lnT w="28575" cap="flat" cmpd="sng" algn="ctr">
                      <a:solidFill>
                        <a:srgbClr val="C2B13D"/>
                      </a:solidFill>
                      <a:prstDash val="solid"/>
                      <a:round/>
                      <a:headEnd type="none" w="med" len="med"/>
                      <a:tailEnd type="none" w="med" len="med"/>
                    </a:lnT>
                    <a:lnB w="28575" cap="flat" cmpd="sng" algn="ctr">
                      <a:solidFill>
                        <a:srgbClr val="C2B13D"/>
                      </a:solidFill>
                      <a:prstDash val="solid"/>
                      <a:round/>
                      <a:headEnd type="none" w="med" len="med"/>
                      <a:tailEnd type="none" w="med" len="med"/>
                    </a:lnB>
                    <a:lnTlToBr>
                      <a:noFill/>
                    </a:lnTlToBr>
                    <a:lnBlToTr>
                      <a:noFill/>
                    </a:lnBlToTr>
                    <a:solidFill>
                      <a:srgbClr val="44271C"/>
                    </a:solidFill>
                  </a:tcPr>
                </a:tc>
              </a:tr>
              <a:tr h="1035039">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bg1">
                              <a:lumMod val="95000"/>
                            </a:schemeClr>
                          </a:solidFill>
                          <a:effectLst>
                            <a:outerShdw blurRad="38100" dist="38100" dir="2700000" algn="tl">
                              <a:srgbClr val="000000"/>
                            </a:outerShdw>
                          </a:effectLst>
                          <a:latin typeface="Tahoma" pitchFamily="34" charset="0"/>
                        </a:rPr>
                        <a:t>DAY 6:</a:t>
                      </a:r>
                      <a:r>
                        <a:rPr kumimoji="0" lang="en-US" sz="1400" b="0" i="0" u="none" strike="noStrike" cap="none" normalizeH="0" baseline="0" smtClean="0">
                          <a:ln>
                            <a:noFill/>
                          </a:ln>
                          <a:solidFill>
                            <a:schemeClr val="bg1">
                              <a:lumMod val="95000"/>
                            </a:schemeClr>
                          </a:solidFill>
                          <a:effectLst>
                            <a:outerShdw blurRad="38100" dist="38100" dir="2700000" algn="tl">
                              <a:srgbClr val="000000"/>
                            </a:outerShdw>
                          </a:effectLst>
                          <a:latin typeface="Tahoma" pitchFamily="34" charset="0"/>
                        </a:rPr>
                        <a:t> CHAPTER HISTORY – FOUNDERS</a:t>
                      </a:r>
                    </a:p>
                  </a:txBody>
                  <a:tcPr horzOverflow="overflow">
                    <a:lnL w="28575" cap="flat" cmpd="sng" algn="ctr">
                      <a:solidFill>
                        <a:srgbClr val="C2B13D"/>
                      </a:solidFill>
                      <a:prstDash val="solid"/>
                      <a:round/>
                      <a:headEnd type="none" w="med" len="med"/>
                      <a:tailEnd type="none" w="med" len="med"/>
                    </a:lnL>
                    <a:lnR w="28575" cap="flat" cmpd="sng" algn="ctr">
                      <a:solidFill>
                        <a:srgbClr val="C2B13D"/>
                      </a:solidFill>
                      <a:prstDash val="solid"/>
                      <a:round/>
                      <a:headEnd type="none" w="med" len="med"/>
                      <a:tailEnd type="none" w="med" len="med"/>
                    </a:lnR>
                    <a:lnT w="28575" cap="flat" cmpd="sng" algn="ctr">
                      <a:solidFill>
                        <a:srgbClr val="C2B13D"/>
                      </a:solidFill>
                      <a:prstDash val="solid"/>
                      <a:round/>
                      <a:headEnd type="none" w="med" len="med"/>
                      <a:tailEnd type="none" w="med" len="med"/>
                    </a:lnT>
                    <a:lnB w="28575" cap="flat" cmpd="sng" algn="ctr">
                      <a:solidFill>
                        <a:srgbClr val="C2B13D"/>
                      </a:solidFill>
                      <a:prstDash val="solid"/>
                      <a:round/>
                      <a:headEnd type="none" w="med" len="med"/>
                      <a:tailEnd type="none" w="med" len="med"/>
                    </a:lnB>
                    <a:lnTlToBr>
                      <a:noFill/>
                    </a:lnTlToBr>
                    <a:lnBlToTr>
                      <a:noFill/>
                    </a:lnBlToTr>
                    <a:solidFill>
                      <a:srgbClr val="44271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bg1">
                              <a:lumMod val="95000"/>
                            </a:schemeClr>
                          </a:solidFill>
                          <a:effectLst>
                            <a:outerShdw blurRad="38100" dist="38100" dir="2700000" algn="tl">
                              <a:srgbClr val="000000"/>
                            </a:outerShdw>
                          </a:effectLst>
                          <a:latin typeface="Tahoma" pitchFamily="34" charset="0"/>
                        </a:rPr>
                        <a:t>DAY 7:</a:t>
                      </a:r>
                      <a:r>
                        <a:rPr kumimoji="0" lang="en-US" sz="1400" b="0" i="0" u="none" strike="noStrike" cap="none" normalizeH="0" baseline="0" smtClean="0">
                          <a:ln>
                            <a:noFill/>
                          </a:ln>
                          <a:solidFill>
                            <a:schemeClr val="bg1">
                              <a:lumMod val="95000"/>
                            </a:schemeClr>
                          </a:solidFill>
                          <a:effectLst>
                            <a:outerShdw blurRad="38100" dist="38100" dir="2700000" algn="tl">
                              <a:srgbClr val="000000"/>
                            </a:outerShdw>
                          </a:effectLst>
                          <a:latin typeface="Tahoma" pitchFamily="34" charset="0"/>
                        </a:rPr>
                        <a:t> CHAPTER HISTORY I</a:t>
                      </a:r>
                    </a:p>
                  </a:txBody>
                  <a:tcPr horzOverflow="overflow">
                    <a:lnL w="28575" cap="flat" cmpd="sng" algn="ctr">
                      <a:solidFill>
                        <a:srgbClr val="C2B13D"/>
                      </a:solidFill>
                      <a:prstDash val="solid"/>
                      <a:round/>
                      <a:headEnd type="none" w="med" len="med"/>
                      <a:tailEnd type="none" w="med" len="med"/>
                    </a:lnL>
                    <a:lnR w="28575" cap="flat" cmpd="sng" algn="ctr">
                      <a:solidFill>
                        <a:srgbClr val="C2B13D"/>
                      </a:solidFill>
                      <a:prstDash val="solid"/>
                      <a:round/>
                      <a:headEnd type="none" w="med" len="med"/>
                      <a:tailEnd type="none" w="med" len="med"/>
                    </a:lnR>
                    <a:lnT w="28575" cap="flat" cmpd="sng" algn="ctr">
                      <a:solidFill>
                        <a:srgbClr val="C2B13D"/>
                      </a:solidFill>
                      <a:prstDash val="solid"/>
                      <a:round/>
                      <a:headEnd type="none" w="med" len="med"/>
                      <a:tailEnd type="none" w="med" len="med"/>
                    </a:lnT>
                    <a:lnB w="28575" cap="flat" cmpd="sng" algn="ctr">
                      <a:solidFill>
                        <a:srgbClr val="C2B13D"/>
                      </a:solidFill>
                      <a:prstDash val="solid"/>
                      <a:round/>
                      <a:headEnd type="none" w="med" len="med"/>
                      <a:tailEnd type="none" w="med" len="med"/>
                    </a:lnB>
                    <a:lnTlToBr>
                      <a:noFill/>
                    </a:lnTlToBr>
                    <a:lnBlToTr>
                      <a:noFill/>
                    </a:lnBlToTr>
                    <a:solidFill>
                      <a:srgbClr val="44271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bg1">
                              <a:lumMod val="95000"/>
                            </a:schemeClr>
                          </a:solidFill>
                          <a:effectLst>
                            <a:outerShdw blurRad="38100" dist="38100" dir="2700000" algn="tl">
                              <a:srgbClr val="000000"/>
                            </a:outerShdw>
                          </a:effectLst>
                          <a:latin typeface="Tahoma" pitchFamily="34" charset="0"/>
                        </a:rPr>
                        <a:t>DAY 8: </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bg1">
                              <a:lumMod val="95000"/>
                            </a:schemeClr>
                          </a:solidFill>
                          <a:effectLst>
                            <a:outerShdw blurRad="38100" dist="38100" dir="2700000" algn="tl">
                              <a:srgbClr val="000000"/>
                            </a:outerShdw>
                          </a:effectLst>
                          <a:latin typeface="Tahoma" pitchFamily="34" charset="0"/>
                        </a:rPr>
                        <a:t>CHAPTER HISTORY II</a:t>
                      </a:r>
                    </a:p>
                  </a:txBody>
                  <a:tcPr horzOverflow="overflow">
                    <a:lnL w="28575" cap="flat" cmpd="sng" algn="ctr">
                      <a:solidFill>
                        <a:srgbClr val="C2B13D"/>
                      </a:solidFill>
                      <a:prstDash val="solid"/>
                      <a:round/>
                      <a:headEnd type="none" w="med" len="med"/>
                      <a:tailEnd type="none" w="med" len="med"/>
                    </a:lnL>
                    <a:lnR w="28575" cap="flat" cmpd="sng" algn="ctr">
                      <a:solidFill>
                        <a:srgbClr val="C2B13D"/>
                      </a:solidFill>
                      <a:prstDash val="solid"/>
                      <a:round/>
                      <a:headEnd type="none" w="med" len="med"/>
                      <a:tailEnd type="none" w="med" len="med"/>
                    </a:lnR>
                    <a:lnT w="28575" cap="flat" cmpd="sng" algn="ctr">
                      <a:solidFill>
                        <a:srgbClr val="C2B13D"/>
                      </a:solidFill>
                      <a:prstDash val="solid"/>
                      <a:round/>
                      <a:headEnd type="none" w="med" len="med"/>
                      <a:tailEnd type="none" w="med" len="med"/>
                    </a:lnT>
                    <a:lnB w="28575" cap="flat" cmpd="sng" algn="ctr">
                      <a:solidFill>
                        <a:srgbClr val="C2B13D"/>
                      </a:solidFill>
                      <a:prstDash val="solid"/>
                      <a:round/>
                      <a:headEnd type="none" w="med" len="med"/>
                      <a:tailEnd type="none" w="med" len="med"/>
                    </a:lnB>
                    <a:lnTlToBr>
                      <a:noFill/>
                    </a:lnTlToBr>
                    <a:lnBlToTr>
                      <a:noFill/>
                    </a:lnBlToTr>
                    <a:solidFill>
                      <a:srgbClr val="44271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bg1">
                              <a:lumMod val="95000"/>
                            </a:schemeClr>
                          </a:solidFill>
                          <a:effectLst>
                            <a:outerShdw blurRad="38100" dist="38100" dir="2700000" algn="tl">
                              <a:srgbClr val="000000"/>
                            </a:outerShdw>
                          </a:effectLst>
                          <a:latin typeface="Tahoma" pitchFamily="34" charset="0"/>
                        </a:rPr>
                        <a:t>DAY 9:</a:t>
                      </a:r>
                      <a:r>
                        <a:rPr kumimoji="0" lang="en-US" sz="1400" b="0" i="0" u="none" strike="noStrike" cap="none" normalizeH="0" baseline="0" smtClean="0">
                          <a:ln>
                            <a:noFill/>
                          </a:ln>
                          <a:solidFill>
                            <a:schemeClr val="bg1">
                              <a:lumMod val="95000"/>
                            </a:schemeClr>
                          </a:solidFill>
                          <a:effectLst>
                            <a:outerShdw blurRad="38100" dist="38100" dir="2700000" algn="tl">
                              <a:srgbClr val="000000"/>
                            </a:outerShdw>
                          </a:effectLst>
                          <a:latin typeface="Tahoma" pitchFamily="34" charset="0"/>
                        </a:rPr>
                        <a:t> INTAKE CLASS PROJECTS</a:t>
                      </a:r>
                    </a:p>
                  </a:txBody>
                  <a:tcPr horzOverflow="overflow">
                    <a:lnL w="28575" cap="flat" cmpd="sng" algn="ctr">
                      <a:solidFill>
                        <a:srgbClr val="C2B13D"/>
                      </a:solidFill>
                      <a:prstDash val="solid"/>
                      <a:round/>
                      <a:headEnd type="none" w="med" len="med"/>
                      <a:tailEnd type="none" w="med" len="med"/>
                    </a:lnL>
                    <a:lnR w="28575" cap="flat" cmpd="sng" algn="ctr">
                      <a:solidFill>
                        <a:srgbClr val="C2B13D"/>
                      </a:solidFill>
                      <a:prstDash val="solid"/>
                      <a:round/>
                      <a:headEnd type="none" w="med" len="med"/>
                      <a:tailEnd type="none" w="med" len="med"/>
                    </a:lnR>
                    <a:lnT w="28575" cap="flat" cmpd="sng" algn="ctr">
                      <a:solidFill>
                        <a:srgbClr val="C2B13D"/>
                      </a:solidFill>
                      <a:prstDash val="solid"/>
                      <a:round/>
                      <a:headEnd type="none" w="med" len="med"/>
                      <a:tailEnd type="none" w="med" len="med"/>
                    </a:lnT>
                    <a:lnB w="28575" cap="flat" cmpd="sng" algn="ctr">
                      <a:solidFill>
                        <a:srgbClr val="C2B13D"/>
                      </a:solidFill>
                      <a:prstDash val="solid"/>
                      <a:round/>
                      <a:headEnd type="none" w="med" len="med"/>
                      <a:tailEnd type="none" w="med" len="med"/>
                    </a:lnB>
                    <a:lnTlToBr>
                      <a:noFill/>
                    </a:lnTlToBr>
                    <a:lnBlToTr>
                      <a:noFill/>
                    </a:lnBlToTr>
                    <a:solidFill>
                      <a:srgbClr val="44271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dirty="0" smtClean="0">
                          <a:ln>
                            <a:noFill/>
                          </a:ln>
                          <a:solidFill>
                            <a:schemeClr val="bg1">
                              <a:lumMod val="95000"/>
                            </a:schemeClr>
                          </a:solidFill>
                          <a:effectLst>
                            <a:outerShdw blurRad="38100" dist="38100" dir="2700000" algn="tl">
                              <a:srgbClr val="000000"/>
                            </a:outerShdw>
                          </a:effectLst>
                          <a:latin typeface="Tahoma" pitchFamily="34" charset="0"/>
                        </a:rPr>
                        <a:t>DAY 10:</a:t>
                      </a:r>
                      <a:r>
                        <a:rPr kumimoji="0" lang="en-US" sz="1400" b="0" i="0" u="none" strike="noStrike" cap="none" normalizeH="0" baseline="0" dirty="0" smtClean="0">
                          <a:ln>
                            <a:noFill/>
                          </a:ln>
                          <a:solidFill>
                            <a:schemeClr val="bg1">
                              <a:lumMod val="95000"/>
                            </a:schemeClr>
                          </a:solidFill>
                          <a:effectLst>
                            <a:outerShdw blurRad="38100" dist="38100" dir="2700000" algn="tl">
                              <a:srgbClr val="000000"/>
                            </a:outerShdw>
                          </a:effectLst>
                          <a:latin typeface="Tahoma" pitchFamily="34" charset="0"/>
                        </a:rPr>
                        <a:t> TEST – CHAPTER HISTORY &amp; LEADERSHIP ESSAY</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bg1">
                              <a:lumMod val="95000"/>
                            </a:schemeClr>
                          </a:solidFill>
                          <a:effectLst>
                            <a:outerShdw blurRad="38100" dist="38100" dir="2700000" algn="tl">
                              <a:srgbClr val="000000"/>
                            </a:outerShdw>
                          </a:effectLst>
                          <a:latin typeface="Tahoma" pitchFamily="34" charset="0"/>
                        </a:rPr>
                        <a:t>PRO SHOW PRACTICE</a:t>
                      </a:r>
                    </a:p>
                  </a:txBody>
                  <a:tcPr horzOverflow="overflow">
                    <a:lnL w="28575" cap="flat" cmpd="sng" algn="ctr">
                      <a:solidFill>
                        <a:srgbClr val="C2B13D"/>
                      </a:solidFill>
                      <a:prstDash val="solid"/>
                      <a:round/>
                      <a:headEnd type="none" w="med" len="med"/>
                      <a:tailEnd type="none" w="med" len="med"/>
                    </a:lnL>
                    <a:lnR w="28575" cap="flat" cmpd="sng" algn="ctr">
                      <a:solidFill>
                        <a:srgbClr val="C2B13D"/>
                      </a:solidFill>
                      <a:prstDash val="solid"/>
                      <a:round/>
                      <a:headEnd type="none" w="med" len="med"/>
                      <a:tailEnd type="none" w="med" len="med"/>
                    </a:lnR>
                    <a:lnT w="28575" cap="flat" cmpd="sng" algn="ctr">
                      <a:solidFill>
                        <a:srgbClr val="C2B13D"/>
                      </a:solidFill>
                      <a:prstDash val="solid"/>
                      <a:round/>
                      <a:headEnd type="none" w="med" len="med"/>
                      <a:tailEnd type="none" w="med" len="med"/>
                    </a:lnT>
                    <a:lnB w="28575" cap="flat" cmpd="sng" algn="ctr">
                      <a:solidFill>
                        <a:srgbClr val="C2B13D"/>
                      </a:solidFill>
                      <a:prstDash val="solid"/>
                      <a:round/>
                      <a:headEnd type="none" w="med" len="med"/>
                      <a:tailEnd type="none" w="med" len="med"/>
                    </a:lnB>
                    <a:lnTlToBr>
                      <a:noFill/>
                    </a:lnTlToBr>
                    <a:lnBlToTr>
                      <a:noFill/>
                    </a:lnBlToTr>
                    <a:solidFill>
                      <a:srgbClr val="44271C"/>
                    </a:solidFill>
                  </a:tcPr>
                </a:tc>
              </a:tr>
              <a:tr h="147178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bg1">
                              <a:lumMod val="95000"/>
                            </a:schemeClr>
                          </a:solidFill>
                          <a:effectLst>
                            <a:outerShdw blurRad="38100" dist="38100" dir="2700000" algn="tl">
                              <a:srgbClr val="000000"/>
                            </a:outerShdw>
                          </a:effectLst>
                          <a:latin typeface="Tahoma" pitchFamily="34" charset="0"/>
                        </a:rPr>
                        <a:t>DAY 11:</a:t>
                      </a:r>
                      <a:r>
                        <a:rPr kumimoji="0" lang="en-US" sz="1400" b="0" i="0" u="none" strike="noStrike" cap="none" normalizeH="0" baseline="0" smtClean="0">
                          <a:ln>
                            <a:noFill/>
                          </a:ln>
                          <a:solidFill>
                            <a:schemeClr val="bg1">
                              <a:lumMod val="95000"/>
                            </a:schemeClr>
                          </a:solidFill>
                          <a:effectLst>
                            <a:outerShdw blurRad="38100" dist="38100" dir="2700000" algn="tl">
                              <a:srgbClr val="000000"/>
                            </a:outerShdw>
                          </a:effectLst>
                          <a:latin typeface="Tahoma" pitchFamily="34" charset="0"/>
                        </a:rPr>
                        <a:t> PRINCIPLES OF A CENTAUR;  COMM. SVC.– LEADERSHIP</a:t>
                      </a:r>
                    </a:p>
                  </a:txBody>
                  <a:tcPr horzOverflow="overflow">
                    <a:lnL w="28575" cap="flat" cmpd="sng" algn="ctr">
                      <a:solidFill>
                        <a:srgbClr val="C2B13D"/>
                      </a:solidFill>
                      <a:prstDash val="solid"/>
                      <a:round/>
                      <a:headEnd type="none" w="med" len="med"/>
                      <a:tailEnd type="none" w="med" len="med"/>
                    </a:lnL>
                    <a:lnR w="28575" cap="flat" cmpd="sng" algn="ctr">
                      <a:solidFill>
                        <a:srgbClr val="C2B13D"/>
                      </a:solidFill>
                      <a:prstDash val="solid"/>
                      <a:round/>
                      <a:headEnd type="none" w="med" len="med"/>
                      <a:tailEnd type="none" w="med" len="med"/>
                    </a:lnR>
                    <a:lnT w="28575" cap="flat" cmpd="sng" algn="ctr">
                      <a:solidFill>
                        <a:srgbClr val="C2B13D"/>
                      </a:solidFill>
                      <a:prstDash val="solid"/>
                      <a:round/>
                      <a:headEnd type="none" w="med" len="med"/>
                      <a:tailEnd type="none" w="med" len="med"/>
                    </a:lnT>
                    <a:lnB w="28575" cap="flat" cmpd="sng" algn="ctr">
                      <a:solidFill>
                        <a:srgbClr val="C2B13D"/>
                      </a:solidFill>
                      <a:prstDash val="solid"/>
                      <a:round/>
                      <a:headEnd type="none" w="med" len="med"/>
                      <a:tailEnd type="none" w="med" len="med"/>
                    </a:lnB>
                    <a:lnTlToBr>
                      <a:noFill/>
                    </a:lnTlToBr>
                    <a:lnBlToTr>
                      <a:noFill/>
                    </a:lnBlToTr>
                    <a:solidFill>
                      <a:srgbClr val="44271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bg1">
                              <a:lumMod val="95000"/>
                            </a:schemeClr>
                          </a:solidFill>
                          <a:effectLst>
                            <a:outerShdw blurRad="38100" dist="38100" dir="2700000" algn="tl">
                              <a:srgbClr val="000000"/>
                            </a:outerShdw>
                          </a:effectLst>
                          <a:latin typeface="Tahoma" pitchFamily="34" charset="0"/>
                        </a:rPr>
                        <a:t>DAY 12:</a:t>
                      </a:r>
                      <a:r>
                        <a:rPr kumimoji="0" lang="en-US" sz="1400" b="0" i="0" u="none" strike="noStrike" cap="none" normalizeH="0" baseline="0" smtClean="0">
                          <a:ln>
                            <a:noFill/>
                          </a:ln>
                          <a:solidFill>
                            <a:schemeClr val="bg1">
                              <a:lumMod val="95000"/>
                            </a:schemeClr>
                          </a:solidFill>
                          <a:effectLst>
                            <a:outerShdw blurRad="38100" dist="38100" dir="2700000" algn="tl">
                              <a:srgbClr val="000000"/>
                            </a:outerShdw>
                          </a:effectLst>
                          <a:latin typeface="Tahoma" pitchFamily="34" charset="0"/>
                        </a:rPr>
                        <a:t> </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bg1">
                              <a:lumMod val="95000"/>
                            </a:schemeClr>
                          </a:solidFill>
                          <a:effectLst>
                            <a:outerShdw blurRad="38100" dist="38100" dir="2700000" algn="tl">
                              <a:srgbClr val="000000"/>
                            </a:outerShdw>
                          </a:effectLst>
                          <a:latin typeface="Tahoma" pitchFamily="34" charset="0"/>
                        </a:rPr>
                        <a:t>STEP/SONG CLINIC I, COMM. SVC – SCHOLARSHIP</a:t>
                      </a:r>
                    </a:p>
                  </a:txBody>
                  <a:tcPr horzOverflow="overflow">
                    <a:lnL w="28575" cap="flat" cmpd="sng" algn="ctr">
                      <a:solidFill>
                        <a:srgbClr val="C2B13D"/>
                      </a:solidFill>
                      <a:prstDash val="solid"/>
                      <a:round/>
                      <a:headEnd type="none" w="med" len="med"/>
                      <a:tailEnd type="none" w="med" len="med"/>
                    </a:lnL>
                    <a:lnR w="28575" cap="flat" cmpd="sng" algn="ctr">
                      <a:solidFill>
                        <a:srgbClr val="C2B13D"/>
                      </a:solidFill>
                      <a:prstDash val="solid"/>
                      <a:round/>
                      <a:headEnd type="none" w="med" len="med"/>
                      <a:tailEnd type="none" w="med" len="med"/>
                    </a:lnR>
                    <a:lnT w="28575" cap="flat" cmpd="sng" algn="ctr">
                      <a:solidFill>
                        <a:srgbClr val="C2B13D"/>
                      </a:solidFill>
                      <a:prstDash val="solid"/>
                      <a:round/>
                      <a:headEnd type="none" w="med" len="med"/>
                      <a:tailEnd type="none" w="med" len="med"/>
                    </a:lnT>
                    <a:lnB w="28575" cap="flat" cmpd="sng" algn="ctr">
                      <a:solidFill>
                        <a:srgbClr val="C2B13D"/>
                      </a:solidFill>
                      <a:prstDash val="solid"/>
                      <a:round/>
                      <a:headEnd type="none" w="med" len="med"/>
                      <a:tailEnd type="none" w="med" len="med"/>
                    </a:lnB>
                    <a:lnTlToBr>
                      <a:noFill/>
                    </a:lnTlToBr>
                    <a:lnBlToTr>
                      <a:noFill/>
                    </a:lnBlToTr>
                    <a:solidFill>
                      <a:srgbClr val="44271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bg1">
                              <a:lumMod val="95000"/>
                            </a:schemeClr>
                          </a:solidFill>
                          <a:effectLst>
                            <a:outerShdw blurRad="38100" dist="38100" dir="2700000" algn="tl">
                              <a:srgbClr val="000000"/>
                            </a:outerShdw>
                          </a:effectLst>
                          <a:latin typeface="Tahoma" pitchFamily="34" charset="0"/>
                        </a:rPr>
                        <a:t>DAY 13:</a:t>
                      </a:r>
                      <a:r>
                        <a:rPr kumimoji="0" lang="en-US" sz="1400" b="0" i="0" u="none" strike="noStrike" cap="none" normalizeH="0" baseline="0" smtClean="0">
                          <a:ln>
                            <a:noFill/>
                          </a:ln>
                          <a:solidFill>
                            <a:schemeClr val="bg1">
                              <a:lumMod val="95000"/>
                            </a:schemeClr>
                          </a:solidFill>
                          <a:effectLst>
                            <a:outerShdw blurRad="38100" dist="38100" dir="2700000" algn="tl">
                              <a:srgbClr val="000000"/>
                            </a:outerShdw>
                          </a:effectLst>
                          <a:latin typeface="Tahoma" pitchFamily="34" charset="0"/>
                        </a:rPr>
                        <a:t> </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bg1">
                              <a:lumMod val="95000"/>
                            </a:schemeClr>
                          </a:solidFill>
                          <a:effectLst>
                            <a:outerShdw blurRad="38100" dist="38100" dir="2700000" algn="tl">
                              <a:srgbClr val="000000"/>
                            </a:outerShdw>
                          </a:effectLst>
                          <a:latin typeface="Tahoma" pitchFamily="34" charset="0"/>
                        </a:rPr>
                        <a:t>STEP/SONG CLINIC II, COMM. SVC - CITIZENSHIP </a:t>
                      </a:r>
                    </a:p>
                  </a:txBody>
                  <a:tcPr horzOverflow="overflow">
                    <a:lnL w="28575" cap="flat" cmpd="sng" algn="ctr">
                      <a:solidFill>
                        <a:srgbClr val="C2B13D"/>
                      </a:solidFill>
                      <a:prstDash val="solid"/>
                      <a:round/>
                      <a:headEnd type="none" w="med" len="med"/>
                      <a:tailEnd type="none" w="med" len="med"/>
                    </a:lnL>
                    <a:lnR w="28575" cap="flat" cmpd="sng" algn="ctr">
                      <a:solidFill>
                        <a:srgbClr val="C2B13D"/>
                      </a:solidFill>
                      <a:prstDash val="solid"/>
                      <a:round/>
                      <a:headEnd type="none" w="med" len="med"/>
                      <a:tailEnd type="none" w="med" len="med"/>
                    </a:lnR>
                    <a:lnT w="28575" cap="flat" cmpd="sng" algn="ctr">
                      <a:solidFill>
                        <a:srgbClr val="C2B13D"/>
                      </a:solidFill>
                      <a:prstDash val="solid"/>
                      <a:round/>
                      <a:headEnd type="none" w="med" len="med"/>
                      <a:tailEnd type="none" w="med" len="med"/>
                    </a:lnT>
                    <a:lnB w="28575" cap="flat" cmpd="sng" algn="ctr">
                      <a:solidFill>
                        <a:srgbClr val="C2B13D"/>
                      </a:solidFill>
                      <a:prstDash val="solid"/>
                      <a:round/>
                      <a:headEnd type="none" w="med" len="med"/>
                      <a:tailEnd type="none" w="med" len="med"/>
                    </a:lnB>
                    <a:lnTlToBr>
                      <a:noFill/>
                    </a:lnTlToBr>
                    <a:lnBlToTr>
                      <a:noFill/>
                    </a:lnBlToTr>
                    <a:solidFill>
                      <a:srgbClr val="44271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dirty="0" smtClean="0">
                          <a:ln>
                            <a:noFill/>
                          </a:ln>
                          <a:solidFill>
                            <a:schemeClr val="bg1">
                              <a:lumMod val="95000"/>
                            </a:schemeClr>
                          </a:solidFill>
                          <a:effectLst>
                            <a:outerShdw blurRad="38100" dist="38100" dir="2700000" algn="tl">
                              <a:srgbClr val="000000"/>
                            </a:outerShdw>
                          </a:effectLst>
                          <a:latin typeface="Tahoma" pitchFamily="34" charset="0"/>
                        </a:rPr>
                        <a:t>DAY 14: </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bg1">
                              <a:lumMod val="95000"/>
                            </a:schemeClr>
                          </a:solidFill>
                          <a:effectLst>
                            <a:outerShdw blurRad="38100" dist="38100" dir="2700000" algn="tl">
                              <a:srgbClr val="000000"/>
                            </a:outerShdw>
                          </a:effectLst>
                          <a:latin typeface="Tahoma" pitchFamily="34" charset="0"/>
                        </a:rPr>
                        <a:t>COMM. SVC. - FIDELITY</a:t>
                      </a:r>
                    </a:p>
                  </a:txBody>
                  <a:tcPr horzOverflow="overflow">
                    <a:lnL w="28575" cap="flat" cmpd="sng" algn="ctr">
                      <a:solidFill>
                        <a:srgbClr val="C2B13D"/>
                      </a:solidFill>
                      <a:prstDash val="solid"/>
                      <a:round/>
                      <a:headEnd type="none" w="med" len="med"/>
                      <a:tailEnd type="none" w="med" len="med"/>
                    </a:lnL>
                    <a:lnR w="28575" cap="flat" cmpd="sng" algn="ctr">
                      <a:solidFill>
                        <a:srgbClr val="C2B13D"/>
                      </a:solidFill>
                      <a:prstDash val="solid"/>
                      <a:round/>
                      <a:headEnd type="none" w="med" len="med"/>
                      <a:tailEnd type="none" w="med" len="med"/>
                    </a:lnR>
                    <a:lnT w="28575" cap="flat" cmpd="sng" algn="ctr">
                      <a:solidFill>
                        <a:srgbClr val="C2B13D"/>
                      </a:solidFill>
                      <a:prstDash val="solid"/>
                      <a:round/>
                      <a:headEnd type="none" w="med" len="med"/>
                      <a:tailEnd type="none" w="med" len="med"/>
                    </a:lnT>
                    <a:lnB w="28575" cap="flat" cmpd="sng" algn="ctr">
                      <a:solidFill>
                        <a:srgbClr val="C2B13D"/>
                      </a:solidFill>
                      <a:prstDash val="solid"/>
                      <a:round/>
                      <a:headEnd type="none" w="med" len="med"/>
                      <a:tailEnd type="none" w="med" len="med"/>
                    </a:lnB>
                    <a:lnTlToBr>
                      <a:noFill/>
                    </a:lnTlToBr>
                    <a:lnBlToTr>
                      <a:noFill/>
                    </a:lnBlToTr>
                    <a:solidFill>
                      <a:srgbClr val="44271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dirty="0" smtClean="0">
                          <a:ln>
                            <a:noFill/>
                          </a:ln>
                          <a:solidFill>
                            <a:schemeClr val="bg1">
                              <a:lumMod val="95000"/>
                            </a:schemeClr>
                          </a:solidFill>
                          <a:effectLst>
                            <a:outerShdw blurRad="38100" dist="38100" dir="2700000" algn="tl">
                              <a:srgbClr val="000000"/>
                            </a:outerShdw>
                          </a:effectLst>
                          <a:latin typeface="Tahoma" pitchFamily="34" charset="0"/>
                        </a:rPr>
                        <a:t>DAY 15:</a:t>
                      </a:r>
                      <a:r>
                        <a:rPr kumimoji="0" lang="en-US" sz="1400" b="0" i="0" u="none" strike="noStrike" cap="none" normalizeH="0" baseline="0" dirty="0" smtClean="0">
                          <a:ln>
                            <a:noFill/>
                          </a:ln>
                          <a:solidFill>
                            <a:schemeClr val="bg1">
                              <a:lumMod val="95000"/>
                            </a:schemeClr>
                          </a:solidFill>
                          <a:effectLst>
                            <a:outerShdw blurRad="38100" dist="38100" dir="2700000" algn="tl">
                              <a:srgbClr val="000000"/>
                            </a:outerShdw>
                          </a:effectLst>
                          <a:latin typeface="Tahoma" pitchFamily="34" charset="0"/>
                        </a:rPr>
                        <a:t> CENTAUR CEREMONY; COMM. SVC – BROTHERHOOD, CITIZENSHIP ESSAY</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bg1">
                              <a:lumMod val="95000"/>
                            </a:schemeClr>
                          </a:solidFill>
                          <a:effectLst>
                            <a:outerShdw blurRad="38100" dist="38100" dir="2700000" algn="tl">
                              <a:srgbClr val="000000"/>
                            </a:outerShdw>
                          </a:effectLst>
                          <a:latin typeface="Tahoma" pitchFamily="34" charset="0"/>
                        </a:rPr>
                        <a:t>PRO SHOW PRACTICE</a:t>
                      </a:r>
                    </a:p>
                  </a:txBody>
                  <a:tcPr horzOverflow="overflow">
                    <a:lnL w="28575" cap="flat" cmpd="sng" algn="ctr">
                      <a:solidFill>
                        <a:srgbClr val="C2B13D"/>
                      </a:solidFill>
                      <a:prstDash val="solid"/>
                      <a:round/>
                      <a:headEnd type="none" w="med" len="med"/>
                      <a:tailEnd type="none" w="med" len="med"/>
                    </a:lnL>
                    <a:lnR w="28575" cap="flat" cmpd="sng" algn="ctr">
                      <a:solidFill>
                        <a:srgbClr val="C2B13D"/>
                      </a:solidFill>
                      <a:prstDash val="solid"/>
                      <a:round/>
                      <a:headEnd type="none" w="med" len="med"/>
                      <a:tailEnd type="none" w="med" len="med"/>
                    </a:lnR>
                    <a:lnT w="28575" cap="flat" cmpd="sng" algn="ctr">
                      <a:solidFill>
                        <a:srgbClr val="C2B13D"/>
                      </a:solidFill>
                      <a:prstDash val="solid"/>
                      <a:round/>
                      <a:headEnd type="none" w="med" len="med"/>
                      <a:tailEnd type="none" w="med" len="med"/>
                    </a:lnT>
                    <a:lnB w="28575" cap="flat" cmpd="sng" algn="ctr">
                      <a:solidFill>
                        <a:srgbClr val="C2B13D"/>
                      </a:solidFill>
                      <a:prstDash val="solid"/>
                      <a:round/>
                      <a:headEnd type="none" w="med" len="med"/>
                      <a:tailEnd type="none" w="med" len="med"/>
                    </a:lnB>
                    <a:lnTlToBr>
                      <a:noFill/>
                    </a:lnTlToBr>
                    <a:lnBlToTr>
                      <a:noFill/>
                    </a:lnBlToTr>
                    <a:solidFill>
                      <a:srgbClr val="44271C"/>
                    </a:solidFill>
                  </a:tcPr>
                </a:tc>
              </a:tr>
              <a:tr h="141948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bg1">
                              <a:lumMod val="95000"/>
                            </a:schemeClr>
                          </a:solidFill>
                          <a:effectLst>
                            <a:outerShdw blurRad="38100" dist="38100" dir="2700000" algn="tl">
                              <a:srgbClr val="000000"/>
                            </a:outerShdw>
                          </a:effectLst>
                          <a:latin typeface="Tahoma" pitchFamily="34" charset="0"/>
                        </a:rPr>
                        <a:t>DAY 16:</a:t>
                      </a:r>
                      <a:r>
                        <a:rPr kumimoji="0" lang="en-US" sz="1400" b="0" i="0" u="none" strike="noStrike" cap="none" normalizeH="0" baseline="0" smtClean="0">
                          <a:ln>
                            <a:noFill/>
                          </a:ln>
                          <a:solidFill>
                            <a:schemeClr val="bg1">
                              <a:lumMod val="95000"/>
                            </a:schemeClr>
                          </a:solidFill>
                          <a:effectLst>
                            <a:outerShdw blurRad="38100" dist="38100" dir="2700000" algn="tl">
                              <a:srgbClr val="000000"/>
                            </a:outerShdw>
                          </a:effectLst>
                          <a:latin typeface="Tahoma" pitchFamily="34" charset="0"/>
                        </a:rPr>
                        <a:t> CHAPTER OFFICERS; PARLIAMENTARY PROCEDURE</a:t>
                      </a:r>
                    </a:p>
                  </a:txBody>
                  <a:tcPr horzOverflow="overflow">
                    <a:lnL w="28575" cap="flat" cmpd="sng" algn="ctr">
                      <a:solidFill>
                        <a:srgbClr val="C2B13D"/>
                      </a:solidFill>
                      <a:prstDash val="solid"/>
                      <a:round/>
                      <a:headEnd type="none" w="med" len="med"/>
                      <a:tailEnd type="none" w="med" len="med"/>
                    </a:lnL>
                    <a:lnR w="28575" cap="flat" cmpd="sng" algn="ctr">
                      <a:solidFill>
                        <a:srgbClr val="C2B13D"/>
                      </a:solidFill>
                      <a:prstDash val="solid"/>
                      <a:round/>
                      <a:headEnd type="none" w="med" len="med"/>
                      <a:tailEnd type="none" w="med" len="med"/>
                    </a:lnR>
                    <a:lnT w="28575" cap="flat" cmpd="sng" algn="ctr">
                      <a:solidFill>
                        <a:srgbClr val="C2B13D"/>
                      </a:solidFill>
                      <a:prstDash val="solid"/>
                      <a:round/>
                      <a:headEnd type="none" w="med" len="med"/>
                      <a:tailEnd type="none" w="med" len="med"/>
                    </a:lnT>
                    <a:lnB w="28575" cap="flat" cmpd="sng" algn="ctr">
                      <a:solidFill>
                        <a:srgbClr val="C2B13D"/>
                      </a:solidFill>
                      <a:prstDash val="solid"/>
                      <a:round/>
                      <a:headEnd type="none" w="med" len="med"/>
                      <a:tailEnd type="none" w="med" len="med"/>
                    </a:lnB>
                    <a:lnTlToBr>
                      <a:noFill/>
                    </a:lnTlToBr>
                    <a:lnBlToTr>
                      <a:noFill/>
                    </a:lnBlToTr>
                    <a:solidFill>
                      <a:srgbClr val="44271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bg1">
                              <a:lumMod val="95000"/>
                            </a:schemeClr>
                          </a:solidFill>
                          <a:effectLst>
                            <a:outerShdw blurRad="38100" dist="38100" dir="2700000" algn="tl">
                              <a:srgbClr val="000000"/>
                            </a:outerShdw>
                          </a:effectLst>
                          <a:latin typeface="Tahoma" pitchFamily="34" charset="0"/>
                        </a:rPr>
                        <a:t>DAY 17:</a:t>
                      </a:r>
                      <a:r>
                        <a:rPr kumimoji="0" lang="en-US" sz="1400" b="0" i="0" u="none" strike="noStrike" cap="none" normalizeH="0" baseline="0" smtClean="0">
                          <a:ln>
                            <a:noFill/>
                          </a:ln>
                          <a:solidFill>
                            <a:schemeClr val="bg1">
                              <a:lumMod val="95000"/>
                            </a:schemeClr>
                          </a:solidFill>
                          <a:effectLst>
                            <a:outerShdw blurRad="38100" dist="38100" dir="2700000" algn="tl">
                              <a:srgbClr val="000000"/>
                            </a:outerShdw>
                          </a:effectLst>
                          <a:latin typeface="Tahoma" pitchFamily="34" charset="0"/>
                        </a:rPr>
                        <a:t> FINANCIAL READINESS; EVENT PLANNING I</a:t>
                      </a:r>
                    </a:p>
                  </a:txBody>
                  <a:tcPr horzOverflow="overflow">
                    <a:lnL w="28575" cap="flat" cmpd="sng" algn="ctr">
                      <a:solidFill>
                        <a:srgbClr val="C2B13D"/>
                      </a:solidFill>
                      <a:prstDash val="solid"/>
                      <a:round/>
                      <a:headEnd type="none" w="med" len="med"/>
                      <a:tailEnd type="none" w="med" len="med"/>
                    </a:lnL>
                    <a:lnR w="28575" cap="flat" cmpd="sng" algn="ctr">
                      <a:solidFill>
                        <a:srgbClr val="C2B13D"/>
                      </a:solidFill>
                      <a:prstDash val="solid"/>
                      <a:round/>
                      <a:headEnd type="none" w="med" len="med"/>
                      <a:tailEnd type="none" w="med" len="med"/>
                    </a:lnR>
                    <a:lnT w="28575" cap="flat" cmpd="sng" algn="ctr">
                      <a:solidFill>
                        <a:srgbClr val="C2B13D"/>
                      </a:solidFill>
                      <a:prstDash val="solid"/>
                      <a:round/>
                      <a:headEnd type="none" w="med" len="med"/>
                      <a:tailEnd type="none" w="med" len="med"/>
                    </a:lnT>
                    <a:lnB w="28575" cap="flat" cmpd="sng" algn="ctr">
                      <a:solidFill>
                        <a:srgbClr val="C2B13D"/>
                      </a:solidFill>
                      <a:prstDash val="solid"/>
                      <a:round/>
                      <a:headEnd type="none" w="med" len="med"/>
                      <a:tailEnd type="none" w="med" len="med"/>
                    </a:lnB>
                    <a:lnTlToBr>
                      <a:noFill/>
                    </a:lnTlToBr>
                    <a:lnBlToTr>
                      <a:noFill/>
                    </a:lnBlToTr>
                    <a:solidFill>
                      <a:srgbClr val="44271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bg1">
                              <a:lumMod val="95000"/>
                            </a:schemeClr>
                          </a:solidFill>
                          <a:effectLst>
                            <a:outerShdw blurRad="38100" dist="38100" dir="2700000" algn="tl">
                              <a:srgbClr val="000000"/>
                            </a:outerShdw>
                          </a:effectLst>
                          <a:latin typeface="Tahoma" pitchFamily="34" charset="0"/>
                        </a:rPr>
                        <a:t>DAY 18:</a:t>
                      </a:r>
                      <a:r>
                        <a:rPr kumimoji="0" lang="en-US" sz="1400" b="0" i="0" u="none" strike="noStrike" cap="none" normalizeH="0" baseline="0" smtClean="0">
                          <a:ln>
                            <a:noFill/>
                          </a:ln>
                          <a:solidFill>
                            <a:schemeClr val="bg1">
                              <a:lumMod val="95000"/>
                            </a:schemeClr>
                          </a:solidFill>
                          <a:effectLst>
                            <a:outerShdw blurRad="38100" dist="38100" dir="2700000" algn="tl">
                              <a:srgbClr val="000000"/>
                            </a:outerShdw>
                          </a:effectLst>
                          <a:latin typeface="Tahoma" pitchFamily="34" charset="0"/>
                        </a:rPr>
                        <a:t> CONDUCTING MEETINGS; EVENT PLANNING II</a:t>
                      </a:r>
                    </a:p>
                  </a:txBody>
                  <a:tcPr horzOverflow="overflow">
                    <a:lnL w="28575" cap="flat" cmpd="sng" algn="ctr">
                      <a:solidFill>
                        <a:srgbClr val="C2B13D"/>
                      </a:solidFill>
                      <a:prstDash val="solid"/>
                      <a:round/>
                      <a:headEnd type="none" w="med" len="med"/>
                      <a:tailEnd type="none" w="med" len="med"/>
                    </a:lnL>
                    <a:lnR w="28575" cap="flat" cmpd="sng" algn="ctr">
                      <a:solidFill>
                        <a:srgbClr val="C2B13D"/>
                      </a:solidFill>
                      <a:prstDash val="solid"/>
                      <a:round/>
                      <a:headEnd type="none" w="med" len="med"/>
                      <a:tailEnd type="none" w="med" len="med"/>
                    </a:lnR>
                    <a:lnT w="28575" cap="flat" cmpd="sng" algn="ctr">
                      <a:solidFill>
                        <a:srgbClr val="C2B13D"/>
                      </a:solidFill>
                      <a:prstDash val="solid"/>
                      <a:round/>
                      <a:headEnd type="none" w="med" len="med"/>
                      <a:tailEnd type="none" w="med" len="med"/>
                    </a:lnT>
                    <a:lnB w="28575" cap="flat" cmpd="sng" algn="ctr">
                      <a:solidFill>
                        <a:srgbClr val="C2B13D"/>
                      </a:solidFill>
                      <a:prstDash val="solid"/>
                      <a:round/>
                      <a:headEnd type="none" w="med" len="med"/>
                      <a:tailEnd type="none" w="med" len="med"/>
                    </a:lnB>
                    <a:lnTlToBr>
                      <a:noFill/>
                    </a:lnTlToBr>
                    <a:lnBlToTr>
                      <a:noFill/>
                    </a:lnBlToTr>
                    <a:solidFill>
                      <a:srgbClr val="44271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bg1">
                              <a:lumMod val="95000"/>
                            </a:schemeClr>
                          </a:solidFill>
                          <a:effectLst>
                            <a:outerShdw blurRad="38100" dist="38100" dir="2700000" algn="tl">
                              <a:srgbClr val="000000"/>
                            </a:outerShdw>
                          </a:effectLst>
                          <a:latin typeface="Tahoma" pitchFamily="34" charset="0"/>
                        </a:rPr>
                        <a:t>DAY 19:</a:t>
                      </a:r>
                      <a:r>
                        <a:rPr kumimoji="0" lang="en-US" sz="1400" b="0" i="0" u="none" strike="noStrike" cap="none" normalizeH="0" baseline="0" smtClean="0">
                          <a:ln>
                            <a:noFill/>
                          </a:ln>
                          <a:solidFill>
                            <a:schemeClr val="bg1">
                              <a:lumMod val="95000"/>
                            </a:schemeClr>
                          </a:solidFill>
                          <a:effectLst>
                            <a:outerShdw blurRad="38100" dist="38100" dir="2700000" algn="tl">
                              <a:srgbClr val="000000"/>
                            </a:outerShdw>
                          </a:effectLst>
                          <a:latin typeface="Tahoma" pitchFamily="34" charset="0"/>
                        </a:rPr>
                        <a:t> INTAKE CLASS PROJECTS</a:t>
                      </a:r>
                    </a:p>
                  </a:txBody>
                  <a:tcPr horzOverflow="overflow">
                    <a:lnL w="28575" cap="flat" cmpd="sng" algn="ctr">
                      <a:solidFill>
                        <a:srgbClr val="C2B13D"/>
                      </a:solidFill>
                      <a:prstDash val="solid"/>
                      <a:round/>
                      <a:headEnd type="none" w="med" len="med"/>
                      <a:tailEnd type="none" w="med" len="med"/>
                    </a:lnL>
                    <a:lnR w="28575" cap="flat" cmpd="sng" algn="ctr">
                      <a:solidFill>
                        <a:srgbClr val="C2B13D"/>
                      </a:solidFill>
                      <a:prstDash val="solid"/>
                      <a:round/>
                      <a:headEnd type="none" w="med" len="med"/>
                      <a:tailEnd type="none" w="med" len="med"/>
                    </a:lnR>
                    <a:lnT w="28575" cap="flat" cmpd="sng" algn="ctr">
                      <a:solidFill>
                        <a:srgbClr val="C2B13D"/>
                      </a:solidFill>
                      <a:prstDash val="solid"/>
                      <a:round/>
                      <a:headEnd type="none" w="med" len="med"/>
                      <a:tailEnd type="none" w="med" len="med"/>
                    </a:lnT>
                    <a:lnB w="28575" cap="flat" cmpd="sng" algn="ctr">
                      <a:solidFill>
                        <a:srgbClr val="C2B13D"/>
                      </a:solidFill>
                      <a:prstDash val="solid"/>
                      <a:round/>
                      <a:headEnd type="none" w="med" len="med"/>
                      <a:tailEnd type="none" w="med" len="med"/>
                    </a:lnB>
                    <a:lnTlToBr>
                      <a:noFill/>
                    </a:lnTlToBr>
                    <a:lnBlToTr>
                      <a:noFill/>
                    </a:lnBlToTr>
                    <a:solidFill>
                      <a:srgbClr val="44271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dirty="0" smtClean="0">
                          <a:ln>
                            <a:noFill/>
                          </a:ln>
                          <a:solidFill>
                            <a:schemeClr val="bg1">
                              <a:lumMod val="95000"/>
                            </a:schemeClr>
                          </a:solidFill>
                          <a:effectLst>
                            <a:outerShdw blurRad="38100" dist="38100" dir="2700000" algn="tl">
                              <a:srgbClr val="000000"/>
                            </a:outerShdw>
                          </a:effectLst>
                          <a:latin typeface="Tahoma" pitchFamily="34" charset="0"/>
                        </a:rPr>
                        <a:t>DAY 20:</a:t>
                      </a:r>
                      <a:r>
                        <a:rPr kumimoji="0" lang="en-US" sz="1400" b="0" i="0" u="none" strike="noStrike" cap="none" normalizeH="0" baseline="0" dirty="0" smtClean="0">
                          <a:ln>
                            <a:noFill/>
                          </a:ln>
                          <a:solidFill>
                            <a:schemeClr val="bg1">
                              <a:lumMod val="95000"/>
                            </a:schemeClr>
                          </a:solidFill>
                          <a:effectLst>
                            <a:outerShdw blurRad="38100" dist="38100" dir="2700000" algn="tl">
                              <a:srgbClr val="000000"/>
                            </a:outerShdw>
                          </a:effectLst>
                          <a:latin typeface="Tahoma" pitchFamily="34" charset="0"/>
                        </a:rPr>
                        <a:t> CHAPTER DEVELOPMENT TEST; FIDELITY ESSAY</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bg1">
                              <a:lumMod val="95000"/>
                            </a:schemeClr>
                          </a:solidFill>
                          <a:effectLst>
                            <a:outerShdw blurRad="38100" dist="38100" dir="2700000" algn="tl">
                              <a:srgbClr val="000000"/>
                            </a:outerShdw>
                          </a:effectLst>
                          <a:latin typeface="Tahoma" pitchFamily="34" charset="0"/>
                        </a:rPr>
                        <a:t>PRO SHOW PRACTICE</a:t>
                      </a:r>
                    </a:p>
                  </a:txBody>
                  <a:tcPr horzOverflow="overflow">
                    <a:lnL w="28575" cap="flat" cmpd="sng" algn="ctr">
                      <a:solidFill>
                        <a:srgbClr val="C2B13D"/>
                      </a:solidFill>
                      <a:prstDash val="solid"/>
                      <a:round/>
                      <a:headEnd type="none" w="med" len="med"/>
                      <a:tailEnd type="none" w="med" len="med"/>
                    </a:lnL>
                    <a:lnR w="28575" cap="flat" cmpd="sng" algn="ctr">
                      <a:solidFill>
                        <a:srgbClr val="C2B13D"/>
                      </a:solidFill>
                      <a:prstDash val="solid"/>
                      <a:round/>
                      <a:headEnd type="none" w="med" len="med"/>
                      <a:tailEnd type="none" w="med" len="med"/>
                    </a:lnR>
                    <a:lnT w="28575" cap="flat" cmpd="sng" algn="ctr">
                      <a:solidFill>
                        <a:srgbClr val="C2B13D"/>
                      </a:solidFill>
                      <a:prstDash val="solid"/>
                      <a:round/>
                      <a:headEnd type="none" w="med" len="med"/>
                      <a:tailEnd type="none" w="med" len="med"/>
                    </a:lnT>
                    <a:lnB w="28575" cap="flat" cmpd="sng" algn="ctr">
                      <a:solidFill>
                        <a:srgbClr val="C2B13D"/>
                      </a:solidFill>
                      <a:prstDash val="solid"/>
                      <a:round/>
                      <a:headEnd type="none" w="med" len="med"/>
                      <a:tailEnd type="none" w="med" len="med"/>
                    </a:lnB>
                    <a:lnTlToBr>
                      <a:noFill/>
                    </a:lnTlToBr>
                    <a:lnBlToTr>
                      <a:noFill/>
                    </a:lnBlToTr>
                    <a:solidFill>
                      <a:srgbClr val="44271C"/>
                    </a:solidFill>
                  </a:tcPr>
                </a:tc>
              </a:tr>
              <a:tr h="115799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bg1">
                              <a:lumMod val="95000"/>
                            </a:schemeClr>
                          </a:solidFill>
                          <a:effectLst>
                            <a:outerShdw blurRad="38100" dist="38100" dir="2700000" algn="tl">
                              <a:srgbClr val="000000"/>
                            </a:outerShdw>
                          </a:effectLst>
                          <a:latin typeface="Tahoma" pitchFamily="34" charset="0"/>
                        </a:rPr>
                        <a:t>DAY 21:</a:t>
                      </a:r>
                      <a:r>
                        <a:rPr kumimoji="0" lang="en-US" sz="1400" b="0" i="0" u="none" strike="noStrike" cap="none" normalizeH="0" baseline="0" smtClean="0">
                          <a:ln>
                            <a:noFill/>
                          </a:ln>
                          <a:solidFill>
                            <a:schemeClr val="bg1">
                              <a:lumMod val="95000"/>
                            </a:schemeClr>
                          </a:solidFill>
                          <a:effectLst>
                            <a:outerShdw blurRad="38100" dist="38100" dir="2700000" algn="tl">
                              <a:srgbClr val="000000"/>
                            </a:outerShdw>
                          </a:effectLst>
                          <a:latin typeface="Tahoma" pitchFamily="34" charset="0"/>
                        </a:rPr>
                        <a:t> INTAKE LINE PROJECTS</a:t>
                      </a:r>
                    </a:p>
                  </a:txBody>
                  <a:tcPr horzOverflow="overflow">
                    <a:lnL w="28575" cap="flat" cmpd="sng" algn="ctr">
                      <a:solidFill>
                        <a:srgbClr val="C2B13D"/>
                      </a:solidFill>
                      <a:prstDash val="solid"/>
                      <a:round/>
                      <a:headEnd type="none" w="med" len="med"/>
                      <a:tailEnd type="none" w="med" len="med"/>
                    </a:lnL>
                    <a:lnR w="28575" cap="flat" cmpd="sng" algn="ctr">
                      <a:solidFill>
                        <a:srgbClr val="C2B13D"/>
                      </a:solidFill>
                      <a:prstDash val="solid"/>
                      <a:round/>
                      <a:headEnd type="none" w="med" len="med"/>
                      <a:tailEnd type="none" w="med" len="med"/>
                    </a:lnR>
                    <a:lnT w="28575" cap="flat" cmpd="sng" algn="ctr">
                      <a:solidFill>
                        <a:srgbClr val="C2B13D"/>
                      </a:solidFill>
                      <a:prstDash val="solid"/>
                      <a:round/>
                      <a:headEnd type="none" w="med" len="med"/>
                      <a:tailEnd type="none" w="med" len="med"/>
                    </a:lnT>
                    <a:lnB w="28575" cap="flat" cmpd="sng" algn="ctr">
                      <a:solidFill>
                        <a:srgbClr val="C2B13D"/>
                      </a:solidFill>
                      <a:prstDash val="solid"/>
                      <a:round/>
                      <a:headEnd type="none" w="med" len="med"/>
                      <a:tailEnd type="none" w="med" len="med"/>
                    </a:lnB>
                    <a:lnTlToBr>
                      <a:noFill/>
                    </a:lnTlToBr>
                    <a:lnBlToTr>
                      <a:noFill/>
                    </a:lnBlToTr>
                    <a:solidFill>
                      <a:srgbClr val="44271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bg1">
                              <a:lumMod val="95000"/>
                            </a:schemeClr>
                          </a:solidFill>
                          <a:effectLst>
                            <a:outerShdw blurRad="38100" dist="38100" dir="2700000" algn="tl">
                              <a:srgbClr val="000000"/>
                            </a:outerShdw>
                          </a:effectLst>
                          <a:latin typeface="Tahoma" pitchFamily="34" charset="0"/>
                        </a:rPr>
                        <a:t>DAY 22:</a:t>
                      </a:r>
                      <a:r>
                        <a:rPr kumimoji="0" lang="en-US" sz="1400" b="0" i="0" u="none" strike="noStrike" cap="none" normalizeH="0" baseline="0" smtClean="0">
                          <a:ln>
                            <a:noFill/>
                          </a:ln>
                          <a:solidFill>
                            <a:schemeClr val="bg1">
                              <a:lumMod val="95000"/>
                            </a:schemeClr>
                          </a:solidFill>
                          <a:effectLst>
                            <a:outerShdw blurRad="38100" dist="38100" dir="2700000" algn="tl">
                              <a:srgbClr val="000000"/>
                            </a:outerShdw>
                          </a:effectLst>
                          <a:latin typeface="Tahoma" pitchFamily="34" charset="0"/>
                        </a:rPr>
                        <a:t> </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smtClean="0">
                          <a:ln>
                            <a:noFill/>
                          </a:ln>
                          <a:solidFill>
                            <a:schemeClr val="bg1">
                              <a:lumMod val="95000"/>
                            </a:schemeClr>
                          </a:solidFill>
                          <a:effectLst>
                            <a:outerShdw blurRad="38100" dist="38100" dir="2700000" algn="tl">
                              <a:srgbClr val="000000"/>
                            </a:outerShdw>
                          </a:effectLst>
                          <a:latin typeface="Tahoma" pitchFamily="34" charset="0"/>
                        </a:rPr>
                        <a:t>GRAD CHAPTER SYMPOSIUM I</a:t>
                      </a:r>
                    </a:p>
                  </a:txBody>
                  <a:tcPr horzOverflow="overflow">
                    <a:lnL w="28575" cap="flat" cmpd="sng" algn="ctr">
                      <a:solidFill>
                        <a:srgbClr val="C2B13D"/>
                      </a:solidFill>
                      <a:prstDash val="solid"/>
                      <a:round/>
                      <a:headEnd type="none" w="med" len="med"/>
                      <a:tailEnd type="none" w="med" len="med"/>
                    </a:lnL>
                    <a:lnR w="28575" cap="flat" cmpd="sng" algn="ctr">
                      <a:solidFill>
                        <a:srgbClr val="C2B13D"/>
                      </a:solidFill>
                      <a:prstDash val="solid"/>
                      <a:round/>
                      <a:headEnd type="none" w="med" len="med"/>
                      <a:tailEnd type="none" w="med" len="med"/>
                    </a:lnR>
                    <a:lnT w="28575" cap="flat" cmpd="sng" algn="ctr">
                      <a:solidFill>
                        <a:srgbClr val="C2B13D"/>
                      </a:solidFill>
                      <a:prstDash val="solid"/>
                      <a:round/>
                      <a:headEnd type="none" w="med" len="med"/>
                      <a:tailEnd type="none" w="med" len="med"/>
                    </a:lnT>
                    <a:lnB w="28575" cap="flat" cmpd="sng" algn="ctr">
                      <a:solidFill>
                        <a:srgbClr val="C2B13D"/>
                      </a:solidFill>
                      <a:prstDash val="solid"/>
                      <a:round/>
                      <a:headEnd type="none" w="med" len="med"/>
                      <a:tailEnd type="none" w="med" len="med"/>
                    </a:lnB>
                    <a:lnTlToBr>
                      <a:noFill/>
                    </a:lnTlToBr>
                    <a:lnBlToTr>
                      <a:noFill/>
                    </a:lnBlToTr>
                    <a:solidFill>
                      <a:srgbClr val="44271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smtClean="0">
                          <a:ln>
                            <a:noFill/>
                          </a:ln>
                          <a:solidFill>
                            <a:schemeClr val="bg1">
                              <a:lumMod val="95000"/>
                            </a:schemeClr>
                          </a:solidFill>
                          <a:effectLst>
                            <a:outerShdw blurRad="38100" dist="38100" dir="2700000" algn="tl">
                              <a:srgbClr val="000000"/>
                            </a:outerShdw>
                          </a:effectLst>
                          <a:latin typeface="Tahoma" pitchFamily="34" charset="0"/>
                        </a:rPr>
                        <a:t>DAY 23:</a:t>
                      </a:r>
                      <a:r>
                        <a:rPr kumimoji="0" lang="en-US" sz="1400" b="0" i="0" u="none" strike="noStrike" cap="none" normalizeH="0" baseline="0" smtClean="0">
                          <a:ln>
                            <a:noFill/>
                          </a:ln>
                          <a:solidFill>
                            <a:schemeClr val="bg1">
                              <a:lumMod val="95000"/>
                            </a:schemeClr>
                          </a:solidFill>
                          <a:effectLst>
                            <a:outerShdw blurRad="38100" dist="38100" dir="2700000" algn="tl">
                              <a:srgbClr val="000000"/>
                            </a:outerShdw>
                          </a:effectLst>
                          <a:latin typeface="Tahoma" pitchFamily="34" charset="0"/>
                        </a:rPr>
                        <a:t> GRAD CHAPTER SYMPOSIUM II</a:t>
                      </a:r>
                    </a:p>
                  </a:txBody>
                  <a:tcPr horzOverflow="overflow">
                    <a:lnL w="28575" cap="flat" cmpd="sng" algn="ctr">
                      <a:solidFill>
                        <a:srgbClr val="C2B13D"/>
                      </a:solidFill>
                      <a:prstDash val="solid"/>
                      <a:round/>
                      <a:headEnd type="none" w="med" len="med"/>
                      <a:tailEnd type="none" w="med" len="med"/>
                    </a:lnL>
                    <a:lnR w="28575" cap="flat" cmpd="sng" algn="ctr">
                      <a:solidFill>
                        <a:srgbClr val="C2B13D"/>
                      </a:solidFill>
                      <a:prstDash val="solid"/>
                      <a:round/>
                      <a:headEnd type="none" w="med" len="med"/>
                      <a:tailEnd type="none" w="med" len="med"/>
                    </a:lnR>
                    <a:lnT w="28575" cap="flat" cmpd="sng" algn="ctr">
                      <a:solidFill>
                        <a:srgbClr val="C2B13D"/>
                      </a:solidFill>
                      <a:prstDash val="solid"/>
                      <a:round/>
                      <a:headEnd type="none" w="med" len="med"/>
                      <a:tailEnd type="none" w="med" len="med"/>
                    </a:lnT>
                    <a:lnB w="28575" cap="flat" cmpd="sng" algn="ctr">
                      <a:solidFill>
                        <a:srgbClr val="C2B13D"/>
                      </a:solidFill>
                      <a:prstDash val="solid"/>
                      <a:round/>
                      <a:headEnd type="none" w="med" len="med"/>
                      <a:tailEnd type="none" w="med" len="med"/>
                    </a:lnB>
                    <a:lnTlToBr>
                      <a:noFill/>
                    </a:lnTlToBr>
                    <a:lnBlToTr>
                      <a:noFill/>
                    </a:lnBlToTr>
                    <a:solidFill>
                      <a:srgbClr val="44271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dirty="0" smtClean="0">
                          <a:ln>
                            <a:noFill/>
                          </a:ln>
                          <a:solidFill>
                            <a:schemeClr val="bg1">
                              <a:lumMod val="95000"/>
                            </a:schemeClr>
                          </a:solidFill>
                          <a:effectLst>
                            <a:outerShdw blurRad="38100" dist="38100" dir="2700000" algn="tl">
                              <a:srgbClr val="000000"/>
                            </a:outerShdw>
                          </a:effectLst>
                          <a:latin typeface="Tahoma" pitchFamily="34" charset="0"/>
                        </a:rPr>
                        <a:t>DAY 24:</a:t>
                      </a:r>
                      <a:r>
                        <a:rPr kumimoji="0" lang="en-US" sz="1400" b="0" i="0" u="none" strike="noStrike" cap="none" normalizeH="0" baseline="0" dirty="0" smtClean="0">
                          <a:ln>
                            <a:noFill/>
                          </a:ln>
                          <a:solidFill>
                            <a:schemeClr val="bg1">
                              <a:lumMod val="95000"/>
                            </a:schemeClr>
                          </a:solidFill>
                          <a:effectLst>
                            <a:outerShdw blurRad="38100" dist="38100" dir="2700000" algn="tl">
                              <a:srgbClr val="000000"/>
                            </a:outerShdw>
                          </a:effectLst>
                          <a:latin typeface="Tahoma" pitchFamily="34" charset="0"/>
                        </a:rPr>
                        <a:t> BROTHERHOOD ESSAY; INTAKE CLASS PROJECTS </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bg1">
                              <a:lumMod val="95000"/>
                            </a:schemeClr>
                          </a:solidFill>
                          <a:effectLst>
                            <a:outerShdw blurRad="38100" dist="38100" dir="2700000" algn="tl">
                              <a:srgbClr val="000000"/>
                            </a:outerShdw>
                          </a:effectLst>
                          <a:latin typeface="Tahoma" pitchFamily="34" charset="0"/>
                        </a:rPr>
                        <a:t>FINAL PRO SHOW PRACTICE</a:t>
                      </a:r>
                    </a:p>
                  </a:txBody>
                  <a:tcPr horzOverflow="overflow">
                    <a:lnL w="28575" cap="flat" cmpd="sng" algn="ctr">
                      <a:solidFill>
                        <a:srgbClr val="C2B13D"/>
                      </a:solidFill>
                      <a:prstDash val="solid"/>
                      <a:round/>
                      <a:headEnd type="none" w="med" len="med"/>
                      <a:tailEnd type="none" w="med" len="med"/>
                    </a:lnL>
                    <a:lnR w="28575" cap="flat" cmpd="sng" algn="ctr">
                      <a:solidFill>
                        <a:srgbClr val="C2B13D"/>
                      </a:solidFill>
                      <a:prstDash val="solid"/>
                      <a:round/>
                      <a:headEnd type="none" w="med" len="med"/>
                      <a:tailEnd type="none" w="med" len="med"/>
                    </a:lnR>
                    <a:lnT w="28575" cap="flat" cmpd="sng" algn="ctr">
                      <a:solidFill>
                        <a:srgbClr val="C2B13D"/>
                      </a:solidFill>
                      <a:prstDash val="solid"/>
                      <a:round/>
                      <a:headEnd type="none" w="med" len="med"/>
                      <a:tailEnd type="none" w="med" len="med"/>
                    </a:lnT>
                    <a:lnB w="28575" cap="flat" cmpd="sng" algn="ctr">
                      <a:solidFill>
                        <a:srgbClr val="C2B13D"/>
                      </a:solidFill>
                      <a:prstDash val="solid"/>
                      <a:round/>
                      <a:headEnd type="none" w="med" len="med"/>
                      <a:tailEnd type="none" w="med" len="med"/>
                    </a:lnB>
                    <a:lnTlToBr>
                      <a:noFill/>
                    </a:lnTlToBr>
                    <a:lnBlToTr>
                      <a:noFill/>
                    </a:lnBlToTr>
                    <a:solidFill>
                      <a:srgbClr val="44271C"/>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1" i="0" u="none" strike="noStrike" cap="none" normalizeH="0" baseline="0" dirty="0" smtClean="0">
                          <a:ln>
                            <a:noFill/>
                          </a:ln>
                          <a:solidFill>
                            <a:schemeClr val="bg1">
                              <a:lumMod val="95000"/>
                            </a:schemeClr>
                          </a:solidFill>
                          <a:effectLst>
                            <a:outerShdw blurRad="38100" dist="38100" dir="2700000" algn="tl">
                              <a:srgbClr val="000000"/>
                            </a:outerShdw>
                          </a:effectLst>
                          <a:latin typeface="Tahoma" pitchFamily="34" charset="0"/>
                        </a:rPr>
                        <a:t>DAY 25:</a:t>
                      </a:r>
                      <a:r>
                        <a:rPr kumimoji="0" lang="en-US" sz="1400" b="0" i="0" u="none" strike="noStrike" cap="none" normalizeH="0" baseline="0" dirty="0" smtClean="0">
                          <a:ln>
                            <a:noFill/>
                          </a:ln>
                          <a:solidFill>
                            <a:schemeClr val="bg1">
                              <a:lumMod val="95000"/>
                            </a:schemeClr>
                          </a:solidFill>
                          <a:effectLst>
                            <a:outerShdw blurRad="38100" dist="38100" dir="2700000" algn="tl">
                              <a:srgbClr val="000000"/>
                            </a:outerShdw>
                          </a:effectLst>
                          <a:latin typeface="Tahoma" pitchFamily="34" charset="0"/>
                        </a:rPr>
                        <a:t> COMPREHENSIVE FINAL EXAM; GOING-OVER CEREMONY</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400" b="0" i="0" u="none" strike="noStrike" cap="none" normalizeH="0" baseline="0" dirty="0" smtClean="0">
                          <a:ln>
                            <a:noFill/>
                          </a:ln>
                          <a:solidFill>
                            <a:schemeClr val="bg1">
                              <a:lumMod val="95000"/>
                            </a:schemeClr>
                          </a:solidFill>
                          <a:effectLst>
                            <a:outerShdw blurRad="38100" dist="38100" dir="2700000" algn="tl">
                              <a:srgbClr val="000000"/>
                            </a:outerShdw>
                          </a:effectLst>
                          <a:latin typeface="Tahoma" pitchFamily="34" charset="0"/>
                        </a:rPr>
                        <a:t>PRO SHOW</a:t>
                      </a:r>
                    </a:p>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en-US" sz="1400" b="0" i="0" u="none" strike="noStrike" cap="none" normalizeH="0" baseline="0" dirty="0" smtClean="0">
                        <a:ln>
                          <a:noFill/>
                        </a:ln>
                        <a:solidFill>
                          <a:schemeClr val="bg1">
                            <a:lumMod val="95000"/>
                          </a:schemeClr>
                        </a:solidFill>
                        <a:effectLst>
                          <a:outerShdw blurRad="38100" dist="38100" dir="2700000" algn="tl">
                            <a:srgbClr val="000000"/>
                          </a:outerShdw>
                        </a:effectLst>
                        <a:latin typeface="Tahoma" pitchFamily="34" charset="0"/>
                      </a:endParaRPr>
                    </a:p>
                  </a:txBody>
                  <a:tcPr horzOverflow="overflow">
                    <a:lnL w="28575" cap="flat" cmpd="sng" algn="ctr">
                      <a:solidFill>
                        <a:srgbClr val="C2B13D"/>
                      </a:solidFill>
                      <a:prstDash val="solid"/>
                      <a:round/>
                      <a:headEnd type="none" w="med" len="med"/>
                      <a:tailEnd type="none" w="med" len="med"/>
                    </a:lnL>
                    <a:lnR w="28575" cap="flat" cmpd="sng" algn="ctr">
                      <a:solidFill>
                        <a:srgbClr val="C2B13D"/>
                      </a:solidFill>
                      <a:prstDash val="solid"/>
                      <a:round/>
                      <a:headEnd type="none" w="med" len="med"/>
                      <a:tailEnd type="none" w="med" len="med"/>
                    </a:lnR>
                    <a:lnT w="28575" cap="flat" cmpd="sng" algn="ctr">
                      <a:solidFill>
                        <a:srgbClr val="C2B13D"/>
                      </a:solidFill>
                      <a:prstDash val="solid"/>
                      <a:round/>
                      <a:headEnd type="none" w="med" len="med"/>
                      <a:tailEnd type="none" w="med" len="med"/>
                    </a:lnT>
                    <a:lnB w="28575" cap="flat" cmpd="sng" algn="ctr">
                      <a:solidFill>
                        <a:srgbClr val="C2B13D"/>
                      </a:solidFill>
                      <a:prstDash val="solid"/>
                      <a:round/>
                      <a:headEnd type="none" w="med" len="med"/>
                      <a:tailEnd type="none" w="med" len="med"/>
                    </a:lnB>
                    <a:lnTlToBr>
                      <a:noFill/>
                    </a:lnTlToBr>
                    <a:lnBlToTr>
                      <a:noFill/>
                    </a:lnBlToTr>
                    <a:solidFill>
                      <a:srgbClr val="44271C"/>
                    </a:solid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extBox 1"/>
          <p:cNvSpPr txBox="1">
            <a:spLocks noChangeArrowheads="1"/>
          </p:cNvSpPr>
          <p:nvPr/>
        </p:nvSpPr>
        <p:spPr bwMode="auto">
          <a:xfrm>
            <a:off x="0" y="1295400"/>
            <a:ext cx="9144000" cy="3970338"/>
          </a:xfrm>
          <a:prstGeom prst="rect">
            <a:avLst/>
          </a:prstGeom>
          <a:noFill/>
          <a:ln w="9525">
            <a:noFill/>
            <a:miter lim="800000"/>
            <a:headEnd/>
            <a:tailEnd/>
          </a:ln>
        </p:spPr>
        <p:txBody>
          <a:bodyPr>
            <a:spAutoFit/>
          </a:bodyPr>
          <a:lstStyle/>
          <a:p>
            <a:pPr algn="r"/>
            <a:r>
              <a:rPr lang="en-US" sz="2800" b="1" u="sng"/>
              <a:t>A Technique – </a:t>
            </a:r>
          </a:p>
          <a:p>
            <a:pPr algn="r"/>
            <a:r>
              <a:rPr lang="en-US" sz="2800" b="1" u="sng"/>
              <a:t>“Writing Requirements”</a:t>
            </a:r>
          </a:p>
          <a:p>
            <a:endParaRPr lang="en-US" sz="2800" b="1" u="sng"/>
          </a:p>
          <a:p>
            <a:pPr>
              <a:buFont typeface="Wingdings" pitchFamily="2" charset="2"/>
              <a:buChar char="«"/>
            </a:pPr>
            <a:r>
              <a:rPr lang="en-US" sz="2400">
                <a:cs typeface="Times New Roman" pitchFamily="18" charset="0"/>
              </a:rPr>
              <a:t> See how your initiates communicate and think</a:t>
            </a:r>
          </a:p>
          <a:p>
            <a:pPr>
              <a:buFont typeface="Wingdings" pitchFamily="2" charset="2"/>
              <a:buChar char="«"/>
            </a:pPr>
            <a:r>
              <a:rPr lang="en-US" sz="2400">
                <a:cs typeface="Times New Roman" pitchFamily="18" charset="0"/>
              </a:rPr>
              <a:t> Allows for structure when time schedules limit number of sessions</a:t>
            </a:r>
          </a:p>
          <a:p>
            <a:pPr>
              <a:buFont typeface="Wingdings" pitchFamily="2" charset="2"/>
              <a:buChar char="«"/>
            </a:pPr>
            <a:r>
              <a:rPr lang="en-US" sz="2400">
                <a:cs typeface="Times New Roman" pitchFamily="18" charset="0"/>
              </a:rPr>
              <a:t> Examples of writing assignments</a:t>
            </a:r>
          </a:p>
          <a:p>
            <a:pPr marL="742950" lvl="1" indent="-285750">
              <a:buFont typeface="Wingdings" pitchFamily="2" charset="2"/>
              <a:buNone/>
            </a:pPr>
            <a:r>
              <a:rPr lang="en-US" sz="2400">
                <a:cs typeface="Times New Roman" pitchFamily="18" charset="0"/>
              </a:rPr>
              <a:t>(Autobiographies, Reasons for Seeking Membership, Analysis of Fraternal Principles, Historical Figures and Symbology, etc.)</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extBox 1"/>
          <p:cNvSpPr txBox="1">
            <a:spLocks noChangeArrowheads="1"/>
          </p:cNvSpPr>
          <p:nvPr/>
        </p:nvSpPr>
        <p:spPr bwMode="auto">
          <a:xfrm>
            <a:off x="0" y="1295400"/>
            <a:ext cx="9144000" cy="3540125"/>
          </a:xfrm>
          <a:prstGeom prst="rect">
            <a:avLst/>
          </a:prstGeom>
          <a:noFill/>
          <a:ln w="9525">
            <a:noFill/>
            <a:miter lim="800000"/>
            <a:headEnd/>
            <a:tailEnd/>
          </a:ln>
        </p:spPr>
        <p:txBody>
          <a:bodyPr>
            <a:spAutoFit/>
          </a:bodyPr>
          <a:lstStyle/>
          <a:p>
            <a:pPr algn="r"/>
            <a:r>
              <a:rPr lang="en-US" sz="2800" b="1" u="sng"/>
              <a:t>A Technique – </a:t>
            </a:r>
          </a:p>
          <a:p>
            <a:pPr algn="r"/>
            <a:r>
              <a:rPr lang="en-US" sz="2800" b="1" u="sng"/>
              <a:t>“Centaur Week”</a:t>
            </a:r>
          </a:p>
          <a:p>
            <a:endParaRPr lang="en-US" sz="2800" b="1" u="sng"/>
          </a:p>
          <a:p>
            <a:pPr>
              <a:buFont typeface="Wingdings" pitchFamily="2" charset="2"/>
              <a:buChar char="«"/>
            </a:pPr>
            <a:r>
              <a:rPr lang="en-US" sz="2800">
                <a:cs typeface="Times New Roman" pitchFamily="18" charset="0"/>
              </a:rPr>
              <a:t> Initiates should perform community service as part of intake process</a:t>
            </a:r>
          </a:p>
          <a:p>
            <a:pPr>
              <a:buFont typeface="Wingdings" pitchFamily="2" charset="2"/>
              <a:buChar char="«"/>
            </a:pPr>
            <a:r>
              <a:rPr lang="en-US" sz="2800">
                <a:cs typeface="Times New Roman" pitchFamily="18" charset="0"/>
              </a:rPr>
              <a:t> Communicate with chapter or regional community service coordinators for planning ideas</a:t>
            </a:r>
          </a:p>
          <a:p>
            <a:pPr>
              <a:buFont typeface="Wingdings" pitchFamily="2" charset="2"/>
              <a:buChar char="«"/>
            </a:pPr>
            <a:r>
              <a:rPr lang="en-US" sz="2800">
                <a:cs typeface="Times New Roman" pitchFamily="18" charset="0"/>
              </a:rPr>
              <a:t> Opportunities to learn fraternal songs and chants</a:t>
            </a:r>
            <a:endParaRPr lang="en-US" sz="200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bwMode="auto">
          <a:xfrm>
            <a:off x="1905000" y="1295400"/>
            <a:ext cx="5486400" cy="566738"/>
          </a:xfrm>
          <a:noFill/>
          <a:ln>
            <a:miter lim="800000"/>
            <a:headEnd/>
            <a:tailEnd/>
          </a:ln>
        </p:spPr>
        <p:txBody>
          <a:bodyPr vert="horz" wrap="square" lIns="91440" tIns="45720" rIns="91440" bIns="45720" numCol="1" anchorCtr="0" compatLnSpc="1">
            <a:prstTxWarp prst="textNoShape">
              <a:avLst/>
            </a:prstTxWarp>
          </a:bodyPr>
          <a:lstStyle/>
          <a:p>
            <a:pPr algn="ctr" eaLnBrk="1" hangingPunct="1"/>
            <a:r>
              <a:rPr lang="en-US" smtClean="0">
                <a:latin typeface="Arial" charset="0"/>
                <a:cs typeface="Arial" charset="0"/>
              </a:rPr>
              <a:t>IOTA INTAKE WEBSITE</a:t>
            </a:r>
            <a:br>
              <a:rPr lang="en-US" smtClean="0">
                <a:latin typeface="Arial" charset="0"/>
                <a:cs typeface="Arial" charset="0"/>
              </a:rPr>
            </a:br>
            <a:r>
              <a:rPr lang="en-US" smtClean="0">
                <a:latin typeface="Arial" charset="0"/>
                <a:cs typeface="Arial" charset="0"/>
              </a:rPr>
              <a:t> www.iota-membership.org</a:t>
            </a:r>
          </a:p>
        </p:txBody>
      </p:sp>
      <p:sp>
        <p:nvSpPr>
          <p:cNvPr id="84994" name="Text Placeholder 3"/>
          <p:cNvSpPr>
            <a:spLocks noGrp="1"/>
          </p:cNvSpPr>
          <p:nvPr>
            <p:ph type="body" sz="half" idx="2"/>
          </p:nvPr>
        </p:nvSpPr>
        <p:spPr>
          <a:xfrm>
            <a:off x="0" y="2743200"/>
            <a:ext cx="2514600" cy="3471863"/>
          </a:xfrm>
        </p:spPr>
        <p:txBody>
          <a:bodyPr/>
          <a:lstStyle/>
          <a:p>
            <a:pPr algn="ctr" eaLnBrk="1" hangingPunct="1"/>
            <a:r>
              <a:rPr lang="en-US" sz="2000" smtClean="0">
                <a:latin typeface="Times New Roman" pitchFamily="18" charset="0"/>
                <a:cs typeface="Times New Roman" pitchFamily="18" charset="0"/>
              </a:rPr>
              <a:t>National System of Record!</a:t>
            </a:r>
          </a:p>
          <a:p>
            <a:pPr algn="ctr" eaLnBrk="1" hangingPunct="1"/>
            <a:r>
              <a:rPr lang="en-US" sz="2000" smtClean="0">
                <a:latin typeface="Times New Roman" pitchFamily="18" charset="0"/>
                <a:cs typeface="Times New Roman" pitchFamily="18" charset="0"/>
              </a:rPr>
              <a:t> Obtain password per semester via State Director</a:t>
            </a:r>
          </a:p>
          <a:p>
            <a:pPr algn="ctr" eaLnBrk="1" hangingPunct="1"/>
            <a:r>
              <a:rPr lang="en-US" sz="2000" smtClean="0">
                <a:latin typeface="Times New Roman" pitchFamily="18" charset="0"/>
                <a:cs typeface="Times New Roman" pitchFamily="18" charset="0"/>
              </a:rPr>
              <a:t>Keep copies/receipts of all submissions!</a:t>
            </a:r>
          </a:p>
          <a:p>
            <a:pPr algn="ctr" eaLnBrk="1" hangingPunct="1"/>
            <a:endParaRPr lang="en-US" smtClean="0">
              <a:latin typeface="Times New Roman" pitchFamily="18" charset="0"/>
              <a:cs typeface="Times New Roman" pitchFamily="18" charset="0"/>
            </a:endParaRPr>
          </a:p>
        </p:txBody>
      </p:sp>
      <p:pic>
        <p:nvPicPr>
          <p:cNvPr id="84995" name="Object 1"/>
          <p:cNvPicPr>
            <a:picLocks noGrp="1" noChangeArrowheads="1"/>
          </p:cNvPicPr>
          <p:nvPr>
            <p:ph type="pic" idx="1"/>
          </p:nvPr>
        </p:nvPicPr>
        <p:blipFill>
          <a:blip r:embed="rId2"/>
          <a:srcRect t="1659" b="1659"/>
          <a:stretch>
            <a:fillRect/>
          </a:stretch>
        </p:blipFill>
        <p:spPr>
          <a:xfrm>
            <a:off x="2514600" y="1828800"/>
            <a:ext cx="6400800" cy="4648200"/>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7" name="Object 2"/>
          <p:cNvPicPr>
            <a:picLocks noGrp="1" noChangeArrowheads="1"/>
          </p:cNvPicPr>
          <p:nvPr>
            <p:ph idx="1"/>
          </p:nvPr>
        </p:nvPicPr>
        <p:blipFill>
          <a:blip r:embed="rId3"/>
          <a:srcRect/>
          <a:stretch>
            <a:fillRect/>
          </a:stretch>
        </p:blipFill>
        <p:spPr>
          <a:xfrm>
            <a:off x="-92075" y="0"/>
            <a:ext cx="9328150" cy="655320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1"/>
          <p:cNvSpPr>
            <a:spLocks noGrp="1"/>
          </p:cNvSpPr>
          <p:nvPr>
            <p:ph idx="1"/>
          </p:nvPr>
        </p:nvSpPr>
        <p:spPr>
          <a:xfrm>
            <a:off x="381000" y="2209800"/>
            <a:ext cx="8763000" cy="4114800"/>
          </a:xfrm>
        </p:spPr>
        <p:txBody>
          <a:bodyPr/>
          <a:lstStyle/>
          <a:p>
            <a:pPr marL="812800" indent="-812800" eaLnBrk="1" hangingPunct="1">
              <a:buFont typeface="Calibri" pitchFamily="34" charset="0"/>
              <a:buAutoNum type="romanUcPeriod"/>
            </a:pPr>
            <a:r>
              <a:rPr lang="en-US" sz="1600" b="1" u="sng" smtClean="0">
                <a:latin typeface="Arial" charset="0"/>
                <a:cs typeface="Times New Roman" pitchFamily="18" charset="0"/>
              </a:rPr>
              <a:t>INTRODUCTION &amp; ROOT CAUSE ANALYSIS MODEL</a:t>
            </a:r>
          </a:p>
          <a:p>
            <a:pPr marL="812800" indent="-812800" eaLnBrk="1" hangingPunct="1">
              <a:buFont typeface="Calibri" pitchFamily="34" charset="0"/>
              <a:buAutoNum type="romanUcPeriod"/>
            </a:pPr>
            <a:r>
              <a:rPr lang="en-US" sz="1600" b="1" u="sng" smtClean="0">
                <a:latin typeface="Arial" charset="0"/>
                <a:cs typeface="Times New Roman" pitchFamily="18" charset="0"/>
              </a:rPr>
              <a:t>INTAKE CERTIFICATION</a:t>
            </a:r>
          </a:p>
          <a:p>
            <a:pPr marL="1168400" lvl="1" indent="-711200" eaLnBrk="1" hangingPunct="1">
              <a:buFont typeface="Calibri" pitchFamily="34" charset="0"/>
              <a:buAutoNum type="alphaLcPeriod"/>
            </a:pPr>
            <a:r>
              <a:rPr lang="en-US" sz="1400" smtClean="0">
                <a:latin typeface="Arial" charset="0"/>
                <a:cs typeface="Times New Roman" pitchFamily="18" charset="0"/>
              </a:rPr>
              <a:t>TOP 5 PROBLEMS</a:t>
            </a:r>
          </a:p>
          <a:p>
            <a:pPr marL="1168400" lvl="1" indent="-711200" eaLnBrk="1" hangingPunct="1">
              <a:buFont typeface="Calibri" pitchFamily="34" charset="0"/>
              <a:buAutoNum type="alphaLcPeriod"/>
            </a:pPr>
            <a:r>
              <a:rPr lang="en-US" sz="1400" smtClean="0">
                <a:latin typeface="Arial" charset="0"/>
                <a:cs typeface="Times New Roman" pitchFamily="18" charset="0"/>
              </a:rPr>
              <a:t>HISTORY</a:t>
            </a:r>
          </a:p>
          <a:p>
            <a:pPr marL="1168400" lvl="1" indent="-711200" eaLnBrk="1" hangingPunct="1">
              <a:buFont typeface="Calibri" pitchFamily="34" charset="0"/>
              <a:buAutoNum type="alphaLcPeriod"/>
            </a:pPr>
            <a:r>
              <a:rPr lang="en-US" sz="1400" smtClean="0">
                <a:latin typeface="Arial" charset="0"/>
                <a:cs typeface="Times New Roman" pitchFamily="18" charset="0"/>
              </a:rPr>
              <a:t>INTAKE WEBSITE</a:t>
            </a:r>
          </a:p>
          <a:p>
            <a:pPr marL="1168400" lvl="1" indent="-711200" eaLnBrk="1" hangingPunct="1">
              <a:buFont typeface="Calibri" pitchFamily="34" charset="0"/>
              <a:buAutoNum type="alphaLcPeriod"/>
            </a:pPr>
            <a:r>
              <a:rPr lang="en-US" sz="1400" smtClean="0">
                <a:latin typeface="Arial" charset="0"/>
                <a:cs typeface="Times New Roman" pitchFamily="18" charset="0"/>
              </a:rPr>
              <a:t>STRUCTURE OF BROTHERHOOD INTAKE PROGRAM</a:t>
            </a:r>
          </a:p>
          <a:p>
            <a:pPr marL="1168400" lvl="1" indent="-711200" eaLnBrk="1" hangingPunct="1">
              <a:buFont typeface="Calibri" pitchFamily="34" charset="0"/>
              <a:buAutoNum type="alphaLcPeriod"/>
            </a:pPr>
            <a:r>
              <a:rPr lang="en-US" sz="1400" smtClean="0">
                <a:latin typeface="Arial" charset="0"/>
                <a:cs typeface="Times New Roman" pitchFamily="18" charset="0"/>
              </a:rPr>
              <a:t>INTAKE ACTIVITIES (BEFORE, DURING, &amp; AFTER)</a:t>
            </a:r>
          </a:p>
          <a:p>
            <a:pPr marL="1168400" lvl="1" indent="-711200" eaLnBrk="1" hangingPunct="1">
              <a:buFont typeface="Calibri" pitchFamily="34" charset="0"/>
              <a:buAutoNum type="alphaLcPeriod"/>
            </a:pPr>
            <a:r>
              <a:rPr lang="en-US" sz="1400" smtClean="0">
                <a:latin typeface="Arial" charset="0"/>
                <a:cs typeface="Times New Roman" pitchFamily="18" charset="0"/>
              </a:rPr>
              <a:t>RESPONSIBILITIES (BROTHERS &amp; INITIATES) </a:t>
            </a:r>
          </a:p>
          <a:p>
            <a:pPr marL="812800" indent="-812800" eaLnBrk="1" hangingPunct="1">
              <a:buFont typeface="Calibri" pitchFamily="34" charset="0"/>
              <a:buAutoNum type="romanUcPeriod"/>
            </a:pPr>
            <a:r>
              <a:rPr lang="en-US" sz="1600" b="1" u="sng" smtClean="0">
                <a:latin typeface="Arial" charset="0"/>
                <a:cs typeface="Times New Roman" pitchFamily="18" charset="0"/>
              </a:rPr>
              <a:t>RISK MANAGEMENT</a:t>
            </a:r>
          </a:p>
          <a:p>
            <a:pPr marL="1168400" lvl="1" indent="-711200" eaLnBrk="1" hangingPunct="1">
              <a:buFont typeface="Calibri" pitchFamily="34" charset="0"/>
              <a:buAutoNum type="alphaLcPeriod"/>
            </a:pPr>
            <a:r>
              <a:rPr lang="en-US" sz="1400" smtClean="0">
                <a:latin typeface="Arial" charset="0"/>
                <a:cs typeface="Times New Roman" pitchFamily="18" charset="0"/>
              </a:rPr>
              <a:t>COMPONENTS</a:t>
            </a:r>
          </a:p>
          <a:p>
            <a:pPr marL="1168400" lvl="1" indent="-711200" eaLnBrk="1" hangingPunct="1">
              <a:buFont typeface="Calibri" pitchFamily="34" charset="0"/>
              <a:buAutoNum type="alphaLcPeriod"/>
            </a:pPr>
            <a:r>
              <a:rPr lang="en-US" sz="1400" smtClean="0">
                <a:latin typeface="Arial" charset="0"/>
                <a:cs typeface="Times New Roman" pitchFamily="18" charset="0"/>
              </a:rPr>
              <a:t>NEGLIGENCE</a:t>
            </a:r>
          </a:p>
          <a:p>
            <a:pPr marL="1168400" lvl="1" indent="-711200" eaLnBrk="1" hangingPunct="1">
              <a:buFont typeface="Calibri" pitchFamily="34" charset="0"/>
              <a:buAutoNum type="alphaLcPeriod"/>
            </a:pPr>
            <a:r>
              <a:rPr lang="en-US" sz="1400" smtClean="0">
                <a:latin typeface="Arial" charset="0"/>
                <a:cs typeface="Times New Roman" pitchFamily="18" charset="0"/>
              </a:rPr>
              <a:t>LIABILITY &amp; CLAIMS</a:t>
            </a:r>
          </a:p>
          <a:p>
            <a:pPr marL="812800" indent="-812800" eaLnBrk="1" hangingPunct="1">
              <a:buFont typeface="Calibri" pitchFamily="34" charset="0"/>
              <a:buAutoNum type="romanUcPeriod"/>
            </a:pPr>
            <a:r>
              <a:rPr lang="en-US" sz="1600" b="1" u="sng" smtClean="0">
                <a:latin typeface="Arial" charset="0"/>
                <a:cs typeface="Times New Roman" pitchFamily="18" charset="0"/>
              </a:rPr>
              <a:t>CRISIS MANAGEMENT</a:t>
            </a:r>
          </a:p>
          <a:p>
            <a:pPr marL="1168400" lvl="1" indent="-711200" eaLnBrk="1" hangingPunct="1">
              <a:buFont typeface="Calibri" pitchFamily="34" charset="0"/>
              <a:buAutoNum type="alphaLcPeriod"/>
            </a:pPr>
            <a:r>
              <a:rPr lang="en-US" sz="1400" smtClean="0">
                <a:latin typeface="Arial" charset="0"/>
                <a:cs typeface="Times New Roman" pitchFamily="18" charset="0"/>
              </a:rPr>
              <a:t>COMPONENTS</a:t>
            </a:r>
          </a:p>
          <a:p>
            <a:pPr marL="1168400" lvl="1" indent="-711200" eaLnBrk="1" hangingPunct="1">
              <a:buFont typeface="Calibri" pitchFamily="34" charset="0"/>
              <a:buAutoNum type="alphaLcPeriod"/>
            </a:pPr>
            <a:r>
              <a:rPr lang="en-US" sz="1400" smtClean="0">
                <a:latin typeface="Arial" charset="0"/>
                <a:cs typeface="Times New Roman" pitchFamily="18" charset="0"/>
              </a:rPr>
              <a:t>PROCEDURES</a:t>
            </a:r>
          </a:p>
          <a:p>
            <a:pPr marL="812800" indent="-812800" eaLnBrk="1" hangingPunct="1">
              <a:buFont typeface="Calibri" pitchFamily="34" charset="0"/>
              <a:buAutoNum type="romanUcPeriod"/>
            </a:pPr>
            <a:r>
              <a:rPr lang="en-US" sz="1600" b="1" u="sng" smtClean="0">
                <a:latin typeface="Arial" charset="0"/>
                <a:cs typeface="Times New Roman" pitchFamily="18" charset="0"/>
              </a:rPr>
              <a:t>CONCLUSION</a:t>
            </a:r>
            <a:endParaRPr lang="en-US" sz="1600" b="1" u="sng" smtClean="0">
              <a:latin typeface="Arial" charset="0"/>
            </a:endParaRPr>
          </a:p>
        </p:txBody>
      </p:sp>
      <p:sp>
        <p:nvSpPr>
          <p:cNvPr id="15362" name="TextBox 2"/>
          <p:cNvSpPr txBox="1">
            <a:spLocks noChangeArrowheads="1"/>
          </p:cNvSpPr>
          <p:nvPr/>
        </p:nvSpPr>
        <p:spPr bwMode="auto">
          <a:xfrm>
            <a:off x="3200400" y="1371600"/>
            <a:ext cx="5943600" cy="579438"/>
          </a:xfrm>
          <a:prstGeom prst="rect">
            <a:avLst/>
          </a:prstGeom>
          <a:noFill/>
          <a:ln w="9525">
            <a:noFill/>
            <a:miter lim="800000"/>
            <a:headEnd/>
            <a:tailEnd/>
          </a:ln>
        </p:spPr>
        <p:txBody>
          <a:bodyPr>
            <a:spAutoFit/>
          </a:bodyPr>
          <a:lstStyle/>
          <a:p>
            <a:pPr algn="r"/>
            <a:r>
              <a:rPr lang="en-US" sz="3200" b="1" u="sng"/>
              <a:t>TRAINING AGENDA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5" name="Object 3"/>
          <p:cNvPicPr>
            <a:picLocks noChangeArrowheads="1"/>
          </p:cNvPicPr>
          <p:nvPr/>
        </p:nvPicPr>
        <p:blipFill>
          <a:blip r:embed="rId3"/>
          <a:srcRect b="-171"/>
          <a:stretch>
            <a:fillRect/>
          </a:stretch>
        </p:blipFill>
        <p:spPr bwMode="auto">
          <a:xfrm>
            <a:off x="-92075" y="0"/>
            <a:ext cx="9236075" cy="6477000"/>
          </a:xfrm>
          <a:prstGeom prst="rect">
            <a:avLst/>
          </a:prstGeom>
          <a:noFill/>
          <a:ln w="9525">
            <a:noFill/>
            <a:miter lim="800000"/>
            <a:headEnd/>
            <a:tailEnd/>
          </a:ln>
        </p:spPr>
      </p:pic>
      <p:sp>
        <p:nvSpPr>
          <p:cNvPr id="88066" name="TextBox 2"/>
          <p:cNvSpPr txBox="1">
            <a:spLocks noChangeArrowheads="1"/>
          </p:cNvSpPr>
          <p:nvPr/>
        </p:nvSpPr>
        <p:spPr bwMode="auto">
          <a:xfrm>
            <a:off x="6781800" y="2057400"/>
            <a:ext cx="2362200" cy="3770313"/>
          </a:xfrm>
          <a:prstGeom prst="rect">
            <a:avLst/>
          </a:prstGeom>
          <a:noFill/>
          <a:ln w="9525">
            <a:noFill/>
            <a:miter lim="800000"/>
            <a:headEnd/>
            <a:tailEnd/>
          </a:ln>
        </p:spPr>
        <p:txBody>
          <a:bodyPr>
            <a:spAutoFit/>
          </a:bodyPr>
          <a:lstStyle/>
          <a:p>
            <a:r>
              <a:rPr lang="en-US" sz="1700">
                <a:latin typeface="Times New Roman" pitchFamily="18" charset="0"/>
                <a:cs typeface="Times New Roman" pitchFamily="18" charset="0"/>
              </a:rPr>
              <a:t>Have your initiates review the Initiation &amp; Pledge, Non-Hazing Policy, Certification &amp; Responsibility, and Non-Indemnification Form. </a:t>
            </a:r>
          </a:p>
          <a:p>
            <a:endParaRPr lang="en-US" sz="1700">
              <a:latin typeface="Times New Roman" pitchFamily="18" charset="0"/>
              <a:cs typeface="Times New Roman" pitchFamily="18" charset="0"/>
            </a:endParaRPr>
          </a:p>
          <a:p>
            <a:r>
              <a:rPr lang="en-US" sz="1700">
                <a:latin typeface="Times New Roman" pitchFamily="18" charset="0"/>
                <a:cs typeface="Times New Roman" pitchFamily="18" charset="0"/>
              </a:rPr>
              <a:t>Once they have reviewed and understand the forms, have them enter their last name and last four of their SSN and click submit.</a:t>
            </a:r>
          </a:p>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3" name="Object 4"/>
          <p:cNvPicPr>
            <a:picLocks noChangeArrowheads="1"/>
          </p:cNvPicPr>
          <p:nvPr/>
        </p:nvPicPr>
        <p:blipFill>
          <a:blip r:embed="rId3"/>
          <a:srcRect b="-171"/>
          <a:stretch>
            <a:fillRect/>
          </a:stretch>
        </p:blipFill>
        <p:spPr bwMode="auto">
          <a:xfrm>
            <a:off x="-92075" y="0"/>
            <a:ext cx="9282113" cy="6477000"/>
          </a:xfrm>
          <a:prstGeom prst="rect">
            <a:avLst/>
          </a:prstGeom>
          <a:noFill/>
          <a:ln w="9525">
            <a:noFill/>
            <a:miter lim="800000"/>
            <a:headEnd/>
            <a:tailEnd/>
          </a:ln>
        </p:spPr>
      </p:pic>
      <p:sp>
        <p:nvSpPr>
          <p:cNvPr id="90114" name="TextBox 2"/>
          <p:cNvSpPr txBox="1">
            <a:spLocks noChangeArrowheads="1"/>
          </p:cNvSpPr>
          <p:nvPr/>
        </p:nvSpPr>
        <p:spPr bwMode="auto">
          <a:xfrm>
            <a:off x="2362200" y="533400"/>
            <a:ext cx="6781800" cy="1138238"/>
          </a:xfrm>
          <a:prstGeom prst="rect">
            <a:avLst/>
          </a:prstGeom>
          <a:solidFill>
            <a:schemeClr val="accent1"/>
          </a:solidFill>
          <a:ln w="31750" cap="sq">
            <a:solidFill>
              <a:srgbClr val="C2B13D"/>
            </a:solidFill>
            <a:prstDash val="sysDot"/>
            <a:bevel/>
            <a:headEnd/>
            <a:tailEnd/>
          </a:ln>
        </p:spPr>
        <p:txBody>
          <a:bodyPr>
            <a:spAutoFit/>
          </a:bodyPr>
          <a:lstStyle/>
          <a:p>
            <a:r>
              <a:rPr lang="en-US" sz="1400" b="1">
                <a:solidFill>
                  <a:srgbClr val="C2B13D"/>
                </a:solidFill>
                <a:latin typeface="Times New Roman" pitchFamily="18" charset="0"/>
                <a:cs typeface="Times New Roman" pitchFamily="18" charset="0"/>
              </a:rPr>
              <a:t>Have your initiates review the membership intake agreement.  </a:t>
            </a:r>
          </a:p>
          <a:p>
            <a:endParaRPr lang="en-US" sz="1400" b="1">
              <a:solidFill>
                <a:srgbClr val="C2B13D"/>
              </a:solidFill>
              <a:latin typeface="Times New Roman" pitchFamily="18" charset="0"/>
              <a:cs typeface="Times New Roman" pitchFamily="18" charset="0"/>
            </a:endParaRPr>
          </a:p>
          <a:p>
            <a:r>
              <a:rPr lang="en-US" sz="1400" b="1">
                <a:solidFill>
                  <a:srgbClr val="C2B13D"/>
                </a:solidFill>
                <a:latin typeface="Times New Roman" pitchFamily="18" charset="0"/>
                <a:cs typeface="Times New Roman" pitchFamily="18" charset="0"/>
              </a:rPr>
              <a:t>Once they have reviewed and understand the form, have them enter the last name and last four of their SSN and click submit.</a:t>
            </a:r>
          </a:p>
          <a:p>
            <a:endParaRPr lang="en-US" sz="1200">
              <a:solidFill>
                <a:srgbClr val="C2B13D"/>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1" name="Picture 5"/>
          <p:cNvPicPr>
            <a:picLocks noChangeAspect="1" noChangeArrowheads="1"/>
          </p:cNvPicPr>
          <p:nvPr/>
        </p:nvPicPr>
        <p:blipFill>
          <a:blip r:embed="rId3"/>
          <a:srcRect t="10417" r="6250" b="4167"/>
          <a:stretch>
            <a:fillRect/>
          </a:stretch>
        </p:blipFill>
        <p:spPr bwMode="auto">
          <a:xfrm>
            <a:off x="0" y="0"/>
            <a:ext cx="9144000" cy="647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extBox 1"/>
          <p:cNvSpPr txBox="1">
            <a:spLocks noChangeArrowheads="1"/>
          </p:cNvSpPr>
          <p:nvPr/>
        </p:nvSpPr>
        <p:spPr bwMode="auto">
          <a:xfrm>
            <a:off x="228600" y="1447800"/>
            <a:ext cx="8610600" cy="5237163"/>
          </a:xfrm>
          <a:prstGeom prst="rect">
            <a:avLst/>
          </a:prstGeom>
          <a:noFill/>
          <a:ln w="9525">
            <a:noFill/>
            <a:miter lim="800000"/>
            <a:headEnd/>
            <a:tailEnd/>
          </a:ln>
        </p:spPr>
        <p:txBody>
          <a:bodyPr>
            <a:spAutoFit/>
          </a:bodyPr>
          <a:lstStyle/>
          <a:p>
            <a:pPr algn="r"/>
            <a:r>
              <a:rPr lang="en-US" sz="2800" b="1" u="sng"/>
              <a:t>A Technique – </a:t>
            </a:r>
          </a:p>
          <a:p>
            <a:pPr algn="r"/>
            <a:r>
              <a:rPr lang="en-US" sz="2800" b="1" u="sng"/>
              <a:t>“Ceremonies”</a:t>
            </a:r>
            <a:endParaRPr lang="en-US" sz="4000" b="1" u="sng"/>
          </a:p>
          <a:p>
            <a:pPr algn="ctr"/>
            <a:endParaRPr lang="en-US" sz="2400">
              <a:latin typeface="Times New Roman" pitchFamily="18" charset="0"/>
              <a:cs typeface="Times New Roman" pitchFamily="18" charset="0"/>
            </a:endParaRPr>
          </a:p>
          <a:p>
            <a:pPr>
              <a:buFont typeface="Wingdings" pitchFamily="2" charset="2"/>
              <a:buChar char="«"/>
            </a:pPr>
            <a:r>
              <a:rPr lang="en-US" sz="2400">
                <a:cs typeface="Times New Roman" pitchFamily="18" charset="0"/>
              </a:rPr>
              <a:t>REHEARSALS, REHEARSALS, REHEARSALS!</a:t>
            </a:r>
          </a:p>
          <a:p>
            <a:pPr lvl="1">
              <a:buFont typeface="Arial" charset="0"/>
              <a:buChar char="•"/>
            </a:pPr>
            <a:r>
              <a:rPr lang="en-US" sz="2400">
                <a:cs typeface="Times New Roman" pitchFamily="18" charset="0"/>
              </a:rPr>
              <a:t> Bad Trend: 1st Time Looking At Ceremony Guide is at the Ceremony </a:t>
            </a:r>
          </a:p>
          <a:p>
            <a:pPr>
              <a:buFont typeface="Wingdings" pitchFamily="2" charset="2"/>
              <a:buChar char="«"/>
            </a:pPr>
            <a:r>
              <a:rPr lang="en-US" sz="2400">
                <a:cs typeface="Times New Roman" pitchFamily="18" charset="0"/>
              </a:rPr>
              <a:t>Invest in a “Chapter Ceremony Kit”: Blindfolds (Hoodwinks), Paddles, Candles, Wooden Shield, etc.</a:t>
            </a:r>
          </a:p>
          <a:p>
            <a:pPr>
              <a:buFont typeface="Wingdings" pitchFamily="2" charset="2"/>
              <a:buChar char="«"/>
            </a:pPr>
            <a:r>
              <a:rPr lang="en-US" sz="2400">
                <a:cs typeface="Times New Roman" pitchFamily="18" charset="0"/>
              </a:rPr>
              <a:t>Professionalism is essential</a:t>
            </a:r>
          </a:p>
          <a:p>
            <a:pPr>
              <a:buFont typeface="Wingdings" pitchFamily="2" charset="2"/>
              <a:buChar char="«"/>
            </a:pPr>
            <a:r>
              <a:rPr lang="en-US" sz="2400">
                <a:cs typeface="Times New Roman" pitchFamily="18" charset="0"/>
              </a:rPr>
              <a:t>Appropriately attired (Brothers, Intakes: shirts &amp; ties), sober, and respectful!</a:t>
            </a:r>
          </a:p>
          <a:p>
            <a:pPr>
              <a:buFont typeface="Wingdings" pitchFamily="2" charset="2"/>
              <a:buChar char="«"/>
            </a:pPr>
            <a:r>
              <a:rPr lang="en-US" sz="2400">
                <a:solidFill>
                  <a:srgbClr val="FF0000"/>
                </a:solidFill>
                <a:cs typeface="Times New Roman" pitchFamily="18" charset="0"/>
              </a:rPr>
              <a:t>Way Ahead: Intake Manual and Pocket Ceremony Guide (Target Date: Summer Conference 2010)</a:t>
            </a:r>
          </a:p>
          <a:p>
            <a:endParaRPr lang="en-US">
              <a:solidFill>
                <a:srgbClr val="FF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extBox 1"/>
          <p:cNvSpPr txBox="1">
            <a:spLocks noChangeArrowheads="1"/>
          </p:cNvSpPr>
          <p:nvPr/>
        </p:nvSpPr>
        <p:spPr bwMode="auto">
          <a:xfrm>
            <a:off x="152400" y="1447800"/>
            <a:ext cx="8763000" cy="4933950"/>
          </a:xfrm>
          <a:prstGeom prst="rect">
            <a:avLst/>
          </a:prstGeom>
          <a:noFill/>
          <a:ln w="9525">
            <a:noFill/>
            <a:miter lim="800000"/>
            <a:headEnd/>
            <a:tailEnd/>
          </a:ln>
        </p:spPr>
        <p:txBody>
          <a:bodyPr>
            <a:spAutoFit/>
          </a:bodyPr>
          <a:lstStyle/>
          <a:p>
            <a:pPr algn="r"/>
            <a:r>
              <a:rPr lang="en-US" sz="2800" b="1" u="sng"/>
              <a:t>Post-Intake</a:t>
            </a:r>
            <a:r>
              <a:rPr lang="en-US" sz="2800"/>
              <a:t>  </a:t>
            </a:r>
          </a:p>
          <a:p>
            <a:pPr algn="r"/>
            <a:r>
              <a:rPr lang="en-US" sz="2800"/>
              <a:t>“…It Takes a Short Time to Pledge,</a:t>
            </a:r>
          </a:p>
          <a:p>
            <a:pPr algn="r"/>
            <a:r>
              <a:rPr lang="en-US" sz="2800"/>
              <a:t>but a Lifetime to be a Brother…”</a:t>
            </a:r>
          </a:p>
          <a:p>
            <a:r>
              <a:rPr lang="en-US" sz="2400"/>
              <a:t> </a:t>
            </a:r>
          </a:p>
          <a:p>
            <a:pPr>
              <a:buFont typeface="Wingdings" pitchFamily="2" charset="2"/>
              <a:buChar char="«"/>
            </a:pPr>
            <a:r>
              <a:rPr lang="en-US" sz="2400">
                <a:cs typeface="Times New Roman" pitchFamily="18" charset="0"/>
              </a:rPr>
              <a:t>Attendance at a Regional &amp; National Meeting (membership cards)</a:t>
            </a:r>
          </a:p>
          <a:p>
            <a:pPr>
              <a:buFont typeface="Wingdings" pitchFamily="2" charset="2"/>
              <a:buChar char="«"/>
            </a:pPr>
            <a:r>
              <a:rPr lang="en-US" sz="2400">
                <a:cs typeface="Times New Roman" pitchFamily="18" charset="0"/>
              </a:rPr>
              <a:t>Line History &amp; Updated Chapter History to Regional &amp; Grand Historian</a:t>
            </a:r>
          </a:p>
          <a:p>
            <a:pPr>
              <a:buFont typeface="Wingdings" pitchFamily="2" charset="2"/>
              <a:buChar char="«"/>
            </a:pPr>
            <a:r>
              <a:rPr lang="en-US" sz="2400">
                <a:cs typeface="Times New Roman" pitchFamily="18" charset="0"/>
              </a:rPr>
              <a:t>Receipt of Neophyte Member Items [handbook(s), membership certificate, lapel pin, chapter “P”, etc.]</a:t>
            </a:r>
          </a:p>
          <a:p>
            <a:pPr>
              <a:buFont typeface="Wingdings" pitchFamily="2" charset="2"/>
              <a:buChar char="«"/>
            </a:pPr>
            <a:r>
              <a:rPr lang="en-US" sz="2400">
                <a:cs typeface="Times New Roman" pitchFamily="18" charset="0"/>
              </a:rPr>
              <a:t>Adherence to neophyte training requirements as identified by the chapter and/or region</a:t>
            </a:r>
          </a:p>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1981200"/>
            <a:ext cx="2514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7282" name="TextBox 3"/>
          <p:cNvSpPr txBox="1">
            <a:spLocks noChangeArrowheads="1"/>
          </p:cNvSpPr>
          <p:nvPr/>
        </p:nvSpPr>
        <p:spPr bwMode="auto">
          <a:xfrm>
            <a:off x="228600" y="1295400"/>
            <a:ext cx="8686800" cy="5187950"/>
          </a:xfrm>
          <a:prstGeom prst="rect">
            <a:avLst/>
          </a:prstGeom>
          <a:noFill/>
          <a:ln w="9525">
            <a:noFill/>
            <a:miter lim="800000"/>
            <a:headEnd/>
            <a:tailEnd/>
          </a:ln>
        </p:spPr>
        <p:txBody>
          <a:bodyPr>
            <a:spAutoFit/>
          </a:bodyPr>
          <a:lstStyle/>
          <a:p>
            <a:pPr algn="r"/>
            <a:r>
              <a:rPr lang="en-US" sz="2800" b="1" u="sng"/>
              <a:t>Responsibilities</a:t>
            </a:r>
            <a:endParaRPr lang="en-US" sz="2800"/>
          </a:p>
          <a:p>
            <a:r>
              <a:rPr lang="en-US"/>
              <a:t>	</a:t>
            </a:r>
          </a:p>
          <a:p>
            <a:r>
              <a:rPr lang="en-US" b="1" u="sng">
                <a:cs typeface="Times New Roman" pitchFamily="18" charset="0"/>
              </a:rPr>
              <a:t>BROTHERS</a:t>
            </a:r>
            <a:endParaRPr lang="en-US">
              <a:cs typeface="Times New Roman" pitchFamily="18" charset="0"/>
            </a:endParaRPr>
          </a:p>
          <a:p>
            <a:pPr>
              <a:buFont typeface="Wingdings" pitchFamily="2" charset="2"/>
              <a:buChar char="«"/>
            </a:pPr>
            <a:r>
              <a:rPr lang="en-US" b="1">
                <a:cs typeface="Times New Roman" pitchFamily="18" charset="0"/>
              </a:rPr>
              <a:t>All conducting intake must be financial and in good standing </a:t>
            </a:r>
          </a:p>
          <a:p>
            <a:pPr>
              <a:buFont typeface="Wingdings" pitchFamily="2" charset="2"/>
              <a:buChar char="«"/>
            </a:pPr>
            <a:r>
              <a:rPr lang="en-US" b="1">
                <a:cs typeface="Times New Roman" pitchFamily="18" charset="0"/>
              </a:rPr>
              <a:t>All monies and electronic documents submitted promptly (before ANY intake activities begin)</a:t>
            </a:r>
            <a:endParaRPr lang="en-US">
              <a:cs typeface="Times New Roman" pitchFamily="18" charset="0"/>
            </a:endParaRPr>
          </a:p>
          <a:p>
            <a:pPr>
              <a:buFont typeface="Wingdings" pitchFamily="2" charset="2"/>
              <a:buChar char="«"/>
            </a:pPr>
            <a:r>
              <a:rPr lang="en-US">
                <a:cs typeface="Times New Roman" pitchFamily="18" charset="0"/>
              </a:rPr>
              <a:t>Conduct quality control and pre-intake certification with Regional Polari</a:t>
            </a:r>
          </a:p>
          <a:p>
            <a:pPr>
              <a:buFont typeface="Wingdings" pitchFamily="2" charset="2"/>
              <a:buChar char="«"/>
            </a:pPr>
            <a:r>
              <a:rPr lang="en-US">
                <a:cs typeface="Times New Roman" pitchFamily="18" charset="0"/>
              </a:rPr>
              <a:t>Report any violations of Fraternity (Hazing, Conduct) policies</a:t>
            </a:r>
          </a:p>
          <a:p>
            <a:pPr>
              <a:buFont typeface="Wingdings" pitchFamily="2" charset="2"/>
              <a:buChar char="«"/>
            </a:pPr>
            <a:r>
              <a:rPr lang="en-US">
                <a:cs typeface="Times New Roman" pitchFamily="18" charset="0"/>
              </a:rPr>
              <a:t>Maintain contact with Regional Officers</a:t>
            </a:r>
          </a:p>
          <a:p>
            <a:pPr>
              <a:buFont typeface="Wingdings" pitchFamily="2" charset="2"/>
              <a:buChar char="«"/>
            </a:pPr>
            <a:r>
              <a:rPr lang="en-US">
                <a:cs typeface="Times New Roman" pitchFamily="18" charset="0"/>
              </a:rPr>
              <a:t>Recruit “Quality” Brothers with potential of lifetime service to the fraternity</a:t>
            </a:r>
          </a:p>
          <a:p>
            <a:r>
              <a:rPr lang="en-US">
                <a:cs typeface="Times New Roman" pitchFamily="18" charset="0"/>
              </a:rPr>
              <a:t> </a:t>
            </a:r>
          </a:p>
          <a:p>
            <a:r>
              <a:rPr lang="en-US" b="1" u="sng">
                <a:cs typeface="Times New Roman" pitchFamily="18" charset="0"/>
              </a:rPr>
              <a:t>INTAKEES</a:t>
            </a:r>
            <a:endParaRPr lang="en-US">
              <a:cs typeface="Times New Roman" pitchFamily="18" charset="0"/>
            </a:endParaRPr>
          </a:p>
          <a:p>
            <a:pPr>
              <a:buFont typeface="Wingdings" pitchFamily="2" charset="2"/>
              <a:buChar char="«"/>
            </a:pPr>
            <a:r>
              <a:rPr lang="en-US">
                <a:cs typeface="Times New Roman" pitchFamily="18" charset="0"/>
              </a:rPr>
              <a:t>All monies and electronic documents submitted promptly (</a:t>
            </a:r>
            <a:r>
              <a:rPr lang="en-US" b="1">
                <a:cs typeface="Times New Roman" pitchFamily="18" charset="0"/>
              </a:rPr>
              <a:t>before ANY intake activities begin</a:t>
            </a:r>
            <a:r>
              <a:rPr lang="en-US">
                <a:cs typeface="Times New Roman" pitchFamily="18" charset="0"/>
              </a:rPr>
              <a:t>)</a:t>
            </a:r>
          </a:p>
          <a:p>
            <a:pPr>
              <a:buFont typeface="Wingdings" pitchFamily="2" charset="2"/>
              <a:buChar char="«"/>
            </a:pPr>
            <a:r>
              <a:rPr lang="en-US">
                <a:cs typeface="Times New Roman" pitchFamily="18" charset="0"/>
              </a:rPr>
              <a:t>Prepared to dedicate time and resources</a:t>
            </a:r>
          </a:p>
          <a:p>
            <a:pPr>
              <a:buFont typeface="Wingdings" pitchFamily="2" charset="2"/>
              <a:buChar char="«"/>
            </a:pPr>
            <a:r>
              <a:rPr lang="en-US">
                <a:cs typeface="Times New Roman" pitchFamily="18" charset="0"/>
              </a:rPr>
              <a:t>Report any violations of fraternity (Hazing) policy</a:t>
            </a:r>
          </a:p>
          <a:p>
            <a:pPr>
              <a:buFont typeface="Wingdings" pitchFamily="2" charset="2"/>
              <a:buChar char="«"/>
            </a:pPr>
            <a:r>
              <a:rPr lang="en-US">
                <a:cs typeface="Times New Roman" pitchFamily="18" charset="0"/>
              </a:rPr>
              <a:t>Talk with spouse(s) / significant other(s) about decision to initiate</a:t>
            </a:r>
          </a:p>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4"/>
          <p:cNvSpPr>
            <a:spLocks noGrp="1" noChangeArrowheads="1"/>
          </p:cNvSpPr>
          <p:nvPr>
            <p:ph type="ctrTitle" idx="4294967295"/>
          </p:nvPr>
        </p:nvSpPr>
        <p:spPr bwMode="auto">
          <a:xfrm>
            <a:off x="685800" y="2130425"/>
            <a:ext cx="7772400" cy="1470025"/>
          </a:xfrm>
          <a:prstGeom prst="rect">
            <a:avLst/>
          </a:prstGeom>
          <a:noFill/>
          <a:ln>
            <a:miter lim="800000"/>
            <a:headEnd/>
            <a:tailEnd/>
          </a:ln>
        </p:spPr>
        <p:txBody>
          <a:bodyPr/>
          <a:lstStyle/>
          <a:p>
            <a:pPr eaLnBrk="1" hangingPunct="1"/>
            <a:r>
              <a:rPr lang="en-US" sz="4000" smtClean="0"/>
              <a:t>Risk Management, Legal Liability, and Personal Accountability</a:t>
            </a:r>
          </a:p>
        </p:txBody>
      </p:sp>
      <p:sp>
        <p:nvSpPr>
          <p:cNvPr id="98306" name="Rectangle 5"/>
          <p:cNvSpPr>
            <a:spLocks noGrp="1"/>
          </p:cNvSpPr>
          <p:nvPr>
            <p:ph type="subTitle" idx="4294967295"/>
          </p:nvPr>
        </p:nvSpPr>
        <p:spPr>
          <a:xfrm>
            <a:off x="1371600" y="3886200"/>
            <a:ext cx="6400800" cy="1752600"/>
          </a:xfrm>
        </p:spPr>
        <p:txBody>
          <a:bodyPr/>
          <a:lstStyle/>
          <a:p>
            <a:pPr marL="0" indent="0" algn="ctr" eaLnBrk="1" hangingPunct="1">
              <a:buFont typeface="Arial" charset="0"/>
              <a:buNone/>
            </a:pPr>
            <a:endParaRPr lang="en-US" smtClean="0"/>
          </a:p>
          <a:p>
            <a:pPr marL="0" indent="0" algn="ctr" eaLnBrk="1" hangingPunct="1">
              <a:buFont typeface="Arial" charset="0"/>
              <a:buNone/>
            </a:pPr>
            <a:r>
              <a:rPr lang="en-US" smtClean="0"/>
              <a:t>“A Triangle of Responsibility”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idx="4294967295"/>
          </p:nvPr>
        </p:nvSpPr>
        <p:spPr bwMode="auto">
          <a:xfrm>
            <a:off x="914400" y="1219200"/>
            <a:ext cx="8229600" cy="1143000"/>
          </a:xfrm>
          <a:prstGeom prst="rect">
            <a:avLst/>
          </a:prstGeom>
          <a:noFill/>
          <a:ln>
            <a:miter lim="800000"/>
            <a:headEnd/>
            <a:tailEnd/>
          </a:ln>
        </p:spPr>
        <p:txBody>
          <a:bodyPr/>
          <a:lstStyle/>
          <a:p>
            <a:pPr eaLnBrk="1" hangingPunct="1"/>
            <a:r>
              <a:rPr lang="en-US" sz="3600" smtClean="0"/>
              <a:t>Conversation Parameters</a:t>
            </a:r>
          </a:p>
        </p:txBody>
      </p:sp>
      <p:sp>
        <p:nvSpPr>
          <p:cNvPr id="99330" name="Rectangle 3"/>
          <p:cNvSpPr>
            <a:spLocks noGrp="1"/>
          </p:cNvSpPr>
          <p:nvPr>
            <p:ph type="body" idx="4294967295"/>
          </p:nvPr>
        </p:nvSpPr>
        <p:spPr>
          <a:xfrm>
            <a:off x="0" y="2286000"/>
            <a:ext cx="9144000" cy="3840163"/>
          </a:xfrm>
        </p:spPr>
        <p:txBody>
          <a:bodyPr/>
          <a:lstStyle/>
          <a:p>
            <a:pPr eaLnBrk="1" hangingPunct="1"/>
            <a:r>
              <a:rPr lang="en-US" smtClean="0"/>
              <a:t>Can’t change international policies here….</a:t>
            </a:r>
          </a:p>
          <a:p>
            <a:pPr lvl="1" eaLnBrk="1" hangingPunct="1"/>
            <a:r>
              <a:rPr lang="en-US" sz="2400" smtClean="0"/>
              <a:t>Appropriate forum is proposal presentations and voting at a Conclave</a:t>
            </a:r>
          </a:p>
          <a:p>
            <a:pPr eaLnBrk="1" hangingPunct="1"/>
            <a:r>
              <a:rPr lang="en-US" smtClean="0"/>
              <a:t>Must comply with Federal, State, and Local Laws.</a:t>
            </a:r>
          </a:p>
          <a:p>
            <a:pPr lvl="1" eaLnBrk="1" hangingPunct="1"/>
            <a:r>
              <a:rPr lang="en-US" sz="2400" smtClean="0"/>
              <a:t>Can’t serve alcohol to minors (under 21): Federal</a:t>
            </a:r>
          </a:p>
          <a:p>
            <a:pPr lvl="1" eaLnBrk="1" hangingPunct="1"/>
            <a:r>
              <a:rPr lang="en-US" sz="2400" smtClean="0"/>
              <a:t>Hazing is a crime – state laws and university regulations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ChangeArrowheads="1"/>
          </p:cNvSpPr>
          <p:nvPr>
            <p:ph type="title" idx="4294967295"/>
          </p:nvPr>
        </p:nvSpPr>
        <p:spPr bwMode="auto">
          <a:xfrm>
            <a:off x="2286000" y="1219200"/>
            <a:ext cx="6858000" cy="1143000"/>
          </a:xfrm>
          <a:prstGeom prst="rect">
            <a:avLst/>
          </a:prstGeom>
          <a:noFill/>
          <a:ln>
            <a:miter lim="800000"/>
            <a:headEnd/>
            <a:tailEnd/>
          </a:ln>
        </p:spPr>
        <p:txBody>
          <a:bodyPr/>
          <a:lstStyle/>
          <a:p>
            <a:pPr eaLnBrk="1" hangingPunct="1"/>
            <a:r>
              <a:rPr lang="en-US" sz="3200" smtClean="0"/>
              <a:t>What is Risk Management (RM)?</a:t>
            </a:r>
          </a:p>
        </p:txBody>
      </p:sp>
      <p:sp>
        <p:nvSpPr>
          <p:cNvPr id="100354" name="Rectangle 3"/>
          <p:cNvSpPr>
            <a:spLocks noGrp="1"/>
          </p:cNvSpPr>
          <p:nvPr>
            <p:ph type="body" idx="4294967295"/>
          </p:nvPr>
        </p:nvSpPr>
        <p:spPr/>
        <p:txBody>
          <a:bodyPr/>
          <a:lstStyle/>
          <a:p>
            <a:pPr eaLnBrk="1" hangingPunct="1">
              <a:lnSpc>
                <a:spcPct val="90000"/>
              </a:lnSpc>
            </a:pPr>
            <a:r>
              <a:rPr lang="en-US" sz="2800" smtClean="0"/>
              <a:t>Often, we think RM is about policies, rules, and things we CAN’T do</a:t>
            </a:r>
          </a:p>
          <a:p>
            <a:pPr eaLnBrk="1" hangingPunct="1">
              <a:lnSpc>
                <a:spcPct val="90000"/>
              </a:lnSpc>
            </a:pPr>
            <a:r>
              <a:rPr lang="en-US" sz="2800" smtClean="0"/>
              <a:t>However, RM is about what we can do – the process of taking smart steps to avoid exposures</a:t>
            </a:r>
          </a:p>
          <a:p>
            <a:pPr eaLnBrk="1" hangingPunct="1">
              <a:lnSpc>
                <a:spcPct val="90000"/>
              </a:lnSpc>
            </a:pPr>
            <a:r>
              <a:rPr lang="en-US" sz="2800" b="1" smtClean="0"/>
              <a:t>Focus and management of the risks that exist in an organization by virtue of the existence of the organization and its unique characteristics</a:t>
            </a:r>
          </a:p>
          <a:p>
            <a:pPr eaLnBrk="1" hangingPunct="1">
              <a:lnSpc>
                <a:spcPct val="90000"/>
              </a:lnSpc>
            </a:pPr>
            <a:endParaRPr lang="en-US" sz="2800" b="1"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title" idx="4294967295"/>
          </p:nvPr>
        </p:nvSpPr>
        <p:spPr bwMode="auto">
          <a:xfrm>
            <a:off x="2286000" y="1219200"/>
            <a:ext cx="6858000" cy="1143000"/>
          </a:xfrm>
          <a:prstGeom prst="rect">
            <a:avLst/>
          </a:prstGeom>
          <a:noFill/>
          <a:ln>
            <a:miter lim="800000"/>
            <a:headEnd/>
            <a:tailEnd/>
          </a:ln>
        </p:spPr>
        <p:txBody>
          <a:bodyPr/>
          <a:lstStyle/>
          <a:p>
            <a:pPr algn="r" eaLnBrk="1" hangingPunct="1"/>
            <a:r>
              <a:rPr lang="en-US" sz="3200" smtClean="0"/>
              <a:t>Risk Management (RM) stated another way….</a:t>
            </a:r>
          </a:p>
        </p:txBody>
      </p:sp>
      <p:sp>
        <p:nvSpPr>
          <p:cNvPr id="101378" name="Rectangle 3"/>
          <p:cNvSpPr>
            <a:spLocks noGrp="1"/>
          </p:cNvSpPr>
          <p:nvPr>
            <p:ph type="body" idx="4294967295"/>
          </p:nvPr>
        </p:nvSpPr>
        <p:spPr>
          <a:xfrm>
            <a:off x="381000" y="2438400"/>
            <a:ext cx="8382000" cy="3840163"/>
          </a:xfrm>
        </p:spPr>
        <p:txBody>
          <a:bodyPr/>
          <a:lstStyle/>
          <a:p>
            <a:pPr eaLnBrk="1" hangingPunct="1">
              <a:lnSpc>
                <a:spcPct val="110000"/>
              </a:lnSpc>
              <a:buFontTx/>
              <a:buChar char="•"/>
            </a:pPr>
            <a:r>
              <a:rPr lang="en-US" sz="2000" smtClean="0"/>
              <a:t>The ability of an organization to recognize potential events that are likely to place the assets, integrity and credibility of an organization in jeopardy</a:t>
            </a:r>
          </a:p>
          <a:p>
            <a:pPr eaLnBrk="1" hangingPunct="1">
              <a:lnSpc>
                <a:spcPct val="110000"/>
              </a:lnSpc>
              <a:buFontTx/>
              <a:buChar char="•"/>
            </a:pPr>
            <a:r>
              <a:rPr lang="en-US" sz="2000" smtClean="0"/>
              <a:t>The ability to identify those potential events, monitor them and prevent them from jeopardizing the assets, integrity and credibility of the organization</a:t>
            </a:r>
          </a:p>
          <a:p>
            <a:pPr eaLnBrk="1" hangingPunct="1">
              <a:lnSpc>
                <a:spcPct val="110000"/>
              </a:lnSpc>
              <a:buFontTx/>
              <a:buChar char="•"/>
            </a:pPr>
            <a:r>
              <a:rPr lang="en-US" sz="2000" smtClean="0"/>
              <a:t>In fraternity and sororities, a major component of risk management is </a:t>
            </a:r>
            <a:r>
              <a:rPr lang="en-US" sz="2000" i="1" u="sng" smtClean="0"/>
              <a:t>hazing!</a:t>
            </a:r>
          </a:p>
          <a:p>
            <a:pPr eaLnBrk="1" hangingPunct="1">
              <a:lnSpc>
                <a:spcPct val="110000"/>
              </a:lnSpc>
              <a:buFontTx/>
              <a:buChar char="•"/>
            </a:pPr>
            <a:r>
              <a:rPr lang="en-US" sz="2400" b="1" smtClean="0"/>
              <a:t>Good Resource: </a:t>
            </a:r>
            <a:r>
              <a:rPr lang="en-US" sz="2400" b="1" smtClean="0">
                <a:hlinkClick r:id="rId2"/>
              </a:rPr>
              <a:t>http://www.stophazing.org/</a:t>
            </a:r>
            <a:endParaRPr lang="en-US" sz="2400" b="1" smtClean="0"/>
          </a:p>
          <a:p>
            <a:pPr eaLnBrk="1" hangingPunct="1">
              <a:lnSpc>
                <a:spcPct val="80000"/>
              </a:lnSpc>
              <a:buFontTx/>
              <a:buNone/>
            </a:pPr>
            <a:endParaRPr lang="en-US" sz="2400" b="1" u="sng"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27" name="Rectangle 4"/>
          <p:cNvSpPr>
            <a:spLocks noGrp="1" noChangeArrowheads="1"/>
          </p:cNvSpPr>
          <p:nvPr>
            <p:ph type="title" idx="4294967295"/>
          </p:nvPr>
        </p:nvSpPr>
        <p:spPr bwMode="auto">
          <a:xfrm>
            <a:off x="1371600" y="1295400"/>
            <a:ext cx="7772400" cy="1143000"/>
          </a:xfrm>
          <a:prstGeom prst="rect">
            <a:avLst/>
          </a:prstGeom>
          <a:noFill/>
          <a:ln>
            <a:miter lim="800000"/>
            <a:headEnd/>
            <a:tailEnd/>
          </a:ln>
        </p:spPr>
        <p:txBody>
          <a:bodyPr/>
          <a:lstStyle/>
          <a:p>
            <a:pPr algn="r" eaLnBrk="1" hangingPunct="1"/>
            <a:r>
              <a:rPr lang="en-US" sz="3600" smtClean="0"/>
              <a:t>Root Cause Analysis Model</a:t>
            </a:r>
          </a:p>
        </p:txBody>
      </p:sp>
      <p:graphicFrame>
        <p:nvGraphicFramePr>
          <p:cNvPr id="64519" name="Organization Chart 7"/>
          <p:cNvGraphicFramePr>
            <a:graphicFrameLocks/>
          </p:cNvGraphicFramePr>
          <p:nvPr>
            <p:ph type="dgm" idx="4294967295"/>
          </p:nvPr>
        </p:nvGraphicFramePr>
        <p:xfrm>
          <a:off x="457200" y="2300288"/>
          <a:ext cx="8229600" cy="2043112"/>
        </p:xfrm>
        <a:graphic>
          <a:graphicData uri="http://schemas.openxmlformats.org/drawingml/2006/compatibility">
            <com:legacyDrawing xmlns:com="http://schemas.openxmlformats.org/drawingml/2006/compatibility" spid="_x0000_s64519"/>
          </a:graphicData>
        </a:graphic>
      </p:graphicFrame>
      <p:sp>
        <p:nvSpPr>
          <p:cNvPr id="64528" name="Text Box 15"/>
          <p:cNvSpPr txBox="1">
            <a:spLocks noChangeArrowheads="1"/>
          </p:cNvSpPr>
          <p:nvPr/>
        </p:nvSpPr>
        <p:spPr bwMode="auto">
          <a:xfrm>
            <a:off x="838200" y="4419600"/>
            <a:ext cx="1822450" cy="915988"/>
          </a:xfrm>
          <a:prstGeom prst="rect">
            <a:avLst/>
          </a:prstGeom>
          <a:noFill/>
          <a:ln w="9525">
            <a:noFill/>
            <a:miter lim="800000"/>
            <a:headEnd/>
            <a:tailEnd/>
          </a:ln>
        </p:spPr>
        <p:txBody>
          <a:bodyPr wrap="none">
            <a:spAutoFit/>
          </a:bodyPr>
          <a:lstStyle/>
          <a:p>
            <a:pPr marL="342900" indent="-342900">
              <a:buFontTx/>
              <a:buAutoNum type="arabicPeriod"/>
            </a:pPr>
            <a:r>
              <a:rPr lang="en-US"/>
              <a:t>Never Knew</a:t>
            </a:r>
          </a:p>
          <a:p>
            <a:pPr marL="342900" indent="-342900">
              <a:buFontTx/>
              <a:buAutoNum type="arabicPeriod"/>
            </a:pPr>
            <a:r>
              <a:rPr lang="en-US"/>
              <a:t>Forgot </a:t>
            </a:r>
          </a:p>
          <a:p>
            <a:pPr marL="342900" indent="-342900">
              <a:buFontTx/>
              <a:buAutoNum type="arabicPeriod"/>
            </a:pPr>
            <a:r>
              <a:rPr lang="en-US"/>
              <a:t>Task Implied</a:t>
            </a:r>
          </a:p>
        </p:txBody>
      </p:sp>
      <p:sp>
        <p:nvSpPr>
          <p:cNvPr id="64529" name="Text Box 16"/>
          <p:cNvSpPr txBox="1">
            <a:spLocks noChangeArrowheads="1"/>
          </p:cNvSpPr>
          <p:nvPr/>
        </p:nvSpPr>
        <p:spPr bwMode="auto">
          <a:xfrm>
            <a:off x="3375025" y="4419600"/>
            <a:ext cx="2393950" cy="915988"/>
          </a:xfrm>
          <a:prstGeom prst="rect">
            <a:avLst/>
          </a:prstGeom>
          <a:noFill/>
          <a:ln w="9525">
            <a:noFill/>
            <a:miter lim="800000"/>
            <a:headEnd/>
            <a:tailEnd/>
          </a:ln>
        </p:spPr>
        <p:txBody>
          <a:bodyPr wrap="none">
            <a:spAutoFit/>
          </a:bodyPr>
          <a:lstStyle/>
          <a:p>
            <a:pPr marL="342900" indent="-342900">
              <a:buFontTx/>
              <a:buAutoNum type="arabicPeriod"/>
            </a:pPr>
            <a:r>
              <a:rPr lang="en-US"/>
              <a:t>Scarce Resources</a:t>
            </a:r>
          </a:p>
          <a:p>
            <a:pPr marL="342900" indent="-342900">
              <a:buFontTx/>
              <a:buAutoNum type="arabicPeriod"/>
            </a:pPr>
            <a:r>
              <a:rPr lang="en-US"/>
              <a:t>Don’t Know How</a:t>
            </a:r>
          </a:p>
          <a:p>
            <a:pPr marL="342900" indent="-342900">
              <a:buFontTx/>
              <a:buAutoNum type="arabicPeriod"/>
            </a:pPr>
            <a:r>
              <a:rPr lang="en-US"/>
              <a:t>Impossibility</a:t>
            </a:r>
          </a:p>
        </p:txBody>
      </p:sp>
      <p:sp>
        <p:nvSpPr>
          <p:cNvPr id="64530" name="Text Box 17"/>
          <p:cNvSpPr txBox="1">
            <a:spLocks noChangeArrowheads="1"/>
          </p:cNvSpPr>
          <p:nvPr/>
        </p:nvSpPr>
        <p:spPr bwMode="auto">
          <a:xfrm>
            <a:off x="6477000" y="4419600"/>
            <a:ext cx="1670050" cy="915988"/>
          </a:xfrm>
          <a:prstGeom prst="rect">
            <a:avLst/>
          </a:prstGeom>
          <a:noFill/>
          <a:ln w="9525">
            <a:noFill/>
            <a:miter lim="800000"/>
            <a:headEnd/>
            <a:tailEnd/>
          </a:ln>
        </p:spPr>
        <p:txBody>
          <a:bodyPr wrap="none">
            <a:spAutoFit/>
          </a:bodyPr>
          <a:lstStyle/>
          <a:p>
            <a:pPr marL="342900" indent="-342900">
              <a:buFontTx/>
              <a:buAutoNum type="arabicPeriod"/>
            </a:pPr>
            <a:r>
              <a:rPr lang="en-US"/>
              <a:t>No Reward</a:t>
            </a:r>
          </a:p>
          <a:p>
            <a:pPr marL="342900" indent="-342900">
              <a:buFontTx/>
              <a:buAutoNum type="arabicPeriod"/>
            </a:pPr>
            <a:r>
              <a:rPr lang="en-US"/>
              <a:t>No Penalty</a:t>
            </a:r>
          </a:p>
          <a:p>
            <a:pPr marL="342900" indent="-342900">
              <a:buFontTx/>
              <a:buAutoNum type="arabicPeriod"/>
            </a:pPr>
            <a:r>
              <a:rPr lang="en-US"/>
              <a:t>Disagree?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ChangeArrowheads="1"/>
          </p:cNvSpPr>
          <p:nvPr>
            <p:ph type="title" idx="4294967295"/>
          </p:nvPr>
        </p:nvSpPr>
        <p:spPr bwMode="auto">
          <a:xfrm>
            <a:off x="2286000" y="1219200"/>
            <a:ext cx="6858000" cy="1143000"/>
          </a:xfrm>
          <a:prstGeom prst="rect">
            <a:avLst/>
          </a:prstGeom>
          <a:noFill/>
          <a:ln>
            <a:miter lim="800000"/>
            <a:headEnd/>
            <a:tailEnd/>
          </a:ln>
        </p:spPr>
        <p:txBody>
          <a:bodyPr/>
          <a:lstStyle/>
          <a:p>
            <a:pPr eaLnBrk="1" hangingPunct="1"/>
            <a:r>
              <a:rPr lang="en-US" sz="3200" smtClean="0"/>
              <a:t>What does Risk Management Involve?</a:t>
            </a:r>
          </a:p>
        </p:txBody>
      </p:sp>
      <p:sp>
        <p:nvSpPr>
          <p:cNvPr id="102402" name="Rectangle 3"/>
          <p:cNvSpPr>
            <a:spLocks noGrp="1"/>
          </p:cNvSpPr>
          <p:nvPr>
            <p:ph type="body" idx="4294967295"/>
          </p:nvPr>
        </p:nvSpPr>
        <p:spPr/>
        <p:txBody>
          <a:bodyPr/>
          <a:lstStyle/>
          <a:p>
            <a:pPr eaLnBrk="1" hangingPunct="1"/>
            <a:r>
              <a:rPr lang="en-US" smtClean="0"/>
              <a:t>Event Planning</a:t>
            </a:r>
          </a:p>
          <a:p>
            <a:pPr eaLnBrk="1" hangingPunct="1"/>
            <a:r>
              <a:rPr lang="en-US" smtClean="0"/>
              <a:t>Risk Reduction/Transfer</a:t>
            </a:r>
          </a:p>
          <a:p>
            <a:pPr eaLnBrk="1" hangingPunct="1"/>
            <a:r>
              <a:rPr lang="en-US" smtClean="0"/>
              <a:t>Education</a:t>
            </a:r>
          </a:p>
          <a:p>
            <a:pPr eaLnBrk="1" hangingPunct="1"/>
            <a:r>
              <a:rPr lang="en-US" smtClean="0"/>
              <a:t>Insurance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title" idx="4294967295"/>
          </p:nvPr>
        </p:nvSpPr>
        <p:spPr bwMode="auto">
          <a:xfrm>
            <a:off x="2286000" y="1219200"/>
            <a:ext cx="6858000" cy="1143000"/>
          </a:xfrm>
          <a:prstGeom prst="rect">
            <a:avLst/>
          </a:prstGeom>
          <a:noFill/>
          <a:ln>
            <a:miter lim="800000"/>
            <a:headEnd/>
            <a:tailEnd/>
          </a:ln>
        </p:spPr>
        <p:txBody>
          <a:bodyPr/>
          <a:lstStyle/>
          <a:p>
            <a:pPr eaLnBrk="1" hangingPunct="1"/>
            <a:r>
              <a:rPr lang="en-US" sz="3200" smtClean="0"/>
              <a:t>Why do we have Risk Management?</a:t>
            </a:r>
          </a:p>
        </p:txBody>
      </p:sp>
      <p:sp>
        <p:nvSpPr>
          <p:cNvPr id="103426" name="Rectangle 3"/>
          <p:cNvSpPr>
            <a:spLocks noGrp="1"/>
          </p:cNvSpPr>
          <p:nvPr>
            <p:ph type="body" idx="4294967295"/>
          </p:nvPr>
        </p:nvSpPr>
        <p:spPr/>
        <p:txBody>
          <a:bodyPr/>
          <a:lstStyle/>
          <a:p>
            <a:pPr eaLnBrk="1" hangingPunct="1">
              <a:buFont typeface="Arial" charset="0"/>
              <a:buNone/>
            </a:pPr>
            <a:r>
              <a:rPr lang="en-US" smtClean="0"/>
              <a:t>Protect assets:</a:t>
            </a:r>
          </a:p>
          <a:p>
            <a:pPr eaLnBrk="1" hangingPunct="1"/>
            <a:r>
              <a:rPr lang="en-US" smtClean="0"/>
              <a:t>People are our most important asset; and</a:t>
            </a:r>
          </a:p>
          <a:p>
            <a:pPr eaLnBrk="1" hangingPunct="1"/>
            <a:r>
              <a:rPr lang="en-US" smtClean="0"/>
              <a:t>Resources (money, property, real estate, etc) allows the Fraternity to function effectively</a:t>
            </a:r>
          </a:p>
          <a:p>
            <a:pPr eaLnBrk="1" hangingPunct="1">
              <a:buFont typeface="Arial" charset="0"/>
              <a:buNone/>
            </a:pPr>
            <a:endParaRPr lang="en-US"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ChangeArrowheads="1"/>
          </p:cNvSpPr>
          <p:nvPr>
            <p:ph type="title" idx="4294967295"/>
          </p:nvPr>
        </p:nvSpPr>
        <p:spPr bwMode="auto">
          <a:xfrm>
            <a:off x="2286000" y="1219200"/>
            <a:ext cx="6858000" cy="1143000"/>
          </a:xfrm>
          <a:prstGeom prst="rect">
            <a:avLst/>
          </a:prstGeom>
          <a:noFill/>
          <a:ln>
            <a:miter lim="800000"/>
            <a:headEnd/>
            <a:tailEnd/>
          </a:ln>
        </p:spPr>
        <p:txBody>
          <a:bodyPr/>
          <a:lstStyle/>
          <a:p>
            <a:pPr eaLnBrk="1" hangingPunct="1"/>
            <a:r>
              <a:rPr lang="en-US" sz="3200" smtClean="0"/>
              <a:t>Components of Our Risk Management Policy</a:t>
            </a:r>
          </a:p>
        </p:txBody>
      </p:sp>
      <p:sp>
        <p:nvSpPr>
          <p:cNvPr id="104450" name="Rectangle 3"/>
          <p:cNvSpPr>
            <a:spLocks noGrp="1"/>
          </p:cNvSpPr>
          <p:nvPr>
            <p:ph type="body" idx="4294967295"/>
          </p:nvPr>
        </p:nvSpPr>
        <p:spPr/>
        <p:txBody>
          <a:bodyPr/>
          <a:lstStyle/>
          <a:p>
            <a:pPr eaLnBrk="1" hangingPunct="1">
              <a:lnSpc>
                <a:spcPct val="90000"/>
              </a:lnSpc>
            </a:pPr>
            <a:r>
              <a:rPr lang="en-US" sz="2400" smtClean="0"/>
              <a:t>Hazing</a:t>
            </a:r>
          </a:p>
          <a:p>
            <a:pPr lvl="1" eaLnBrk="1" hangingPunct="1">
              <a:lnSpc>
                <a:spcPct val="90000"/>
              </a:lnSpc>
            </a:pPr>
            <a:r>
              <a:rPr lang="en-US" sz="2000" smtClean="0"/>
              <a:t>Know fraternity, campus, local, and state policies; highest standard prevails</a:t>
            </a:r>
          </a:p>
          <a:p>
            <a:pPr eaLnBrk="1" hangingPunct="1">
              <a:lnSpc>
                <a:spcPct val="90000"/>
              </a:lnSpc>
            </a:pPr>
            <a:r>
              <a:rPr lang="en-US" sz="2400" smtClean="0"/>
              <a:t>Sexual Harassment/Abuse/Discrimination</a:t>
            </a:r>
          </a:p>
          <a:p>
            <a:pPr lvl="1" eaLnBrk="1" hangingPunct="1">
              <a:lnSpc>
                <a:spcPct val="90000"/>
              </a:lnSpc>
            </a:pPr>
            <a:r>
              <a:rPr lang="en-US" sz="2000" smtClean="0"/>
              <a:t>Includes date/gang rape and verbal harassment</a:t>
            </a:r>
          </a:p>
          <a:p>
            <a:pPr eaLnBrk="1" hangingPunct="1">
              <a:lnSpc>
                <a:spcPct val="90000"/>
              </a:lnSpc>
            </a:pPr>
            <a:r>
              <a:rPr lang="en-US" sz="2400" smtClean="0"/>
              <a:t>Contractual and Financial </a:t>
            </a:r>
          </a:p>
          <a:p>
            <a:pPr lvl="1" eaLnBrk="1" hangingPunct="1">
              <a:lnSpc>
                <a:spcPct val="90000"/>
              </a:lnSpc>
            </a:pPr>
            <a:r>
              <a:rPr lang="en-US" sz="2000" smtClean="0"/>
              <a:t>Chapters cannot enter into financial agreements using the specific name of Iota Phi Theta</a:t>
            </a:r>
          </a:p>
          <a:p>
            <a:pPr eaLnBrk="1" hangingPunct="1">
              <a:lnSpc>
                <a:spcPct val="90000"/>
              </a:lnSpc>
            </a:pPr>
            <a:r>
              <a:rPr lang="en-US" sz="2400" smtClean="0"/>
              <a:t>Alcohol and Drugs (Substance Abuse) </a:t>
            </a:r>
          </a:p>
          <a:p>
            <a:pPr lvl="1" eaLnBrk="1" hangingPunct="1">
              <a:lnSpc>
                <a:spcPct val="90000"/>
              </a:lnSpc>
            </a:pPr>
            <a:r>
              <a:rPr lang="en-US" sz="2000" smtClean="0"/>
              <a:t>Know fraternity, campus, local, and state policies; highest standard prevails</a:t>
            </a:r>
          </a:p>
          <a:p>
            <a:pPr eaLnBrk="1" hangingPunct="1">
              <a:lnSpc>
                <a:spcPct val="90000"/>
              </a:lnSpc>
            </a:pPr>
            <a:endParaRPr lang="en-US" sz="240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ChangeArrowheads="1"/>
          </p:cNvSpPr>
          <p:nvPr>
            <p:ph type="title" idx="4294967295"/>
          </p:nvPr>
        </p:nvSpPr>
        <p:spPr bwMode="auto">
          <a:xfrm>
            <a:off x="2286000" y="1219200"/>
            <a:ext cx="6858000" cy="1143000"/>
          </a:xfrm>
          <a:prstGeom prst="rect">
            <a:avLst/>
          </a:prstGeom>
          <a:noFill/>
          <a:ln>
            <a:miter lim="800000"/>
            <a:headEnd/>
            <a:tailEnd/>
          </a:ln>
        </p:spPr>
        <p:txBody>
          <a:bodyPr/>
          <a:lstStyle/>
          <a:p>
            <a:pPr eaLnBrk="1" hangingPunct="1"/>
            <a:r>
              <a:rPr lang="en-US" sz="3200" smtClean="0"/>
              <a:t>Components of Our Risk Management Policy, con’t</a:t>
            </a:r>
          </a:p>
        </p:txBody>
      </p:sp>
      <p:sp>
        <p:nvSpPr>
          <p:cNvPr id="106498" name="Rectangle 3"/>
          <p:cNvSpPr>
            <a:spLocks noGrp="1"/>
          </p:cNvSpPr>
          <p:nvPr>
            <p:ph type="body" idx="4294967295"/>
          </p:nvPr>
        </p:nvSpPr>
        <p:spPr/>
        <p:txBody>
          <a:bodyPr/>
          <a:lstStyle/>
          <a:p>
            <a:pPr eaLnBrk="1" hangingPunct="1">
              <a:lnSpc>
                <a:spcPct val="80000"/>
              </a:lnSpc>
            </a:pPr>
            <a:r>
              <a:rPr lang="en-US" sz="2000" smtClean="0"/>
              <a:t>Personal Property</a:t>
            </a:r>
          </a:p>
          <a:p>
            <a:pPr lvl="1" eaLnBrk="1" hangingPunct="1">
              <a:lnSpc>
                <a:spcPct val="80000"/>
              </a:lnSpc>
            </a:pPr>
            <a:r>
              <a:rPr lang="en-US" sz="1800" smtClean="0"/>
              <a:t>Use in fraternity activities strictly voluntary &amp; sole responsibility of the owner</a:t>
            </a:r>
          </a:p>
          <a:p>
            <a:pPr eaLnBrk="1" hangingPunct="1">
              <a:lnSpc>
                <a:spcPct val="80000"/>
              </a:lnSpc>
            </a:pPr>
            <a:r>
              <a:rPr lang="en-US" sz="2000" smtClean="0"/>
              <a:t>Transportation Issues</a:t>
            </a:r>
          </a:p>
          <a:p>
            <a:pPr lvl="1" eaLnBrk="1" hangingPunct="1">
              <a:lnSpc>
                <a:spcPct val="80000"/>
              </a:lnSpc>
            </a:pPr>
            <a:r>
              <a:rPr lang="en-US" sz="1800" smtClean="0"/>
              <a:t> Operate in accordance with (IAW) rental contract and local municipality rules</a:t>
            </a:r>
          </a:p>
          <a:p>
            <a:pPr eaLnBrk="1" hangingPunct="1">
              <a:lnSpc>
                <a:spcPct val="80000"/>
              </a:lnSpc>
            </a:pPr>
            <a:r>
              <a:rPr lang="en-US" sz="2000" smtClean="0"/>
              <a:t>General Health and Safety</a:t>
            </a:r>
          </a:p>
          <a:p>
            <a:pPr lvl="1" eaLnBrk="1" hangingPunct="1">
              <a:lnSpc>
                <a:spcPct val="80000"/>
              </a:lnSpc>
            </a:pPr>
            <a:r>
              <a:rPr lang="en-US" sz="1800" smtClean="0"/>
              <a:t>Use Personal Protective Equipment (PPE) that is appropriate for said activity</a:t>
            </a:r>
          </a:p>
          <a:p>
            <a:pPr eaLnBrk="1" hangingPunct="1">
              <a:lnSpc>
                <a:spcPct val="80000"/>
              </a:lnSpc>
            </a:pPr>
            <a:r>
              <a:rPr lang="en-US" sz="2000" smtClean="0"/>
              <a:t>Advisors</a:t>
            </a:r>
          </a:p>
          <a:p>
            <a:pPr lvl="1" eaLnBrk="1" hangingPunct="1">
              <a:lnSpc>
                <a:spcPct val="80000"/>
              </a:lnSpc>
            </a:pPr>
            <a:r>
              <a:rPr lang="en-US" sz="1800" smtClean="0"/>
              <a:t>Operate IAW policies of university or community organization that emplaces them as advisors</a:t>
            </a:r>
          </a:p>
          <a:p>
            <a:pPr eaLnBrk="1" hangingPunct="1">
              <a:lnSpc>
                <a:spcPct val="80000"/>
              </a:lnSpc>
            </a:pPr>
            <a:r>
              <a:rPr lang="en-US" sz="2000" smtClean="0"/>
              <a:t>Education</a:t>
            </a:r>
          </a:p>
          <a:p>
            <a:pPr lvl="1" eaLnBrk="1" hangingPunct="1">
              <a:lnSpc>
                <a:spcPct val="80000"/>
              </a:lnSpc>
            </a:pPr>
            <a:r>
              <a:rPr lang="en-US" sz="1800" smtClean="0"/>
              <a:t>Fraternity members train and certify on membership intake, crisis management, and risk management annually</a:t>
            </a:r>
          </a:p>
          <a:p>
            <a:pPr eaLnBrk="1" hangingPunct="1">
              <a:lnSpc>
                <a:spcPct val="80000"/>
              </a:lnSpc>
            </a:pPr>
            <a:endParaRPr lang="en-US" sz="200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ChangeArrowheads="1"/>
          </p:cNvSpPr>
          <p:nvPr>
            <p:ph type="title" idx="4294967295"/>
          </p:nvPr>
        </p:nvSpPr>
        <p:spPr bwMode="auto">
          <a:xfrm>
            <a:off x="2286000" y="1219200"/>
            <a:ext cx="6858000" cy="1143000"/>
          </a:xfrm>
          <a:prstGeom prst="rect">
            <a:avLst/>
          </a:prstGeom>
          <a:noFill/>
          <a:ln>
            <a:miter lim="800000"/>
            <a:headEnd/>
            <a:tailEnd/>
          </a:ln>
        </p:spPr>
        <p:txBody>
          <a:bodyPr/>
          <a:lstStyle/>
          <a:p>
            <a:pPr eaLnBrk="1" hangingPunct="1"/>
            <a:r>
              <a:rPr lang="en-US" sz="3600" smtClean="0"/>
              <a:t>What is Hazing?</a:t>
            </a:r>
          </a:p>
        </p:txBody>
      </p:sp>
      <p:sp>
        <p:nvSpPr>
          <p:cNvPr id="108546" name="Rectangle 3"/>
          <p:cNvSpPr>
            <a:spLocks noGrp="1"/>
          </p:cNvSpPr>
          <p:nvPr>
            <p:ph type="body" idx="4294967295"/>
          </p:nvPr>
        </p:nvSpPr>
        <p:spPr/>
        <p:txBody>
          <a:bodyPr/>
          <a:lstStyle/>
          <a:p>
            <a:pPr eaLnBrk="1" hangingPunct="1">
              <a:lnSpc>
                <a:spcPct val="80000"/>
              </a:lnSpc>
            </a:pPr>
            <a:r>
              <a:rPr lang="en-US" sz="1800" smtClean="0"/>
              <a:t>Hazing activities are defined as (but not limited to): </a:t>
            </a:r>
            <a:r>
              <a:rPr lang="en-US" sz="1800" b="1" i="1" smtClean="0"/>
              <a:t>Any action taken or situation created, intentionally, whether on or off fraternity premises or during fraternity functions, to produce mental or physical discomfort, embarrassment, harassment, or ridicule. Such activities may include but are not limited to the following: use of alcoholic beverages; paddling in any form; branding; creation of excessive fatigue, physical or psychological shocks; quests; treasure hunts; scavenger hunts, road trips; or any other such activities carried on in the name of the fraternity; wearing of public apparel which is conspicuous and not normally in good taste; engaging in public stunts and buffoonery; morally degrading or humiliating games and activities; and any other activities which are not consistent with fraternal law, ritual or policy or the regulations and policies of the educational institution and local, state and federal laws.</a:t>
            </a:r>
          </a:p>
          <a:p>
            <a:pPr eaLnBrk="1" hangingPunct="1">
              <a:lnSpc>
                <a:spcPct val="80000"/>
              </a:lnSpc>
            </a:pPr>
            <a:endParaRPr lang="en-US" sz="1800" smtClean="0"/>
          </a:p>
          <a:p>
            <a:pPr eaLnBrk="1" hangingPunct="1">
              <a:lnSpc>
                <a:spcPct val="80000"/>
              </a:lnSpc>
            </a:pPr>
            <a:r>
              <a:rPr lang="en-US" sz="1800" b="1" u="sng" smtClean="0"/>
              <a:t>Bottom Line:</a:t>
            </a:r>
            <a:r>
              <a:rPr lang="en-US" sz="1800" smtClean="0"/>
              <a:t> The legal definition covers a wide variety of ground.  Stay current with National and University Risk Management Policies</a:t>
            </a:r>
          </a:p>
          <a:p>
            <a:pPr eaLnBrk="1" hangingPunct="1">
              <a:lnSpc>
                <a:spcPct val="80000"/>
              </a:lnSpc>
              <a:buFont typeface="Arial" charset="0"/>
              <a:buNone/>
            </a:pPr>
            <a:endParaRPr lang="en-US" sz="180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1"/>
          <p:cNvSpPr>
            <a:spLocks noChangeArrowheads="1"/>
          </p:cNvSpPr>
          <p:nvPr/>
        </p:nvSpPr>
        <p:spPr bwMode="auto">
          <a:xfrm>
            <a:off x="228600" y="3711575"/>
            <a:ext cx="8686800" cy="396875"/>
          </a:xfrm>
          <a:prstGeom prst="rect">
            <a:avLst/>
          </a:prstGeom>
          <a:noFill/>
          <a:ln w="9525">
            <a:noFill/>
            <a:miter lim="800000"/>
            <a:headEnd/>
            <a:tailEnd/>
          </a:ln>
        </p:spPr>
        <p:txBody>
          <a:bodyPr anchor="ctr">
            <a:spAutoFit/>
          </a:bodyPr>
          <a:lstStyle/>
          <a:p>
            <a:pPr marL="457200" indent="-457200" algn="ctr" eaLnBrk="0" hangingPunct="0">
              <a:tabLst>
                <a:tab pos="122238" algn="l"/>
              </a:tabLst>
            </a:pPr>
            <a:endParaRPr lang="en-US" sz="2000" b="1">
              <a:latin typeface="Times New Roman" pitchFamily="18" charset="0"/>
              <a:cs typeface="Times New Roman" pitchFamily="18" charset="0"/>
            </a:endParaRPr>
          </a:p>
        </p:txBody>
      </p:sp>
      <p:sp>
        <p:nvSpPr>
          <p:cNvPr id="73731" name="Rectangle 3"/>
          <p:cNvSpPr>
            <a:spLocks noGrp="1" noChangeArrowheads="1"/>
          </p:cNvSpPr>
          <p:nvPr>
            <p:ph type="ctrTitle" idx="4294967295"/>
          </p:nvPr>
        </p:nvSpPr>
        <p:spPr bwMode="auto">
          <a:xfrm>
            <a:off x="3657600" y="1371600"/>
            <a:ext cx="4800600" cy="762000"/>
          </a:xfrm>
          <a:prstGeom prst="rect">
            <a:avLst/>
          </a:prstGeom>
          <a:noFill/>
          <a:ln>
            <a:miter lim="800000"/>
            <a:headEnd/>
            <a:tailEnd/>
          </a:ln>
        </p:spPr>
        <p:txBody>
          <a:bodyPr/>
          <a:lstStyle/>
          <a:p>
            <a:pPr algn="r" eaLnBrk="1" hangingPunct="1"/>
            <a:r>
              <a:rPr lang="en-US" sz="3600" b="1" smtClean="0"/>
              <a:t>Common definition of hazing</a:t>
            </a:r>
          </a:p>
        </p:txBody>
      </p:sp>
      <p:sp>
        <p:nvSpPr>
          <p:cNvPr id="73732" name="Rectangle 4"/>
          <p:cNvSpPr>
            <a:spLocks noGrp="1"/>
          </p:cNvSpPr>
          <p:nvPr>
            <p:ph type="subTitle" idx="4294967295"/>
          </p:nvPr>
        </p:nvSpPr>
        <p:spPr>
          <a:xfrm>
            <a:off x="4953000" y="3048000"/>
            <a:ext cx="3505200" cy="2590800"/>
          </a:xfrm>
        </p:spPr>
        <p:txBody>
          <a:bodyPr/>
          <a:lstStyle/>
          <a:p>
            <a:pPr marL="0" indent="0" algn="ctr" eaLnBrk="1" hangingPunct="1">
              <a:lnSpc>
                <a:spcPct val="90000"/>
              </a:lnSpc>
              <a:buFont typeface="Arial" charset="0"/>
              <a:buNone/>
            </a:pPr>
            <a:r>
              <a:rPr lang="en-US" sz="2400" smtClean="0">
                <a:latin typeface="Times New Roman" pitchFamily="18" charset="0"/>
              </a:rPr>
              <a:t>“Hazing” refers to any activity expected of someone joining a group (or to maintain full status in a group) that humiliates, degrades or risks emotional and/or physical harm, regardless of the person's willingness to participate. </a:t>
            </a:r>
          </a:p>
        </p:txBody>
      </p:sp>
      <p:pic>
        <p:nvPicPr>
          <p:cNvPr id="73733" name="Picture 5" descr="clip_image001"/>
          <p:cNvPicPr>
            <a:picLocks noChangeAspect="1" noChangeArrowheads="1"/>
          </p:cNvPicPr>
          <p:nvPr/>
        </p:nvPicPr>
        <p:blipFill>
          <a:blip r:embed="rId3"/>
          <a:srcRect/>
          <a:stretch>
            <a:fillRect/>
          </a:stretch>
        </p:blipFill>
        <p:spPr bwMode="auto">
          <a:xfrm>
            <a:off x="685800" y="3124200"/>
            <a:ext cx="4114800" cy="3200400"/>
          </a:xfrm>
          <a:prstGeom prst="rect">
            <a:avLst/>
          </a:prstGeom>
          <a:noFill/>
          <a:ln w="9525">
            <a:noFill/>
            <a:miter lim="800000"/>
            <a:headEnd/>
            <a:tailEnd/>
          </a:ln>
        </p:spPr>
      </p:pic>
    </p:spTree>
  </p:cSld>
  <p:clrMapOvr>
    <a:masterClrMapping/>
  </p:clrMapOvr>
  <p:transition advClick="0" advTm="3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3731"/>
                                        </p:tgtEl>
                                        <p:attrNameLst>
                                          <p:attrName>style.visibility</p:attrName>
                                        </p:attrNameLst>
                                      </p:cBhvr>
                                      <p:to>
                                        <p:strVal val="visible"/>
                                      </p:to>
                                    </p:set>
                                    <p:animEffect transition="in" filter="box(in)">
                                      <p:cBhvr>
                                        <p:cTn id="7" dur="500"/>
                                        <p:tgtEl>
                                          <p:spTgt spid="737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732">
                                            <p:txEl>
                                              <p:pRg st="0" end="0"/>
                                            </p:txEl>
                                          </p:spTgt>
                                        </p:tgtEl>
                                        <p:attrNameLst>
                                          <p:attrName>style.visibility</p:attrName>
                                        </p:attrNameLst>
                                      </p:cBhvr>
                                      <p:to>
                                        <p:strVal val="visible"/>
                                      </p:to>
                                    </p:set>
                                    <p:animEffect transition="in" filter="blinds(horizontal)">
                                      <p:cBhvr>
                                        <p:cTn id="12" dur="500"/>
                                        <p:tgtEl>
                                          <p:spTgt spid="7373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3733"/>
                                        </p:tgtEl>
                                        <p:attrNameLst>
                                          <p:attrName>style.visibility</p:attrName>
                                        </p:attrNameLst>
                                      </p:cBhvr>
                                      <p:to>
                                        <p:strVal val="visible"/>
                                      </p:to>
                                    </p:set>
                                    <p:animEffect transition="in" filter="fade">
                                      <p:cBhvr>
                                        <p:cTn id="17" dur="2000"/>
                                        <p:tgtEl>
                                          <p:spTgt spid="73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animBg="1"/>
      <p:bldP spid="7373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extBox 1"/>
          <p:cNvSpPr txBox="1">
            <a:spLocks noChangeArrowheads="1"/>
          </p:cNvSpPr>
          <p:nvPr/>
        </p:nvSpPr>
        <p:spPr bwMode="auto">
          <a:xfrm>
            <a:off x="228600" y="1295400"/>
            <a:ext cx="8686800" cy="519113"/>
          </a:xfrm>
          <a:prstGeom prst="rect">
            <a:avLst/>
          </a:prstGeom>
          <a:noFill/>
          <a:ln w="9525">
            <a:noFill/>
            <a:miter lim="800000"/>
            <a:headEnd/>
            <a:tailEnd/>
          </a:ln>
        </p:spPr>
        <p:txBody>
          <a:bodyPr>
            <a:spAutoFit/>
          </a:bodyPr>
          <a:lstStyle/>
          <a:p>
            <a:pPr marL="511175" indent="-342900"/>
            <a:endParaRPr lang="en-US" sz="2800">
              <a:latin typeface="Times New Roman" pitchFamily="18" charset="0"/>
              <a:cs typeface="Times New Roman" pitchFamily="18" charset="0"/>
            </a:endParaRPr>
          </a:p>
        </p:txBody>
      </p:sp>
      <p:sp>
        <p:nvSpPr>
          <p:cNvPr id="75779" name="Rectangle 3"/>
          <p:cNvSpPr>
            <a:spLocks noGrp="1" noChangeArrowheads="1"/>
          </p:cNvSpPr>
          <p:nvPr>
            <p:ph type="title" idx="4294967295"/>
          </p:nvPr>
        </p:nvSpPr>
        <p:spPr bwMode="auto">
          <a:xfrm>
            <a:off x="1981200" y="1219200"/>
            <a:ext cx="7162800" cy="990600"/>
          </a:xfrm>
          <a:prstGeom prst="rect">
            <a:avLst/>
          </a:prstGeom>
          <a:noFill/>
          <a:ln>
            <a:miter lim="800000"/>
            <a:headEnd/>
            <a:tailEnd/>
          </a:ln>
        </p:spPr>
        <p:txBody>
          <a:bodyPr/>
          <a:lstStyle/>
          <a:p>
            <a:pPr algn="r" eaLnBrk="1" hangingPunct="1"/>
            <a:r>
              <a:rPr lang="en-US" sz="4000" b="1" smtClean="0"/>
              <a:t>Anti-Hazing Laws</a:t>
            </a:r>
            <a:r>
              <a:rPr lang="en-US" sz="4000" smtClean="0"/>
              <a:t> </a:t>
            </a:r>
          </a:p>
        </p:txBody>
      </p:sp>
      <p:sp>
        <p:nvSpPr>
          <p:cNvPr id="75780" name="Rectangle 4"/>
          <p:cNvSpPr>
            <a:spLocks noGrp="1"/>
          </p:cNvSpPr>
          <p:nvPr>
            <p:ph type="body" sz="half" idx="4294967295"/>
          </p:nvPr>
        </p:nvSpPr>
        <p:spPr>
          <a:xfrm>
            <a:off x="0" y="2286000"/>
            <a:ext cx="8839200" cy="3306763"/>
          </a:xfrm>
        </p:spPr>
        <p:txBody>
          <a:bodyPr/>
          <a:lstStyle/>
          <a:p>
            <a:pPr eaLnBrk="1" hangingPunct="1">
              <a:lnSpc>
                <a:spcPct val="90000"/>
              </a:lnSpc>
            </a:pPr>
            <a:r>
              <a:rPr lang="en-US" sz="2800" smtClean="0"/>
              <a:t>Anti-Hazing laws are laws that criminalize hazing behavior; or</a:t>
            </a:r>
          </a:p>
          <a:p>
            <a:pPr eaLnBrk="1" hangingPunct="1">
              <a:lnSpc>
                <a:spcPct val="90000"/>
              </a:lnSpc>
            </a:pPr>
            <a:r>
              <a:rPr lang="en-US" sz="2800" smtClean="0"/>
              <a:t>laws that make it easier to sue or impose civil liability on a person or entity who engages or members engage in hazing behavior.</a:t>
            </a:r>
          </a:p>
          <a:p>
            <a:pPr eaLnBrk="1" hangingPunct="1">
              <a:lnSpc>
                <a:spcPct val="90000"/>
              </a:lnSpc>
            </a:pPr>
            <a:r>
              <a:rPr lang="en-US" sz="2800" smtClean="0"/>
              <a:t>44 States Have Anti-Hazing Laws</a:t>
            </a:r>
          </a:p>
          <a:p>
            <a:pPr lvl="1" eaLnBrk="1" hangingPunct="1">
              <a:lnSpc>
                <a:spcPct val="90000"/>
              </a:lnSpc>
            </a:pPr>
            <a:r>
              <a:rPr lang="en-US" sz="2400" smtClean="0"/>
              <a:t>The 6 States Who Don’t: Alaska, Montana, South Dakota, Hawaii, New Mexico, Wyoming</a:t>
            </a:r>
          </a:p>
          <a:p>
            <a:pPr lvl="1" eaLnBrk="1" hangingPunct="1">
              <a:lnSpc>
                <a:spcPct val="90000"/>
              </a:lnSpc>
            </a:pPr>
            <a:endParaRPr lang="en-US" sz="2400" smtClean="0"/>
          </a:p>
        </p:txBody>
      </p:sp>
    </p:spTree>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75779"/>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75780">
                                            <p:txEl>
                                              <p:pRg st="0" end="0"/>
                                            </p:txEl>
                                          </p:spTgt>
                                        </p:tgtEl>
                                        <p:attrNameLst>
                                          <p:attrName>style.visibility</p:attrName>
                                        </p:attrNameLst>
                                      </p:cBhvr>
                                      <p:to>
                                        <p:strVal val="visible"/>
                                      </p:to>
                                    </p:set>
                                    <p:animEffect transition="in" filter="box(in)">
                                      <p:cBhvr>
                                        <p:cTn id="11" dur="500"/>
                                        <p:tgtEl>
                                          <p:spTgt spid="75780">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75780">
                                            <p:txEl>
                                              <p:pRg st="1" end="1"/>
                                            </p:txEl>
                                          </p:spTgt>
                                        </p:tgtEl>
                                        <p:attrNameLst>
                                          <p:attrName>style.visibility</p:attrName>
                                        </p:attrNameLst>
                                      </p:cBhvr>
                                      <p:to>
                                        <p:strVal val="visible"/>
                                      </p:to>
                                    </p:set>
                                    <p:animEffect transition="in" filter="box(in)">
                                      <p:cBhvr>
                                        <p:cTn id="16" dur="500"/>
                                        <p:tgtEl>
                                          <p:spTgt spid="75780">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75780">
                                            <p:txEl>
                                              <p:pRg st="2" end="2"/>
                                            </p:txEl>
                                          </p:spTgt>
                                        </p:tgtEl>
                                        <p:attrNameLst>
                                          <p:attrName>style.visibility</p:attrName>
                                        </p:attrNameLst>
                                      </p:cBhvr>
                                      <p:to>
                                        <p:strVal val="visible"/>
                                      </p:to>
                                    </p:set>
                                    <p:animEffect transition="in" filter="box(in)">
                                      <p:cBhvr>
                                        <p:cTn id="21" dur="500"/>
                                        <p:tgtEl>
                                          <p:spTgt spid="75780">
                                            <p:txEl>
                                              <p:pRg st="2" end="2"/>
                                            </p:txEl>
                                          </p:spTgt>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75780">
                                            <p:txEl>
                                              <p:pRg st="3" end="3"/>
                                            </p:txEl>
                                          </p:spTgt>
                                        </p:tgtEl>
                                        <p:attrNameLst>
                                          <p:attrName>style.visibility</p:attrName>
                                        </p:attrNameLst>
                                      </p:cBhvr>
                                      <p:to>
                                        <p:strVal val="visible"/>
                                      </p:to>
                                    </p:set>
                                    <p:animEffect transition="in" filter="box(in)">
                                      <p:cBhvr>
                                        <p:cTn id="24" dur="500"/>
                                        <p:tgtEl>
                                          <p:spTgt spid="7578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animBg="1"/>
      <p:bldP spid="75780"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extBox 1"/>
          <p:cNvSpPr txBox="1">
            <a:spLocks noChangeArrowheads="1"/>
          </p:cNvSpPr>
          <p:nvPr/>
        </p:nvSpPr>
        <p:spPr bwMode="auto">
          <a:xfrm>
            <a:off x="0" y="0"/>
            <a:ext cx="9144000" cy="76200"/>
          </a:xfrm>
          <a:prstGeom prst="rect">
            <a:avLst/>
          </a:prstGeom>
          <a:solidFill>
            <a:schemeClr val="bg1"/>
          </a:solidFill>
          <a:ln w="9525">
            <a:noFill/>
            <a:miter lim="800000"/>
            <a:headEnd/>
            <a:tailEnd/>
          </a:ln>
        </p:spPr>
        <p:txBody>
          <a:bodyPr tIns="0" bIns="0">
            <a:spAutoFit/>
          </a:bodyPr>
          <a:lstStyle/>
          <a:p>
            <a:pPr algn="ctr"/>
            <a:endParaRPr lang="en-US" sz="500" b="1" u="sng"/>
          </a:p>
        </p:txBody>
      </p:sp>
      <p:sp>
        <p:nvSpPr>
          <p:cNvPr id="79875" name="Rectangle 3"/>
          <p:cNvSpPr>
            <a:spLocks noChangeArrowheads="1"/>
          </p:cNvSpPr>
          <p:nvPr/>
        </p:nvSpPr>
        <p:spPr bwMode="auto">
          <a:xfrm>
            <a:off x="838200" y="2073275"/>
            <a:ext cx="7620000" cy="3019425"/>
          </a:xfrm>
          <a:prstGeom prst="rect">
            <a:avLst/>
          </a:prstGeom>
          <a:noFill/>
          <a:ln w="9525" algn="ctr">
            <a:noFill/>
            <a:miter lim="800000"/>
            <a:headEnd/>
            <a:tailEnd/>
          </a:ln>
        </p:spPr>
        <p:txBody>
          <a:bodyPr anchor="ctr">
            <a:spAutoFit/>
          </a:bodyPr>
          <a:lstStyle/>
          <a:p>
            <a:pPr algn="ctr">
              <a:buFont typeface="Wingdings" pitchFamily="2" charset="2"/>
              <a:buNone/>
            </a:pPr>
            <a:r>
              <a:rPr lang="en-US" sz="4800">
                <a:solidFill>
                  <a:schemeClr val="folHlink"/>
                </a:solidFill>
                <a:latin typeface="Times New Roman" pitchFamily="18" charset="0"/>
                <a:cs typeface="Times New Roman" pitchFamily="18" charset="0"/>
              </a:rPr>
              <a:t>ANTI-HAZING LAWS </a:t>
            </a:r>
          </a:p>
          <a:p>
            <a:pPr algn="ctr">
              <a:buFont typeface="Wingdings" pitchFamily="2" charset="2"/>
              <a:buNone/>
            </a:pPr>
            <a:r>
              <a:rPr lang="en-US" sz="4800">
                <a:solidFill>
                  <a:schemeClr val="folHlink"/>
                </a:solidFill>
                <a:latin typeface="Times New Roman" pitchFamily="18" charset="0"/>
                <a:cs typeface="Times New Roman" pitchFamily="18" charset="0"/>
              </a:rPr>
              <a:t>OF </a:t>
            </a:r>
          </a:p>
          <a:p>
            <a:pPr algn="ctr">
              <a:buFont typeface="Wingdings" pitchFamily="2" charset="2"/>
              <a:buNone/>
            </a:pPr>
            <a:r>
              <a:rPr lang="en-US" sz="4800">
                <a:solidFill>
                  <a:schemeClr val="folHlink"/>
                </a:solidFill>
                <a:latin typeface="Times New Roman" pitchFamily="18" charset="0"/>
                <a:cs typeface="Times New Roman" pitchFamily="18" charset="0"/>
              </a:rPr>
              <a:t>SELECTED STATES IN YOUR REGION</a:t>
            </a:r>
          </a:p>
        </p:txBody>
      </p:sp>
    </p:spTree>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9875"/>
                                        </p:tgtEl>
                                        <p:attrNameLst>
                                          <p:attrName>style.visibility</p:attrName>
                                        </p:attrNameLst>
                                      </p:cBhvr>
                                      <p:to>
                                        <p:strVal val="visible"/>
                                      </p:to>
                                    </p:set>
                                    <p:anim calcmode="lin" valueType="num">
                                      <p:cBhvr additive="base">
                                        <p:cTn id="7" dur="500" fill="hold"/>
                                        <p:tgtEl>
                                          <p:spTgt spid="79875"/>
                                        </p:tgtEl>
                                        <p:attrNameLst>
                                          <p:attrName>ppt_x</p:attrName>
                                        </p:attrNameLst>
                                      </p:cBhvr>
                                      <p:tavLst>
                                        <p:tav tm="0">
                                          <p:val>
                                            <p:strVal val="#ppt_x"/>
                                          </p:val>
                                        </p:tav>
                                        <p:tav tm="100000">
                                          <p:val>
                                            <p:strVal val="#ppt_x"/>
                                          </p:val>
                                        </p:tav>
                                      </p:tavLst>
                                    </p:anim>
                                    <p:anim calcmode="lin" valueType="num">
                                      <p:cBhvr additive="base">
                                        <p:cTn id="8" dur="500" fill="hold"/>
                                        <p:tgtEl>
                                          <p:spTgt spid="798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5713" name="Rectangle 2"/>
          <p:cNvSpPr>
            <a:spLocks noGrp="1" noChangeArrowheads="1"/>
          </p:cNvSpPr>
          <p:nvPr>
            <p:ph type="title" idx="4294967295"/>
          </p:nvPr>
        </p:nvSpPr>
        <p:spPr bwMode="auto">
          <a:xfrm>
            <a:off x="457200" y="2667000"/>
            <a:ext cx="8229600" cy="1143000"/>
          </a:xfrm>
          <a:prstGeom prst="rect">
            <a:avLst/>
          </a:prstGeom>
          <a:noFill/>
          <a:ln>
            <a:miter lim="800000"/>
            <a:headEnd/>
            <a:tailEnd/>
          </a:ln>
        </p:spPr>
        <p:txBody>
          <a:bodyPr/>
          <a:lstStyle/>
          <a:p>
            <a:pPr eaLnBrk="1" hangingPunct="1"/>
            <a:r>
              <a:rPr lang="en-US" sz="4800" b="1" u="sng" smtClean="0">
                <a:latin typeface="Times New Roman" pitchFamily="18" charset="0"/>
              </a:rPr>
              <a:t>Michigan Hazing Law</a:t>
            </a:r>
            <a:r>
              <a:rPr lang="en-US" sz="4000" b="1" smtClean="0"/>
              <a:t/>
            </a:r>
            <a:br>
              <a:rPr lang="en-US" sz="4000" b="1" smtClean="0"/>
            </a:br>
            <a:r>
              <a:rPr lang="en-US" sz="2400" b="1" smtClean="0">
                <a:latin typeface="Times New Roman" pitchFamily="18" charset="0"/>
              </a:rPr>
              <a:t>THE MICHIGAN PENAL CODE (EXCERPT)</a:t>
            </a:r>
            <a:br>
              <a:rPr lang="en-US" sz="2400" b="1" smtClean="0">
                <a:latin typeface="Times New Roman" pitchFamily="18" charset="0"/>
              </a:rPr>
            </a:br>
            <a:r>
              <a:rPr lang="en-US" sz="4000" b="1" smtClean="0"/>
              <a:t/>
            </a:r>
            <a:br>
              <a:rPr lang="en-US" sz="4000" b="1" smtClean="0"/>
            </a:br>
            <a:endParaRPr lang="en-US" sz="4000" b="1" smtClean="0"/>
          </a:p>
        </p:txBody>
      </p:sp>
    </p:spTree>
  </p:cSld>
  <p:clrMapOvr>
    <a:masterClrMapping/>
  </p:clrMapOvr>
  <p:transition advClick="0" advTm="700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6737" name="Rectangle 2"/>
          <p:cNvSpPr>
            <a:spLocks noGrp="1" noChangeArrowheads="1"/>
          </p:cNvSpPr>
          <p:nvPr>
            <p:ph type="title" idx="4294967295"/>
          </p:nvPr>
        </p:nvSpPr>
        <p:spPr bwMode="auto">
          <a:xfrm>
            <a:off x="457200" y="274638"/>
            <a:ext cx="8229600" cy="1143000"/>
          </a:xfrm>
          <a:prstGeom prst="rect">
            <a:avLst/>
          </a:prstGeom>
          <a:noFill/>
          <a:ln>
            <a:miter lim="800000"/>
            <a:headEnd/>
            <a:tailEnd/>
          </a:ln>
        </p:spPr>
        <p:txBody>
          <a:bodyPr/>
          <a:lstStyle/>
          <a:p>
            <a:pPr eaLnBrk="1" hangingPunct="1"/>
            <a:endParaRPr lang="en-US" smtClean="0"/>
          </a:p>
        </p:txBody>
      </p:sp>
      <p:sp>
        <p:nvSpPr>
          <p:cNvPr id="99331" name="Rectangle 3"/>
          <p:cNvSpPr>
            <a:spLocks noGrp="1"/>
          </p:cNvSpPr>
          <p:nvPr>
            <p:ph type="body" sz="half" idx="4294967295"/>
          </p:nvPr>
        </p:nvSpPr>
        <p:spPr>
          <a:xfrm>
            <a:off x="457200" y="2286000"/>
            <a:ext cx="4038600" cy="3840163"/>
          </a:xfrm>
        </p:spPr>
        <p:txBody>
          <a:bodyPr/>
          <a:lstStyle/>
          <a:p>
            <a:pPr eaLnBrk="1" hangingPunct="1">
              <a:lnSpc>
                <a:spcPct val="80000"/>
              </a:lnSpc>
              <a:buFont typeface="Arial" charset="0"/>
              <a:buNone/>
            </a:pPr>
            <a:r>
              <a:rPr lang="en-US" sz="800" b="1" smtClean="0"/>
              <a:t>	Act 328 of 1931</a:t>
            </a:r>
          </a:p>
          <a:p>
            <a:pPr eaLnBrk="1" hangingPunct="1">
              <a:lnSpc>
                <a:spcPct val="80000"/>
              </a:lnSpc>
              <a:buFont typeface="Arial" charset="0"/>
              <a:buNone/>
            </a:pPr>
            <a:endParaRPr lang="en-US" sz="800" b="1" smtClean="0"/>
          </a:p>
          <a:p>
            <a:pPr eaLnBrk="1" hangingPunct="1">
              <a:lnSpc>
                <a:spcPct val="80000"/>
              </a:lnSpc>
              <a:buFont typeface="Arial" charset="0"/>
              <a:buNone/>
            </a:pPr>
            <a:r>
              <a:rPr lang="en-US" sz="800" b="1" smtClean="0"/>
              <a:t>	750.411t.added Hazing prohibited; violation; penalty; exceptions; certain defenses barred; definitions; section title.</a:t>
            </a:r>
            <a:r>
              <a:rPr lang="en-US" sz="800" smtClean="0"/>
              <a:t> </a:t>
            </a:r>
            <a:br>
              <a:rPr lang="en-US" sz="800" smtClean="0"/>
            </a:br>
            <a:r>
              <a:rPr lang="en-US" sz="800" smtClean="0"/>
              <a:t/>
            </a:r>
            <a:br>
              <a:rPr lang="en-US" sz="800" smtClean="0"/>
            </a:br>
            <a:r>
              <a:rPr lang="en-US" sz="800" smtClean="0"/>
              <a:t>Sec. 411t. </a:t>
            </a:r>
            <a:br>
              <a:rPr lang="en-US" sz="800" smtClean="0"/>
            </a:br>
            <a:r>
              <a:rPr lang="en-US" sz="800" smtClean="0"/>
              <a:t/>
            </a:r>
            <a:br>
              <a:rPr lang="en-US" sz="800" smtClean="0"/>
            </a:br>
            <a:r>
              <a:rPr lang="en-US" sz="800" smtClean="0"/>
              <a:t>(1) Except as provided in subsection (4), a person who attends, is employed by, or is a volunteer of an educational institution shall not engage in or participate in the hazing of an individual. </a:t>
            </a:r>
            <a:br>
              <a:rPr lang="en-US" sz="800" smtClean="0"/>
            </a:br>
            <a:r>
              <a:rPr lang="en-US" sz="800" smtClean="0"/>
              <a:t/>
            </a:r>
            <a:br>
              <a:rPr lang="en-US" sz="800" smtClean="0"/>
            </a:br>
            <a:r>
              <a:rPr lang="en-US" sz="800" smtClean="0"/>
              <a:t>(2) A person who violates subsection (1) is guilty of a crime punishable as follows: </a:t>
            </a:r>
            <a:br>
              <a:rPr lang="en-US" sz="800" smtClean="0"/>
            </a:br>
            <a:r>
              <a:rPr lang="en-US" sz="800" smtClean="0"/>
              <a:t/>
            </a:r>
            <a:br>
              <a:rPr lang="en-US" sz="800" smtClean="0"/>
            </a:br>
            <a:r>
              <a:rPr lang="en-US" sz="800" smtClean="0"/>
              <a:t>(a) If the violation results in physical injury, the person is guilty of a misdemeanor punishable by imprisonment for not more than 93 days or a fine of not more than $1,000.00, or both. </a:t>
            </a:r>
            <a:br>
              <a:rPr lang="en-US" sz="800" smtClean="0"/>
            </a:br>
            <a:r>
              <a:rPr lang="en-US" sz="800" smtClean="0"/>
              <a:t/>
            </a:r>
            <a:br>
              <a:rPr lang="en-US" sz="800" smtClean="0"/>
            </a:br>
            <a:r>
              <a:rPr lang="en-US" sz="800" smtClean="0"/>
              <a:t>(b) If the violation results in serious impairment of a body function, the person is guilty of a felony punishable by imprisonment for not more than 5 years or a fine of not more than $2,500.00, or both. </a:t>
            </a:r>
            <a:br>
              <a:rPr lang="en-US" sz="800" smtClean="0"/>
            </a:br>
            <a:r>
              <a:rPr lang="en-US" sz="800" smtClean="0"/>
              <a:t/>
            </a:r>
            <a:br>
              <a:rPr lang="en-US" sz="800" smtClean="0"/>
            </a:br>
            <a:r>
              <a:rPr lang="en-US" sz="800" smtClean="0"/>
              <a:t>(c) If the violation results in death, the person is guilty of a felony punishable by imprisonment for not more than 15 years or a fine of not more than $10,000.00, or both. </a:t>
            </a:r>
            <a:br>
              <a:rPr lang="en-US" sz="800" smtClean="0"/>
            </a:br>
            <a:r>
              <a:rPr lang="en-US" sz="800" smtClean="0"/>
              <a:t/>
            </a:r>
            <a:br>
              <a:rPr lang="en-US" sz="800" smtClean="0"/>
            </a:br>
            <a:r>
              <a:rPr lang="en-US" sz="800" smtClean="0"/>
              <a:t>(3) A criminal penalty provided for under this section may be imposed in addition to any penalty that may be imposed for any other criminal offense arising from the same conduct. </a:t>
            </a:r>
            <a:br>
              <a:rPr lang="en-US" sz="800" smtClean="0"/>
            </a:br>
            <a:r>
              <a:rPr lang="en-US" sz="800" smtClean="0"/>
              <a:t/>
            </a:r>
            <a:br>
              <a:rPr lang="en-US" sz="800" smtClean="0"/>
            </a:br>
            <a:r>
              <a:rPr lang="en-US" sz="800" smtClean="0"/>
              <a:t>(4) This section does not apply to an individual who is the subject of the hazing, regardless of whether the individual voluntarily allowed himself or herself to be hazed. </a:t>
            </a:r>
            <a:br>
              <a:rPr lang="en-US" sz="800" smtClean="0"/>
            </a:br>
            <a:r>
              <a:rPr lang="en-US" sz="800" smtClean="0"/>
              <a:t/>
            </a:r>
            <a:br>
              <a:rPr lang="en-US" sz="800" smtClean="0"/>
            </a:br>
            <a:r>
              <a:rPr lang="en-US" sz="800" smtClean="0"/>
              <a:t>(5) This section does not apply to an activity that is normal and customary in an athletic, physical education, military training, or similar program sanctioned by the educational institution. </a:t>
            </a:r>
            <a:br>
              <a:rPr lang="en-US" sz="800" smtClean="0"/>
            </a:br>
            <a:r>
              <a:rPr lang="en-US" sz="800" smtClean="0"/>
              <a:t/>
            </a:r>
            <a:br>
              <a:rPr lang="en-US" sz="800" smtClean="0"/>
            </a:br>
            <a:endParaRPr lang="en-US" sz="800" smtClean="0"/>
          </a:p>
        </p:txBody>
      </p:sp>
      <p:sp>
        <p:nvSpPr>
          <p:cNvPr id="99332" name="Rectangle 4"/>
          <p:cNvSpPr>
            <a:spLocks noGrp="1"/>
          </p:cNvSpPr>
          <p:nvPr>
            <p:ph type="body" sz="half" idx="4294967295"/>
          </p:nvPr>
        </p:nvSpPr>
        <p:spPr>
          <a:xfrm>
            <a:off x="4495800" y="1219200"/>
            <a:ext cx="4038600" cy="3429000"/>
          </a:xfrm>
        </p:spPr>
        <p:txBody>
          <a:bodyPr/>
          <a:lstStyle/>
          <a:p>
            <a:pPr eaLnBrk="1" hangingPunct="1">
              <a:lnSpc>
                <a:spcPct val="80000"/>
              </a:lnSpc>
            </a:pPr>
            <a:r>
              <a:rPr lang="en-US" sz="800" smtClean="0"/>
              <a:t>(6) It is not a defense to a prosecution for a crime under this section that the individual against whom the hazing was directed consented to or acquiesced in the hazing. </a:t>
            </a:r>
            <a:br>
              <a:rPr lang="en-US" sz="800" smtClean="0"/>
            </a:br>
            <a:r>
              <a:rPr lang="en-US" sz="800" smtClean="0"/>
              <a:t/>
            </a:r>
            <a:br>
              <a:rPr lang="en-US" sz="800" smtClean="0"/>
            </a:br>
            <a:r>
              <a:rPr lang="en-US" sz="800" smtClean="0"/>
              <a:t>(7) As used in this section: </a:t>
            </a:r>
            <a:br>
              <a:rPr lang="en-US" sz="800" smtClean="0"/>
            </a:br>
            <a:r>
              <a:rPr lang="en-US" sz="800" smtClean="0"/>
              <a:t/>
            </a:r>
            <a:br>
              <a:rPr lang="en-US" sz="800" smtClean="0"/>
            </a:br>
            <a:r>
              <a:rPr lang="en-US" sz="800" smtClean="0"/>
              <a:t>(a) “Educational institution” means a public or private school that is a middle school, junior high school, high school, vocational school, college, or university located in this state. </a:t>
            </a:r>
            <a:br>
              <a:rPr lang="en-US" sz="800" smtClean="0"/>
            </a:br>
            <a:r>
              <a:rPr lang="en-US" sz="800" smtClean="0"/>
              <a:t/>
            </a:r>
            <a:br>
              <a:rPr lang="en-US" sz="800" smtClean="0"/>
            </a:br>
            <a:r>
              <a:rPr lang="en-US" sz="800" smtClean="0"/>
              <a:t>(b) “Hazing” means an intentional, knowing, or reckless act by a person acting alone or acting with others that is directed against an individual and that the person knew or should have known endangers the physical health or safety of the individual, and that is done for the purpose of pledging, being initiated into, affiliating with, participating in, holding office in, or maintaining membership in any organization.</a:t>
            </a:r>
          </a:p>
          <a:p>
            <a:pPr eaLnBrk="1" hangingPunct="1">
              <a:lnSpc>
                <a:spcPct val="80000"/>
              </a:lnSpc>
            </a:pPr>
            <a:r>
              <a:rPr lang="en-US" sz="800" smtClean="0"/>
              <a:t> Subject to subsection (5), hazing includes any of the following that is done for such a purpose: </a:t>
            </a:r>
            <a:br>
              <a:rPr lang="en-US" sz="800" smtClean="0"/>
            </a:br>
            <a:r>
              <a:rPr lang="en-US" sz="800" smtClean="0"/>
              <a:t/>
            </a:r>
            <a:br>
              <a:rPr lang="en-US" sz="800" smtClean="0"/>
            </a:br>
            <a:r>
              <a:rPr lang="en-US" sz="800" smtClean="0"/>
              <a:t>(i) Physical brutality, such as whipping, beating, striking, branding, electronic shocking, placing of a harmful substance on the body, or similar activity. </a:t>
            </a:r>
            <a:br>
              <a:rPr lang="en-US" sz="800" smtClean="0"/>
            </a:br>
            <a:r>
              <a:rPr lang="en-US" sz="800" smtClean="0"/>
              <a:t/>
            </a:r>
            <a:br>
              <a:rPr lang="en-US" sz="800" smtClean="0"/>
            </a:br>
            <a:r>
              <a:rPr lang="en-US" sz="800" smtClean="0"/>
              <a:t>(ii) Physical activity, such as sleep deprivation, exposure to the elements, confinement in a small space, or calisthenics, that subjects the other person to an unreasonable risk of harm or that adversely affects the physical health or safety of the individual. </a:t>
            </a:r>
            <a:br>
              <a:rPr lang="en-US" sz="800" smtClean="0"/>
            </a:br>
            <a:r>
              <a:rPr lang="en-US" sz="800" smtClean="0"/>
              <a:t/>
            </a:r>
            <a:br>
              <a:rPr lang="en-US" sz="800" smtClean="0"/>
            </a:br>
            <a:r>
              <a:rPr lang="en-US" sz="800" smtClean="0"/>
              <a:t>(iii) Activity involving consumption of a food, liquid, alcoholic beverage, liquor, drug, or other substance that subjects the individual to an unreasonable risk of harm or that adversely affects the physical health or safety of the individual. </a:t>
            </a:r>
            <a:br>
              <a:rPr lang="en-US" sz="800" smtClean="0"/>
            </a:br>
            <a:r>
              <a:rPr lang="en-US" sz="800" smtClean="0"/>
              <a:t/>
            </a:r>
            <a:br>
              <a:rPr lang="en-US" sz="800" smtClean="0"/>
            </a:br>
            <a:r>
              <a:rPr lang="en-US" sz="800" smtClean="0"/>
              <a:t>(iv) Activity that induces, causes, or requires an individual to perform a duty or task that involves the commission of a crime or an act of hazing. </a:t>
            </a:r>
            <a:br>
              <a:rPr lang="en-US" sz="800" smtClean="0"/>
            </a:br>
            <a:r>
              <a:rPr lang="en-US" sz="800" smtClean="0"/>
              <a:t/>
            </a:r>
            <a:br>
              <a:rPr lang="en-US" sz="800" smtClean="0"/>
            </a:br>
            <a:r>
              <a:rPr lang="en-US" sz="800" smtClean="0"/>
              <a:t>(c) “Organization” means a fraternity, sorority, association, corporation, order, society, corps, cooperative, club, service group, social group, athletic team, or similar group whose members are primarily students at an educational institution. </a:t>
            </a:r>
            <a:br>
              <a:rPr lang="en-US" sz="800" smtClean="0"/>
            </a:br>
            <a:r>
              <a:rPr lang="en-US" sz="800" smtClean="0"/>
              <a:t/>
            </a:r>
            <a:br>
              <a:rPr lang="en-US" sz="800" smtClean="0"/>
            </a:br>
            <a:r>
              <a:rPr lang="en-US" sz="800" smtClean="0"/>
              <a:t>(d) “Pledge” means an individual who has been accepted by, is considering an offer of membership from, or is in the process of qualifying for membership in any organization. </a:t>
            </a:r>
            <a:br>
              <a:rPr lang="en-US" sz="800" smtClean="0"/>
            </a:br>
            <a:r>
              <a:rPr lang="en-US" sz="800" smtClean="0"/>
              <a:t/>
            </a:r>
            <a:br>
              <a:rPr lang="en-US" sz="800" smtClean="0"/>
            </a:br>
            <a:r>
              <a:rPr lang="en-US" sz="800" smtClean="0"/>
              <a:t>(e) “Pledging” means any action or activity related to becoming a member of an organization. </a:t>
            </a:r>
            <a:br>
              <a:rPr lang="en-US" sz="800" smtClean="0"/>
            </a:br>
            <a:r>
              <a:rPr lang="en-US" sz="800" smtClean="0"/>
              <a:t/>
            </a:r>
            <a:br>
              <a:rPr lang="en-US" sz="800" smtClean="0"/>
            </a:br>
            <a:r>
              <a:rPr lang="en-US" sz="800" smtClean="0"/>
              <a:t>(f) “Serious impairment of a body function” means that term as defined in section 479a. </a:t>
            </a:r>
            <a:br>
              <a:rPr lang="en-US" sz="800" smtClean="0"/>
            </a:br>
            <a:r>
              <a:rPr lang="en-US" sz="800" smtClean="0"/>
              <a:t/>
            </a:r>
            <a:br>
              <a:rPr lang="en-US" sz="800" smtClean="0"/>
            </a:br>
            <a:r>
              <a:rPr lang="en-US" sz="800" smtClean="0"/>
              <a:t>(8) This section shall be known and may be cited as “Garret's law.”</a:t>
            </a:r>
          </a:p>
        </p:txBody>
      </p:sp>
    </p:spTree>
  </p:cSld>
  <p:clrMapOvr>
    <a:masterClrMapping/>
  </p:clrMapOvr>
  <p:transition advClick="0" advTm="59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fade">
                                      <p:cBhvr>
                                        <p:cTn id="7" dur="2000"/>
                                        <p:tgtEl>
                                          <p:spTgt spid="99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9331">
                                            <p:txEl>
                                              <p:pRg st="2" end="2"/>
                                            </p:txEl>
                                          </p:spTgt>
                                        </p:tgtEl>
                                        <p:attrNameLst>
                                          <p:attrName>style.visibility</p:attrName>
                                        </p:attrNameLst>
                                      </p:cBhvr>
                                      <p:to>
                                        <p:strVal val="visible"/>
                                      </p:to>
                                    </p:set>
                                    <p:animEffect transition="in" filter="fade">
                                      <p:cBhvr>
                                        <p:cTn id="12" dur="2000"/>
                                        <p:tgtEl>
                                          <p:spTgt spid="9933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9332">
                                            <p:txEl>
                                              <p:pRg st="0" end="0"/>
                                            </p:txEl>
                                          </p:spTgt>
                                        </p:tgtEl>
                                        <p:attrNameLst>
                                          <p:attrName>style.visibility</p:attrName>
                                        </p:attrNameLst>
                                      </p:cBhvr>
                                      <p:to>
                                        <p:strVal val="visible"/>
                                      </p:to>
                                    </p:set>
                                    <p:animEffect transition="in" filter="fade">
                                      <p:cBhvr>
                                        <p:cTn id="17" dur="2000"/>
                                        <p:tgtEl>
                                          <p:spTgt spid="9933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9332">
                                            <p:txEl>
                                              <p:pRg st="1" end="1"/>
                                            </p:txEl>
                                          </p:spTgt>
                                        </p:tgtEl>
                                        <p:attrNameLst>
                                          <p:attrName>style.visibility</p:attrName>
                                        </p:attrNameLst>
                                      </p:cBhvr>
                                      <p:to>
                                        <p:strVal val="visible"/>
                                      </p:to>
                                    </p:set>
                                    <p:animEffect transition="in" filter="fade">
                                      <p:cBhvr>
                                        <p:cTn id="22" dur="2000"/>
                                        <p:tgtEl>
                                          <p:spTgt spid="9933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P spid="9933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idx="4294967295"/>
          </p:nvPr>
        </p:nvSpPr>
        <p:spPr bwMode="auto">
          <a:xfrm>
            <a:off x="2286000" y="1219200"/>
            <a:ext cx="6858000" cy="1143000"/>
          </a:xfrm>
          <a:prstGeom prst="rect">
            <a:avLst/>
          </a:prstGeom>
          <a:noFill/>
          <a:ln>
            <a:miter lim="800000"/>
            <a:headEnd/>
            <a:tailEnd/>
          </a:ln>
        </p:spPr>
        <p:txBody>
          <a:bodyPr/>
          <a:lstStyle/>
          <a:p>
            <a:pPr eaLnBrk="1" hangingPunct="1"/>
            <a:r>
              <a:rPr lang="en-US" sz="3600" smtClean="0"/>
              <a:t>Enforcement vs. Inspection</a:t>
            </a:r>
          </a:p>
        </p:txBody>
      </p:sp>
      <p:sp>
        <p:nvSpPr>
          <p:cNvPr id="66562" name="Rectangle 3"/>
          <p:cNvSpPr>
            <a:spLocks noGrp="1"/>
          </p:cNvSpPr>
          <p:nvPr>
            <p:ph type="body" idx="4294967295"/>
          </p:nvPr>
        </p:nvSpPr>
        <p:spPr>
          <a:xfrm>
            <a:off x="457200" y="2438400"/>
            <a:ext cx="8229600" cy="3840163"/>
          </a:xfrm>
        </p:spPr>
        <p:txBody>
          <a:bodyPr/>
          <a:lstStyle/>
          <a:p>
            <a:pPr eaLnBrk="1" hangingPunct="1"/>
            <a:r>
              <a:rPr lang="en-US" sz="2800" smtClean="0"/>
              <a:t>What procedures are in place to encourage self-monitoring (inspections: proactive measures)?</a:t>
            </a:r>
          </a:p>
          <a:p>
            <a:pPr lvl="1" eaLnBrk="1" hangingPunct="1"/>
            <a:r>
              <a:rPr lang="en-US" sz="2400" smtClean="0"/>
              <a:t>How is this information used?</a:t>
            </a:r>
          </a:p>
          <a:p>
            <a:pPr eaLnBrk="1" hangingPunct="1"/>
            <a:r>
              <a:rPr lang="en-US" sz="2800" smtClean="0"/>
              <a:t>What judicial procedures (enforcement: reactive measures) need to be in place?</a:t>
            </a:r>
          </a:p>
          <a:p>
            <a:pPr lvl="1" eaLnBrk="1" hangingPunct="1"/>
            <a:r>
              <a:rPr lang="en-US" sz="2000" smtClean="0"/>
              <a:t>How often is the Tribunal Process utilized?</a:t>
            </a:r>
          </a:p>
          <a:p>
            <a:pPr lvl="1" eaLnBrk="1" hangingPunct="1"/>
            <a:r>
              <a:rPr lang="en-US" sz="2000" smtClean="0"/>
              <a:t>How often do we refer to the Code of Conduct?</a:t>
            </a:r>
          </a:p>
          <a:p>
            <a:pPr lvl="1" eaLnBrk="1" hangingPunct="1"/>
            <a:r>
              <a:rPr lang="en-US" sz="2000" smtClean="0"/>
              <a:t>How often do we refer to the Code of Ethics?</a:t>
            </a:r>
            <a:r>
              <a:rPr lang="en-US" sz="2400" smtClean="0"/>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761" name="Rectangle 2"/>
          <p:cNvSpPr>
            <a:spLocks noGrp="1" noChangeArrowheads="1"/>
          </p:cNvSpPr>
          <p:nvPr>
            <p:ph type="title" idx="4294967295"/>
          </p:nvPr>
        </p:nvSpPr>
        <p:spPr bwMode="auto">
          <a:xfrm>
            <a:off x="533400" y="3048000"/>
            <a:ext cx="8229600" cy="1143000"/>
          </a:xfrm>
          <a:prstGeom prst="rect">
            <a:avLst/>
          </a:prstGeom>
          <a:noFill/>
          <a:ln>
            <a:miter lim="800000"/>
            <a:headEnd/>
            <a:tailEnd/>
          </a:ln>
        </p:spPr>
        <p:txBody>
          <a:bodyPr/>
          <a:lstStyle/>
          <a:p>
            <a:pPr eaLnBrk="1" hangingPunct="1"/>
            <a:r>
              <a:rPr lang="en-US" sz="4800" b="1" u="sng" smtClean="0">
                <a:latin typeface="Times New Roman" pitchFamily="18" charset="0"/>
              </a:rPr>
              <a:t>Ohio Hazing Law</a:t>
            </a:r>
            <a:r>
              <a:rPr lang="en-US" sz="4000" b="1" smtClean="0"/>
              <a:t/>
            </a:r>
            <a:br>
              <a:rPr lang="en-US" sz="4000" b="1" smtClean="0"/>
            </a:br>
            <a:endParaRPr lang="en-US" sz="4000" b="1" smtClean="0"/>
          </a:p>
        </p:txBody>
      </p:sp>
      <p:sp>
        <p:nvSpPr>
          <p:cNvPr id="102403" name="Rectangle 3"/>
          <p:cNvSpPr>
            <a:spLocks noGrp="1"/>
          </p:cNvSpPr>
          <p:nvPr>
            <p:ph type="body" idx="4294967295"/>
          </p:nvPr>
        </p:nvSpPr>
        <p:spPr/>
        <p:txBody>
          <a:bodyPr/>
          <a:lstStyle/>
          <a:p>
            <a:pPr eaLnBrk="1" hangingPunct="1"/>
            <a:endParaRPr lang="en-US" smtClean="0"/>
          </a:p>
        </p:txBody>
      </p:sp>
    </p:spTree>
  </p:cSld>
  <p:clrMapOvr>
    <a:masterClrMapping/>
  </p:clrMapOvr>
  <p:transition advClick="0" advTm="7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nodePh="1">
                                  <p:stCondLst>
                                    <p:cond delay="0"/>
                                  </p:stCondLst>
                                  <p:endCondLst>
                                    <p:cond evt="begin" delay="0">
                                      <p:tn val="5"/>
                                    </p:cond>
                                  </p:endCondLst>
                                  <p:childTnLst>
                                    <p:set>
                                      <p:cBhvr>
                                        <p:cTn id="6" dur="1" fill="hold">
                                          <p:stCondLst>
                                            <p:cond delay="0"/>
                                          </p:stCondLst>
                                        </p:cTn>
                                        <p:tgtEl>
                                          <p:spTgt spid="102403">
                                            <p:txEl>
                                              <p:pRg st="0" end="0"/>
                                            </p:txEl>
                                          </p:spTgt>
                                        </p:tgtEl>
                                        <p:attrNameLst>
                                          <p:attrName>style.visibility</p:attrName>
                                        </p:attrNameLst>
                                      </p:cBhvr>
                                      <p:to>
                                        <p:strVal val="visible"/>
                                      </p:to>
                                    </p:set>
                                    <p:animEffect transition="in" filter="circle(in)">
                                      <p:cBhvr>
                                        <p:cTn id="7" dur="2000"/>
                                        <p:tgtEl>
                                          <p:spTgt spid="1024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8785" name="Rectangle 2"/>
          <p:cNvSpPr>
            <a:spLocks noGrp="1" noChangeArrowheads="1"/>
          </p:cNvSpPr>
          <p:nvPr>
            <p:ph type="title" idx="4294967295"/>
          </p:nvPr>
        </p:nvSpPr>
        <p:spPr bwMode="auto">
          <a:xfrm>
            <a:off x="457200" y="274638"/>
            <a:ext cx="8229600" cy="1143000"/>
          </a:xfrm>
          <a:prstGeom prst="rect">
            <a:avLst/>
          </a:prstGeom>
          <a:noFill/>
          <a:ln>
            <a:miter lim="800000"/>
            <a:headEnd/>
            <a:tailEnd/>
          </a:ln>
        </p:spPr>
        <p:txBody>
          <a:bodyPr/>
          <a:lstStyle/>
          <a:p>
            <a:pPr eaLnBrk="1" hangingPunct="1"/>
            <a:endParaRPr lang="en-US" smtClean="0"/>
          </a:p>
        </p:txBody>
      </p:sp>
      <p:sp>
        <p:nvSpPr>
          <p:cNvPr id="103427" name="Rectangle 3"/>
          <p:cNvSpPr>
            <a:spLocks noGrp="1"/>
          </p:cNvSpPr>
          <p:nvPr>
            <p:ph type="body" idx="4294967295"/>
          </p:nvPr>
        </p:nvSpPr>
        <p:spPr/>
        <p:txBody>
          <a:bodyPr/>
          <a:lstStyle/>
          <a:p>
            <a:pPr eaLnBrk="1" hangingPunct="1">
              <a:lnSpc>
                <a:spcPct val="80000"/>
              </a:lnSpc>
            </a:pPr>
            <a:r>
              <a:rPr lang="en-US" sz="1200" smtClean="0"/>
              <a:t>The State of Ohio's Hazing Law is set forth in Section 2307.44 of the Ohio Revised Code. Any person who is subjected to hazing, as defined in division (A) of Section 2903.31 of the Revise Code, may commence a civil action for injury or damages, including mental and physical pain and suffering, that result from the hazing. The action may be brought against any participants in the hazing, any organization whose local or national directors, trustees, or officers authorized, requested, commanded, or tolerated the hazing. If the hazing involves students in a primary, secondary, or post-secondary school, university, college, or any other educational institution, an action may also be brought against any administrator, employee, or faculty member of the school, university, college, or other educational institution. If an administrator, employee, or faculty member is found liable in a civil action for hazing, then notwithstanding Chapter 2743. of the Revised Code, the school, university, college, or other educational institution that employed the administrator, employee, or faculty member may also be held liable. The negligence or consent of the plaintiff or any assumption of the risk by the plaintiff is not a defense to an action brought pursuant to this section. In an action against a school, university, college, or other educational institution, it is an affirmative defense that the school, university, college or other institution was actively enforcing a policy against hazing at the time the cause of action arose. </a:t>
            </a:r>
          </a:p>
          <a:p>
            <a:pPr eaLnBrk="1" hangingPunct="1">
              <a:lnSpc>
                <a:spcPct val="80000"/>
              </a:lnSpc>
            </a:pPr>
            <a:endParaRPr lang="en-US" sz="1200" smtClean="0"/>
          </a:p>
          <a:p>
            <a:pPr eaLnBrk="1" hangingPunct="1">
              <a:lnSpc>
                <a:spcPct val="80000"/>
              </a:lnSpc>
            </a:pPr>
            <a:r>
              <a:rPr lang="en-US" sz="1200" smtClean="0"/>
              <a:t>Section</a:t>
            </a:r>
            <a:br>
              <a:rPr lang="en-US" sz="1200" smtClean="0"/>
            </a:br>
            <a:r>
              <a:rPr lang="en-US" sz="1200" smtClean="0"/>
              <a:t>2903.31 (A)As used in this section, "hazing" means doing any act or coercing another, including the victim, to do any act of initiation into any student or other organization that causes or creates a substantial risk of causing mental or physical harm to any person. (B)(1)No person shall recklessly participate in the hazing of another. (2)No administrator, employee, or faculty member of any primary, secondary, or post-secondary school or of any other educational institution, public or private, shall recklessly permit the hazing of any person. (C)No administrator, employee, or faculty member of any primary, secondary, or post-secondary school or of any other educational institution, public or private, shall recklessly permit the hazing of any person. </a:t>
            </a:r>
          </a:p>
        </p:txBody>
      </p:sp>
    </p:spTree>
  </p:cSld>
  <p:clrMapOvr>
    <a:masterClrMapping/>
  </p:clrMapOvr>
  <p:transition advClick="0" advTm="59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animEffect transition="in" filter="fade">
                                      <p:cBhvr>
                                        <p:cTn id="7" dur="2000"/>
                                        <p:tgtEl>
                                          <p:spTgt spid="1034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3427">
                                            <p:txEl>
                                              <p:pRg st="2" end="2"/>
                                            </p:txEl>
                                          </p:spTgt>
                                        </p:tgtEl>
                                        <p:attrNameLst>
                                          <p:attrName>style.visibility</p:attrName>
                                        </p:attrNameLst>
                                      </p:cBhvr>
                                      <p:to>
                                        <p:strVal val="visible"/>
                                      </p:to>
                                    </p:set>
                                    <p:animEffect transition="in" filter="fade">
                                      <p:cBhvr>
                                        <p:cTn id="12" dur="2000"/>
                                        <p:tgtEl>
                                          <p:spTgt spid="1034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idx="4294967295"/>
          </p:nvPr>
        </p:nvSpPr>
        <p:spPr bwMode="auto">
          <a:xfrm>
            <a:off x="2286000" y="1219200"/>
            <a:ext cx="6858000" cy="1143000"/>
          </a:xfrm>
          <a:prstGeom prst="rect">
            <a:avLst/>
          </a:prstGeom>
          <a:noFill/>
          <a:ln>
            <a:miter lim="800000"/>
            <a:headEnd/>
            <a:tailEnd/>
          </a:ln>
        </p:spPr>
        <p:txBody>
          <a:bodyPr/>
          <a:lstStyle/>
          <a:p>
            <a:pPr eaLnBrk="1" hangingPunct="1"/>
            <a:r>
              <a:rPr lang="en-US" sz="3600" smtClean="0"/>
              <a:t>Negligence</a:t>
            </a:r>
          </a:p>
        </p:txBody>
      </p:sp>
      <p:sp>
        <p:nvSpPr>
          <p:cNvPr id="119810" name="Rectangle 3"/>
          <p:cNvSpPr>
            <a:spLocks noGrp="1"/>
          </p:cNvSpPr>
          <p:nvPr>
            <p:ph type="body" idx="4294967295"/>
          </p:nvPr>
        </p:nvSpPr>
        <p:spPr/>
        <p:txBody>
          <a:bodyPr/>
          <a:lstStyle/>
          <a:p>
            <a:pPr eaLnBrk="1" hangingPunct="1">
              <a:lnSpc>
                <a:spcPct val="90000"/>
              </a:lnSpc>
              <a:buFont typeface="Arial" charset="0"/>
              <a:buNone/>
            </a:pPr>
            <a:r>
              <a:rPr lang="en-US" smtClean="0"/>
              <a:t>Components of Negligence:</a:t>
            </a:r>
          </a:p>
          <a:p>
            <a:pPr eaLnBrk="1" hangingPunct="1">
              <a:lnSpc>
                <a:spcPct val="90000"/>
              </a:lnSpc>
            </a:pPr>
            <a:r>
              <a:rPr lang="en-US" smtClean="0"/>
              <a:t>Duty</a:t>
            </a:r>
          </a:p>
          <a:p>
            <a:pPr lvl="1" eaLnBrk="1" hangingPunct="1">
              <a:lnSpc>
                <a:spcPct val="90000"/>
              </a:lnSpc>
            </a:pPr>
            <a:r>
              <a:rPr lang="en-US" smtClean="0"/>
              <a:t>Example: Not provide alcohol to minors</a:t>
            </a:r>
          </a:p>
          <a:p>
            <a:pPr eaLnBrk="1" hangingPunct="1">
              <a:lnSpc>
                <a:spcPct val="90000"/>
              </a:lnSpc>
            </a:pPr>
            <a:r>
              <a:rPr lang="en-US" smtClean="0"/>
              <a:t>Failure to perform duty</a:t>
            </a:r>
          </a:p>
          <a:p>
            <a:pPr lvl="1" eaLnBrk="1" hangingPunct="1">
              <a:lnSpc>
                <a:spcPct val="90000"/>
              </a:lnSpc>
            </a:pPr>
            <a:r>
              <a:rPr lang="en-US" smtClean="0"/>
              <a:t>Alcohol provided to minor</a:t>
            </a:r>
          </a:p>
          <a:p>
            <a:pPr eaLnBrk="1" hangingPunct="1">
              <a:lnSpc>
                <a:spcPct val="90000"/>
              </a:lnSpc>
            </a:pPr>
            <a:r>
              <a:rPr lang="en-US" smtClean="0"/>
              <a:t>Injury resulting from failure to perform duty</a:t>
            </a:r>
          </a:p>
          <a:p>
            <a:pPr lvl="1" eaLnBrk="1" hangingPunct="1">
              <a:lnSpc>
                <a:spcPct val="90000"/>
              </a:lnSpc>
            </a:pPr>
            <a:r>
              <a:rPr lang="en-US" smtClean="0"/>
              <a:t>Minor gets alcohol poisoning</a:t>
            </a:r>
          </a:p>
          <a:p>
            <a:pPr eaLnBrk="1" hangingPunct="1">
              <a:lnSpc>
                <a:spcPct val="90000"/>
              </a:lnSpc>
              <a:buFont typeface="Arial" charset="0"/>
              <a:buNone/>
            </a:pPr>
            <a:endParaRPr lang="en-US"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ChangeArrowheads="1"/>
          </p:cNvSpPr>
          <p:nvPr>
            <p:ph type="title" idx="4294967295"/>
          </p:nvPr>
        </p:nvSpPr>
        <p:spPr bwMode="auto">
          <a:xfrm>
            <a:off x="2286000" y="1219200"/>
            <a:ext cx="6858000" cy="1143000"/>
          </a:xfrm>
          <a:prstGeom prst="rect">
            <a:avLst/>
          </a:prstGeom>
          <a:noFill/>
          <a:ln>
            <a:miter lim="800000"/>
            <a:headEnd/>
            <a:tailEnd/>
          </a:ln>
        </p:spPr>
        <p:txBody>
          <a:bodyPr/>
          <a:lstStyle/>
          <a:p>
            <a:pPr eaLnBrk="1" hangingPunct="1"/>
            <a:r>
              <a:rPr lang="en-US" sz="3600" smtClean="0"/>
              <a:t>Claims</a:t>
            </a:r>
          </a:p>
        </p:txBody>
      </p:sp>
      <p:sp>
        <p:nvSpPr>
          <p:cNvPr id="120834" name="Rectangle 3"/>
          <p:cNvSpPr>
            <a:spLocks noGrp="1"/>
          </p:cNvSpPr>
          <p:nvPr>
            <p:ph type="body" idx="4294967295"/>
          </p:nvPr>
        </p:nvSpPr>
        <p:spPr/>
        <p:txBody>
          <a:bodyPr/>
          <a:lstStyle/>
          <a:p>
            <a:pPr eaLnBrk="1" hangingPunct="1">
              <a:lnSpc>
                <a:spcPct val="80000"/>
              </a:lnSpc>
            </a:pPr>
            <a:r>
              <a:rPr lang="en-US" sz="2800" smtClean="0"/>
              <a:t>Over 90% of claims involve alcohol</a:t>
            </a:r>
          </a:p>
          <a:p>
            <a:pPr eaLnBrk="1" hangingPunct="1">
              <a:lnSpc>
                <a:spcPct val="80000"/>
              </a:lnSpc>
            </a:pPr>
            <a:r>
              <a:rPr lang="en-US" sz="2800" smtClean="0"/>
              <a:t>Risky behaviors that leave us most vulnerable to insurance claims</a:t>
            </a:r>
          </a:p>
          <a:p>
            <a:pPr lvl="1" eaLnBrk="1" hangingPunct="1">
              <a:lnSpc>
                <a:spcPct val="80000"/>
              </a:lnSpc>
            </a:pPr>
            <a:r>
              <a:rPr lang="en-US" sz="2400" smtClean="0"/>
              <a:t>Hazing</a:t>
            </a:r>
          </a:p>
          <a:p>
            <a:pPr lvl="1" eaLnBrk="1" hangingPunct="1">
              <a:lnSpc>
                <a:spcPct val="80000"/>
              </a:lnSpc>
            </a:pPr>
            <a:r>
              <a:rPr lang="en-US" sz="2400" smtClean="0"/>
              <a:t>Alcohol</a:t>
            </a:r>
          </a:p>
          <a:p>
            <a:pPr eaLnBrk="1" hangingPunct="1">
              <a:lnSpc>
                <a:spcPct val="80000"/>
              </a:lnSpc>
            </a:pPr>
            <a:r>
              <a:rPr lang="en-US" sz="2800" smtClean="0"/>
              <a:t>After-effects</a:t>
            </a:r>
          </a:p>
          <a:p>
            <a:pPr lvl="1" eaLnBrk="1" hangingPunct="1">
              <a:lnSpc>
                <a:spcPct val="80000"/>
              </a:lnSpc>
            </a:pPr>
            <a:r>
              <a:rPr lang="en-US" sz="2400" smtClean="0"/>
              <a:t>Higher insurance rates</a:t>
            </a:r>
          </a:p>
          <a:p>
            <a:pPr lvl="1" eaLnBrk="1" hangingPunct="1">
              <a:lnSpc>
                <a:spcPct val="80000"/>
              </a:lnSpc>
            </a:pPr>
            <a:r>
              <a:rPr lang="en-US" sz="2400" smtClean="0"/>
              <a:t>Insurance Policy Changes (more/different rules)</a:t>
            </a:r>
          </a:p>
          <a:p>
            <a:pPr lvl="1" eaLnBrk="1" hangingPunct="1">
              <a:lnSpc>
                <a:spcPct val="80000"/>
              </a:lnSpc>
            </a:pPr>
            <a:r>
              <a:rPr lang="en-US" sz="2400" smtClean="0"/>
              <a:t>More external (school/community) and internal (fraternity) scrutiny</a:t>
            </a:r>
          </a:p>
          <a:p>
            <a:pPr eaLnBrk="1" hangingPunct="1">
              <a:lnSpc>
                <a:spcPct val="80000"/>
              </a:lnSpc>
              <a:buFont typeface="Arial" charset="0"/>
              <a:buNone/>
            </a:pPr>
            <a:endParaRPr lang="en-US" sz="280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idx="4294967295"/>
          </p:nvPr>
        </p:nvSpPr>
        <p:spPr bwMode="auto">
          <a:xfrm>
            <a:off x="2286000" y="1219200"/>
            <a:ext cx="6858000" cy="1143000"/>
          </a:xfrm>
          <a:prstGeom prst="rect">
            <a:avLst/>
          </a:prstGeom>
          <a:noFill/>
          <a:ln>
            <a:miter lim="800000"/>
            <a:headEnd/>
            <a:tailEnd/>
          </a:ln>
        </p:spPr>
        <p:txBody>
          <a:bodyPr/>
          <a:lstStyle/>
          <a:p>
            <a:pPr eaLnBrk="1" hangingPunct="1"/>
            <a:r>
              <a:rPr lang="en-US" sz="3600" smtClean="0"/>
              <a:t>Examples of Claims</a:t>
            </a:r>
          </a:p>
        </p:txBody>
      </p:sp>
      <p:sp>
        <p:nvSpPr>
          <p:cNvPr id="121858" name="Rectangle 3"/>
          <p:cNvSpPr>
            <a:spLocks noGrp="1"/>
          </p:cNvSpPr>
          <p:nvPr>
            <p:ph type="body" idx="4294967295"/>
          </p:nvPr>
        </p:nvSpPr>
        <p:spPr/>
        <p:txBody>
          <a:bodyPr/>
          <a:lstStyle/>
          <a:p>
            <a:pPr eaLnBrk="1" hangingPunct="1">
              <a:lnSpc>
                <a:spcPct val="90000"/>
              </a:lnSpc>
              <a:buFont typeface="Arial" charset="0"/>
              <a:buNone/>
            </a:pPr>
            <a:r>
              <a:rPr lang="en-US" sz="2400" smtClean="0"/>
              <a:t>FACTS</a:t>
            </a:r>
          </a:p>
          <a:p>
            <a:pPr eaLnBrk="1" hangingPunct="1">
              <a:lnSpc>
                <a:spcPct val="90000"/>
              </a:lnSpc>
            </a:pPr>
            <a:r>
              <a:rPr lang="en-US" sz="2400" smtClean="0"/>
              <a:t>Fraternity members fired a potato gun which struck the eye of a student</a:t>
            </a:r>
          </a:p>
          <a:p>
            <a:pPr eaLnBrk="1" hangingPunct="1">
              <a:lnSpc>
                <a:spcPct val="90000"/>
              </a:lnSpc>
            </a:pPr>
            <a:r>
              <a:rPr lang="en-US" sz="2400" smtClean="0"/>
              <a:t>Student filed suit against members</a:t>
            </a:r>
          </a:p>
          <a:p>
            <a:pPr eaLnBrk="1" hangingPunct="1">
              <a:lnSpc>
                <a:spcPct val="90000"/>
              </a:lnSpc>
            </a:pPr>
            <a:r>
              <a:rPr lang="en-US" sz="2400" smtClean="0"/>
              <a:t>Individuals (including person that loaded gun, person that fired gun, person that supplied the potato, and person that held gun) were found liable</a:t>
            </a:r>
          </a:p>
          <a:p>
            <a:pPr eaLnBrk="1" hangingPunct="1">
              <a:lnSpc>
                <a:spcPct val="90000"/>
              </a:lnSpc>
            </a:pPr>
            <a:r>
              <a:rPr lang="en-US" sz="2400" smtClean="0"/>
              <a:t>Payout: $500,000 combined</a:t>
            </a:r>
          </a:p>
          <a:p>
            <a:pPr lvl="1" eaLnBrk="1" hangingPunct="1">
              <a:lnSpc>
                <a:spcPct val="90000"/>
              </a:lnSpc>
            </a:pPr>
            <a:r>
              <a:rPr lang="en-US" sz="2000" smtClean="0"/>
              <a:t>How much money did YOUR chapter bring in to IOTA this year?</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ChangeArrowheads="1"/>
          </p:cNvSpPr>
          <p:nvPr>
            <p:ph type="title" idx="4294967295"/>
          </p:nvPr>
        </p:nvSpPr>
        <p:spPr bwMode="auto">
          <a:xfrm>
            <a:off x="2286000" y="1219200"/>
            <a:ext cx="6858000" cy="1143000"/>
          </a:xfrm>
          <a:prstGeom prst="rect">
            <a:avLst/>
          </a:prstGeom>
          <a:noFill/>
          <a:ln>
            <a:miter lim="800000"/>
            <a:headEnd/>
            <a:tailEnd/>
          </a:ln>
        </p:spPr>
        <p:txBody>
          <a:bodyPr/>
          <a:lstStyle/>
          <a:p>
            <a:pPr eaLnBrk="1" hangingPunct="1"/>
            <a:r>
              <a:rPr lang="en-US" sz="3600" smtClean="0"/>
              <a:t>Examples of Claims</a:t>
            </a:r>
          </a:p>
        </p:txBody>
      </p:sp>
      <p:sp>
        <p:nvSpPr>
          <p:cNvPr id="122882" name="Rectangle 3"/>
          <p:cNvSpPr>
            <a:spLocks noGrp="1"/>
          </p:cNvSpPr>
          <p:nvPr>
            <p:ph type="body" idx="4294967295"/>
          </p:nvPr>
        </p:nvSpPr>
        <p:spPr/>
        <p:txBody>
          <a:bodyPr/>
          <a:lstStyle/>
          <a:p>
            <a:pPr eaLnBrk="1" hangingPunct="1">
              <a:lnSpc>
                <a:spcPct val="90000"/>
              </a:lnSpc>
              <a:buFont typeface="Arial" charset="0"/>
              <a:buNone/>
            </a:pPr>
            <a:r>
              <a:rPr lang="en-US" sz="2400" smtClean="0"/>
              <a:t>FACTS</a:t>
            </a:r>
          </a:p>
          <a:p>
            <a:pPr eaLnBrk="1" hangingPunct="1">
              <a:lnSpc>
                <a:spcPct val="90000"/>
              </a:lnSpc>
            </a:pPr>
            <a:r>
              <a:rPr lang="en-US" sz="2400" smtClean="0"/>
              <a:t>Seventeen year old girl served alcohol at chapter party.</a:t>
            </a:r>
          </a:p>
          <a:p>
            <a:pPr eaLnBrk="1" hangingPunct="1">
              <a:lnSpc>
                <a:spcPct val="90000"/>
              </a:lnSpc>
            </a:pPr>
            <a:r>
              <a:rPr lang="en-US" sz="2400" smtClean="0"/>
              <a:t>Girl struck by drunk driver and killed after leaving party.</a:t>
            </a:r>
          </a:p>
          <a:p>
            <a:pPr eaLnBrk="1" hangingPunct="1">
              <a:lnSpc>
                <a:spcPct val="90000"/>
              </a:lnSpc>
            </a:pPr>
            <a:r>
              <a:rPr lang="en-US" sz="2400" smtClean="0"/>
              <a:t>Girl had Blood Alcohol Content (BAC) between .08 and .10</a:t>
            </a:r>
          </a:p>
          <a:p>
            <a:pPr eaLnBrk="1" hangingPunct="1">
              <a:lnSpc>
                <a:spcPct val="90000"/>
              </a:lnSpc>
            </a:pPr>
            <a:r>
              <a:rPr lang="en-US" sz="2400" smtClean="0"/>
              <a:t>Payout: $150,000 settlement + over $9,000 attorney fees</a:t>
            </a:r>
          </a:p>
          <a:p>
            <a:pPr lvl="1" eaLnBrk="1" hangingPunct="1">
              <a:lnSpc>
                <a:spcPct val="90000"/>
              </a:lnSpc>
            </a:pPr>
            <a:r>
              <a:rPr lang="en-US" sz="2000" smtClean="0"/>
              <a:t>How much money did YOUR chapter bring in to IOTA this year?</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ChangeArrowheads="1"/>
          </p:cNvSpPr>
          <p:nvPr>
            <p:ph type="title" idx="4294967295"/>
          </p:nvPr>
        </p:nvSpPr>
        <p:spPr bwMode="auto">
          <a:xfrm>
            <a:off x="2286000" y="1219200"/>
            <a:ext cx="6858000" cy="1143000"/>
          </a:xfrm>
          <a:prstGeom prst="rect">
            <a:avLst/>
          </a:prstGeom>
          <a:noFill/>
          <a:ln>
            <a:miter lim="800000"/>
            <a:headEnd/>
            <a:tailEnd/>
          </a:ln>
        </p:spPr>
        <p:txBody>
          <a:bodyPr/>
          <a:lstStyle/>
          <a:p>
            <a:pPr eaLnBrk="1" hangingPunct="1"/>
            <a:r>
              <a:rPr lang="en-US" sz="3600" smtClean="0"/>
              <a:t>Examples of Claims</a:t>
            </a:r>
          </a:p>
        </p:txBody>
      </p:sp>
      <p:sp>
        <p:nvSpPr>
          <p:cNvPr id="123906" name="Rectangle 3"/>
          <p:cNvSpPr>
            <a:spLocks noGrp="1"/>
          </p:cNvSpPr>
          <p:nvPr>
            <p:ph type="body" idx="4294967295"/>
          </p:nvPr>
        </p:nvSpPr>
        <p:spPr/>
        <p:txBody>
          <a:bodyPr/>
          <a:lstStyle/>
          <a:p>
            <a:pPr eaLnBrk="1" hangingPunct="1">
              <a:lnSpc>
                <a:spcPct val="90000"/>
              </a:lnSpc>
              <a:buFont typeface="Arial" charset="0"/>
              <a:buNone/>
            </a:pPr>
            <a:r>
              <a:rPr lang="en-US" sz="2400" smtClean="0"/>
              <a:t>FACTS</a:t>
            </a:r>
          </a:p>
          <a:p>
            <a:pPr eaLnBrk="1" hangingPunct="1">
              <a:lnSpc>
                <a:spcPct val="90000"/>
              </a:lnSpc>
            </a:pPr>
            <a:r>
              <a:rPr lang="en-US" sz="2400" smtClean="0"/>
              <a:t>Member died in chapter house after drinking alcohol following induction ceremony.</a:t>
            </a:r>
          </a:p>
          <a:p>
            <a:pPr eaLnBrk="1" hangingPunct="1">
              <a:lnSpc>
                <a:spcPct val="90000"/>
              </a:lnSpc>
            </a:pPr>
            <a:r>
              <a:rPr lang="en-US" sz="2400" smtClean="0"/>
              <a:t>Alcohol was supplied by the member’s big brother.</a:t>
            </a:r>
          </a:p>
          <a:p>
            <a:pPr eaLnBrk="1" hangingPunct="1">
              <a:lnSpc>
                <a:spcPct val="90000"/>
              </a:lnSpc>
            </a:pPr>
            <a:r>
              <a:rPr lang="en-US" sz="2400" smtClean="0"/>
              <a:t>Member’s parent’s sued the fraternity.</a:t>
            </a:r>
          </a:p>
          <a:p>
            <a:pPr eaLnBrk="1" hangingPunct="1">
              <a:lnSpc>
                <a:spcPct val="90000"/>
              </a:lnSpc>
            </a:pPr>
            <a:r>
              <a:rPr lang="en-US" sz="2400" smtClean="0"/>
              <a:t>After over two years of litigation, fraternity was found not liable.</a:t>
            </a:r>
          </a:p>
          <a:p>
            <a:pPr eaLnBrk="1" hangingPunct="1">
              <a:lnSpc>
                <a:spcPct val="90000"/>
              </a:lnSpc>
            </a:pPr>
            <a:r>
              <a:rPr lang="en-US" sz="2400" smtClean="0"/>
              <a:t>Payout: $200,000 in attorney fees and other expense</a:t>
            </a:r>
          </a:p>
          <a:p>
            <a:pPr lvl="1" eaLnBrk="1" hangingPunct="1">
              <a:lnSpc>
                <a:spcPct val="90000"/>
              </a:lnSpc>
            </a:pPr>
            <a:r>
              <a:rPr lang="en-US" sz="2000" smtClean="0"/>
              <a:t>How much money did YOUR chapter bring in to IOTA this year?</a:t>
            </a:r>
          </a:p>
          <a:p>
            <a:pPr eaLnBrk="1" hangingPunct="1">
              <a:lnSpc>
                <a:spcPct val="90000"/>
              </a:lnSpc>
            </a:pPr>
            <a:r>
              <a:rPr lang="en-US" sz="2400" smtClean="0"/>
              <a:t>Bottom line: we CANNOT afford a lawsuit!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ChangeArrowheads="1"/>
          </p:cNvSpPr>
          <p:nvPr>
            <p:ph type="title" idx="4294967295"/>
          </p:nvPr>
        </p:nvSpPr>
        <p:spPr bwMode="auto">
          <a:xfrm>
            <a:off x="2286000" y="1219200"/>
            <a:ext cx="6858000" cy="1143000"/>
          </a:xfrm>
          <a:prstGeom prst="rect">
            <a:avLst/>
          </a:prstGeom>
          <a:noFill/>
          <a:ln>
            <a:miter lim="800000"/>
            <a:headEnd/>
            <a:tailEnd/>
          </a:ln>
        </p:spPr>
        <p:txBody>
          <a:bodyPr/>
          <a:lstStyle/>
          <a:p>
            <a:pPr eaLnBrk="1" hangingPunct="1"/>
            <a:r>
              <a:rPr lang="en-US" sz="3200" smtClean="0"/>
              <a:t>Tools that need to be in place to Support Change</a:t>
            </a:r>
          </a:p>
        </p:txBody>
      </p:sp>
      <p:sp>
        <p:nvSpPr>
          <p:cNvPr id="124930" name="Rectangle 3"/>
          <p:cNvSpPr>
            <a:spLocks noGrp="1"/>
          </p:cNvSpPr>
          <p:nvPr>
            <p:ph type="body" idx="4294967295"/>
          </p:nvPr>
        </p:nvSpPr>
        <p:spPr>
          <a:xfrm>
            <a:off x="457200" y="2438400"/>
            <a:ext cx="8229600" cy="3840163"/>
          </a:xfrm>
        </p:spPr>
        <p:txBody>
          <a:bodyPr/>
          <a:lstStyle/>
          <a:p>
            <a:pPr eaLnBrk="1" hangingPunct="1"/>
            <a:r>
              <a:rPr lang="en-US" smtClean="0"/>
              <a:t>Consistent Policies</a:t>
            </a:r>
          </a:p>
          <a:p>
            <a:pPr eaLnBrk="1" hangingPunct="1"/>
            <a:r>
              <a:rPr lang="en-US" smtClean="0"/>
              <a:t>Education</a:t>
            </a:r>
          </a:p>
          <a:p>
            <a:pPr eaLnBrk="1" hangingPunct="1"/>
            <a:r>
              <a:rPr lang="en-US" smtClean="0"/>
              <a:t>Enforcement Mechanisms with due process</a:t>
            </a:r>
          </a:p>
          <a:p>
            <a:pPr eaLnBrk="1" hangingPunct="1"/>
            <a:r>
              <a:rPr lang="en-US" smtClean="0"/>
              <a:t>Accountability</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noChangeArrowheads="1"/>
          </p:cNvSpPr>
          <p:nvPr>
            <p:ph type="title" idx="4294967295"/>
          </p:nvPr>
        </p:nvSpPr>
        <p:spPr bwMode="auto">
          <a:xfrm>
            <a:off x="2286000" y="1219200"/>
            <a:ext cx="6858000" cy="1143000"/>
          </a:xfrm>
          <a:prstGeom prst="rect">
            <a:avLst/>
          </a:prstGeom>
          <a:noFill/>
          <a:ln>
            <a:miter lim="800000"/>
            <a:headEnd/>
            <a:tailEnd/>
          </a:ln>
        </p:spPr>
        <p:txBody>
          <a:bodyPr/>
          <a:lstStyle/>
          <a:p>
            <a:pPr eaLnBrk="1" hangingPunct="1"/>
            <a:r>
              <a:rPr lang="en-US" sz="3600" smtClean="0"/>
              <a:t>Crisis Management</a:t>
            </a:r>
          </a:p>
        </p:txBody>
      </p:sp>
      <p:sp>
        <p:nvSpPr>
          <p:cNvPr id="125954" name="Rectangle 3"/>
          <p:cNvSpPr>
            <a:spLocks noGrp="1"/>
          </p:cNvSpPr>
          <p:nvPr>
            <p:ph type="body" idx="4294967295"/>
          </p:nvPr>
        </p:nvSpPr>
        <p:spPr>
          <a:xfrm>
            <a:off x="228600" y="2286000"/>
            <a:ext cx="8534400" cy="3840163"/>
          </a:xfrm>
        </p:spPr>
        <p:txBody>
          <a:bodyPr/>
          <a:lstStyle/>
          <a:p>
            <a:pPr marL="457200" indent="-457200" eaLnBrk="1" hangingPunct="1">
              <a:lnSpc>
                <a:spcPct val="80000"/>
              </a:lnSpc>
            </a:pPr>
            <a:r>
              <a:rPr lang="en-US" sz="2400" smtClean="0"/>
              <a:t>Examples of such situations include, but are not limited to:</a:t>
            </a:r>
            <a:endParaRPr lang="en-US" sz="2400" b="1" smtClean="0"/>
          </a:p>
          <a:p>
            <a:pPr marL="838200" lvl="1" indent="-381000" eaLnBrk="1" hangingPunct="1">
              <a:lnSpc>
                <a:spcPct val="80000"/>
              </a:lnSpc>
            </a:pPr>
            <a:r>
              <a:rPr lang="en-US" sz="2000" b="1" smtClean="0"/>
              <a:t>death or serious illness injury of a member, guest or membership intake participant;</a:t>
            </a:r>
          </a:p>
          <a:p>
            <a:pPr marL="838200" lvl="1" indent="-381000" eaLnBrk="1" hangingPunct="1">
              <a:lnSpc>
                <a:spcPct val="80000"/>
              </a:lnSpc>
            </a:pPr>
            <a:r>
              <a:rPr lang="en-US" sz="2000" b="1" smtClean="0"/>
              <a:t>fire in the chapter House and or Fraternity Sponsored Event or other property;</a:t>
            </a:r>
          </a:p>
          <a:p>
            <a:pPr marL="838200" lvl="1" indent="-381000" eaLnBrk="1" hangingPunct="1">
              <a:lnSpc>
                <a:spcPct val="80000"/>
              </a:lnSpc>
            </a:pPr>
            <a:r>
              <a:rPr lang="en-US" sz="2000" b="1" smtClean="0"/>
              <a:t>an injury or accident involving alcohol at social events;</a:t>
            </a:r>
          </a:p>
          <a:p>
            <a:pPr marL="838200" lvl="1" indent="-381000" eaLnBrk="1" hangingPunct="1">
              <a:lnSpc>
                <a:spcPct val="80000"/>
              </a:lnSpc>
            </a:pPr>
            <a:r>
              <a:rPr lang="en-US" sz="2000" b="1" smtClean="0"/>
              <a:t>an injury or accident involving a member and/or a non-member at or during a chapter event or on chapter property;</a:t>
            </a:r>
          </a:p>
          <a:p>
            <a:pPr marL="838200" lvl="1" indent="-381000" eaLnBrk="1" hangingPunct="1">
              <a:lnSpc>
                <a:spcPct val="80000"/>
              </a:lnSpc>
            </a:pPr>
            <a:r>
              <a:rPr lang="en-US" sz="2000" b="1" smtClean="0"/>
              <a:t>the arrest of an initiated member.</a:t>
            </a:r>
          </a:p>
          <a:p>
            <a:pPr marL="838200" lvl="1" indent="-381000" eaLnBrk="1" hangingPunct="1">
              <a:lnSpc>
                <a:spcPct val="80000"/>
              </a:lnSpc>
              <a:buFont typeface="Arial" charset="0"/>
              <a:buNone/>
            </a:pPr>
            <a:endParaRPr lang="en-US" sz="2000" b="1" smtClean="0"/>
          </a:p>
          <a:p>
            <a:pPr marL="457200" indent="-457200" eaLnBrk="1" hangingPunct="1">
              <a:lnSpc>
                <a:spcPct val="80000"/>
              </a:lnSpc>
            </a:pPr>
            <a:r>
              <a:rPr lang="en-US" sz="2400" b="1" u="sng" smtClean="0"/>
              <a:t>Bottom Line</a:t>
            </a:r>
          </a:p>
          <a:p>
            <a:pPr marL="838200" lvl="1" indent="-381000" eaLnBrk="1" hangingPunct="1">
              <a:lnSpc>
                <a:spcPct val="80000"/>
              </a:lnSpc>
              <a:buFont typeface="Arial" charset="0"/>
              <a:buAutoNum type="arabicPeriod"/>
            </a:pPr>
            <a:r>
              <a:rPr lang="en-US" sz="2000" b="1" smtClean="0"/>
              <a:t>Use your chain of command immediately</a:t>
            </a:r>
          </a:p>
          <a:p>
            <a:pPr marL="838200" lvl="1" indent="-381000" eaLnBrk="1" hangingPunct="1">
              <a:lnSpc>
                <a:spcPct val="80000"/>
              </a:lnSpc>
              <a:buFont typeface="Arial" charset="0"/>
              <a:buAutoNum type="arabicPeriod"/>
            </a:pPr>
            <a:r>
              <a:rPr lang="en-US" sz="2000" b="1" smtClean="0"/>
              <a:t>Bad News Doesn’t Get Better with Age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idx="4294967295"/>
          </p:nvPr>
        </p:nvSpPr>
        <p:spPr bwMode="auto">
          <a:xfrm>
            <a:off x="2286000" y="1219200"/>
            <a:ext cx="6858000" cy="1143000"/>
          </a:xfrm>
          <a:prstGeom prst="rect">
            <a:avLst/>
          </a:prstGeom>
          <a:noFill/>
          <a:ln>
            <a:miter lim="800000"/>
            <a:headEnd/>
            <a:tailEnd/>
          </a:ln>
        </p:spPr>
        <p:txBody>
          <a:bodyPr/>
          <a:lstStyle/>
          <a:p>
            <a:pPr eaLnBrk="1" hangingPunct="1"/>
            <a:r>
              <a:rPr lang="en-US" sz="3600" smtClean="0"/>
              <a:t>Crisis Management Procedures</a:t>
            </a:r>
          </a:p>
        </p:txBody>
      </p:sp>
      <p:sp>
        <p:nvSpPr>
          <p:cNvPr id="126978" name="Rectangle 3"/>
          <p:cNvSpPr>
            <a:spLocks noGrp="1"/>
          </p:cNvSpPr>
          <p:nvPr>
            <p:ph type="body" idx="4294967295"/>
          </p:nvPr>
        </p:nvSpPr>
        <p:spPr/>
        <p:txBody>
          <a:bodyPr/>
          <a:lstStyle/>
          <a:p>
            <a:pPr marL="609600" indent="-609600" eaLnBrk="1" hangingPunct="1">
              <a:lnSpc>
                <a:spcPct val="80000"/>
              </a:lnSpc>
              <a:buFont typeface="Arial" charset="0"/>
              <a:buAutoNum type="arabicPeriod"/>
            </a:pPr>
            <a:r>
              <a:rPr lang="en-US" sz="2000" b="1" smtClean="0"/>
              <a:t>Establish the chain of command</a:t>
            </a:r>
          </a:p>
          <a:p>
            <a:pPr marL="990600" lvl="1" indent="-533400" eaLnBrk="1" hangingPunct="1">
              <a:lnSpc>
                <a:spcPct val="80000"/>
              </a:lnSpc>
            </a:pPr>
            <a:r>
              <a:rPr lang="en-US" sz="1600" smtClean="0"/>
              <a:t>Chapter Polaris (or next senior chapter officer) take charge</a:t>
            </a:r>
          </a:p>
          <a:p>
            <a:pPr marL="990600" lvl="1" indent="-533400" eaLnBrk="1" hangingPunct="1">
              <a:lnSpc>
                <a:spcPct val="80000"/>
              </a:lnSpc>
            </a:pPr>
            <a:r>
              <a:rPr lang="en-US" sz="1600" smtClean="0"/>
              <a:t> Undergraduate Chapters: Immediately consult your Chapter Advisor (financial member of neighboring alumni chapter)</a:t>
            </a:r>
          </a:p>
          <a:p>
            <a:pPr marL="609600" indent="-609600" eaLnBrk="1" hangingPunct="1">
              <a:lnSpc>
                <a:spcPct val="80000"/>
              </a:lnSpc>
              <a:buFont typeface="Arial" charset="0"/>
              <a:buAutoNum type="arabicPeriod"/>
            </a:pPr>
            <a:r>
              <a:rPr lang="en-US" sz="2000" b="1" smtClean="0"/>
              <a:t>Seal and Control the Area</a:t>
            </a:r>
          </a:p>
          <a:p>
            <a:pPr marL="990600" lvl="1" indent="-533400" eaLnBrk="1" hangingPunct="1">
              <a:lnSpc>
                <a:spcPct val="80000"/>
              </a:lnSpc>
            </a:pPr>
            <a:r>
              <a:rPr lang="en-US" sz="1600" smtClean="0"/>
              <a:t>Only chapter officers, advisors, and university officials should enter and leave until instructed otherwise by authorities</a:t>
            </a:r>
          </a:p>
          <a:p>
            <a:pPr marL="609600" indent="-609600" eaLnBrk="1" hangingPunct="1">
              <a:lnSpc>
                <a:spcPct val="80000"/>
              </a:lnSpc>
              <a:buFont typeface="Arial" charset="0"/>
              <a:buAutoNum type="arabicPeriod"/>
            </a:pPr>
            <a:r>
              <a:rPr lang="en-US" sz="2000" b="1" smtClean="0"/>
              <a:t>Emergency Calls (in order)</a:t>
            </a:r>
          </a:p>
          <a:p>
            <a:pPr marL="990600" lvl="1" indent="-533400" eaLnBrk="1" hangingPunct="1">
              <a:lnSpc>
                <a:spcPct val="80000"/>
              </a:lnSpc>
            </a:pPr>
            <a:r>
              <a:rPr lang="en-US" sz="1600" smtClean="0"/>
              <a:t>911, University officials (if undergrad chapter), Chapter Advisor, State Director (who will contact ARP/RP)</a:t>
            </a:r>
          </a:p>
          <a:p>
            <a:pPr marL="990600" lvl="1" indent="-533400" eaLnBrk="1" hangingPunct="1">
              <a:lnSpc>
                <a:spcPct val="80000"/>
              </a:lnSpc>
            </a:pPr>
            <a:r>
              <a:rPr lang="en-US" sz="1600" smtClean="0"/>
              <a:t>If you cannot reach anyone in chain, contact ARP/RP immediately</a:t>
            </a:r>
          </a:p>
          <a:p>
            <a:pPr marL="609600" indent="-609600" eaLnBrk="1" hangingPunct="1">
              <a:lnSpc>
                <a:spcPct val="80000"/>
              </a:lnSpc>
              <a:buFont typeface="Arial" charset="0"/>
              <a:buAutoNum type="arabicPeriod"/>
            </a:pPr>
            <a:r>
              <a:rPr lang="en-US" sz="2000" b="1" smtClean="0"/>
              <a:t>In consultation with regional and national office, communicate with outside agencies </a:t>
            </a:r>
          </a:p>
          <a:p>
            <a:pPr marL="609600" indent="-609600" eaLnBrk="1" hangingPunct="1">
              <a:lnSpc>
                <a:spcPct val="80000"/>
              </a:lnSpc>
              <a:buFont typeface="Arial" charset="0"/>
              <a:buAutoNum type="arabicPeriod"/>
            </a:pPr>
            <a:r>
              <a:rPr lang="en-US" sz="2000" b="1" smtClean="0"/>
              <a:t>When in doubt call your State Director, ARP, or RP immediately…Bad News Doesn’t Get Better with Age</a:t>
            </a:r>
          </a:p>
          <a:p>
            <a:pPr marL="609600" indent="-609600" eaLnBrk="1" hangingPunct="1">
              <a:lnSpc>
                <a:spcPct val="80000"/>
              </a:lnSpc>
              <a:buFont typeface="Arial" charset="0"/>
              <a:buAutoNum type="arabicPeriod"/>
            </a:pPr>
            <a:endParaRPr lang="en-US" sz="2000" b="1"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extBox 1"/>
          <p:cNvSpPr txBox="1">
            <a:spLocks noChangeArrowheads="1"/>
          </p:cNvSpPr>
          <p:nvPr/>
        </p:nvSpPr>
        <p:spPr bwMode="auto">
          <a:xfrm>
            <a:off x="0" y="1295400"/>
            <a:ext cx="9144000" cy="5584825"/>
          </a:xfrm>
          <a:prstGeom prst="rect">
            <a:avLst/>
          </a:prstGeom>
          <a:noFill/>
          <a:ln w="9525">
            <a:noFill/>
            <a:miter lim="800000"/>
            <a:headEnd/>
            <a:tailEnd/>
          </a:ln>
        </p:spPr>
        <p:txBody>
          <a:bodyPr>
            <a:spAutoFit/>
          </a:bodyPr>
          <a:lstStyle/>
          <a:p>
            <a:pPr algn="ctr"/>
            <a:r>
              <a:rPr lang="en-US" b="1" u="sng"/>
              <a:t>TOP 5 PROBLEMS WITH INTAKE</a:t>
            </a:r>
            <a:endParaRPr lang="en-US"/>
          </a:p>
          <a:p>
            <a:r>
              <a:rPr lang="en-US" b="1"/>
              <a:t> </a:t>
            </a:r>
            <a:endParaRPr lang="en-US"/>
          </a:p>
          <a:p>
            <a:pPr>
              <a:buFont typeface="Calibri" pitchFamily="34" charset="0"/>
              <a:buNone/>
            </a:pPr>
            <a:endParaRPr lang="en-US">
              <a:cs typeface="Times New Roman" pitchFamily="18" charset="0"/>
            </a:endParaRPr>
          </a:p>
          <a:p>
            <a:pPr>
              <a:buFont typeface="Calibri" pitchFamily="34" charset="0"/>
              <a:buAutoNum type="arabicPeriod"/>
            </a:pPr>
            <a:r>
              <a:rPr lang="en-US" b="1">
                <a:cs typeface="Times New Roman" pitchFamily="18" charset="0"/>
              </a:rPr>
              <a:t>Following the chain of command!</a:t>
            </a:r>
          </a:p>
          <a:p>
            <a:pPr marL="914400" lvl="1" indent="-457200">
              <a:buFont typeface="Wingdings" pitchFamily="2" charset="2"/>
              <a:buChar char="§"/>
            </a:pPr>
            <a:r>
              <a:rPr lang="en-US" b="1">
                <a:cs typeface="Times New Roman" pitchFamily="18" charset="0"/>
              </a:rPr>
              <a:t>Chapter Polaris, </a:t>
            </a:r>
            <a:r>
              <a:rPr lang="en-US" b="1" i="1">
                <a:cs typeface="Times New Roman" pitchFamily="18" charset="0"/>
              </a:rPr>
              <a:t>Chapter Advisor (for Undergraduate Chapters),</a:t>
            </a:r>
            <a:r>
              <a:rPr lang="en-US" b="1">
                <a:cs typeface="Times New Roman" pitchFamily="18" charset="0"/>
              </a:rPr>
              <a:t> State Director, ARP, RP, Grand Vice-Polaris, Grand Polaris</a:t>
            </a:r>
          </a:p>
          <a:p>
            <a:pPr>
              <a:buFont typeface="Calibri" pitchFamily="34" charset="0"/>
              <a:buAutoNum type="arabicPeriod"/>
            </a:pPr>
            <a:r>
              <a:rPr lang="en-US" b="1">
                <a:cs typeface="Times New Roman" pitchFamily="18" charset="0"/>
              </a:rPr>
              <a:t>Following the rules of both the school and the fraternity!</a:t>
            </a:r>
          </a:p>
          <a:p>
            <a:pPr marL="914400" lvl="1" indent="-457200">
              <a:buFont typeface="Wingdings" pitchFamily="2" charset="2"/>
              <a:buChar char="§"/>
            </a:pPr>
            <a:r>
              <a:rPr lang="en-US" b="1">
                <a:cs typeface="Times New Roman" pitchFamily="18" charset="0"/>
              </a:rPr>
              <a:t>Higher standard (GPAs, credit hours, definitions of hazing, length of time)</a:t>
            </a:r>
          </a:p>
          <a:p>
            <a:pPr marL="914400" lvl="1" indent="-457200">
              <a:buFont typeface="Wingdings" pitchFamily="2" charset="2"/>
              <a:buChar char="§"/>
            </a:pPr>
            <a:r>
              <a:rPr lang="en-US" b="1">
                <a:cs typeface="Times New Roman" pitchFamily="18" charset="0"/>
              </a:rPr>
              <a:t>Advise chain of command of conflicts between school policy and fraternal policy</a:t>
            </a:r>
          </a:p>
          <a:p>
            <a:pPr>
              <a:buFont typeface="Calibri" pitchFamily="34" charset="0"/>
              <a:buAutoNum type="arabicPeriod"/>
            </a:pPr>
            <a:r>
              <a:rPr lang="en-US" b="1">
                <a:cs typeface="Times New Roman" pitchFamily="18" charset="0"/>
              </a:rPr>
              <a:t> Undergraduate Chapter Advisors not active and financial members of an alumni chapter!</a:t>
            </a:r>
          </a:p>
          <a:p>
            <a:pPr marL="914400" lvl="1" indent="-457200">
              <a:buFont typeface="Wingdings" pitchFamily="2" charset="2"/>
              <a:buChar char="§"/>
            </a:pPr>
            <a:r>
              <a:rPr lang="en-US" b="1">
                <a:cs typeface="Times New Roman" pitchFamily="18" charset="0"/>
              </a:rPr>
              <a:t>Chapter and Faculty roles may NOT coincide</a:t>
            </a:r>
          </a:p>
          <a:p>
            <a:pPr marL="914400" lvl="1" indent="-457200">
              <a:buFont typeface="Wingdings" pitchFamily="2" charset="2"/>
              <a:buChar char="§"/>
            </a:pPr>
            <a:r>
              <a:rPr lang="en-US" b="1"/>
              <a:t>Undergraduate Chapters without any guidance and oversight from an advisor or alumni chapter are contributors to systemic problems</a:t>
            </a:r>
            <a:endParaRPr lang="en-US" b="1">
              <a:cs typeface="Times New Roman" pitchFamily="18" charset="0"/>
            </a:endParaRPr>
          </a:p>
          <a:p>
            <a:pPr>
              <a:buFont typeface="Calibri" pitchFamily="34" charset="0"/>
              <a:buAutoNum type="arabicPeriod"/>
            </a:pPr>
            <a:r>
              <a:rPr lang="en-US" b="1">
                <a:cs typeface="Times New Roman" pitchFamily="18" charset="0"/>
              </a:rPr>
              <a:t>Not reporting issues in a timely manner!</a:t>
            </a:r>
          </a:p>
          <a:p>
            <a:pPr marL="914400" lvl="1" indent="-457200">
              <a:buFont typeface="Wingdings" pitchFamily="2" charset="2"/>
              <a:buChar char="§"/>
            </a:pPr>
            <a:r>
              <a:rPr lang="en-US" b="1">
                <a:cs typeface="Times New Roman" pitchFamily="18" charset="0"/>
              </a:rPr>
              <a:t>Bad News Does Not Get Better With Age</a:t>
            </a:r>
          </a:p>
          <a:p>
            <a:pPr>
              <a:buFont typeface="Calibri" pitchFamily="34" charset="0"/>
              <a:buAutoNum type="arabicPeriod"/>
            </a:pPr>
            <a:r>
              <a:rPr lang="en-US" b="1">
                <a:cs typeface="Times New Roman" pitchFamily="18" charset="0"/>
              </a:rPr>
              <a:t>Money and intake paperwork after the line starting!</a:t>
            </a:r>
          </a:p>
          <a:p>
            <a:pPr marL="914400" lvl="1" indent="-457200">
              <a:buFont typeface="Wingdings" pitchFamily="2" charset="2"/>
              <a:buChar char="§"/>
            </a:pPr>
            <a:r>
              <a:rPr lang="en-US" b="1">
                <a:cs typeface="Times New Roman" pitchFamily="18" charset="0"/>
              </a:rPr>
              <a:t>This is why we have a problem with record-keeping</a:t>
            </a:r>
          </a:p>
          <a:p>
            <a:endParaRPr lang="en-US" b="1"/>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1"/>
          <p:cNvSpPr>
            <a:spLocks noChangeArrowheads="1"/>
          </p:cNvSpPr>
          <p:nvPr/>
        </p:nvSpPr>
        <p:spPr bwMode="auto">
          <a:xfrm>
            <a:off x="114300" y="1595438"/>
            <a:ext cx="8915400" cy="5124450"/>
          </a:xfrm>
          <a:prstGeom prst="rect">
            <a:avLst/>
          </a:prstGeom>
          <a:noFill/>
          <a:ln w="9525">
            <a:noFill/>
            <a:miter lim="800000"/>
            <a:headEnd/>
            <a:tailEnd/>
          </a:ln>
        </p:spPr>
        <p:txBody>
          <a:bodyPr tIns="0" bIns="0" anchor="ctr">
            <a:spAutoFit/>
          </a:bodyPr>
          <a:lstStyle/>
          <a:p>
            <a:pPr algn="r" eaLnBrk="0" hangingPunct="0"/>
            <a:r>
              <a:rPr lang="en-US" sz="2800" b="1" u="sng">
                <a:solidFill>
                  <a:srgbClr val="44271C"/>
                </a:solidFill>
              </a:rPr>
              <a:t>CONCLUSION</a:t>
            </a:r>
            <a:endParaRPr lang="en-US" sz="2800"/>
          </a:p>
          <a:p>
            <a:pPr eaLnBrk="0" hangingPunct="0">
              <a:buFont typeface="Wingdings" pitchFamily="2" charset="2"/>
              <a:buChar char="«"/>
            </a:pPr>
            <a:endParaRPr lang="en-US" sz="2800">
              <a:solidFill>
                <a:srgbClr val="44271C"/>
              </a:solidFill>
            </a:endParaRPr>
          </a:p>
          <a:p>
            <a:pPr eaLnBrk="0" hangingPunct="0">
              <a:buFont typeface="Wingdings" pitchFamily="2" charset="2"/>
              <a:buChar char="«"/>
            </a:pPr>
            <a:r>
              <a:rPr lang="en-US" sz="2800">
                <a:solidFill>
                  <a:srgbClr val="44271C"/>
                </a:solidFill>
              </a:rPr>
              <a:t>Three annual components of training: </a:t>
            </a:r>
            <a:r>
              <a:rPr lang="en-US" sz="2800" b="1"/>
              <a:t>Intake Programming, Crisis Management, and Risk Management</a:t>
            </a:r>
          </a:p>
          <a:p>
            <a:pPr eaLnBrk="0" hangingPunct="0">
              <a:buFont typeface="Wingdings" pitchFamily="2" charset="2"/>
              <a:buChar char="«"/>
            </a:pPr>
            <a:r>
              <a:rPr lang="en-US" sz="2800">
                <a:solidFill>
                  <a:srgbClr val="44271C"/>
                </a:solidFill>
              </a:rPr>
              <a:t>Intent to produce brothers able to immediately move into positions of fraternal responsibility</a:t>
            </a:r>
          </a:p>
          <a:p>
            <a:pPr eaLnBrk="0" hangingPunct="0">
              <a:buFont typeface="Wingdings" pitchFamily="2" charset="2"/>
              <a:buChar char="«"/>
            </a:pPr>
            <a:r>
              <a:rPr lang="en-US" sz="2800">
                <a:solidFill>
                  <a:srgbClr val="44271C"/>
                </a:solidFill>
              </a:rPr>
              <a:t>Revising program to reflect membership requirements change </a:t>
            </a:r>
          </a:p>
          <a:p>
            <a:pPr eaLnBrk="0" hangingPunct="0">
              <a:buFont typeface="Wingdings" pitchFamily="2" charset="2"/>
              <a:buChar char="«"/>
            </a:pPr>
            <a:r>
              <a:rPr lang="en-US" sz="2800">
                <a:solidFill>
                  <a:srgbClr val="44271C"/>
                </a:solidFill>
              </a:rPr>
              <a:t>Membership Development (Training and Education): </a:t>
            </a:r>
            <a:r>
              <a:rPr lang="en-US" sz="2800">
                <a:solidFill>
                  <a:srgbClr val="FF0000"/>
                </a:solidFill>
              </a:rPr>
              <a:t>Life Long Process</a:t>
            </a:r>
          </a:p>
          <a:p>
            <a:pPr eaLnBrk="0" hangingPunct="0"/>
            <a:endParaRPr lang="en-US" sz="28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extBox 1"/>
          <p:cNvSpPr txBox="1">
            <a:spLocks noChangeArrowheads="1"/>
          </p:cNvSpPr>
          <p:nvPr/>
        </p:nvSpPr>
        <p:spPr bwMode="auto">
          <a:xfrm>
            <a:off x="304800" y="1295400"/>
            <a:ext cx="8534400" cy="4391025"/>
          </a:xfrm>
          <a:prstGeom prst="rect">
            <a:avLst/>
          </a:prstGeom>
          <a:noFill/>
          <a:ln w="9525">
            <a:noFill/>
            <a:miter lim="800000"/>
            <a:headEnd/>
            <a:tailEnd/>
          </a:ln>
        </p:spPr>
        <p:txBody>
          <a:bodyPr>
            <a:spAutoFit/>
          </a:bodyPr>
          <a:lstStyle/>
          <a:p>
            <a:pPr algn="r"/>
            <a:r>
              <a:rPr lang="en-US" sz="2400" b="1" u="sng"/>
              <a:t>EVOLUTION OF INTAKE PROCESS</a:t>
            </a:r>
          </a:p>
          <a:p>
            <a:endParaRPr lang="en-US" sz="2000"/>
          </a:p>
          <a:p>
            <a:pPr>
              <a:lnSpc>
                <a:spcPct val="115000"/>
              </a:lnSpc>
              <a:buFont typeface="Wingdings" pitchFamily="2" charset="2"/>
              <a:buChar char="«"/>
            </a:pPr>
            <a:r>
              <a:rPr lang="en-US" sz="2300">
                <a:cs typeface="Times New Roman" pitchFamily="18" charset="0"/>
              </a:rPr>
              <a:t>1963: “It Takes A Man”</a:t>
            </a:r>
          </a:p>
          <a:p>
            <a:pPr>
              <a:lnSpc>
                <a:spcPct val="115000"/>
              </a:lnSpc>
              <a:buFont typeface="Wingdings" pitchFamily="2" charset="2"/>
              <a:buChar char="«"/>
            </a:pPr>
            <a:r>
              <a:rPr lang="en-US" sz="2300">
                <a:cs typeface="Times New Roman" pitchFamily="18" charset="0"/>
              </a:rPr>
              <a:t>1970s: “The Pledge Movement”</a:t>
            </a:r>
          </a:p>
          <a:p>
            <a:pPr>
              <a:lnSpc>
                <a:spcPct val="115000"/>
              </a:lnSpc>
              <a:buFont typeface="Wingdings" pitchFamily="2" charset="2"/>
              <a:buChar char="«"/>
            </a:pPr>
            <a:r>
              <a:rPr lang="en-US" sz="2300">
                <a:cs typeface="Times New Roman" pitchFamily="18" charset="0"/>
              </a:rPr>
              <a:t>1980s: “Apex”</a:t>
            </a:r>
          </a:p>
          <a:p>
            <a:pPr>
              <a:lnSpc>
                <a:spcPct val="115000"/>
              </a:lnSpc>
              <a:buFont typeface="Wingdings" pitchFamily="2" charset="2"/>
              <a:buChar char="«"/>
            </a:pPr>
            <a:r>
              <a:rPr lang="en-US" sz="2300">
                <a:cs typeface="Times New Roman" pitchFamily="18" charset="0"/>
              </a:rPr>
              <a:t>1990s - PRESENT: “The Movement to Membership Intake”</a:t>
            </a:r>
          </a:p>
          <a:p>
            <a:pPr lvl="1">
              <a:lnSpc>
                <a:spcPct val="115000"/>
              </a:lnSpc>
              <a:buFont typeface="Wingdings" pitchFamily="2" charset="2"/>
              <a:buChar char="§"/>
            </a:pPr>
            <a:r>
              <a:rPr lang="en-US" sz="2300" i="1">
                <a:cs typeface="Times New Roman" pitchFamily="18" charset="0"/>
              </a:rPr>
              <a:t>1989-1997: “7 Day Process”</a:t>
            </a:r>
          </a:p>
          <a:p>
            <a:pPr lvl="1">
              <a:lnSpc>
                <a:spcPct val="115000"/>
              </a:lnSpc>
              <a:buFont typeface="Wingdings" pitchFamily="2" charset="2"/>
              <a:buChar char="§"/>
            </a:pPr>
            <a:r>
              <a:rPr lang="en-US" sz="2300" i="1">
                <a:cs typeface="Times New Roman" pitchFamily="18" charset="0"/>
              </a:rPr>
              <a:t>1997: “No Less than 2 Weeks / No More than 5 Weeks”</a:t>
            </a:r>
          </a:p>
          <a:p>
            <a:pPr lvl="1">
              <a:lnSpc>
                <a:spcPct val="115000"/>
              </a:lnSpc>
              <a:buFont typeface="Wingdings" pitchFamily="2" charset="2"/>
              <a:buChar char="§"/>
            </a:pPr>
            <a:r>
              <a:rPr lang="en-US" sz="2300" i="1">
                <a:cs typeface="Times New Roman" pitchFamily="18" charset="0"/>
              </a:rPr>
              <a:t>1999: “National Five Week Intake Program”</a:t>
            </a:r>
          </a:p>
          <a:p>
            <a:pPr lvl="1">
              <a:lnSpc>
                <a:spcPct val="115000"/>
              </a:lnSpc>
              <a:buFont typeface="Wingdings" pitchFamily="2" charset="2"/>
              <a:buChar char="§"/>
            </a:pPr>
            <a:r>
              <a:rPr lang="en-US" sz="2300" i="1">
                <a:cs typeface="Times New Roman" pitchFamily="18" charset="0"/>
              </a:rPr>
              <a:t>2003: “National Intake Program v2 (per Chapter Handbook)</a:t>
            </a:r>
          </a:p>
          <a:p>
            <a:pPr lvl="1">
              <a:lnSpc>
                <a:spcPct val="115000"/>
              </a:lnSpc>
              <a:buFont typeface="Wingdings" pitchFamily="2" charset="2"/>
              <a:buChar char="§"/>
            </a:pPr>
            <a:r>
              <a:rPr lang="en-US" sz="2300" i="1">
                <a:cs typeface="Times New Roman" pitchFamily="18" charset="0"/>
              </a:rPr>
              <a:t>2007: Rollout of “Paperless” Intake Process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extBox 1"/>
          <p:cNvSpPr txBox="1">
            <a:spLocks noChangeArrowheads="1"/>
          </p:cNvSpPr>
          <p:nvPr/>
        </p:nvSpPr>
        <p:spPr bwMode="auto">
          <a:xfrm>
            <a:off x="0" y="1377950"/>
            <a:ext cx="9144000" cy="5429250"/>
          </a:xfrm>
          <a:prstGeom prst="rect">
            <a:avLst/>
          </a:prstGeom>
          <a:noFill/>
          <a:ln w="9525">
            <a:noFill/>
            <a:miter lim="800000"/>
            <a:headEnd/>
            <a:tailEnd/>
          </a:ln>
        </p:spPr>
        <p:txBody>
          <a:bodyPr>
            <a:spAutoFit/>
          </a:bodyPr>
          <a:lstStyle/>
          <a:p>
            <a:pPr algn="r"/>
            <a:r>
              <a:rPr lang="en-US" sz="2800" b="1" u="sng"/>
              <a:t>Pre-Intake</a:t>
            </a:r>
            <a:endParaRPr lang="en-US" sz="2800"/>
          </a:p>
          <a:p>
            <a:endParaRPr lang="en-US" sz="2800"/>
          </a:p>
          <a:p>
            <a:pPr>
              <a:lnSpc>
                <a:spcPct val="115000"/>
              </a:lnSpc>
              <a:buFont typeface="Wingdings" pitchFamily="2" charset="2"/>
              <a:buChar char="«"/>
            </a:pPr>
            <a:r>
              <a:rPr lang="en-US" sz="2800">
                <a:cs typeface="Times New Roman" pitchFamily="18" charset="0"/>
              </a:rPr>
              <a:t>Getting the best candidates</a:t>
            </a:r>
          </a:p>
          <a:p>
            <a:pPr marL="742950" lvl="1" indent="-285750">
              <a:lnSpc>
                <a:spcPct val="115000"/>
              </a:lnSpc>
              <a:buFont typeface="Wingdings" pitchFamily="2" charset="2"/>
              <a:buChar char="§"/>
            </a:pPr>
            <a:r>
              <a:rPr lang="en-US" sz="2400"/>
              <a:t>What chapter programs to we use to attract members?</a:t>
            </a:r>
          </a:p>
          <a:p>
            <a:pPr marL="742950" lvl="1" indent="-285750">
              <a:lnSpc>
                <a:spcPct val="115000"/>
              </a:lnSpc>
              <a:buFont typeface="Wingdings" pitchFamily="2" charset="2"/>
              <a:buChar char="§"/>
            </a:pPr>
            <a:r>
              <a:rPr lang="en-US" sz="2400"/>
              <a:t>What is your long term plan for chapter growth?</a:t>
            </a:r>
          </a:p>
          <a:p>
            <a:pPr>
              <a:lnSpc>
                <a:spcPct val="115000"/>
              </a:lnSpc>
              <a:buFont typeface="Wingdings" pitchFamily="2" charset="2"/>
              <a:buChar char="«"/>
            </a:pPr>
            <a:r>
              <a:rPr lang="en-US" sz="2800">
                <a:cs typeface="Times New Roman" pitchFamily="18" charset="0"/>
              </a:rPr>
              <a:t>Recruitment</a:t>
            </a:r>
          </a:p>
          <a:p>
            <a:pPr marL="742950" lvl="1" indent="-285750">
              <a:lnSpc>
                <a:spcPct val="80000"/>
              </a:lnSpc>
              <a:buFont typeface="Wingdings" pitchFamily="2" charset="2"/>
              <a:buChar char="§"/>
            </a:pPr>
            <a:r>
              <a:rPr lang="en-US" sz="2400">
                <a:cs typeface="Times New Roman" pitchFamily="18" charset="0"/>
              </a:rPr>
              <a:t>Informational Session: Introduce the general public to the fraternity</a:t>
            </a:r>
          </a:p>
          <a:p>
            <a:pPr marL="742950" lvl="1" indent="-285750">
              <a:lnSpc>
                <a:spcPct val="80000"/>
              </a:lnSpc>
              <a:buFont typeface="Wingdings" pitchFamily="2" charset="2"/>
              <a:buChar char="§"/>
            </a:pPr>
            <a:r>
              <a:rPr lang="en-US" sz="2400">
                <a:cs typeface="Times New Roman" pitchFamily="18" charset="0"/>
              </a:rPr>
              <a:t>The Interview Process: Interview potential candidates from the informational session using the quality standards worksheet from the chapter handbook</a:t>
            </a:r>
          </a:p>
          <a:p>
            <a:pPr marL="742950" lvl="1" indent="-285750">
              <a:lnSpc>
                <a:spcPct val="80000"/>
              </a:lnSpc>
              <a:buFont typeface="Wingdings" pitchFamily="2" charset="2"/>
              <a:buChar char="§"/>
            </a:pPr>
            <a:r>
              <a:rPr lang="en-US" sz="2400">
                <a:cs typeface="Times New Roman" pitchFamily="18" charset="0"/>
              </a:rPr>
              <a:t>The Formal Smoker: Final meeting prior to intake class starting to confirm that potential members have resources (academic, monetary, etc) needed to start intake process</a:t>
            </a:r>
            <a:r>
              <a:rPr lang="en-US" sz="2800">
                <a:cs typeface="Times New Roman" pitchFamily="18" charset="0"/>
              </a:rPr>
              <a:t> </a:t>
            </a:r>
          </a:p>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extBox 1"/>
          <p:cNvSpPr txBox="1">
            <a:spLocks noChangeArrowheads="1"/>
          </p:cNvSpPr>
          <p:nvPr/>
        </p:nvSpPr>
        <p:spPr bwMode="auto">
          <a:xfrm>
            <a:off x="0" y="1295400"/>
            <a:ext cx="9144000" cy="4597400"/>
          </a:xfrm>
          <a:prstGeom prst="rect">
            <a:avLst/>
          </a:prstGeom>
          <a:noFill/>
          <a:ln w="9525">
            <a:noFill/>
            <a:miter lim="800000"/>
            <a:headEnd/>
            <a:tailEnd/>
          </a:ln>
        </p:spPr>
        <p:txBody>
          <a:bodyPr>
            <a:spAutoFit/>
          </a:bodyPr>
          <a:lstStyle/>
          <a:p>
            <a:pPr algn="r"/>
            <a:r>
              <a:rPr lang="en-US" sz="2800" b="1" u="sng"/>
              <a:t>A Technique – “Informational Session”</a:t>
            </a:r>
          </a:p>
          <a:p>
            <a:endParaRPr lang="en-US" sz="2800" b="1" u="sng"/>
          </a:p>
          <a:p>
            <a:pPr>
              <a:buFont typeface="Wingdings" pitchFamily="2" charset="2"/>
              <a:buChar char="«"/>
            </a:pPr>
            <a:r>
              <a:rPr lang="en-US" sz="2400">
                <a:cs typeface="Times New Roman" pitchFamily="18" charset="0"/>
              </a:rPr>
              <a:t>Proper attire is a must</a:t>
            </a:r>
          </a:p>
          <a:p>
            <a:pPr>
              <a:buFont typeface="Wingdings" pitchFamily="2" charset="2"/>
              <a:buChar char="«"/>
            </a:pPr>
            <a:r>
              <a:rPr lang="en-US" sz="2400">
                <a:cs typeface="Times New Roman" pitchFamily="18" charset="0"/>
              </a:rPr>
              <a:t>Advertise in the right forums (i.e flyers, direct contacts, internet, etc.)</a:t>
            </a:r>
          </a:p>
          <a:p>
            <a:pPr>
              <a:buFont typeface="Wingdings" pitchFamily="2" charset="2"/>
              <a:buChar char="«"/>
            </a:pPr>
            <a:r>
              <a:rPr lang="en-US" sz="2400">
                <a:cs typeface="Times New Roman" pitchFamily="18" charset="0"/>
              </a:rPr>
              <a:t> </a:t>
            </a:r>
            <a:r>
              <a:rPr lang="en-US" sz="2400" b="1" u="sng">
                <a:cs typeface="Times New Roman" pitchFamily="18" charset="0"/>
              </a:rPr>
              <a:t>Recommended Agenda:</a:t>
            </a:r>
            <a:r>
              <a:rPr lang="en-US" sz="2400">
                <a:cs typeface="Times New Roman" pitchFamily="18" charset="0"/>
              </a:rPr>
              <a:t> Welcome, Introduction of Brothers and Guests, Presentation of National History (Video/Powerpoint), History of Chapter (or Region if a Colony Activation), Guest Speaker: What Makes Iota Unique, Requirements for Intake, Q&amp;A Session</a:t>
            </a:r>
          </a:p>
          <a:p>
            <a:pPr>
              <a:buFont typeface="Wingdings" pitchFamily="2" charset="2"/>
              <a:buChar char="«"/>
            </a:pPr>
            <a:r>
              <a:rPr lang="en-US" sz="2400">
                <a:cs typeface="Times New Roman" pitchFamily="18" charset="0"/>
              </a:rPr>
              <a:t> </a:t>
            </a:r>
            <a:r>
              <a:rPr lang="en-US" sz="2400" b="1" u="sng">
                <a:solidFill>
                  <a:srgbClr val="FF0000"/>
                </a:solidFill>
                <a:cs typeface="Times New Roman" pitchFamily="18" charset="0"/>
              </a:rPr>
              <a:t>Way Ahead:</a:t>
            </a:r>
            <a:r>
              <a:rPr lang="en-US" sz="2400">
                <a:solidFill>
                  <a:srgbClr val="FF0000"/>
                </a:solidFill>
                <a:cs typeface="Times New Roman" pitchFamily="18" charset="0"/>
              </a:rPr>
              <a:t> Copies of flyers, presentations, and agendas posted to Iota Training Library on secure web (Conclave 2009)</a:t>
            </a:r>
            <a:endParaRPr lang="en-US" sz="160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extBox 1"/>
          <p:cNvSpPr txBox="1">
            <a:spLocks noChangeArrowheads="1"/>
          </p:cNvSpPr>
          <p:nvPr/>
        </p:nvSpPr>
        <p:spPr bwMode="auto">
          <a:xfrm>
            <a:off x="0" y="1295400"/>
            <a:ext cx="9144000" cy="4662488"/>
          </a:xfrm>
          <a:prstGeom prst="rect">
            <a:avLst/>
          </a:prstGeom>
          <a:noFill/>
          <a:ln w="9525">
            <a:noFill/>
            <a:miter lim="800000"/>
            <a:headEnd/>
            <a:tailEnd/>
          </a:ln>
        </p:spPr>
        <p:txBody>
          <a:bodyPr>
            <a:spAutoFit/>
          </a:bodyPr>
          <a:lstStyle/>
          <a:p>
            <a:pPr algn="r"/>
            <a:r>
              <a:rPr lang="en-US" sz="2800" b="1" u="sng"/>
              <a:t>A Technique – “What is Your Chapter’s</a:t>
            </a:r>
          </a:p>
          <a:p>
            <a:pPr algn="r"/>
            <a:r>
              <a:rPr lang="en-US" sz="2800" b="1" u="sng"/>
              <a:t>Interview Process?”</a:t>
            </a:r>
          </a:p>
          <a:p>
            <a:endParaRPr lang="en-US" sz="2800" b="1" u="sng"/>
          </a:p>
          <a:p>
            <a:pPr>
              <a:buFont typeface="Wingdings" pitchFamily="2" charset="2"/>
              <a:buChar char="«"/>
            </a:pPr>
            <a:r>
              <a:rPr lang="en-US" sz="2400">
                <a:cs typeface="Times New Roman" pitchFamily="18" charset="0"/>
              </a:rPr>
              <a:t>Use a good quality control metric</a:t>
            </a:r>
          </a:p>
          <a:p>
            <a:pPr marL="742950" lvl="1" indent="-285750">
              <a:buFont typeface="Wingdings" pitchFamily="2" charset="2"/>
              <a:buNone/>
            </a:pPr>
            <a:r>
              <a:rPr lang="en-US">
                <a:cs typeface="Times New Roman" pitchFamily="18" charset="0"/>
              </a:rPr>
              <a:t>(i.e. Quality and Minimum Standards Assessment Worksheet located in chapter handbook)</a:t>
            </a:r>
          </a:p>
          <a:p>
            <a:pPr>
              <a:buFont typeface="Wingdings" pitchFamily="2" charset="2"/>
              <a:buChar char="«"/>
            </a:pPr>
            <a:r>
              <a:rPr lang="en-US" sz="2400">
                <a:cs typeface="Times New Roman" pitchFamily="18" charset="0"/>
              </a:rPr>
              <a:t>Get to know your prospective candidates (and their families if possible) before intake</a:t>
            </a:r>
          </a:p>
          <a:p>
            <a:pPr marL="742950" lvl="1" indent="-285750">
              <a:buFont typeface="Wingdings" pitchFamily="2" charset="2"/>
              <a:buNone/>
            </a:pPr>
            <a:r>
              <a:rPr lang="en-US">
                <a:cs typeface="Times New Roman" pitchFamily="18" charset="0"/>
              </a:rPr>
              <a:t>(Invite them to chapter social and community service functions)</a:t>
            </a:r>
          </a:p>
          <a:p>
            <a:pPr>
              <a:buFont typeface="Wingdings" pitchFamily="2" charset="2"/>
              <a:buChar char="«"/>
            </a:pPr>
            <a:r>
              <a:rPr lang="en-US" sz="2400">
                <a:cs typeface="Times New Roman" pitchFamily="18" charset="0"/>
              </a:rPr>
              <a:t>Perform “targeted” recruiting</a:t>
            </a:r>
          </a:p>
          <a:p>
            <a:pPr marL="742950" lvl="1" indent="-285750">
              <a:buFont typeface="Wingdings" pitchFamily="2" charset="2"/>
              <a:buNone/>
            </a:pPr>
            <a:r>
              <a:rPr lang="en-US">
                <a:cs typeface="Times New Roman" pitchFamily="18" charset="0"/>
              </a:rPr>
              <a:t>(What skill sets/assets do we need in our chapters)</a:t>
            </a:r>
          </a:p>
          <a:p>
            <a:pPr>
              <a:buFont typeface="Wingdings" pitchFamily="2" charset="2"/>
              <a:buChar char="«"/>
            </a:pPr>
            <a:r>
              <a:rPr lang="en-US" sz="2400" u="sng">
                <a:solidFill>
                  <a:srgbClr val="FF0000"/>
                </a:solidFill>
                <a:cs typeface="Times New Roman" pitchFamily="18" charset="0"/>
              </a:rPr>
              <a:t>Way Ahead:</a:t>
            </a:r>
            <a:r>
              <a:rPr lang="en-US" sz="2400">
                <a:solidFill>
                  <a:srgbClr val="FF0000"/>
                </a:solidFill>
                <a:cs typeface="Times New Roman" pitchFamily="18" charset="0"/>
              </a:rPr>
              <a:t> Updated national quality &amp; minimum standards assessment worksheet. (Target Date: Conclave 2009)</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unmer Conference">
  <a:themeElements>
    <a:clrScheme name="Custom 2">
      <a:dk1>
        <a:srgbClr val="44271C"/>
      </a:dk1>
      <a:lt1>
        <a:sysClr val="window" lastClr="FFFFFF"/>
      </a:lt1>
      <a:dk2>
        <a:srgbClr val="C2A14D"/>
      </a:dk2>
      <a:lt2>
        <a:srgbClr val="EEECE1"/>
      </a:lt2>
      <a:accent1>
        <a:srgbClr val="44271C"/>
      </a:accent1>
      <a:accent2>
        <a:srgbClr val="C2A14D"/>
      </a:accent2>
      <a:accent3>
        <a:srgbClr val="00B050"/>
      </a:accent3>
      <a:accent4>
        <a:srgbClr val="000000"/>
      </a:accent4>
      <a:accent5>
        <a:srgbClr val="FFC000"/>
      </a:accent5>
      <a:accent6>
        <a:srgbClr val="FF0000"/>
      </a:accent6>
      <a:hlink>
        <a:srgbClr val="7F7F7F"/>
      </a:hlink>
      <a:folHlink>
        <a:srgbClr val="63242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Sunmer Conference</Template>
  <TotalTime>542</TotalTime>
  <Words>6352</Words>
  <Application>Microsoft Office PowerPoint</Application>
  <PresentationFormat>On-screen Show (4:3)</PresentationFormat>
  <Paragraphs>479</Paragraphs>
  <Slides>50</Slides>
  <Notes>16</Notes>
  <HiddenSlides>4</HiddenSlides>
  <MMClips>0</MMClips>
  <ScaleCrop>false</ScaleCrop>
  <HeadingPairs>
    <vt:vector size="6" baseType="variant">
      <vt:variant>
        <vt:lpstr>Fonts Used</vt:lpstr>
      </vt:variant>
      <vt:variant>
        <vt:i4>5</vt:i4>
      </vt:variant>
      <vt:variant>
        <vt:lpstr>Design Template</vt:lpstr>
      </vt:variant>
      <vt:variant>
        <vt:i4>11</vt:i4>
      </vt:variant>
      <vt:variant>
        <vt:lpstr>Slide Titles</vt:lpstr>
      </vt:variant>
      <vt:variant>
        <vt:i4>50</vt:i4>
      </vt:variant>
    </vt:vector>
  </HeadingPairs>
  <TitlesOfParts>
    <vt:vector size="66" baseType="lpstr">
      <vt:lpstr>Arial</vt:lpstr>
      <vt:lpstr>Calibri</vt:lpstr>
      <vt:lpstr>Times New Roman</vt:lpstr>
      <vt:lpstr>Wingdings</vt:lpstr>
      <vt:lpstr>Tahoma</vt:lpstr>
      <vt:lpstr>Sunmer Conference</vt:lpstr>
      <vt:lpstr>Sunmer Conference</vt:lpstr>
      <vt:lpstr>Sunmer Conference</vt:lpstr>
      <vt:lpstr>Sunmer Conference</vt:lpstr>
      <vt:lpstr>Sunmer Conference</vt:lpstr>
      <vt:lpstr>Sunmer Conference</vt:lpstr>
      <vt:lpstr>Sunmer Conference</vt:lpstr>
      <vt:lpstr>Sunmer Conference</vt:lpstr>
      <vt:lpstr>Sunmer Conference</vt:lpstr>
      <vt:lpstr>Sunmer Conference</vt:lpstr>
      <vt:lpstr>Sunmer Conference</vt:lpstr>
      <vt:lpstr>Slide 1</vt:lpstr>
      <vt:lpstr>Slide 2</vt:lpstr>
      <vt:lpstr>Root Cause Analysis Model</vt:lpstr>
      <vt:lpstr>Enforcement vs. Inspection</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IOTA INTAKE WEBSITE  www.iota-membership.org</vt:lpstr>
      <vt:lpstr>Slide 19</vt:lpstr>
      <vt:lpstr>Slide 20</vt:lpstr>
      <vt:lpstr>Slide 21</vt:lpstr>
      <vt:lpstr>Slide 22</vt:lpstr>
      <vt:lpstr>Slide 23</vt:lpstr>
      <vt:lpstr>Slide 24</vt:lpstr>
      <vt:lpstr>Slide 25</vt:lpstr>
      <vt:lpstr>Risk Management, Legal Liability, and Personal Accountability</vt:lpstr>
      <vt:lpstr>Conversation Parameters</vt:lpstr>
      <vt:lpstr>What is Risk Management (RM)?</vt:lpstr>
      <vt:lpstr>Risk Management (RM) stated another way….</vt:lpstr>
      <vt:lpstr>What does Risk Management Involve?</vt:lpstr>
      <vt:lpstr>Why do we have Risk Management?</vt:lpstr>
      <vt:lpstr>Components of Our Risk Management Policy</vt:lpstr>
      <vt:lpstr>Components of Our Risk Management Policy, con’t</vt:lpstr>
      <vt:lpstr>What is Hazing?</vt:lpstr>
      <vt:lpstr>Common definition of hazing</vt:lpstr>
      <vt:lpstr>Anti-Hazing Laws </vt:lpstr>
      <vt:lpstr>Slide 37</vt:lpstr>
      <vt:lpstr>Michigan Hazing Law THE MICHIGAN PENAL CODE (EXCERPT)  </vt:lpstr>
      <vt:lpstr>Slide 39</vt:lpstr>
      <vt:lpstr>Ohio Hazing Law </vt:lpstr>
      <vt:lpstr>Slide 41</vt:lpstr>
      <vt:lpstr>Negligence</vt:lpstr>
      <vt:lpstr>Claims</vt:lpstr>
      <vt:lpstr>Examples of Claims</vt:lpstr>
      <vt:lpstr>Examples of Claims</vt:lpstr>
      <vt:lpstr>Examples of Claims</vt:lpstr>
      <vt:lpstr>Tools that need to be in place to Support Change</vt:lpstr>
      <vt:lpstr>Crisis Management</vt:lpstr>
      <vt:lpstr>Crisis Management Procedures</vt:lpstr>
      <vt:lpstr>Slide 50</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Iota Phi Theta Fraternity, Inc.;Iota Training Dept (ITED);Bro. Eric McCoy</dc:creator>
  <cp:lastModifiedBy>KPS</cp:lastModifiedBy>
  <cp:revision>32</cp:revision>
  <dcterms:created xsi:type="dcterms:W3CDTF">2008-07-21T22:36:28Z</dcterms:created>
  <dcterms:modified xsi:type="dcterms:W3CDTF">2009-01-05T16:13:02Z</dcterms:modified>
</cp:coreProperties>
</file>