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29"/>
  </p:notesMasterIdLst>
  <p:sldIdLst>
    <p:sldId id="268" r:id="rId2"/>
    <p:sldId id="269" r:id="rId3"/>
    <p:sldId id="284" r:id="rId4"/>
    <p:sldId id="285" r:id="rId5"/>
    <p:sldId id="289" r:id="rId6"/>
    <p:sldId id="286" r:id="rId7"/>
    <p:sldId id="291" r:id="rId8"/>
    <p:sldId id="292" r:id="rId9"/>
    <p:sldId id="260" r:id="rId10"/>
    <p:sldId id="277" r:id="rId11"/>
    <p:sldId id="282" r:id="rId12"/>
    <p:sldId id="278" r:id="rId13"/>
    <p:sldId id="279" r:id="rId14"/>
    <p:sldId id="293" r:id="rId15"/>
    <p:sldId id="294" r:id="rId16"/>
    <p:sldId id="287" r:id="rId17"/>
    <p:sldId id="295" r:id="rId18"/>
    <p:sldId id="299" r:id="rId19"/>
    <p:sldId id="296" r:id="rId20"/>
    <p:sldId id="298" r:id="rId21"/>
    <p:sldId id="300" r:id="rId22"/>
    <p:sldId id="297" r:id="rId23"/>
    <p:sldId id="264" r:id="rId24"/>
    <p:sldId id="301" r:id="rId25"/>
    <p:sldId id="290" r:id="rId26"/>
    <p:sldId id="302" r:id="rId27"/>
    <p:sldId id="25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F5BEF-0B57-4608-9B11-13C942B087D7}" type="datetimeFigureOut">
              <a:rPr lang="en-US" smtClean="0"/>
              <a:t>5/12/2023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D1E51-3031-40CA-9469-63B015852DCE}" type="slidenum">
              <a:rPr lang="en-US" smtClean="0"/>
              <a:t>‹#›</a:t>
            </a:fld>
            <a:endParaRPr lang="en-US"/>
          </a:p>
        </p:txBody>
      </p:sp>
    </p:spTree>
    <p:extLst>
      <p:ext uri="{BB962C8B-B14F-4D97-AF65-F5344CB8AC3E}">
        <p14:creationId xmlns:p14="http://schemas.microsoft.com/office/powerpoint/2010/main" val="3849953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7B58645-02C4-497F-A9E4-B989D47D48AB}" type="datetime1">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55DA0-72A6-4A9C-8A50-F9EAC2D4FFF6}" type="slidenum">
              <a:rPr lang="en-US" smtClean="0"/>
              <a:t>‹#›</a:t>
            </a:fld>
            <a:endParaRPr lang="en-US"/>
          </a:p>
        </p:txBody>
      </p:sp>
    </p:spTree>
    <p:extLst>
      <p:ext uri="{BB962C8B-B14F-4D97-AF65-F5344CB8AC3E}">
        <p14:creationId xmlns:p14="http://schemas.microsoft.com/office/powerpoint/2010/main" val="17993464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9E689-CBC8-437F-B4E4-F9339DB5B744}" type="datetime1">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55DA0-72A6-4A9C-8A50-F9EAC2D4FFF6}" type="slidenum">
              <a:rPr lang="en-US" smtClean="0"/>
              <a:t>‹#›</a:t>
            </a:fld>
            <a:endParaRPr lang="en-US"/>
          </a:p>
        </p:txBody>
      </p:sp>
    </p:spTree>
    <p:extLst>
      <p:ext uri="{BB962C8B-B14F-4D97-AF65-F5344CB8AC3E}">
        <p14:creationId xmlns:p14="http://schemas.microsoft.com/office/powerpoint/2010/main" val="323700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6E3BF-3407-4E5F-8DCE-97E7A2A95BEF}" type="datetime1">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55DA0-72A6-4A9C-8A50-F9EAC2D4FFF6}" type="slidenum">
              <a:rPr lang="en-US" smtClean="0"/>
              <a:t>‹#›</a:t>
            </a:fld>
            <a:endParaRPr lang="en-US"/>
          </a:p>
        </p:txBody>
      </p:sp>
    </p:spTree>
    <p:extLst>
      <p:ext uri="{BB962C8B-B14F-4D97-AF65-F5344CB8AC3E}">
        <p14:creationId xmlns:p14="http://schemas.microsoft.com/office/powerpoint/2010/main" val="673690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801DF4-6DDE-4323-98B3-6891B7C351AD}" type="datetime1">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55DA0-72A6-4A9C-8A50-F9EAC2D4FFF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727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4F829-1E7B-4FBF-85DF-B712C1F39C69}" type="datetime1">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55DA0-72A6-4A9C-8A50-F9EAC2D4FFF6}" type="slidenum">
              <a:rPr lang="en-US" smtClean="0"/>
              <a:t>‹#›</a:t>
            </a:fld>
            <a:endParaRPr lang="en-US"/>
          </a:p>
        </p:txBody>
      </p:sp>
    </p:spTree>
    <p:extLst>
      <p:ext uri="{BB962C8B-B14F-4D97-AF65-F5344CB8AC3E}">
        <p14:creationId xmlns:p14="http://schemas.microsoft.com/office/powerpoint/2010/main" val="202071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A83331BD-6A39-4F13-9C1F-5BB29E4FB73C}" type="datetime1">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55DA0-72A6-4A9C-8A50-F9EAC2D4FFF6}" type="slidenum">
              <a:rPr lang="en-US" smtClean="0"/>
              <a:t>‹#›</a:t>
            </a:fld>
            <a:endParaRPr lang="en-US"/>
          </a:p>
        </p:txBody>
      </p:sp>
    </p:spTree>
    <p:extLst>
      <p:ext uri="{BB962C8B-B14F-4D97-AF65-F5344CB8AC3E}">
        <p14:creationId xmlns:p14="http://schemas.microsoft.com/office/powerpoint/2010/main" val="8123739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AFB7DAF-D32E-4E5F-A7CC-7607D84C7381}" type="datetime1">
              <a:rPr lang="en-US" smtClean="0"/>
              <a:t>5/12/2023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DF55DA0-72A6-4A9C-8A50-F9EAC2D4FFF6}" type="slidenum">
              <a:rPr lang="en-US" smtClean="0"/>
              <a:t>‹#›</a:t>
            </a:fld>
            <a:endParaRPr lang="en-US"/>
          </a:p>
        </p:txBody>
      </p:sp>
    </p:spTree>
    <p:extLst>
      <p:ext uri="{BB962C8B-B14F-4D97-AF65-F5344CB8AC3E}">
        <p14:creationId xmlns:p14="http://schemas.microsoft.com/office/powerpoint/2010/main" val="367751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571A2AE0-4BC4-48FD-9E93-4F4CA81BF70F}" type="datetime1">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55DA0-72A6-4A9C-8A50-F9EAC2D4FFF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633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534677-66EA-4950-9AB3-AB0734A30400}" type="datetime1">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55DA0-72A6-4A9C-8A50-F9EAC2D4FFF6}" type="slidenum">
              <a:rPr lang="en-US" smtClean="0"/>
              <a:t>‹#›</a:t>
            </a:fld>
            <a:endParaRPr lang="en-US"/>
          </a:p>
        </p:txBody>
      </p:sp>
    </p:spTree>
    <p:extLst>
      <p:ext uri="{BB962C8B-B14F-4D97-AF65-F5344CB8AC3E}">
        <p14:creationId xmlns:p14="http://schemas.microsoft.com/office/powerpoint/2010/main" val="271295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5266F-18A5-4E68-82DB-9DF28B6BF816}" type="datetime1">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55DA0-72A6-4A9C-8A50-F9EAC2D4FFF6}" type="slidenum">
              <a:rPr lang="en-US" smtClean="0"/>
              <a:t>‹#›</a:t>
            </a:fld>
            <a:endParaRPr lang="en-US"/>
          </a:p>
        </p:txBody>
      </p:sp>
    </p:spTree>
    <p:extLst>
      <p:ext uri="{BB962C8B-B14F-4D97-AF65-F5344CB8AC3E}">
        <p14:creationId xmlns:p14="http://schemas.microsoft.com/office/powerpoint/2010/main" val="405815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FD6505DB-7929-4B30-8FBF-FECF4DF793DB}" type="datetime1">
              <a:rPr lang="en-US" smtClean="0"/>
              <a:t>5/12/2023</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DF55DA0-72A6-4A9C-8A50-F9EAC2D4FFF6}" type="slidenum">
              <a:rPr lang="en-US" smtClean="0"/>
              <a:t>‹#›</a:t>
            </a:fld>
            <a:endParaRPr lang="en-US"/>
          </a:p>
        </p:txBody>
      </p:sp>
    </p:spTree>
    <p:extLst>
      <p:ext uri="{BB962C8B-B14F-4D97-AF65-F5344CB8AC3E}">
        <p14:creationId xmlns:p14="http://schemas.microsoft.com/office/powerpoint/2010/main" val="119768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A37BF17-43FC-459F-B75F-99CFD194BBB5}" type="datetime1">
              <a:rPr lang="en-US" smtClean="0"/>
              <a:t>5/12/2023</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DF55DA0-72A6-4A9C-8A50-F9EAC2D4FFF6}" type="slidenum">
              <a:rPr lang="en-US" smtClean="0"/>
              <a:t>‹#›</a:t>
            </a:fld>
            <a:endParaRPr lang="en-US"/>
          </a:p>
        </p:txBody>
      </p:sp>
    </p:spTree>
    <p:extLst>
      <p:ext uri="{BB962C8B-B14F-4D97-AF65-F5344CB8AC3E}">
        <p14:creationId xmlns:p14="http://schemas.microsoft.com/office/powerpoint/2010/main" val="356674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997F4AD1-D2AF-4A9F-AC0C-B3E74DB3DFDB}" type="datetime1">
              <a:rPr lang="en-US" smtClean="0"/>
              <a:t>5/12/2023</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1DF55DA0-72A6-4A9C-8A50-F9EAC2D4FFF6}" type="slidenum">
              <a:rPr lang="en-US" smtClean="0"/>
              <a:t>‹#›</a:t>
            </a:fld>
            <a:endParaRPr lang="en-US"/>
          </a:p>
        </p:txBody>
      </p:sp>
    </p:spTree>
    <p:extLst>
      <p:ext uri="{BB962C8B-B14F-4D97-AF65-F5344CB8AC3E}">
        <p14:creationId xmlns:p14="http://schemas.microsoft.com/office/powerpoint/2010/main" val="321412771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xlsx"/><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65D7-C592-4BF5-A028-F144205D8CB9}"/>
              </a:ext>
            </a:extLst>
          </p:cNvPr>
          <p:cNvSpPr>
            <a:spLocks noGrp="1"/>
          </p:cNvSpPr>
          <p:nvPr>
            <p:ph type="title"/>
          </p:nvPr>
        </p:nvSpPr>
        <p:spPr>
          <a:xfrm>
            <a:off x="596045" y="1752600"/>
            <a:ext cx="3290594" cy="1141497"/>
          </a:xfrm>
        </p:spPr>
        <p:txBody>
          <a:bodyPr/>
          <a:lstStyle/>
          <a:p>
            <a:r>
              <a:rPr lang="en-US" dirty="0"/>
              <a:t>FINAL YEAR PROJECT PROPOSAL</a:t>
            </a:r>
          </a:p>
        </p:txBody>
      </p:sp>
      <p:sp>
        <p:nvSpPr>
          <p:cNvPr id="4" name="Content Placeholder 3">
            <a:extLst>
              <a:ext uri="{FF2B5EF4-FFF2-40B4-BE49-F238E27FC236}">
                <a16:creationId xmlns:a16="http://schemas.microsoft.com/office/drawing/2014/main" id="{CC38F7B8-93C9-420E-8063-64913A6C77C6}"/>
              </a:ext>
            </a:extLst>
          </p:cNvPr>
          <p:cNvSpPr>
            <a:spLocks noGrp="1"/>
          </p:cNvSpPr>
          <p:nvPr>
            <p:ph idx="1"/>
          </p:nvPr>
        </p:nvSpPr>
        <p:spPr>
          <a:xfrm>
            <a:off x="4572000" y="76200"/>
            <a:ext cx="4572000" cy="6781800"/>
          </a:xfrm>
        </p:spPr>
        <p:txBody>
          <a:bodyPr>
            <a:normAutofit fontScale="85000" lnSpcReduction="20000"/>
          </a:bodyPr>
          <a:lstStyle/>
          <a:p>
            <a:pPr marL="114300" indent="0" algn="ctr">
              <a:buNone/>
            </a:pPr>
            <a:endParaRPr lang="en-US" sz="2300" b="1" dirty="0">
              <a:solidFill>
                <a:schemeClr val="tx1"/>
              </a:solidFill>
              <a:cs typeface="Times New Roman" panose="02020603050405020304" pitchFamily="18" charset="0"/>
            </a:endParaRPr>
          </a:p>
          <a:p>
            <a:pPr marL="114300" indent="0" algn="ctr">
              <a:buNone/>
            </a:pPr>
            <a:endParaRPr lang="en-US" sz="2300" b="1" dirty="0">
              <a:solidFill>
                <a:schemeClr val="tx1"/>
              </a:solidFill>
              <a:cs typeface="Times New Roman" panose="02020603050405020304" pitchFamily="18" charset="0"/>
            </a:endParaRPr>
          </a:p>
          <a:p>
            <a:pPr marL="114300" indent="0" algn="ctr">
              <a:buNone/>
            </a:pPr>
            <a:endParaRPr lang="en-US" sz="2300" b="1" dirty="0">
              <a:cs typeface="Times New Roman" panose="02020603050405020304" pitchFamily="18" charset="0"/>
            </a:endParaRPr>
          </a:p>
          <a:p>
            <a:pPr marL="114300" indent="0" algn="ctr">
              <a:buNone/>
            </a:pPr>
            <a:endParaRPr lang="en-US" sz="2300" b="1" dirty="0">
              <a:cs typeface="Times New Roman" panose="02020603050405020304" pitchFamily="18" charset="0"/>
            </a:endParaRPr>
          </a:p>
          <a:p>
            <a:pPr marL="114300" indent="0" algn="ctr">
              <a:lnSpc>
                <a:spcPct val="170000"/>
              </a:lnSpc>
              <a:buNone/>
            </a:pPr>
            <a:r>
              <a:rPr lang="en-US" sz="2400" b="1" dirty="0">
                <a:cs typeface="Times New Roman" panose="02020603050405020304" pitchFamily="18" charset="0"/>
              </a:rPr>
              <a:t>HAND GESTURE</a:t>
            </a:r>
          </a:p>
          <a:p>
            <a:pPr marL="114300" indent="0" algn="ctr">
              <a:lnSpc>
                <a:spcPct val="170000"/>
              </a:lnSpc>
              <a:buNone/>
            </a:pPr>
            <a:r>
              <a:rPr lang="en-US" sz="2400" b="1" dirty="0">
                <a:cs typeface="Times New Roman" panose="02020603050405020304" pitchFamily="18" charset="0"/>
              </a:rPr>
              <a:t> RECOGNITION FOR HOME</a:t>
            </a:r>
          </a:p>
          <a:p>
            <a:pPr marL="114300" indent="0" algn="ctr">
              <a:lnSpc>
                <a:spcPct val="170000"/>
              </a:lnSpc>
              <a:buNone/>
            </a:pPr>
            <a:r>
              <a:rPr lang="en-US" sz="2400" b="1" dirty="0">
                <a:cs typeface="Times New Roman" panose="02020603050405020304" pitchFamily="18" charset="0"/>
              </a:rPr>
              <a:t> APPLIANCES CONTROL </a:t>
            </a:r>
          </a:p>
          <a:p>
            <a:pPr marL="114300" indent="0" algn="ctr">
              <a:spcBef>
                <a:spcPts val="600"/>
              </a:spcBef>
              <a:buNone/>
            </a:pPr>
            <a:r>
              <a:rPr lang="en-US" sz="3300" dirty="0">
                <a:solidFill>
                  <a:schemeClr val="tx1"/>
                </a:solidFill>
                <a:latin typeface="Times New Roman" panose="02020603050405020304" pitchFamily="18" charset="0"/>
                <a:cs typeface="Times New Roman" panose="02020603050405020304" pitchFamily="18" charset="0"/>
              </a:rPr>
              <a:t>                         </a:t>
            </a:r>
          </a:p>
          <a:p>
            <a:pPr marL="114300" indent="0" algn="ctr">
              <a:spcBef>
                <a:spcPts val="600"/>
              </a:spcBef>
              <a:buNone/>
            </a:pPr>
            <a:endParaRPr lang="en-US" sz="2000" dirty="0">
              <a:latin typeface="Times New Roman" panose="02020603050405020304" pitchFamily="18" charset="0"/>
              <a:cs typeface="Times New Roman" panose="02020603050405020304" pitchFamily="18" charset="0"/>
            </a:endParaRPr>
          </a:p>
          <a:p>
            <a:pPr marL="114300" indent="0" algn="ctr">
              <a:spcBef>
                <a:spcPts val="600"/>
              </a:spcBef>
              <a:buNone/>
            </a:pPr>
            <a:r>
              <a:rPr lang="en-US" sz="2000" dirty="0">
                <a:latin typeface="Times New Roman" panose="02020603050405020304" pitchFamily="18" charset="0"/>
                <a:cs typeface="Times New Roman" panose="02020603050405020304" pitchFamily="18" charset="0"/>
              </a:rPr>
              <a:t>BY</a:t>
            </a:r>
            <a:endParaRPr lang="en-US" sz="2000" dirty="0">
              <a:solidFill>
                <a:schemeClr val="tx1"/>
              </a:solidFill>
              <a:latin typeface="Times New Roman" panose="02020603050405020304" pitchFamily="18" charset="0"/>
              <a:cs typeface="Times New Roman" panose="02020603050405020304" pitchFamily="18" charset="0"/>
            </a:endParaRPr>
          </a:p>
          <a:p>
            <a:pPr marL="114300" indent="0" algn="ctr">
              <a:buNone/>
            </a:pPr>
            <a:endParaRPr lang="en-US" sz="2800" dirty="0">
              <a:solidFill>
                <a:schemeClr val="tx1"/>
              </a:solidFill>
              <a:latin typeface="Times New Roman" panose="02020603050405020304" pitchFamily="18" charset="0"/>
              <a:cs typeface="Times New Roman" panose="02020603050405020304" pitchFamily="18" charset="0"/>
            </a:endParaRPr>
          </a:p>
          <a:p>
            <a:pPr marL="114300" indent="0" algn="ctr">
              <a:lnSpc>
                <a:spcPct val="120000"/>
              </a:lnSpc>
              <a:buNone/>
            </a:pPr>
            <a:r>
              <a:rPr lang="en-US" sz="1800" b="1" dirty="0">
                <a:solidFill>
                  <a:schemeClr val="tx1"/>
                </a:solidFill>
                <a:cs typeface="Times New Roman" panose="02020603050405020304" pitchFamily="18" charset="0"/>
              </a:rPr>
              <a:t>  </a:t>
            </a:r>
          </a:p>
          <a:p>
            <a:pPr marL="114300" indent="0" algn="ctr">
              <a:lnSpc>
                <a:spcPct val="120000"/>
              </a:lnSpc>
              <a:buNone/>
            </a:pPr>
            <a:r>
              <a:rPr lang="en-US" sz="2300" b="1" dirty="0">
                <a:solidFill>
                  <a:schemeClr val="tx1"/>
                </a:solidFill>
                <a:cs typeface="Times New Roman" panose="02020603050405020304" pitchFamily="18" charset="0"/>
              </a:rPr>
              <a:t>ONYENEKE ANTHONY CHIDUBEM</a:t>
            </a:r>
          </a:p>
          <a:p>
            <a:pPr marL="114300" indent="0" algn="ctr">
              <a:lnSpc>
                <a:spcPct val="120000"/>
              </a:lnSpc>
              <a:buNone/>
            </a:pPr>
            <a:r>
              <a:rPr lang="en-US" sz="3200" dirty="0">
                <a:solidFill>
                  <a:schemeClr val="tx1"/>
                </a:solidFill>
                <a:latin typeface="Times New Roman" panose="02020603050405020304" pitchFamily="18" charset="0"/>
                <a:cs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a:p>
            <a:pPr marL="114300" indent="0" algn="ctr">
              <a:buNone/>
            </a:pPr>
            <a:r>
              <a:rPr lang="en-US" sz="2800" dirty="0">
                <a:solidFill>
                  <a:schemeClr val="tx1"/>
                </a:solidFill>
                <a:latin typeface="Times New Roman" panose="02020603050405020304" pitchFamily="18" charset="0"/>
                <a:cs typeface="Times New Roman" panose="02020603050405020304" pitchFamily="18" charset="0"/>
              </a:rPr>
              <a:t>                               </a:t>
            </a:r>
            <a:endParaRPr lang="en-US" sz="21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78353B5-A692-4516-B535-4DD77BD91B7C}"/>
              </a:ext>
            </a:extLst>
          </p:cNvPr>
          <p:cNvSpPr>
            <a:spLocks noGrp="1"/>
          </p:cNvSpPr>
          <p:nvPr>
            <p:ph type="body" sz="half" idx="2"/>
          </p:nvPr>
        </p:nvSpPr>
        <p:spPr>
          <a:xfrm>
            <a:off x="596045" y="3390900"/>
            <a:ext cx="3290594" cy="3162300"/>
          </a:xfrm>
        </p:spPr>
        <p:txBody>
          <a:bodyPr>
            <a:normAutofit fontScale="85000" lnSpcReduction="20000"/>
          </a:bodyPr>
          <a:lstStyle/>
          <a:p>
            <a:pPr marL="114300" algn="just">
              <a:lnSpc>
                <a:spcPct val="120000"/>
              </a:lnSpc>
            </a:pPr>
            <a:r>
              <a:rPr lang="en-US" sz="1600" dirty="0">
                <a:solidFill>
                  <a:schemeClr val="tx1"/>
                </a:solidFill>
                <a:cs typeface="Times New Roman" panose="02020603050405020304" pitchFamily="18" charset="0"/>
              </a:rPr>
              <a:t>MATRIC NUMBER: </a:t>
            </a:r>
          </a:p>
          <a:p>
            <a:pPr marL="114300" algn="just">
              <a:lnSpc>
                <a:spcPct val="120000"/>
              </a:lnSpc>
            </a:pPr>
            <a:r>
              <a:rPr lang="en-US" sz="1600" b="1" dirty="0">
                <a:solidFill>
                  <a:schemeClr val="tx1"/>
                </a:solidFill>
                <a:cs typeface="Times New Roman" panose="02020603050405020304" pitchFamily="18" charset="0"/>
              </a:rPr>
              <a:t>200353</a:t>
            </a:r>
          </a:p>
          <a:p>
            <a:pPr marL="114300" algn="just">
              <a:lnSpc>
                <a:spcPct val="120000"/>
              </a:lnSpc>
              <a:spcBef>
                <a:spcPts val="1200"/>
              </a:spcBef>
            </a:pPr>
            <a:endParaRPr lang="en-US" sz="1600" b="1" dirty="0">
              <a:solidFill>
                <a:schemeClr val="tx1"/>
              </a:solidFill>
              <a:cs typeface="Times New Roman" panose="02020603050405020304" pitchFamily="18" charset="0"/>
            </a:endParaRPr>
          </a:p>
          <a:p>
            <a:pPr marL="114300" algn="just">
              <a:lnSpc>
                <a:spcPct val="120000"/>
              </a:lnSpc>
              <a:spcBef>
                <a:spcPts val="1200"/>
              </a:spcBef>
            </a:pPr>
            <a:r>
              <a:rPr lang="en-US" sz="1600" dirty="0">
                <a:solidFill>
                  <a:schemeClr val="tx1"/>
                </a:solidFill>
                <a:cs typeface="Times New Roman" panose="02020603050405020304" pitchFamily="18" charset="0"/>
              </a:rPr>
              <a:t>DEPARTMENT:</a:t>
            </a:r>
          </a:p>
          <a:p>
            <a:pPr marL="114300" algn="just">
              <a:lnSpc>
                <a:spcPct val="120000"/>
              </a:lnSpc>
              <a:spcBef>
                <a:spcPts val="1200"/>
              </a:spcBef>
            </a:pPr>
            <a:r>
              <a:rPr lang="en-US" sz="1600" b="1" dirty="0">
                <a:solidFill>
                  <a:schemeClr val="tx1"/>
                </a:solidFill>
                <a:cs typeface="Times New Roman" panose="02020603050405020304" pitchFamily="18" charset="0"/>
              </a:rPr>
              <a:t>ELECTRICAL &amp; ELECTRONIC                               ENGINEERING</a:t>
            </a:r>
          </a:p>
          <a:p>
            <a:pPr marL="114300" algn="just">
              <a:lnSpc>
                <a:spcPct val="120000"/>
              </a:lnSpc>
              <a:spcBef>
                <a:spcPts val="1200"/>
              </a:spcBef>
            </a:pPr>
            <a:endParaRPr lang="en-US" sz="1600" b="1" dirty="0">
              <a:solidFill>
                <a:schemeClr val="tx1"/>
              </a:solidFill>
              <a:cs typeface="Times New Roman" panose="02020603050405020304" pitchFamily="18" charset="0"/>
            </a:endParaRPr>
          </a:p>
          <a:p>
            <a:pPr marL="114300" algn="just">
              <a:lnSpc>
                <a:spcPct val="120000"/>
              </a:lnSpc>
              <a:spcBef>
                <a:spcPts val="1200"/>
              </a:spcBef>
            </a:pPr>
            <a:r>
              <a:rPr lang="en-US" sz="1600" dirty="0">
                <a:solidFill>
                  <a:schemeClr val="tx1"/>
                </a:solidFill>
                <a:cs typeface="Times New Roman" panose="02020603050405020304" pitchFamily="18" charset="0"/>
              </a:rPr>
              <a:t>SUPERVISOR:</a:t>
            </a:r>
          </a:p>
          <a:p>
            <a:pPr marL="114300" algn="just">
              <a:lnSpc>
                <a:spcPct val="120000"/>
              </a:lnSpc>
              <a:spcBef>
                <a:spcPts val="1200"/>
              </a:spcBef>
            </a:pPr>
            <a:r>
              <a:rPr lang="en-US" sz="1600" b="1" dirty="0">
                <a:solidFill>
                  <a:schemeClr val="tx1"/>
                </a:solidFill>
                <a:cs typeface="Times New Roman" panose="02020603050405020304" pitchFamily="18" charset="0"/>
              </a:rPr>
              <a:t>DR.  OLUYEMI E. ADETOYI</a:t>
            </a:r>
          </a:p>
          <a:p>
            <a:pPr marL="114300" algn="just">
              <a:lnSpc>
                <a:spcPct val="120000"/>
              </a:lnSpc>
              <a:spcBef>
                <a:spcPts val="1200"/>
              </a:spcBef>
            </a:pPr>
            <a:endParaRPr lang="en-US" sz="1600" b="1" dirty="0">
              <a:solidFill>
                <a:schemeClr val="tx1"/>
              </a:solidFill>
              <a:cs typeface="Times New Roman" panose="02020603050405020304" pitchFamily="18" charset="0"/>
            </a:endParaRPr>
          </a:p>
          <a:p>
            <a:endParaRPr lang="en-US" dirty="0"/>
          </a:p>
        </p:txBody>
      </p:sp>
      <p:pic>
        <p:nvPicPr>
          <p:cNvPr id="1026" name="Picture 2" descr="C:\Users\Samuel\Pictures\logo.jpg">
            <a:extLst>
              <a:ext uri="{FF2B5EF4-FFF2-40B4-BE49-F238E27FC236}">
                <a16:creationId xmlns:a16="http://schemas.microsoft.com/office/drawing/2014/main" id="{4CFE2FBF-0DBB-49A6-8055-C0C45C8C0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07" y="128954"/>
            <a:ext cx="981075"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72D185BF-8D93-44A5-B4AB-BD9991E7D708}"/>
              </a:ext>
            </a:extLst>
          </p:cNvPr>
          <p:cNvSpPr>
            <a:spLocks noGrp="1"/>
          </p:cNvSpPr>
          <p:nvPr>
            <p:ph type="sldNum" sz="quarter" idx="12"/>
          </p:nvPr>
        </p:nvSpPr>
        <p:spPr/>
        <p:txBody>
          <a:bodyPr/>
          <a:lstStyle/>
          <a:p>
            <a:fld id="{1DF55DA0-72A6-4A9C-8A50-F9EAC2D4FFF6}" type="slidenum">
              <a:rPr lang="en-US" smtClean="0"/>
              <a:t>1</a:t>
            </a:fld>
            <a:endParaRPr lang="en-US"/>
          </a:p>
        </p:txBody>
      </p:sp>
    </p:spTree>
    <p:extLst>
      <p:ext uri="{BB962C8B-B14F-4D97-AF65-F5344CB8AC3E}">
        <p14:creationId xmlns:p14="http://schemas.microsoft.com/office/powerpoint/2010/main" val="409605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methodology</a:t>
            </a:r>
          </a:p>
        </p:txBody>
      </p:sp>
      <p:sp>
        <p:nvSpPr>
          <p:cNvPr id="9" name="TextBox 8">
            <a:extLst>
              <a:ext uri="{FF2B5EF4-FFF2-40B4-BE49-F238E27FC236}">
                <a16:creationId xmlns:a16="http://schemas.microsoft.com/office/drawing/2014/main" id="{F2CF2E30-1BA7-41E7-97DE-A63D0AE5BC55}"/>
              </a:ext>
            </a:extLst>
          </p:cNvPr>
          <p:cNvSpPr txBox="1"/>
          <p:nvPr/>
        </p:nvSpPr>
        <p:spPr>
          <a:xfrm>
            <a:off x="2819400" y="6327176"/>
            <a:ext cx="281940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Flowchart of the project</a:t>
            </a:r>
          </a:p>
        </p:txBody>
      </p:sp>
      <p:pic>
        <p:nvPicPr>
          <p:cNvPr id="6" name="pic">
            <a:extLst>
              <a:ext uri="{FF2B5EF4-FFF2-40B4-BE49-F238E27FC236}">
                <a16:creationId xmlns:a16="http://schemas.microsoft.com/office/drawing/2014/main" id="{05EC12D7-027B-417C-900B-6482CCA2C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142999"/>
            <a:ext cx="6705600" cy="5184177"/>
          </a:xfrm>
          <a:prstGeom prst="rect">
            <a:avLst/>
          </a:prstGeom>
        </p:spPr>
      </p:pic>
      <p:sp>
        <p:nvSpPr>
          <p:cNvPr id="3" name="Slide Number Placeholder 2">
            <a:extLst>
              <a:ext uri="{FF2B5EF4-FFF2-40B4-BE49-F238E27FC236}">
                <a16:creationId xmlns:a16="http://schemas.microsoft.com/office/drawing/2014/main" id="{33654864-30DB-423F-AB23-5FAB2156FB07}"/>
              </a:ext>
            </a:extLst>
          </p:cNvPr>
          <p:cNvSpPr>
            <a:spLocks noGrp="1"/>
          </p:cNvSpPr>
          <p:nvPr>
            <p:ph type="sldNum" sz="quarter" idx="12"/>
          </p:nvPr>
        </p:nvSpPr>
        <p:spPr/>
        <p:txBody>
          <a:bodyPr/>
          <a:lstStyle/>
          <a:p>
            <a:fld id="{1DF55DA0-72A6-4A9C-8A50-F9EAC2D4FFF6}" type="slidenum">
              <a:rPr lang="en-US" smtClean="0"/>
              <a:t>10</a:t>
            </a:fld>
            <a:endParaRPr lang="en-US"/>
          </a:p>
        </p:txBody>
      </p:sp>
    </p:spTree>
    <p:extLst>
      <p:ext uri="{BB962C8B-B14F-4D97-AF65-F5344CB8AC3E}">
        <p14:creationId xmlns:p14="http://schemas.microsoft.com/office/powerpoint/2010/main" val="294901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methodology</a:t>
            </a:r>
          </a:p>
        </p:txBody>
      </p:sp>
      <p:sp>
        <p:nvSpPr>
          <p:cNvPr id="3" name="TextBox 2">
            <a:extLst>
              <a:ext uri="{FF2B5EF4-FFF2-40B4-BE49-F238E27FC236}">
                <a16:creationId xmlns:a16="http://schemas.microsoft.com/office/drawing/2014/main" id="{4FEA9021-B5AD-485E-A0AC-56C7C8F2140A}"/>
              </a:ext>
            </a:extLst>
          </p:cNvPr>
          <p:cNvSpPr txBox="1"/>
          <p:nvPr/>
        </p:nvSpPr>
        <p:spPr>
          <a:xfrm>
            <a:off x="304800" y="1066800"/>
            <a:ext cx="7848600" cy="5264903"/>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BUILDING THE MODEL</a:t>
            </a:r>
          </a:p>
          <a:p>
            <a:pPr>
              <a:lnSpc>
                <a:spcPct val="200000"/>
              </a:lnSpc>
            </a:pPr>
            <a:r>
              <a:rPr lang="en-US" sz="1600" dirty="0">
                <a:latin typeface="Times New Roman" panose="02020603050405020304" pitchFamily="18" charset="0"/>
                <a:cs typeface="Times New Roman" panose="02020603050405020304" pitchFamily="18" charset="0"/>
              </a:rPr>
              <a:t>Python (Spyder IDE) was used for training the model. The following libraries were used:</a:t>
            </a:r>
          </a:p>
          <a:p>
            <a:pPr marL="285750" indent="-285750">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Keras – Creation of the CNN classifier</a:t>
            </a:r>
          </a:p>
          <a:p>
            <a:pPr marL="285750" indent="-285750">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Sklearn – Confusion matrix calculation</a:t>
            </a:r>
          </a:p>
          <a:p>
            <a:pPr marL="285750" indent="-285750">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OpenCV – Image processing</a:t>
            </a:r>
          </a:p>
          <a:p>
            <a:pPr marL="285750" indent="-285750">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Numpy – Array operations</a:t>
            </a:r>
          </a:p>
          <a:p>
            <a:pPr marL="285750" indent="-285750">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Matplotlib – Visualization of confusion matrix, model accuracy and loss values and classification report (precision, recall and f1-score)</a:t>
            </a:r>
          </a:p>
          <a:p>
            <a:pPr>
              <a:lnSpc>
                <a:spcPct val="200000"/>
              </a:lnSpc>
            </a:pPr>
            <a:endParaRPr lang="en-US" sz="1600" dirty="0">
              <a:latin typeface="Times New Roman" panose="02020603050405020304" pitchFamily="18" charset="0"/>
              <a:cs typeface="Times New Roman" panose="02020603050405020304" pitchFamily="18" charset="0"/>
            </a:endParaRPr>
          </a:p>
          <a:p>
            <a:pPr>
              <a:lnSpc>
                <a:spcPct val="200000"/>
              </a:lnSpc>
            </a:pPr>
            <a:r>
              <a:rPr lang="en-US" sz="1600" dirty="0">
                <a:latin typeface="Times New Roman" panose="02020603050405020304" pitchFamily="18" charset="0"/>
                <a:cs typeface="Times New Roman" panose="02020603050405020304" pitchFamily="18" charset="0"/>
              </a:rPr>
              <a:t>Model was trained on a laptop before it was deployed on the raspberry pi. </a:t>
            </a:r>
          </a:p>
          <a:p>
            <a:pPr>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81C620-845B-4B85-A922-1E7E8B09A632}"/>
              </a:ext>
            </a:extLst>
          </p:cNvPr>
          <p:cNvSpPr>
            <a:spLocks noGrp="1"/>
          </p:cNvSpPr>
          <p:nvPr>
            <p:ph type="sldNum" sz="quarter" idx="12"/>
          </p:nvPr>
        </p:nvSpPr>
        <p:spPr/>
        <p:txBody>
          <a:bodyPr/>
          <a:lstStyle/>
          <a:p>
            <a:fld id="{1DF55DA0-72A6-4A9C-8A50-F9EAC2D4FFF6}" type="slidenum">
              <a:rPr lang="en-US" smtClean="0"/>
              <a:t>11</a:t>
            </a:fld>
            <a:endParaRPr lang="en-US"/>
          </a:p>
        </p:txBody>
      </p:sp>
    </p:spTree>
    <p:extLst>
      <p:ext uri="{BB962C8B-B14F-4D97-AF65-F5344CB8AC3E}">
        <p14:creationId xmlns:p14="http://schemas.microsoft.com/office/powerpoint/2010/main" val="7353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methodology</a:t>
            </a:r>
          </a:p>
        </p:txBody>
      </p:sp>
      <p:sp>
        <p:nvSpPr>
          <p:cNvPr id="5" name="TextBox 4">
            <a:extLst>
              <a:ext uri="{FF2B5EF4-FFF2-40B4-BE49-F238E27FC236}">
                <a16:creationId xmlns:a16="http://schemas.microsoft.com/office/drawing/2014/main" id="{DB388175-1687-41D3-855A-5D144F763A80}"/>
              </a:ext>
            </a:extLst>
          </p:cNvPr>
          <p:cNvSpPr txBox="1"/>
          <p:nvPr/>
        </p:nvSpPr>
        <p:spPr>
          <a:xfrm>
            <a:off x="304800" y="914400"/>
            <a:ext cx="7848600" cy="2893100"/>
          </a:xfrm>
          <a:prstGeom prst="rect">
            <a:avLst/>
          </a:prstGeom>
          <a:noFill/>
        </p:spPr>
        <p:txBody>
          <a:bodyPr wrap="square" rtlCol="0">
            <a:spAutoFit/>
          </a:bodyPr>
          <a:lstStyle/>
          <a:p>
            <a:pPr>
              <a:lnSpc>
                <a:spcPct val="200000"/>
              </a:lnSpc>
            </a:pPr>
            <a:r>
              <a:rPr lang="en-US" b="1" dirty="0">
                <a:latin typeface="Times New Roman" panose="02020603050405020304" pitchFamily="18" charset="0"/>
                <a:cs typeface="Times New Roman" panose="02020603050405020304" pitchFamily="18" charset="0"/>
              </a:rPr>
              <a:t>IMAGE PROCESSING TRAINING PROCEDURES</a:t>
            </a:r>
          </a:p>
          <a:p>
            <a:pPr marL="342900" lvl="0" indent="-342900">
              <a:lnSpc>
                <a:spcPct val="200000"/>
              </a:lnSpc>
              <a:buFont typeface="+mj-lt"/>
              <a:buAutoNum type="arabicPeriod"/>
            </a:pPr>
            <a:r>
              <a:rPr lang="en-US" sz="1600" dirty="0">
                <a:latin typeface="Times New Roman" panose="02020603050405020304" pitchFamily="18" charset="0"/>
                <a:cs typeface="Times New Roman" panose="02020603050405020304" pitchFamily="18" charset="0"/>
              </a:rPr>
              <a:t>Collection of Data</a:t>
            </a:r>
          </a:p>
          <a:p>
            <a:pPr marL="342900" lvl="0" indent="-342900">
              <a:lnSpc>
                <a:spcPct val="200000"/>
              </a:lnSpc>
              <a:buFont typeface="+mj-lt"/>
              <a:buAutoNum type="arabicPeriod"/>
            </a:pPr>
            <a:r>
              <a:rPr lang="en-US" sz="1600" dirty="0">
                <a:latin typeface="Times New Roman" panose="02020603050405020304" pitchFamily="18" charset="0"/>
                <a:cs typeface="Times New Roman" panose="02020603050405020304" pitchFamily="18" charset="0"/>
              </a:rPr>
              <a:t>Pre-processing of Data</a:t>
            </a:r>
          </a:p>
          <a:p>
            <a:pPr marL="342900" lvl="0" indent="-342900">
              <a:lnSpc>
                <a:spcPct val="200000"/>
              </a:lnSpc>
              <a:buFont typeface="+mj-lt"/>
              <a:buAutoNum type="arabicPeriod"/>
            </a:pPr>
            <a:r>
              <a:rPr lang="en-US" sz="1600" dirty="0">
                <a:latin typeface="Times New Roman" panose="02020603050405020304" pitchFamily="18" charset="0"/>
                <a:cs typeface="Times New Roman" panose="02020603050405020304" pitchFamily="18" charset="0"/>
              </a:rPr>
              <a:t>Configuration of the CNN</a:t>
            </a:r>
          </a:p>
          <a:p>
            <a:pPr marL="342900" lvl="0" indent="-342900">
              <a:lnSpc>
                <a:spcPct val="200000"/>
              </a:lnSpc>
              <a:buFont typeface="+mj-lt"/>
              <a:buAutoNum type="arabicPeriod"/>
            </a:pPr>
            <a:r>
              <a:rPr lang="en-US" sz="1600" dirty="0">
                <a:latin typeface="Times New Roman" panose="02020603050405020304" pitchFamily="18" charset="0"/>
                <a:cs typeface="Times New Roman" panose="02020603050405020304" pitchFamily="18" charset="0"/>
              </a:rPr>
              <a:t>Training the CNN and building of the model    </a:t>
            </a:r>
          </a:p>
          <a:p>
            <a:endParaRPr lang="en-US" dirty="0"/>
          </a:p>
        </p:txBody>
      </p:sp>
      <p:sp>
        <p:nvSpPr>
          <p:cNvPr id="7" name="TextBox 6">
            <a:extLst>
              <a:ext uri="{FF2B5EF4-FFF2-40B4-BE49-F238E27FC236}">
                <a16:creationId xmlns:a16="http://schemas.microsoft.com/office/drawing/2014/main" id="{1C479221-CA91-452B-9919-C4D1FC64EA9C}"/>
              </a:ext>
            </a:extLst>
          </p:cNvPr>
          <p:cNvSpPr txBox="1"/>
          <p:nvPr/>
        </p:nvSpPr>
        <p:spPr>
          <a:xfrm>
            <a:off x="2761517" y="5565648"/>
            <a:ext cx="3620966"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Image Processing Training Procedures</a:t>
            </a:r>
          </a:p>
        </p:txBody>
      </p:sp>
      <p:sp>
        <p:nvSpPr>
          <p:cNvPr id="10" name="Slide Number Placeholder 9">
            <a:extLst>
              <a:ext uri="{FF2B5EF4-FFF2-40B4-BE49-F238E27FC236}">
                <a16:creationId xmlns:a16="http://schemas.microsoft.com/office/drawing/2014/main" id="{4ADB1653-0571-4C09-878E-1AEDE3D042C5}"/>
              </a:ext>
            </a:extLst>
          </p:cNvPr>
          <p:cNvSpPr>
            <a:spLocks noGrp="1"/>
          </p:cNvSpPr>
          <p:nvPr>
            <p:ph type="sldNum" sz="quarter" idx="12"/>
          </p:nvPr>
        </p:nvSpPr>
        <p:spPr/>
        <p:txBody>
          <a:bodyPr/>
          <a:lstStyle/>
          <a:p>
            <a:fld id="{1DF55DA0-72A6-4A9C-8A50-F9EAC2D4FFF6}" type="slidenum">
              <a:rPr lang="en-US" smtClean="0"/>
              <a:t>12</a:t>
            </a:fld>
            <a:endParaRPr lang="en-US"/>
          </a:p>
        </p:txBody>
      </p:sp>
      <p:pic>
        <p:nvPicPr>
          <p:cNvPr id="9" name="Picture 8">
            <a:extLst>
              <a:ext uri="{FF2B5EF4-FFF2-40B4-BE49-F238E27FC236}">
                <a16:creationId xmlns:a16="http://schemas.microsoft.com/office/drawing/2014/main" id="{C81F3247-4367-4609-8904-D6F8F267F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114800"/>
            <a:ext cx="7848600" cy="1450848"/>
          </a:xfrm>
          <a:prstGeom prst="rect">
            <a:avLst/>
          </a:prstGeom>
        </p:spPr>
      </p:pic>
    </p:spTree>
    <p:extLst>
      <p:ext uri="{BB962C8B-B14F-4D97-AF65-F5344CB8AC3E}">
        <p14:creationId xmlns:p14="http://schemas.microsoft.com/office/powerpoint/2010/main" val="25096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methodology</a:t>
            </a:r>
          </a:p>
        </p:txBody>
      </p:sp>
      <p:sp>
        <p:nvSpPr>
          <p:cNvPr id="3" name="TextBox 2">
            <a:extLst>
              <a:ext uri="{FF2B5EF4-FFF2-40B4-BE49-F238E27FC236}">
                <a16:creationId xmlns:a16="http://schemas.microsoft.com/office/drawing/2014/main" id="{4FEA9021-B5AD-485E-A0AC-56C7C8F2140A}"/>
              </a:ext>
            </a:extLst>
          </p:cNvPr>
          <p:cNvSpPr txBox="1"/>
          <p:nvPr/>
        </p:nvSpPr>
        <p:spPr>
          <a:xfrm>
            <a:off x="304800" y="1066800"/>
            <a:ext cx="7848600" cy="4095352"/>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DATA COLLECTION AND PRE-PROCESSING</a:t>
            </a:r>
          </a:p>
          <a:p>
            <a:pPr>
              <a:lnSpc>
                <a:spcPct val="150000"/>
              </a:lnSpc>
            </a:pPr>
            <a:r>
              <a:rPr lang="en-US" dirty="0">
                <a:latin typeface="Times New Roman" panose="02020603050405020304" pitchFamily="18" charset="0"/>
                <a:cs typeface="Times New Roman" panose="02020603050405020304" pitchFamily="18" charset="0"/>
              </a:rPr>
              <a:t>This project will make use of the Kaggle hand gesture dataset. </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FEATURES</a:t>
            </a:r>
          </a:p>
          <a:p>
            <a:pPr marL="285750" indent="-285750">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21780 images </a:t>
            </a:r>
          </a:p>
          <a:p>
            <a:pPr marL="285750" indent="-285750">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18 different hand gestures (1210 each)</a:t>
            </a:r>
          </a:p>
          <a:p>
            <a:pPr marL="285750" indent="-285750">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900 training images</a:t>
            </a:r>
          </a:p>
          <a:p>
            <a:pPr marL="285750" indent="-285750">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310 testing images</a:t>
            </a:r>
          </a:p>
          <a:p>
            <a:pPr marL="285750" indent="-285750">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Images are already pre-processed</a:t>
            </a:r>
          </a:p>
        </p:txBody>
      </p:sp>
      <p:pic>
        <p:nvPicPr>
          <p:cNvPr id="7" name="Picture 6">
            <a:extLst>
              <a:ext uri="{FF2B5EF4-FFF2-40B4-BE49-F238E27FC236}">
                <a16:creationId xmlns:a16="http://schemas.microsoft.com/office/drawing/2014/main" id="{030BEFC1-15CC-49AF-96DD-D83EEABA970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886200" y="2837277"/>
            <a:ext cx="4491072" cy="3112770"/>
          </a:xfrm>
          <a:prstGeom prst="rect">
            <a:avLst/>
          </a:prstGeom>
          <a:noFill/>
          <a:ln>
            <a:noFill/>
          </a:ln>
        </p:spPr>
      </p:pic>
      <p:sp>
        <p:nvSpPr>
          <p:cNvPr id="4" name="TextBox 3">
            <a:extLst>
              <a:ext uri="{FF2B5EF4-FFF2-40B4-BE49-F238E27FC236}">
                <a16:creationId xmlns:a16="http://schemas.microsoft.com/office/drawing/2014/main" id="{30E31B7E-4B91-493C-9BC7-4179D3192C76}"/>
              </a:ext>
            </a:extLst>
          </p:cNvPr>
          <p:cNvSpPr txBox="1"/>
          <p:nvPr/>
        </p:nvSpPr>
        <p:spPr>
          <a:xfrm>
            <a:off x="5154012" y="5950047"/>
            <a:ext cx="2590800"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Kaggle Hand Gesture Dataset</a:t>
            </a:r>
          </a:p>
        </p:txBody>
      </p:sp>
      <p:sp>
        <p:nvSpPr>
          <p:cNvPr id="5" name="Slide Number Placeholder 4">
            <a:extLst>
              <a:ext uri="{FF2B5EF4-FFF2-40B4-BE49-F238E27FC236}">
                <a16:creationId xmlns:a16="http://schemas.microsoft.com/office/drawing/2014/main" id="{2A68F0D4-0011-4887-ABC7-8C75D7FEAFA0}"/>
              </a:ext>
            </a:extLst>
          </p:cNvPr>
          <p:cNvSpPr>
            <a:spLocks noGrp="1"/>
          </p:cNvSpPr>
          <p:nvPr>
            <p:ph type="sldNum" sz="quarter" idx="12"/>
          </p:nvPr>
        </p:nvSpPr>
        <p:spPr/>
        <p:txBody>
          <a:bodyPr/>
          <a:lstStyle/>
          <a:p>
            <a:fld id="{1DF55DA0-72A6-4A9C-8A50-F9EAC2D4FFF6}" type="slidenum">
              <a:rPr lang="en-US" smtClean="0"/>
              <a:t>13</a:t>
            </a:fld>
            <a:endParaRPr lang="en-US"/>
          </a:p>
        </p:txBody>
      </p:sp>
    </p:spTree>
    <p:extLst>
      <p:ext uri="{BB962C8B-B14F-4D97-AF65-F5344CB8AC3E}">
        <p14:creationId xmlns:p14="http://schemas.microsoft.com/office/powerpoint/2010/main" val="2371702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methodology</a:t>
            </a:r>
          </a:p>
        </p:txBody>
      </p:sp>
      <p:sp>
        <p:nvSpPr>
          <p:cNvPr id="4" name="Slide Number Placeholder 3">
            <a:extLst>
              <a:ext uri="{FF2B5EF4-FFF2-40B4-BE49-F238E27FC236}">
                <a16:creationId xmlns:a16="http://schemas.microsoft.com/office/drawing/2014/main" id="{D481C620-845B-4B85-A922-1E7E8B09A632}"/>
              </a:ext>
            </a:extLst>
          </p:cNvPr>
          <p:cNvSpPr>
            <a:spLocks noGrp="1"/>
          </p:cNvSpPr>
          <p:nvPr>
            <p:ph type="sldNum" sz="quarter" idx="12"/>
          </p:nvPr>
        </p:nvSpPr>
        <p:spPr/>
        <p:txBody>
          <a:bodyPr/>
          <a:lstStyle/>
          <a:p>
            <a:fld id="{1DF55DA0-72A6-4A9C-8A50-F9EAC2D4FFF6}" type="slidenum">
              <a:rPr lang="en-US" smtClean="0"/>
              <a:t>14</a:t>
            </a:fld>
            <a:endParaRPr lang="en-US"/>
          </a:p>
        </p:txBody>
      </p:sp>
      <p:pic>
        <p:nvPicPr>
          <p:cNvPr id="10" name="Picture 9">
            <a:extLst>
              <a:ext uri="{FF2B5EF4-FFF2-40B4-BE49-F238E27FC236}">
                <a16:creationId xmlns:a16="http://schemas.microsoft.com/office/drawing/2014/main" id="{EB13AA94-6043-4B28-BB77-2C88184DD59B}"/>
              </a:ext>
            </a:extLst>
          </p:cNvPr>
          <p:cNvPicPr/>
          <p:nvPr/>
        </p:nvPicPr>
        <p:blipFill>
          <a:blip r:embed="rId2">
            <a:extLst>
              <a:ext uri="{28A0092B-C50C-407E-A947-70E740481C1C}">
                <a14:useLocalDpi xmlns:a14="http://schemas.microsoft.com/office/drawing/2010/main" val="0"/>
              </a:ext>
            </a:extLst>
          </a:blip>
          <a:stretch>
            <a:fillRect/>
          </a:stretch>
        </p:blipFill>
        <p:spPr>
          <a:xfrm>
            <a:off x="1676400" y="990600"/>
            <a:ext cx="5363528" cy="5151120"/>
          </a:xfrm>
          <a:prstGeom prst="rect">
            <a:avLst/>
          </a:prstGeom>
        </p:spPr>
      </p:pic>
      <p:sp>
        <p:nvSpPr>
          <p:cNvPr id="11" name="TextBox 10">
            <a:extLst>
              <a:ext uri="{FF2B5EF4-FFF2-40B4-BE49-F238E27FC236}">
                <a16:creationId xmlns:a16="http://schemas.microsoft.com/office/drawing/2014/main" id="{E1989C84-A194-4034-AAE6-01A996394A7C}"/>
              </a:ext>
            </a:extLst>
          </p:cNvPr>
          <p:cNvSpPr txBox="1"/>
          <p:nvPr/>
        </p:nvSpPr>
        <p:spPr>
          <a:xfrm>
            <a:off x="2517696" y="6141720"/>
            <a:ext cx="368093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Summary of Model Architecture</a:t>
            </a:r>
          </a:p>
        </p:txBody>
      </p:sp>
    </p:spTree>
    <p:extLst>
      <p:ext uri="{BB962C8B-B14F-4D97-AF65-F5344CB8AC3E}">
        <p14:creationId xmlns:p14="http://schemas.microsoft.com/office/powerpoint/2010/main" val="306743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methodology</a:t>
            </a:r>
          </a:p>
        </p:txBody>
      </p:sp>
      <p:sp>
        <p:nvSpPr>
          <p:cNvPr id="4" name="Slide Number Placeholder 3">
            <a:extLst>
              <a:ext uri="{FF2B5EF4-FFF2-40B4-BE49-F238E27FC236}">
                <a16:creationId xmlns:a16="http://schemas.microsoft.com/office/drawing/2014/main" id="{D481C620-845B-4B85-A922-1E7E8B09A632}"/>
              </a:ext>
            </a:extLst>
          </p:cNvPr>
          <p:cNvSpPr>
            <a:spLocks noGrp="1"/>
          </p:cNvSpPr>
          <p:nvPr>
            <p:ph type="sldNum" sz="quarter" idx="12"/>
          </p:nvPr>
        </p:nvSpPr>
        <p:spPr/>
        <p:txBody>
          <a:bodyPr/>
          <a:lstStyle/>
          <a:p>
            <a:fld id="{1DF55DA0-72A6-4A9C-8A50-F9EAC2D4FFF6}" type="slidenum">
              <a:rPr lang="en-US" smtClean="0"/>
              <a:t>15</a:t>
            </a:fld>
            <a:endParaRPr lang="en-US"/>
          </a:p>
        </p:txBody>
      </p:sp>
      <p:sp>
        <p:nvSpPr>
          <p:cNvPr id="11" name="TextBox 10">
            <a:extLst>
              <a:ext uri="{FF2B5EF4-FFF2-40B4-BE49-F238E27FC236}">
                <a16:creationId xmlns:a16="http://schemas.microsoft.com/office/drawing/2014/main" id="{E1989C84-A194-4034-AAE6-01A996394A7C}"/>
              </a:ext>
            </a:extLst>
          </p:cNvPr>
          <p:cNvSpPr txBox="1"/>
          <p:nvPr/>
        </p:nvSpPr>
        <p:spPr>
          <a:xfrm>
            <a:off x="1981200" y="6214348"/>
            <a:ext cx="4721304"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Training of model after CNN Configuration</a:t>
            </a:r>
          </a:p>
        </p:txBody>
      </p:sp>
      <p:pic>
        <p:nvPicPr>
          <p:cNvPr id="6" name="Picture 5">
            <a:extLst>
              <a:ext uri="{FF2B5EF4-FFF2-40B4-BE49-F238E27FC236}">
                <a16:creationId xmlns:a16="http://schemas.microsoft.com/office/drawing/2014/main" id="{7EEF8BE8-CA7E-499F-A5EF-764E12F0368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04800" y="1219200"/>
            <a:ext cx="7848600" cy="4922520"/>
          </a:xfrm>
          <a:prstGeom prst="rect">
            <a:avLst/>
          </a:prstGeom>
        </p:spPr>
      </p:pic>
    </p:spTree>
    <p:extLst>
      <p:ext uri="{BB962C8B-B14F-4D97-AF65-F5344CB8AC3E}">
        <p14:creationId xmlns:p14="http://schemas.microsoft.com/office/powerpoint/2010/main" val="329820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METHODOLOGY</a:t>
            </a:r>
          </a:p>
        </p:txBody>
      </p:sp>
      <p:sp>
        <p:nvSpPr>
          <p:cNvPr id="4" name="Slide Number Placeholder 3">
            <a:extLst>
              <a:ext uri="{FF2B5EF4-FFF2-40B4-BE49-F238E27FC236}">
                <a16:creationId xmlns:a16="http://schemas.microsoft.com/office/drawing/2014/main" id="{18837224-C6A5-49EF-A79D-410A79B2476D}"/>
              </a:ext>
            </a:extLst>
          </p:cNvPr>
          <p:cNvSpPr>
            <a:spLocks noGrp="1"/>
          </p:cNvSpPr>
          <p:nvPr>
            <p:ph type="sldNum" sz="quarter" idx="12"/>
          </p:nvPr>
        </p:nvSpPr>
        <p:spPr/>
        <p:txBody>
          <a:bodyPr/>
          <a:lstStyle/>
          <a:p>
            <a:fld id="{1DF55DA0-72A6-4A9C-8A50-F9EAC2D4FFF6}" type="slidenum">
              <a:rPr lang="en-US" smtClean="0"/>
              <a:t>16</a:t>
            </a:fld>
            <a:endParaRPr lang="en-US"/>
          </a:p>
        </p:txBody>
      </p:sp>
      <p:pic>
        <p:nvPicPr>
          <p:cNvPr id="5" name="Picture 4">
            <a:extLst>
              <a:ext uri="{FF2B5EF4-FFF2-40B4-BE49-F238E27FC236}">
                <a16:creationId xmlns:a16="http://schemas.microsoft.com/office/drawing/2014/main" id="{B0AC43F3-49D4-40BC-90DB-675673DB9B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3733800" cy="3200400"/>
          </a:xfrm>
          <a:prstGeom prst="rect">
            <a:avLst/>
          </a:prstGeom>
          <a:noFill/>
          <a:ln>
            <a:noFill/>
          </a:ln>
        </p:spPr>
      </p:pic>
      <p:pic>
        <p:nvPicPr>
          <p:cNvPr id="7" name="Picture 6">
            <a:extLst>
              <a:ext uri="{FF2B5EF4-FFF2-40B4-BE49-F238E27FC236}">
                <a16:creationId xmlns:a16="http://schemas.microsoft.com/office/drawing/2014/main" id="{04E31ABC-0221-416A-AA56-9DBD74619287}"/>
              </a:ext>
            </a:extLst>
          </p:cNvPr>
          <p:cNvPicPr/>
          <p:nvPr/>
        </p:nvPicPr>
        <p:blipFill>
          <a:blip r:embed="rId3">
            <a:extLst>
              <a:ext uri="{28A0092B-C50C-407E-A947-70E740481C1C}">
                <a14:useLocalDpi xmlns:a14="http://schemas.microsoft.com/office/drawing/2010/main" val="0"/>
              </a:ext>
            </a:extLst>
          </a:blip>
          <a:srcRect l="2" t="2" r="33012" b="40784"/>
          <a:stretch>
            <a:fillRect/>
          </a:stretch>
        </p:blipFill>
        <p:spPr bwMode="auto">
          <a:xfrm>
            <a:off x="4349262" y="1828800"/>
            <a:ext cx="3804138" cy="3200400"/>
          </a:xfrm>
          <a:prstGeom prst="rect">
            <a:avLst/>
          </a:prstGeom>
          <a:noFill/>
          <a:ln>
            <a:noFill/>
          </a:ln>
        </p:spPr>
      </p:pic>
      <p:sp>
        <p:nvSpPr>
          <p:cNvPr id="8" name="TextBox 7">
            <a:extLst>
              <a:ext uri="{FF2B5EF4-FFF2-40B4-BE49-F238E27FC236}">
                <a16:creationId xmlns:a16="http://schemas.microsoft.com/office/drawing/2014/main" id="{8B1A11D5-038C-4481-AD98-1E7C68776525}"/>
              </a:ext>
            </a:extLst>
          </p:cNvPr>
          <p:cNvSpPr txBox="1"/>
          <p:nvPr/>
        </p:nvSpPr>
        <p:spPr>
          <a:xfrm>
            <a:off x="2360734" y="5224392"/>
            <a:ext cx="442253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Raspberry Pi Configuration using Putty</a:t>
            </a:r>
          </a:p>
        </p:txBody>
      </p:sp>
    </p:spTree>
    <p:extLst>
      <p:ext uri="{BB962C8B-B14F-4D97-AF65-F5344CB8AC3E}">
        <p14:creationId xmlns:p14="http://schemas.microsoft.com/office/powerpoint/2010/main" val="1460280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METHODOLOGY</a:t>
            </a:r>
          </a:p>
        </p:txBody>
      </p:sp>
      <p:sp>
        <p:nvSpPr>
          <p:cNvPr id="4" name="Slide Number Placeholder 3">
            <a:extLst>
              <a:ext uri="{FF2B5EF4-FFF2-40B4-BE49-F238E27FC236}">
                <a16:creationId xmlns:a16="http://schemas.microsoft.com/office/drawing/2014/main" id="{18837224-C6A5-49EF-A79D-410A79B2476D}"/>
              </a:ext>
            </a:extLst>
          </p:cNvPr>
          <p:cNvSpPr>
            <a:spLocks noGrp="1"/>
          </p:cNvSpPr>
          <p:nvPr>
            <p:ph type="sldNum" sz="quarter" idx="12"/>
          </p:nvPr>
        </p:nvSpPr>
        <p:spPr/>
        <p:txBody>
          <a:bodyPr/>
          <a:lstStyle/>
          <a:p>
            <a:fld id="{1DF55DA0-72A6-4A9C-8A50-F9EAC2D4FFF6}" type="slidenum">
              <a:rPr lang="en-US" smtClean="0"/>
              <a:t>17</a:t>
            </a:fld>
            <a:endParaRPr lang="en-US"/>
          </a:p>
        </p:txBody>
      </p:sp>
      <p:sp>
        <p:nvSpPr>
          <p:cNvPr id="8" name="TextBox 7">
            <a:extLst>
              <a:ext uri="{FF2B5EF4-FFF2-40B4-BE49-F238E27FC236}">
                <a16:creationId xmlns:a16="http://schemas.microsoft.com/office/drawing/2014/main" id="{8B1A11D5-038C-4481-AD98-1E7C68776525}"/>
              </a:ext>
            </a:extLst>
          </p:cNvPr>
          <p:cNvSpPr txBox="1"/>
          <p:nvPr/>
        </p:nvSpPr>
        <p:spPr>
          <a:xfrm>
            <a:off x="3278505" y="5986387"/>
            <a:ext cx="235839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System construction</a:t>
            </a:r>
          </a:p>
        </p:txBody>
      </p:sp>
      <p:pic>
        <p:nvPicPr>
          <p:cNvPr id="9" name="Picture 8" descr="https://miro.medium.com/v2/resize:fit:875/0*BY4NN4I0O6DgfoSP.jpg">
            <a:extLst>
              <a:ext uri="{FF2B5EF4-FFF2-40B4-BE49-F238E27FC236}">
                <a16:creationId xmlns:a16="http://schemas.microsoft.com/office/drawing/2014/main" id="{6ED6B424-0979-4073-8EAB-24EBC4971FF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0603" y="4613030"/>
            <a:ext cx="2743199" cy="1219200"/>
          </a:xfrm>
          <a:prstGeom prst="rect">
            <a:avLst/>
          </a:prstGeom>
          <a:noFill/>
          <a:ln>
            <a:noFill/>
          </a:ln>
        </p:spPr>
      </p:pic>
      <p:pic>
        <p:nvPicPr>
          <p:cNvPr id="10" name="Picture 9" descr="Interfacing 16x2 LCD with Raspberry Pi">
            <a:extLst>
              <a:ext uri="{FF2B5EF4-FFF2-40B4-BE49-F238E27FC236}">
                <a16:creationId xmlns:a16="http://schemas.microsoft.com/office/drawing/2014/main" id="{2117A0D2-9F58-4B5E-9B34-733893EEC4E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20604" y="2903667"/>
            <a:ext cx="2743199" cy="1515174"/>
          </a:xfrm>
          <a:prstGeom prst="rect">
            <a:avLst/>
          </a:prstGeom>
          <a:noFill/>
          <a:ln>
            <a:noFill/>
          </a:ln>
        </p:spPr>
      </p:pic>
      <p:pic>
        <p:nvPicPr>
          <p:cNvPr id="11" name="Picture 10" descr="Raspberry Pi 4 Relay python">
            <a:extLst>
              <a:ext uri="{FF2B5EF4-FFF2-40B4-BE49-F238E27FC236}">
                <a16:creationId xmlns:a16="http://schemas.microsoft.com/office/drawing/2014/main" id="{67337587-01AF-4E26-9FBE-FDC910A20175}"/>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000" y="1104042"/>
            <a:ext cx="2710803" cy="1570267"/>
          </a:xfrm>
          <a:prstGeom prst="rect">
            <a:avLst/>
          </a:prstGeom>
          <a:noFill/>
          <a:ln>
            <a:noFill/>
          </a:ln>
        </p:spPr>
      </p:pic>
      <p:graphicFrame>
        <p:nvGraphicFramePr>
          <p:cNvPr id="6" name="Object 5">
            <a:extLst>
              <a:ext uri="{FF2B5EF4-FFF2-40B4-BE49-F238E27FC236}">
                <a16:creationId xmlns:a16="http://schemas.microsoft.com/office/drawing/2014/main" id="{8CCE8452-84B3-4B9F-87BD-80850E78241F}"/>
              </a:ext>
            </a:extLst>
          </p:cNvPr>
          <p:cNvGraphicFramePr>
            <a:graphicFrameLocks noChangeAspect="1"/>
          </p:cNvGraphicFramePr>
          <p:nvPr>
            <p:extLst>
              <p:ext uri="{D42A27DB-BD31-4B8C-83A1-F6EECF244321}">
                <p14:modId xmlns:p14="http://schemas.microsoft.com/office/powerpoint/2010/main" val="582970924"/>
              </p:ext>
            </p:extLst>
          </p:nvPr>
        </p:nvGraphicFramePr>
        <p:xfrm>
          <a:off x="914400" y="1136280"/>
          <a:ext cx="3276601" cy="4728188"/>
        </p:xfrm>
        <a:graphic>
          <a:graphicData uri="http://schemas.openxmlformats.org/presentationml/2006/ole">
            <mc:AlternateContent xmlns:mc="http://schemas.openxmlformats.org/markup-compatibility/2006">
              <mc:Choice xmlns:v="urn:schemas-microsoft-com:vml" Requires="v">
                <p:oleObj spid="_x0000_s1043" name="Worksheet" r:id="rId6" imgW="1836455" imgH="1668946" progId="Excel.Sheet.12">
                  <p:embed/>
                </p:oleObj>
              </mc:Choice>
              <mc:Fallback>
                <p:oleObj name="Worksheet" r:id="rId6" imgW="1836455" imgH="1668946" progId="Excel.Sheet.12">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136280"/>
                        <a:ext cx="3276601" cy="4728188"/>
                      </a:xfrm>
                      <a:prstGeom prst="rect">
                        <a:avLst/>
                      </a:prstGeom>
                      <a:noFill/>
                    </p:spPr>
                  </p:pic>
                </p:oleObj>
              </mc:Fallback>
            </mc:AlternateContent>
          </a:graphicData>
        </a:graphic>
      </p:graphicFrame>
    </p:spTree>
    <p:extLst>
      <p:ext uri="{BB962C8B-B14F-4D97-AF65-F5344CB8AC3E}">
        <p14:creationId xmlns:p14="http://schemas.microsoft.com/office/powerpoint/2010/main" val="321886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METHODOLOGY</a:t>
            </a:r>
          </a:p>
        </p:txBody>
      </p:sp>
      <p:sp>
        <p:nvSpPr>
          <p:cNvPr id="4" name="Slide Number Placeholder 3">
            <a:extLst>
              <a:ext uri="{FF2B5EF4-FFF2-40B4-BE49-F238E27FC236}">
                <a16:creationId xmlns:a16="http://schemas.microsoft.com/office/drawing/2014/main" id="{18837224-C6A5-49EF-A79D-410A79B2476D}"/>
              </a:ext>
            </a:extLst>
          </p:cNvPr>
          <p:cNvSpPr>
            <a:spLocks noGrp="1"/>
          </p:cNvSpPr>
          <p:nvPr>
            <p:ph type="sldNum" sz="quarter" idx="12"/>
          </p:nvPr>
        </p:nvSpPr>
        <p:spPr/>
        <p:txBody>
          <a:bodyPr/>
          <a:lstStyle/>
          <a:p>
            <a:fld id="{1DF55DA0-72A6-4A9C-8A50-F9EAC2D4FFF6}" type="slidenum">
              <a:rPr lang="en-US" smtClean="0"/>
              <a:t>18</a:t>
            </a:fld>
            <a:endParaRPr lang="en-US"/>
          </a:p>
        </p:txBody>
      </p:sp>
      <p:sp>
        <p:nvSpPr>
          <p:cNvPr id="8" name="TextBox 7">
            <a:extLst>
              <a:ext uri="{FF2B5EF4-FFF2-40B4-BE49-F238E27FC236}">
                <a16:creationId xmlns:a16="http://schemas.microsoft.com/office/drawing/2014/main" id="{8B1A11D5-038C-4481-AD98-1E7C68776525}"/>
              </a:ext>
            </a:extLst>
          </p:cNvPr>
          <p:cNvSpPr txBox="1"/>
          <p:nvPr/>
        </p:nvSpPr>
        <p:spPr>
          <a:xfrm>
            <a:off x="2360734" y="6034399"/>
            <a:ext cx="442253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Raspberry Pi Configuration using Putty</a:t>
            </a:r>
          </a:p>
        </p:txBody>
      </p:sp>
      <p:pic>
        <p:nvPicPr>
          <p:cNvPr id="9" name="Picture 8">
            <a:extLst>
              <a:ext uri="{FF2B5EF4-FFF2-40B4-BE49-F238E27FC236}">
                <a16:creationId xmlns:a16="http://schemas.microsoft.com/office/drawing/2014/main" id="{3ED89F86-E167-4A51-B76C-21324E3C3070}"/>
              </a:ext>
            </a:extLst>
          </p:cNvPr>
          <p:cNvPicPr/>
          <p:nvPr/>
        </p:nvPicPr>
        <p:blipFill>
          <a:blip r:embed="rId2">
            <a:extLst>
              <a:ext uri="{28A0092B-C50C-407E-A947-70E740481C1C}">
                <a14:useLocalDpi xmlns:a14="http://schemas.microsoft.com/office/drawing/2010/main" val="0"/>
              </a:ext>
            </a:extLst>
          </a:blip>
          <a:stretch>
            <a:fillRect/>
          </a:stretch>
        </p:blipFill>
        <p:spPr>
          <a:xfrm>
            <a:off x="304800" y="1219199"/>
            <a:ext cx="7848600" cy="4815199"/>
          </a:xfrm>
          <a:prstGeom prst="rect">
            <a:avLst/>
          </a:prstGeom>
        </p:spPr>
      </p:pic>
    </p:spTree>
    <p:extLst>
      <p:ext uri="{BB962C8B-B14F-4D97-AF65-F5344CB8AC3E}">
        <p14:creationId xmlns:p14="http://schemas.microsoft.com/office/powerpoint/2010/main" val="2317452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RESULTs</a:t>
            </a:r>
          </a:p>
        </p:txBody>
      </p:sp>
      <p:sp>
        <p:nvSpPr>
          <p:cNvPr id="4" name="Slide Number Placeholder 3">
            <a:extLst>
              <a:ext uri="{FF2B5EF4-FFF2-40B4-BE49-F238E27FC236}">
                <a16:creationId xmlns:a16="http://schemas.microsoft.com/office/drawing/2014/main" id="{18837224-C6A5-49EF-A79D-410A79B2476D}"/>
              </a:ext>
            </a:extLst>
          </p:cNvPr>
          <p:cNvSpPr>
            <a:spLocks noGrp="1"/>
          </p:cNvSpPr>
          <p:nvPr>
            <p:ph type="sldNum" sz="quarter" idx="12"/>
          </p:nvPr>
        </p:nvSpPr>
        <p:spPr/>
        <p:txBody>
          <a:bodyPr/>
          <a:lstStyle/>
          <a:p>
            <a:fld id="{1DF55DA0-72A6-4A9C-8A50-F9EAC2D4FFF6}" type="slidenum">
              <a:rPr lang="en-US" smtClean="0"/>
              <a:t>19</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A26F6F2-9B11-4B28-848E-E0431CBBAA46}"/>
                  </a:ext>
                </a:extLst>
              </p:cNvPr>
              <p:cNvSpPr txBox="1"/>
              <p:nvPr/>
            </p:nvSpPr>
            <p:spPr>
              <a:xfrm>
                <a:off x="304800" y="4878115"/>
                <a:ext cx="3581400" cy="51129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1600" i="1" smtClean="0"/>
                        <m:t>𝐴</m:t>
                      </m:r>
                      <m:r>
                        <a:rPr lang="en-US" sz="1600" i="1" smtClean="0"/>
                        <m:t>=</m:t>
                      </m:r>
                      <m:f>
                        <m:fPr>
                          <m:ctrlPr>
                            <a:rPr lang="en-US" sz="1600" i="1"/>
                          </m:ctrlPr>
                        </m:fPr>
                        <m:num>
                          <m:r>
                            <a:rPr lang="en-US" sz="1600" i="1"/>
                            <m:t>𝑁</m:t>
                          </m:r>
                          <m:r>
                            <a:rPr lang="en-US" sz="1600" b="0" i="1" smtClean="0">
                              <a:latin typeface="Cambria Math" panose="02040503050406030204" pitchFamily="18" charset="0"/>
                            </a:rPr>
                            <m:t>𝑜</m:t>
                          </m:r>
                          <m:r>
                            <a:rPr lang="en-US" sz="1600" b="0" i="1" smtClean="0">
                              <a:latin typeface="Cambria Math" panose="02040503050406030204" pitchFamily="18" charset="0"/>
                            </a:rPr>
                            <m:t>.</m:t>
                          </m:r>
                          <m:r>
                            <a:rPr lang="en-US" sz="1600" i="1"/>
                            <m:t> </m:t>
                          </m:r>
                          <m:r>
                            <a:rPr lang="en-US" sz="1600" i="1"/>
                            <m:t>𝑜𝑓</m:t>
                          </m:r>
                          <m:r>
                            <a:rPr lang="en-US" sz="1600" i="1"/>
                            <m:t> </m:t>
                          </m:r>
                          <m:r>
                            <a:rPr lang="en-US" sz="1600" i="1"/>
                            <m:t>𝐶𝑜𝑟𝑟𝑒𝑐𝑡</m:t>
                          </m:r>
                          <m:r>
                            <a:rPr lang="en-US" sz="1600" i="1"/>
                            <m:t> </m:t>
                          </m:r>
                          <m:r>
                            <a:rPr lang="en-US" sz="1600" i="1"/>
                            <m:t>𝑃𝑟𝑒𝑑𝑖𝑐𝑡𝑖𝑜𝑛𝑠</m:t>
                          </m:r>
                        </m:num>
                        <m:den>
                          <m:r>
                            <a:rPr lang="en-US" sz="1600" i="1"/>
                            <m:t>𝑇𝑜𝑡𝑎𝑙</m:t>
                          </m:r>
                          <m:r>
                            <a:rPr lang="en-US" sz="1600" i="1"/>
                            <m:t> </m:t>
                          </m:r>
                          <m:r>
                            <a:rPr lang="en-US" sz="1600" i="1"/>
                            <m:t>𝑛</m:t>
                          </m:r>
                          <m:r>
                            <a:rPr lang="en-US" sz="1600" b="0" i="1" smtClean="0">
                              <a:latin typeface="Cambria Math" panose="02040503050406030204" pitchFamily="18" charset="0"/>
                            </a:rPr>
                            <m:t>𝑜</m:t>
                          </m:r>
                          <m:r>
                            <a:rPr lang="en-US" sz="1600" b="0" i="1" smtClean="0">
                              <a:latin typeface="Cambria Math" panose="02040503050406030204" pitchFamily="18" charset="0"/>
                            </a:rPr>
                            <m:t>.</m:t>
                          </m:r>
                          <m:r>
                            <a:rPr lang="en-US" sz="1600" i="1"/>
                            <m:t> </m:t>
                          </m:r>
                          <m:r>
                            <a:rPr lang="en-US" sz="1600" i="1"/>
                            <m:t>𝑜𝑓</m:t>
                          </m:r>
                          <m:r>
                            <a:rPr lang="en-US" sz="1600" i="1"/>
                            <m:t> </m:t>
                          </m:r>
                          <m:r>
                            <a:rPr lang="en-US" sz="1600" i="1"/>
                            <m:t>𝑃𝑟𝑒𝑑𝑖𝑐𝑡𝑖𝑜𝑛𝑠</m:t>
                          </m:r>
                        </m:den>
                      </m:f>
                    </m:oMath>
                  </m:oMathPara>
                </a14:m>
                <a:endParaRPr lang="en-US" sz="1600" dirty="0"/>
              </a:p>
            </p:txBody>
          </p:sp>
        </mc:Choice>
        <mc:Fallback>
          <p:sp>
            <p:nvSpPr>
              <p:cNvPr id="3" name="TextBox 2">
                <a:extLst>
                  <a:ext uri="{FF2B5EF4-FFF2-40B4-BE49-F238E27FC236}">
                    <a16:creationId xmlns:a16="http://schemas.microsoft.com/office/drawing/2014/main" id="{2A26F6F2-9B11-4B28-848E-E0431CBBAA46}"/>
                  </a:ext>
                </a:extLst>
              </p:cNvPr>
              <p:cNvSpPr txBox="1">
                <a:spLocks noRot="1" noChangeAspect="1" noMove="1" noResize="1" noEditPoints="1" noAdjustHandles="1" noChangeArrowheads="1" noChangeShapeType="1" noTextEdit="1"/>
              </p:cNvSpPr>
              <p:nvPr/>
            </p:nvSpPr>
            <p:spPr>
              <a:xfrm>
                <a:off x="304800" y="4878115"/>
                <a:ext cx="3581400" cy="5112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AB18F3E-4ECC-4720-B253-9C9B2911CE70}"/>
                  </a:ext>
                </a:extLst>
              </p:cNvPr>
              <p:cNvSpPr txBox="1"/>
              <p:nvPr/>
            </p:nvSpPr>
            <p:spPr>
              <a:xfrm>
                <a:off x="4343400" y="4799504"/>
                <a:ext cx="3657600" cy="66851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i="1" smtClean="0"/>
                          </m:ctrlPr>
                        </m:sSubPr>
                        <m:e>
                          <m:r>
                            <a:rPr lang="en-US" sz="1600" i="1"/>
                            <m:t>𝐿</m:t>
                          </m:r>
                        </m:e>
                        <m:sub>
                          <m:r>
                            <a:rPr lang="en-US" sz="1600" i="1"/>
                            <m:t>𝐶𝐸</m:t>
                          </m:r>
                        </m:sub>
                      </m:sSub>
                      <m:r>
                        <a:rPr lang="en-US" sz="1600" i="1"/>
                        <m:t>= −</m:t>
                      </m:r>
                      <m:nary>
                        <m:naryPr>
                          <m:chr m:val="∑"/>
                          <m:limLoc m:val="undOvr"/>
                          <m:ctrlPr>
                            <a:rPr lang="en-US" sz="1600" i="1"/>
                          </m:ctrlPr>
                        </m:naryPr>
                        <m:sub>
                          <m:r>
                            <a:rPr lang="en-US" sz="1600" i="1"/>
                            <m:t>𝑖</m:t>
                          </m:r>
                          <m:r>
                            <a:rPr lang="en-US" sz="1600" i="1"/>
                            <m:t>=1</m:t>
                          </m:r>
                        </m:sub>
                        <m:sup>
                          <m:r>
                            <a:rPr lang="en-US" sz="1600" i="1"/>
                            <m:t>𝑛</m:t>
                          </m:r>
                        </m:sup>
                        <m:e>
                          <m:sSub>
                            <m:sSubPr>
                              <m:ctrlPr>
                                <a:rPr lang="en-US" sz="1600" i="1"/>
                              </m:ctrlPr>
                            </m:sSubPr>
                            <m:e>
                              <m:r>
                                <a:rPr lang="en-US" sz="1600" i="1"/>
                                <m:t>𝑡</m:t>
                              </m:r>
                            </m:e>
                            <m:sub>
                              <m:r>
                                <a:rPr lang="en-US" sz="1600" i="1"/>
                                <m:t>𝑖</m:t>
                              </m:r>
                            </m:sub>
                          </m:sSub>
                          <m:func>
                            <m:funcPr>
                              <m:ctrlPr>
                                <a:rPr lang="en-US" sz="1600" i="1"/>
                              </m:ctrlPr>
                            </m:funcPr>
                            <m:fName>
                              <m:r>
                                <m:rPr>
                                  <m:sty m:val="p"/>
                                </m:rPr>
                                <a:rPr lang="en-US" sz="1600"/>
                                <m:t>log</m:t>
                              </m:r>
                            </m:fName>
                            <m:e>
                              <m:d>
                                <m:dPr>
                                  <m:ctrlPr>
                                    <a:rPr lang="en-US" sz="1600" i="1"/>
                                  </m:ctrlPr>
                                </m:dPr>
                                <m:e>
                                  <m:sSub>
                                    <m:sSubPr>
                                      <m:ctrlPr>
                                        <a:rPr lang="en-US" sz="1600" i="1"/>
                                      </m:ctrlPr>
                                    </m:sSubPr>
                                    <m:e>
                                      <m:r>
                                        <a:rPr lang="en-US" sz="1600" i="1"/>
                                        <m:t>𝑝</m:t>
                                      </m:r>
                                    </m:e>
                                    <m:sub>
                                      <m:r>
                                        <a:rPr lang="en-US" sz="1600" i="1"/>
                                        <m:t>𝑖</m:t>
                                      </m:r>
                                    </m:sub>
                                  </m:sSub>
                                </m:e>
                              </m:d>
                              <m:r>
                                <a:rPr lang="en-US" sz="1600" b="0" i="1" smtClean="0">
                                  <a:latin typeface="Cambria Math" panose="02040503050406030204" pitchFamily="18" charset="0"/>
                                </a:rPr>
                                <m:t>  </m:t>
                              </m:r>
                              <m:r>
                                <a:rPr lang="en-US" sz="1600" i="1"/>
                                <m:t>𝑓𝑜𝑟</m:t>
                              </m:r>
                              <m:r>
                                <a:rPr lang="en-US" sz="1600" i="1"/>
                                <m:t> </m:t>
                              </m:r>
                              <m:r>
                                <a:rPr lang="en-US" sz="1600" i="1"/>
                                <m:t>𝑛</m:t>
                              </m:r>
                              <m:r>
                                <a:rPr lang="en-US" sz="1600" i="1"/>
                                <m:t> </m:t>
                              </m:r>
                              <m:r>
                                <a:rPr lang="en-US" sz="1600" i="1"/>
                                <m:t>𝑐𝑙𝑎𝑠𝑠𝑒𝑠</m:t>
                              </m:r>
                            </m:e>
                          </m:func>
                        </m:e>
                      </m:nary>
                    </m:oMath>
                  </m:oMathPara>
                </a14:m>
                <a:endParaRPr lang="en-US" sz="1600" dirty="0"/>
              </a:p>
            </p:txBody>
          </p:sp>
        </mc:Choice>
        <mc:Fallback>
          <p:sp>
            <p:nvSpPr>
              <p:cNvPr id="6" name="TextBox 5">
                <a:extLst>
                  <a:ext uri="{FF2B5EF4-FFF2-40B4-BE49-F238E27FC236}">
                    <a16:creationId xmlns:a16="http://schemas.microsoft.com/office/drawing/2014/main" id="{3AB18F3E-4ECC-4720-B253-9C9B2911CE70}"/>
                  </a:ext>
                </a:extLst>
              </p:cNvPr>
              <p:cNvSpPr txBox="1">
                <a:spLocks noRot="1" noChangeAspect="1" noMove="1" noResize="1" noEditPoints="1" noAdjustHandles="1" noChangeArrowheads="1" noChangeShapeType="1" noTextEdit="1"/>
              </p:cNvSpPr>
              <p:nvPr/>
            </p:nvSpPr>
            <p:spPr>
              <a:xfrm>
                <a:off x="4343400" y="4799504"/>
                <a:ext cx="3657600"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74F78CD7-8B1B-475E-825F-F8017D91DA1B}"/>
                  </a:ext>
                </a:extLst>
              </p:cNvPr>
              <p:cNvSpPr/>
              <p:nvPr/>
            </p:nvSpPr>
            <p:spPr>
              <a:xfrm>
                <a:off x="4343400" y="5473748"/>
                <a:ext cx="4572000" cy="1308050"/>
              </a:xfrm>
              <a:prstGeom prst="rect">
                <a:avLst/>
              </a:prstGeom>
            </p:spPr>
            <p:txBody>
              <a:bodyPr>
                <a:spAutoFit/>
              </a:bodyPr>
              <a:lstStyle/>
              <a:p>
                <a:pPr algn="just">
                  <a:lnSpc>
                    <a:spcPct val="150000"/>
                  </a:lnSpc>
                  <a:spcBef>
                    <a:spcPts val="600"/>
                  </a:spcBef>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where,</a:t>
                </a:r>
              </a:p>
              <a:p>
                <a:pPr algn="just">
                  <a:lnSpc>
                    <a:spcPct val="150000"/>
                  </a:lnSpc>
                  <a:spcBef>
                    <a:spcPts val="600"/>
                  </a:spcBef>
                  <a:spcAft>
                    <a:spcPts val="600"/>
                  </a:spcAft>
                </a:pPr>
                <a14:m>
                  <m:oMath xmlns:m="http://schemas.openxmlformats.org/officeDocument/2006/math">
                    <m:sSub>
                      <m:sSub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1600" dirty="0">
                    <a:latin typeface="Times New Roman" panose="02020603050405020304" pitchFamily="18" charset="0"/>
                    <a:ea typeface="Times New Roman" panose="02020603050405020304" pitchFamily="18" charset="0"/>
                    <a:cs typeface="Times New Roman" panose="02020603050405020304" pitchFamily="18" charset="0"/>
                  </a:rPr>
                  <a:t> is the truth label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14:m>
                  <m:oMath xmlns:m="http://schemas.openxmlformats.org/officeDocument/2006/math">
                    <m:sSub>
                      <m:sSubPr>
                        <m:ctrlPr>
                          <a:rPr lang="en-US" sz="1600" i="1">
                            <a:effectLst/>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1600" dirty="0">
                    <a:latin typeface="Times New Roman" panose="02020603050405020304" pitchFamily="18" charset="0"/>
                    <a:ea typeface="Times New Roman" panose="02020603050405020304" pitchFamily="18" charset="0"/>
                  </a:rPr>
                  <a:t> is the Softmax probability for the iₜₕ class</a:t>
                </a:r>
                <a:endParaRPr lang="en-US" sz="1600" dirty="0"/>
              </a:p>
            </p:txBody>
          </p:sp>
        </mc:Choice>
        <mc:Fallback>
          <p:sp>
            <p:nvSpPr>
              <p:cNvPr id="9" name="Rectangle 8">
                <a:extLst>
                  <a:ext uri="{FF2B5EF4-FFF2-40B4-BE49-F238E27FC236}">
                    <a16:creationId xmlns:a16="http://schemas.microsoft.com/office/drawing/2014/main" id="{74F78CD7-8B1B-475E-825F-F8017D91DA1B}"/>
                  </a:ext>
                </a:extLst>
              </p:cNvPr>
              <p:cNvSpPr>
                <a:spLocks noRot="1" noChangeAspect="1" noMove="1" noResize="1" noEditPoints="1" noAdjustHandles="1" noChangeArrowheads="1" noChangeShapeType="1" noTextEdit="1"/>
              </p:cNvSpPr>
              <p:nvPr/>
            </p:nvSpPr>
            <p:spPr>
              <a:xfrm>
                <a:off x="4343400" y="5473748"/>
                <a:ext cx="4572000" cy="1308050"/>
              </a:xfrm>
              <a:prstGeom prst="rect">
                <a:avLst/>
              </a:prstGeom>
              <a:blipFill>
                <a:blip r:embed="rId4"/>
                <a:stretch>
                  <a:fillRect l="-800" b="-5607"/>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F4615929-765C-452B-ADE8-9BE3BA84F76A}"/>
              </a:ext>
            </a:extLst>
          </p:cNvPr>
          <p:cNvPicPr/>
          <p:nvPr/>
        </p:nvPicPr>
        <p:blipFill>
          <a:blip r:embed="rId5">
            <a:extLst>
              <a:ext uri="{28A0092B-C50C-407E-A947-70E740481C1C}">
                <a14:useLocalDpi xmlns:a14="http://schemas.microsoft.com/office/drawing/2010/main" val="0"/>
              </a:ext>
            </a:extLst>
          </a:blip>
          <a:stretch>
            <a:fillRect/>
          </a:stretch>
        </p:blipFill>
        <p:spPr>
          <a:xfrm>
            <a:off x="304800" y="953942"/>
            <a:ext cx="3810000" cy="3248781"/>
          </a:xfrm>
          <a:prstGeom prst="rect">
            <a:avLst/>
          </a:prstGeom>
        </p:spPr>
      </p:pic>
      <p:pic>
        <p:nvPicPr>
          <p:cNvPr id="11" name="Picture 10">
            <a:extLst>
              <a:ext uri="{FF2B5EF4-FFF2-40B4-BE49-F238E27FC236}">
                <a16:creationId xmlns:a16="http://schemas.microsoft.com/office/drawing/2014/main" id="{84065E1F-96C5-48B6-BE78-66E475910EAF}"/>
              </a:ext>
            </a:extLst>
          </p:cNvPr>
          <p:cNvPicPr/>
          <p:nvPr/>
        </p:nvPicPr>
        <p:blipFill>
          <a:blip r:embed="rId6">
            <a:extLst>
              <a:ext uri="{28A0092B-C50C-407E-A947-70E740481C1C}">
                <a14:useLocalDpi xmlns:a14="http://schemas.microsoft.com/office/drawing/2010/main" val="0"/>
              </a:ext>
            </a:extLst>
          </a:blip>
          <a:stretch>
            <a:fillRect/>
          </a:stretch>
        </p:blipFill>
        <p:spPr>
          <a:xfrm>
            <a:off x="4255477" y="955262"/>
            <a:ext cx="4003392" cy="3248781"/>
          </a:xfrm>
          <a:prstGeom prst="rect">
            <a:avLst/>
          </a:prstGeom>
        </p:spPr>
      </p:pic>
      <p:sp>
        <p:nvSpPr>
          <p:cNvPr id="12" name="TextBox 11">
            <a:extLst>
              <a:ext uri="{FF2B5EF4-FFF2-40B4-BE49-F238E27FC236}">
                <a16:creationId xmlns:a16="http://schemas.microsoft.com/office/drawing/2014/main" id="{CD650F91-569B-4CCE-B120-3CBC97B4DD41}"/>
              </a:ext>
            </a:extLst>
          </p:cNvPr>
          <p:cNvSpPr txBox="1"/>
          <p:nvPr/>
        </p:nvSpPr>
        <p:spPr>
          <a:xfrm>
            <a:off x="1881792" y="4204043"/>
            <a:ext cx="126292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Accuracy</a:t>
            </a:r>
            <a:r>
              <a:rPr lang="en-US" dirty="0"/>
              <a:t> </a:t>
            </a:r>
          </a:p>
        </p:txBody>
      </p:sp>
      <p:sp>
        <p:nvSpPr>
          <p:cNvPr id="13" name="TextBox 12">
            <a:extLst>
              <a:ext uri="{FF2B5EF4-FFF2-40B4-BE49-F238E27FC236}">
                <a16:creationId xmlns:a16="http://schemas.microsoft.com/office/drawing/2014/main" id="{C8407139-C689-4D99-ABC7-9B375082D030}"/>
              </a:ext>
            </a:extLst>
          </p:cNvPr>
          <p:cNvSpPr txBox="1"/>
          <p:nvPr/>
        </p:nvSpPr>
        <p:spPr>
          <a:xfrm>
            <a:off x="6019803" y="4264477"/>
            <a:ext cx="76200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Loss</a:t>
            </a:r>
          </a:p>
        </p:txBody>
      </p:sp>
    </p:spTree>
    <p:extLst>
      <p:ext uri="{BB962C8B-B14F-4D97-AF65-F5344CB8AC3E}">
        <p14:creationId xmlns:p14="http://schemas.microsoft.com/office/powerpoint/2010/main" val="76398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1D63-FC10-4467-B9EF-42799A02DF71}"/>
              </a:ext>
            </a:extLst>
          </p:cNvPr>
          <p:cNvSpPr>
            <a:spLocks noGrp="1"/>
          </p:cNvSpPr>
          <p:nvPr>
            <p:ph type="title"/>
          </p:nvPr>
        </p:nvSpPr>
        <p:spPr>
          <a:xfrm>
            <a:off x="304800" y="228600"/>
            <a:ext cx="7772400" cy="533400"/>
          </a:xfrm>
        </p:spPr>
        <p:txBody>
          <a:bodyPr>
            <a:normAutofit fontScale="90000"/>
          </a:bodyPr>
          <a:lstStyle/>
          <a:p>
            <a:r>
              <a:rPr lang="en-US" dirty="0">
                <a:solidFill>
                  <a:schemeClr val="tx1"/>
                </a:solidFill>
                <a:latin typeface="+mn-lt"/>
              </a:rPr>
              <a:t>PRESENTATION OUTLINE</a:t>
            </a:r>
          </a:p>
        </p:txBody>
      </p:sp>
      <p:sp>
        <p:nvSpPr>
          <p:cNvPr id="3" name="Content Placeholder 2">
            <a:extLst>
              <a:ext uri="{FF2B5EF4-FFF2-40B4-BE49-F238E27FC236}">
                <a16:creationId xmlns:a16="http://schemas.microsoft.com/office/drawing/2014/main" id="{1B1F3789-9F7A-4C07-80CA-7FF8BD4AC117}"/>
              </a:ext>
            </a:extLst>
          </p:cNvPr>
          <p:cNvSpPr>
            <a:spLocks noGrp="1"/>
          </p:cNvSpPr>
          <p:nvPr>
            <p:ph idx="1"/>
          </p:nvPr>
        </p:nvSpPr>
        <p:spPr>
          <a:xfrm>
            <a:off x="304800" y="838200"/>
            <a:ext cx="8301072" cy="5943600"/>
          </a:xfrm>
        </p:spPr>
        <p:txBody>
          <a:bodyPr>
            <a:normAutofit fontScale="92500" lnSpcReduction="20000"/>
          </a:bodyPr>
          <a:lstStyle/>
          <a:p>
            <a:pPr>
              <a:lnSpc>
                <a:spcPct val="200000"/>
              </a:lnSpc>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Introduction</a:t>
            </a:r>
          </a:p>
          <a:p>
            <a:pPr>
              <a:lnSpc>
                <a:spcPct val="200000"/>
              </a:lnSpc>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Problem Statement</a:t>
            </a:r>
          </a:p>
          <a:p>
            <a:pPr>
              <a:lnSpc>
                <a:spcPct val="200000"/>
              </a:lnSpc>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Aim</a:t>
            </a:r>
          </a:p>
          <a:p>
            <a:pPr>
              <a:lnSpc>
                <a:spcPct val="200000"/>
              </a:lnSpc>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Objectives</a:t>
            </a:r>
          </a:p>
          <a:p>
            <a:pPr>
              <a:lnSpc>
                <a:spcPct val="200000"/>
              </a:lnSpc>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Literature Review</a:t>
            </a:r>
          </a:p>
          <a:p>
            <a:pPr>
              <a:lnSpc>
                <a:spcPct val="200000"/>
              </a:lnSpc>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Methodology</a:t>
            </a:r>
          </a:p>
          <a:p>
            <a:pPr>
              <a:lnSpc>
                <a:spcPct val="200000"/>
              </a:lnSpc>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Result</a:t>
            </a:r>
          </a:p>
          <a:p>
            <a:pPr>
              <a:lnSpc>
                <a:spcPct val="200000"/>
              </a:lnSpc>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Project Cost</a:t>
            </a:r>
          </a:p>
          <a:p>
            <a:pPr>
              <a:lnSpc>
                <a:spcPct val="200000"/>
              </a:lnSpc>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Recommendation</a:t>
            </a:r>
          </a:p>
          <a:p>
            <a:pPr>
              <a:lnSpc>
                <a:spcPct val="200000"/>
              </a:lnSpc>
              <a:buClrTx/>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Conclusion</a:t>
            </a:r>
          </a:p>
          <a:p>
            <a:pPr>
              <a:lnSpc>
                <a:spcPct val="200000"/>
              </a:lnSpc>
              <a:buClrTx/>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34EF07-D1E4-458E-A6BD-DAD2AC997CDD}"/>
              </a:ext>
            </a:extLst>
          </p:cNvPr>
          <p:cNvSpPr>
            <a:spLocks noGrp="1"/>
          </p:cNvSpPr>
          <p:nvPr>
            <p:ph type="sldNum" sz="quarter" idx="12"/>
          </p:nvPr>
        </p:nvSpPr>
        <p:spPr/>
        <p:txBody>
          <a:bodyPr/>
          <a:lstStyle/>
          <a:p>
            <a:fld id="{1DF55DA0-72A6-4A9C-8A50-F9EAC2D4FFF6}" type="slidenum">
              <a:rPr lang="en-US" smtClean="0"/>
              <a:t>2</a:t>
            </a:fld>
            <a:endParaRPr lang="en-US"/>
          </a:p>
        </p:txBody>
      </p:sp>
    </p:spTree>
    <p:extLst>
      <p:ext uri="{BB962C8B-B14F-4D97-AF65-F5344CB8AC3E}">
        <p14:creationId xmlns:p14="http://schemas.microsoft.com/office/powerpoint/2010/main" val="46557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RESULTs</a:t>
            </a:r>
          </a:p>
        </p:txBody>
      </p:sp>
      <p:sp>
        <p:nvSpPr>
          <p:cNvPr id="4" name="Slide Number Placeholder 3">
            <a:extLst>
              <a:ext uri="{FF2B5EF4-FFF2-40B4-BE49-F238E27FC236}">
                <a16:creationId xmlns:a16="http://schemas.microsoft.com/office/drawing/2014/main" id="{18837224-C6A5-49EF-A79D-410A79B2476D}"/>
              </a:ext>
            </a:extLst>
          </p:cNvPr>
          <p:cNvSpPr>
            <a:spLocks noGrp="1"/>
          </p:cNvSpPr>
          <p:nvPr>
            <p:ph type="sldNum" sz="quarter" idx="12"/>
          </p:nvPr>
        </p:nvSpPr>
        <p:spPr/>
        <p:txBody>
          <a:bodyPr/>
          <a:lstStyle/>
          <a:p>
            <a:fld id="{1DF55DA0-72A6-4A9C-8A50-F9EAC2D4FFF6}" type="slidenum">
              <a:rPr lang="en-US" smtClean="0"/>
              <a:t>20</a:t>
            </a:fld>
            <a:endParaRPr lang="en-US"/>
          </a:p>
        </p:txBody>
      </p:sp>
      <p:sp>
        <p:nvSpPr>
          <p:cNvPr id="8" name="TextBox 7">
            <a:extLst>
              <a:ext uri="{FF2B5EF4-FFF2-40B4-BE49-F238E27FC236}">
                <a16:creationId xmlns:a16="http://schemas.microsoft.com/office/drawing/2014/main" id="{8B1A11D5-038C-4481-AD98-1E7C68776525}"/>
              </a:ext>
            </a:extLst>
          </p:cNvPr>
          <p:cNvSpPr txBox="1"/>
          <p:nvPr/>
        </p:nvSpPr>
        <p:spPr>
          <a:xfrm>
            <a:off x="3352800" y="6305733"/>
            <a:ext cx="20574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Confusion Matrix</a:t>
            </a:r>
          </a:p>
        </p:txBody>
      </p:sp>
      <p:pic>
        <p:nvPicPr>
          <p:cNvPr id="9" name="Picture 8">
            <a:extLst>
              <a:ext uri="{FF2B5EF4-FFF2-40B4-BE49-F238E27FC236}">
                <a16:creationId xmlns:a16="http://schemas.microsoft.com/office/drawing/2014/main" id="{05B78A6E-B6FA-4FB6-989C-E5B924134072}"/>
              </a:ext>
            </a:extLst>
          </p:cNvPr>
          <p:cNvPicPr/>
          <p:nvPr/>
        </p:nvPicPr>
        <p:blipFill>
          <a:blip r:embed="rId2">
            <a:extLst>
              <a:ext uri="{28A0092B-C50C-407E-A947-70E740481C1C}">
                <a14:useLocalDpi xmlns:a14="http://schemas.microsoft.com/office/drawing/2010/main" val="0"/>
              </a:ext>
            </a:extLst>
          </a:blip>
          <a:stretch>
            <a:fillRect/>
          </a:stretch>
        </p:blipFill>
        <p:spPr>
          <a:xfrm>
            <a:off x="685800" y="1148807"/>
            <a:ext cx="6934200" cy="5063251"/>
          </a:xfrm>
          <a:prstGeom prst="rect">
            <a:avLst/>
          </a:prstGeom>
        </p:spPr>
      </p:pic>
    </p:spTree>
    <p:extLst>
      <p:ext uri="{BB962C8B-B14F-4D97-AF65-F5344CB8AC3E}">
        <p14:creationId xmlns:p14="http://schemas.microsoft.com/office/powerpoint/2010/main" val="3407184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RESULTs</a:t>
            </a:r>
          </a:p>
        </p:txBody>
      </p:sp>
      <p:sp>
        <p:nvSpPr>
          <p:cNvPr id="4" name="Slide Number Placeholder 3">
            <a:extLst>
              <a:ext uri="{FF2B5EF4-FFF2-40B4-BE49-F238E27FC236}">
                <a16:creationId xmlns:a16="http://schemas.microsoft.com/office/drawing/2014/main" id="{18837224-C6A5-49EF-A79D-410A79B2476D}"/>
              </a:ext>
            </a:extLst>
          </p:cNvPr>
          <p:cNvSpPr>
            <a:spLocks noGrp="1"/>
          </p:cNvSpPr>
          <p:nvPr>
            <p:ph type="sldNum" sz="quarter" idx="12"/>
          </p:nvPr>
        </p:nvSpPr>
        <p:spPr/>
        <p:txBody>
          <a:bodyPr/>
          <a:lstStyle/>
          <a:p>
            <a:fld id="{1DF55DA0-72A6-4A9C-8A50-F9EAC2D4FFF6}" type="slidenum">
              <a:rPr lang="en-US" smtClean="0"/>
              <a:t>21</a:t>
            </a:fld>
            <a:endParaRPr lang="en-US"/>
          </a:p>
        </p:txBody>
      </p:sp>
      <p:sp>
        <p:nvSpPr>
          <p:cNvPr id="8" name="TextBox 7">
            <a:extLst>
              <a:ext uri="{FF2B5EF4-FFF2-40B4-BE49-F238E27FC236}">
                <a16:creationId xmlns:a16="http://schemas.microsoft.com/office/drawing/2014/main" id="{8B1A11D5-038C-4481-AD98-1E7C68776525}"/>
              </a:ext>
            </a:extLst>
          </p:cNvPr>
          <p:cNvSpPr txBox="1"/>
          <p:nvPr/>
        </p:nvSpPr>
        <p:spPr>
          <a:xfrm>
            <a:off x="1790700" y="6485329"/>
            <a:ext cx="8763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Recall</a:t>
            </a:r>
          </a:p>
        </p:txBody>
      </p:sp>
      <p:pic>
        <p:nvPicPr>
          <p:cNvPr id="10" name="Picture 9">
            <a:extLst>
              <a:ext uri="{FF2B5EF4-FFF2-40B4-BE49-F238E27FC236}">
                <a16:creationId xmlns:a16="http://schemas.microsoft.com/office/drawing/2014/main" id="{F8CF2D5A-CED2-49FD-9AC1-525C7774A40A}"/>
              </a:ext>
            </a:extLst>
          </p:cNvPr>
          <p:cNvPicPr/>
          <p:nvPr/>
        </p:nvPicPr>
        <p:blipFill>
          <a:blip r:embed="rId2">
            <a:extLst>
              <a:ext uri="{28A0092B-C50C-407E-A947-70E740481C1C}">
                <a14:useLocalDpi xmlns:a14="http://schemas.microsoft.com/office/drawing/2010/main" val="0"/>
              </a:ext>
            </a:extLst>
          </a:blip>
          <a:stretch>
            <a:fillRect/>
          </a:stretch>
        </p:blipFill>
        <p:spPr>
          <a:xfrm>
            <a:off x="304800" y="832991"/>
            <a:ext cx="3276600" cy="3012856"/>
          </a:xfrm>
          <a:prstGeom prst="rect">
            <a:avLst/>
          </a:prstGeom>
        </p:spPr>
      </p:pic>
      <p:sp>
        <p:nvSpPr>
          <p:cNvPr id="3" name="TextBox 2">
            <a:extLst>
              <a:ext uri="{FF2B5EF4-FFF2-40B4-BE49-F238E27FC236}">
                <a16:creationId xmlns:a16="http://schemas.microsoft.com/office/drawing/2014/main" id="{A550BA19-A0CF-4FF5-83B6-D532ED8C6D79}"/>
              </a:ext>
            </a:extLst>
          </p:cNvPr>
          <p:cNvSpPr txBox="1"/>
          <p:nvPr/>
        </p:nvSpPr>
        <p:spPr>
          <a:xfrm>
            <a:off x="533399" y="3845847"/>
            <a:ext cx="239736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Classification Report</a:t>
            </a:r>
          </a:p>
        </p:txBody>
      </p:sp>
      <p:pic>
        <p:nvPicPr>
          <p:cNvPr id="11" name="Picture 10">
            <a:extLst>
              <a:ext uri="{FF2B5EF4-FFF2-40B4-BE49-F238E27FC236}">
                <a16:creationId xmlns:a16="http://schemas.microsoft.com/office/drawing/2014/main" id="{4A187035-0794-4998-9A9F-4F45A8A859AF}"/>
              </a:ext>
            </a:extLst>
          </p:cNvPr>
          <p:cNvPicPr/>
          <p:nvPr/>
        </p:nvPicPr>
        <p:blipFill>
          <a:blip r:embed="rId3">
            <a:extLst>
              <a:ext uri="{28A0092B-C50C-407E-A947-70E740481C1C}">
                <a14:useLocalDpi xmlns:a14="http://schemas.microsoft.com/office/drawing/2010/main" val="0"/>
              </a:ext>
            </a:extLst>
          </a:blip>
          <a:stretch>
            <a:fillRect/>
          </a:stretch>
        </p:blipFill>
        <p:spPr>
          <a:xfrm>
            <a:off x="190501" y="4314120"/>
            <a:ext cx="4038599" cy="2284214"/>
          </a:xfrm>
          <a:prstGeom prst="rect">
            <a:avLst/>
          </a:prstGeom>
        </p:spPr>
      </p:pic>
      <p:pic>
        <p:nvPicPr>
          <p:cNvPr id="9" name="Picture 8">
            <a:extLst>
              <a:ext uri="{FF2B5EF4-FFF2-40B4-BE49-F238E27FC236}">
                <a16:creationId xmlns:a16="http://schemas.microsoft.com/office/drawing/2014/main" id="{C984D1B0-45AF-4E32-86F8-B227327F5BC0}"/>
              </a:ext>
            </a:extLst>
          </p:cNvPr>
          <p:cNvPicPr/>
          <p:nvPr/>
        </p:nvPicPr>
        <p:blipFill>
          <a:blip r:embed="rId4">
            <a:extLst>
              <a:ext uri="{28A0092B-C50C-407E-A947-70E740481C1C}">
                <a14:useLocalDpi xmlns:a14="http://schemas.microsoft.com/office/drawing/2010/main" val="0"/>
              </a:ext>
            </a:extLst>
          </a:blip>
          <a:stretch>
            <a:fillRect/>
          </a:stretch>
        </p:blipFill>
        <p:spPr>
          <a:xfrm>
            <a:off x="3764026" y="990600"/>
            <a:ext cx="4389374" cy="2855247"/>
          </a:xfrm>
          <a:prstGeom prst="rect">
            <a:avLst/>
          </a:prstGeom>
        </p:spPr>
      </p:pic>
      <p:pic>
        <p:nvPicPr>
          <p:cNvPr id="12" name="Picture 11">
            <a:extLst>
              <a:ext uri="{FF2B5EF4-FFF2-40B4-BE49-F238E27FC236}">
                <a16:creationId xmlns:a16="http://schemas.microsoft.com/office/drawing/2014/main" id="{732AE861-F610-4197-804A-A8DF3A60D5BB}"/>
              </a:ext>
            </a:extLst>
          </p:cNvPr>
          <p:cNvPicPr/>
          <p:nvPr/>
        </p:nvPicPr>
        <p:blipFill>
          <a:blip r:embed="rId5">
            <a:extLst>
              <a:ext uri="{28A0092B-C50C-407E-A947-70E740481C1C}">
                <a14:useLocalDpi xmlns:a14="http://schemas.microsoft.com/office/drawing/2010/main" val="0"/>
              </a:ext>
            </a:extLst>
          </a:blip>
          <a:stretch>
            <a:fillRect/>
          </a:stretch>
        </p:blipFill>
        <p:spPr>
          <a:xfrm>
            <a:off x="4310867" y="4314120"/>
            <a:ext cx="3888507" cy="2171209"/>
          </a:xfrm>
          <a:prstGeom prst="rect">
            <a:avLst/>
          </a:prstGeom>
        </p:spPr>
      </p:pic>
      <p:sp>
        <p:nvSpPr>
          <p:cNvPr id="5" name="TextBox 4">
            <a:extLst>
              <a:ext uri="{FF2B5EF4-FFF2-40B4-BE49-F238E27FC236}">
                <a16:creationId xmlns:a16="http://schemas.microsoft.com/office/drawing/2014/main" id="{A4CFCF5D-A535-4F8B-A538-3F67990F42B9}"/>
              </a:ext>
            </a:extLst>
          </p:cNvPr>
          <p:cNvSpPr txBox="1"/>
          <p:nvPr/>
        </p:nvSpPr>
        <p:spPr>
          <a:xfrm>
            <a:off x="5995496" y="6512713"/>
            <a:ext cx="963012"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F1-score</a:t>
            </a:r>
          </a:p>
        </p:txBody>
      </p:sp>
      <p:sp>
        <p:nvSpPr>
          <p:cNvPr id="6" name="TextBox 5">
            <a:extLst>
              <a:ext uri="{FF2B5EF4-FFF2-40B4-BE49-F238E27FC236}">
                <a16:creationId xmlns:a16="http://schemas.microsoft.com/office/drawing/2014/main" id="{D3D10DF6-9DA9-4B34-8FEE-84E5C98B0CFA}"/>
              </a:ext>
            </a:extLst>
          </p:cNvPr>
          <p:cNvSpPr txBox="1"/>
          <p:nvPr/>
        </p:nvSpPr>
        <p:spPr>
          <a:xfrm>
            <a:off x="5679834" y="3812093"/>
            <a:ext cx="1066800"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Precision</a:t>
            </a:r>
          </a:p>
        </p:txBody>
      </p:sp>
    </p:spTree>
    <p:extLst>
      <p:ext uri="{BB962C8B-B14F-4D97-AF65-F5344CB8AC3E}">
        <p14:creationId xmlns:p14="http://schemas.microsoft.com/office/powerpoint/2010/main" val="21384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RESULTs</a:t>
            </a:r>
          </a:p>
        </p:txBody>
      </p:sp>
      <p:sp>
        <p:nvSpPr>
          <p:cNvPr id="4" name="Slide Number Placeholder 3">
            <a:extLst>
              <a:ext uri="{FF2B5EF4-FFF2-40B4-BE49-F238E27FC236}">
                <a16:creationId xmlns:a16="http://schemas.microsoft.com/office/drawing/2014/main" id="{18837224-C6A5-49EF-A79D-410A79B2476D}"/>
              </a:ext>
            </a:extLst>
          </p:cNvPr>
          <p:cNvSpPr>
            <a:spLocks noGrp="1"/>
          </p:cNvSpPr>
          <p:nvPr>
            <p:ph type="sldNum" sz="quarter" idx="12"/>
          </p:nvPr>
        </p:nvSpPr>
        <p:spPr/>
        <p:txBody>
          <a:bodyPr/>
          <a:lstStyle/>
          <a:p>
            <a:fld id="{1DF55DA0-72A6-4A9C-8A50-F9EAC2D4FFF6}" type="slidenum">
              <a:rPr lang="en-US" smtClean="0"/>
              <a:t>22</a:t>
            </a:fld>
            <a:endParaRPr lang="en-US"/>
          </a:p>
        </p:txBody>
      </p:sp>
      <p:sp>
        <p:nvSpPr>
          <p:cNvPr id="8" name="TextBox 7">
            <a:extLst>
              <a:ext uri="{FF2B5EF4-FFF2-40B4-BE49-F238E27FC236}">
                <a16:creationId xmlns:a16="http://schemas.microsoft.com/office/drawing/2014/main" id="{8B1A11D5-038C-4481-AD98-1E7C68776525}"/>
              </a:ext>
            </a:extLst>
          </p:cNvPr>
          <p:cNvSpPr txBox="1"/>
          <p:nvPr/>
        </p:nvSpPr>
        <p:spPr>
          <a:xfrm>
            <a:off x="1371600" y="6217920"/>
            <a:ext cx="55245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System recognizing hand gestures ‘1’ and ‘5’</a:t>
            </a:r>
          </a:p>
        </p:txBody>
      </p:sp>
      <p:pic>
        <p:nvPicPr>
          <p:cNvPr id="13" name="Picture 12">
            <a:extLst>
              <a:ext uri="{FF2B5EF4-FFF2-40B4-BE49-F238E27FC236}">
                <a16:creationId xmlns:a16="http://schemas.microsoft.com/office/drawing/2014/main" id="{4BA48A92-AB44-4F80-AF66-0AF1383D3F7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04800" y="990600"/>
            <a:ext cx="4038600" cy="2590800"/>
          </a:xfrm>
          <a:prstGeom prst="rect">
            <a:avLst/>
          </a:prstGeom>
        </p:spPr>
      </p:pic>
      <p:pic>
        <p:nvPicPr>
          <p:cNvPr id="14" name="Picture 13">
            <a:extLst>
              <a:ext uri="{FF2B5EF4-FFF2-40B4-BE49-F238E27FC236}">
                <a16:creationId xmlns:a16="http://schemas.microsoft.com/office/drawing/2014/main" id="{798721D2-449E-4303-8FDE-FE7BFE0D4F6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038600" y="3657600"/>
            <a:ext cx="4114800" cy="2372751"/>
          </a:xfrm>
          <a:prstGeom prst="rect">
            <a:avLst/>
          </a:prstGeom>
        </p:spPr>
      </p:pic>
    </p:spTree>
    <p:extLst>
      <p:ext uri="{BB962C8B-B14F-4D97-AF65-F5344CB8AC3E}">
        <p14:creationId xmlns:p14="http://schemas.microsoft.com/office/powerpoint/2010/main" val="325691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96200" cy="533400"/>
          </a:xfrm>
        </p:spPr>
        <p:txBody>
          <a:bodyPr>
            <a:normAutofit fontScale="90000"/>
          </a:bodyPr>
          <a:lstStyle/>
          <a:p>
            <a:r>
              <a:rPr lang="en-US" dirty="0">
                <a:solidFill>
                  <a:schemeClr val="tx1"/>
                </a:solidFill>
                <a:latin typeface="+mn-lt"/>
              </a:rPr>
              <a:t>Project cost</a:t>
            </a:r>
          </a:p>
        </p:txBody>
      </p:sp>
      <p:graphicFrame>
        <p:nvGraphicFramePr>
          <p:cNvPr id="6" name="Table 6">
            <a:extLst>
              <a:ext uri="{FF2B5EF4-FFF2-40B4-BE49-F238E27FC236}">
                <a16:creationId xmlns:a16="http://schemas.microsoft.com/office/drawing/2014/main" id="{0A3D9F34-E1B1-46F0-8EE1-62EC8FB9487D}"/>
              </a:ext>
            </a:extLst>
          </p:cNvPr>
          <p:cNvGraphicFramePr>
            <a:graphicFrameLocks noGrp="1"/>
          </p:cNvGraphicFramePr>
          <p:nvPr>
            <p:extLst>
              <p:ext uri="{D42A27DB-BD31-4B8C-83A1-F6EECF244321}">
                <p14:modId xmlns:p14="http://schemas.microsoft.com/office/powerpoint/2010/main" val="61442539"/>
              </p:ext>
            </p:extLst>
          </p:nvPr>
        </p:nvGraphicFramePr>
        <p:xfrm>
          <a:off x="381000" y="1295401"/>
          <a:ext cx="8382000" cy="4843730"/>
        </p:xfrm>
        <a:graphic>
          <a:graphicData uri="http://schemas.openxmlformats.org/drawingml/2006/table">
            <a:tbl>
              <a:tblPr firstRow="1" bandRow="1">
                <a:tableStyleId>{E8B1032C-EA38-4F05-BA0D-38AFFFC7BED3}</a:tableStyleId>
              </a:tblPr>
              <a:tblGrid>
                <a:gridCol w="644769">
                  <a:extLst>
                    <a:ext uri="{9D8B030D-6E8A-4147-A177-3AD203B41FA5}">
                      <a16:colId xmlns:a16="http://schemas.microsoft.com/office/drawing/2014/main" val="4164630133"/>
                    </a:ext>
                  </a:extLst>
                </a:gridCol>
                <a:gridCol w="4168656">
                  <a:extLst>
                    <a:ext uri="{9D8B030D-6E8A-4147-A177-3AD203B41FA5}">
                      <a16:colId xmlns:a16="http://schemas.microsoft.com/office/drawing/2014/main" val="440096057"/>
                    </a:ext>
                  </a:extLst>
                </a:gridCol>
                <a:gridCol w="1795460">
                  <a:extLst>
                    <a:ext uri="{9D8B030D-6E8A-4147-A177-3AD203B41FA5}">
                      <a16:colId xmlns:a16="http://schemas.microsoft.com/office/drawing/2014/main" val="3299659491"/>
                    </a:ext>
                  </a:extLst>
                </a:gridCol>
                <a:gridCol w="1773115">
                  <a:extLst>
                    <a:ext uri="{9D8B030D-6E8A-4147-A177-3AD203B41FA5}">
                      <a16:colId xmlns:a16="http://schemas.microsoft.com/office/drawing/2014/main" val="3867500973"/>
                    </a:ext>
                  </a:extLst>
                </a:gridCol>
              </a:tblGrid>
              <a:tr h="657911">
                <a:tc>
                  <a:txBody>
                    <a:bodyPr/>
                    <a:lstStyle/>
                    <a:p>
                      <a:pPr algn="ctr"/>
                      <a:r>
                        <a:rPr lang="en-US" sz="2000" dirty="0">
                          <a:latin typeface="Times New Roman" panose="02020603050405020304" pitchFamily="18" charset="0"/>
                          <a:cs typeface="Times New Roman" panose="02020603050405020304" pitchFamily="18" charset="0"/>
                        </a:rPr>
                        <a:t>S/N</a:t>
                      </a:r>
                    </a:p>
                  </a:txBody>
                  <a:tcPr/>
                </a:tc>
                <a:tc>
                  <a:txBody>
                    <a:bodyPr/>
                    <a:lstStyle/>
                    <a:p>
                      <a:pPr algn="ctr"/>
                      <a:r>
                        <a:rPr lang="en-US" sz="2000" dirty="0">
                          <a:latin typeface="Times New Roman" panose="02020603050405020304" pitchFamily="18" charset="0"/>
                          <a:cs typeface="Times New Roman" panose="02020603050405020304" pitchFamily="18" charset="0"/>
                        </a:rPr>
                        <a:t>COMPONENT</a:t>
                      </a:r>
                    </a:p>
                  </a:txBody>
                  <a:tcPr/>
                </a:tc>
                <a:tc>
                  <a:txBody>
                    <a:bodyPr/>
                    <a:lstStyle/>
                    <a:p>
                      <a:pPr algn="ctr"/>
                      <a:r>
                        <a:rPr lang="en-US" sz="2000" dirty="0">
                          <a:latin typeface="Times New Roman" panose="02020603050405020304" pitchFamily="18" charset="0"/>
                          <a:cs typeface="Times New Roman" panose="02020603050405020304" pitchFamily="18" charset="0"/>
                        </a:rPr>
                        <a:t>QUANTITY</a:t>
                      </a:r>
                    </a:p>
                  </a:txBody>
                  <a:tcPr/>
                </a:tc>
                <a:tc>
                  <a:txBody>
                    <a:bodyPr/>
                    <a:lstStyle/>
                    <a:p>
                      <a:pPr algn="ctr"/>
                      <a:r>
                        <a:rPr lang="en-US" sz="2000" dirty="0">
                          <a:latin typeface="Times New Roman" panose="02020603050405020304" pitchFamily="18" charset="0"/>
                          <a:cs typeface="Times New Roman" panose="02020603050405020304" pitchFamily="18" charset="0"/>
                        </a:rPr>
                        <a:t>COST (NAIRA)</a:t>
                      </a:r>
                    </a:p>
                  </a:txBody>
                  <a:tcPr/>
                </a:tc>
                <a:extLst>
                  <a:ext uri="{0D108BD9-81ED-4DB2-BD59-A6C34878D82A}">
                    <a16:rowId xmlns:a16="http://schemas.microsoft.com/office/drawing/2014/main" val="2627614637"/>
                  </a:ext>
                </a:extLst>
              </a:tr>
              <a:tr h="414269">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I2C Liquid Crystal Display (LCD)</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2000</a:t>
                      </a:r>
                    </a:p>
                  </a:txBody>
                  <a:tcPr/>
                </a:tc>
                <a:extLst>
                  <a:ext uri="{0D108BD9-81ED-4DB2-BD59-A6C34878D82A}">
                    <a16:rowId xmlns:a16="http://schemas.microsoft.com/office/drawing/2014/main" val="2900933556"/>
                  </a:ext>
                </a:extLst>
              </a:tr>
              <a:tr h="414269">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Raspberry Pi 3B</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102,930</a:t>
                      </a:r>
                    </a:p>
                  </a:txBody>
                  <a:tcPr/>
                </a:tc>
                <a:extLst>
                  <a:ext uri="{0D108BD9-81ED-4DB2-BD59-A6C34878D82A}">
                    <a16:rowId xmlns:a16="http://schemas.microsoft.com/office/drawing/2014/main" val="1385647728"/>
                  </a:ext>
                </a:extLst>
              </a:tr>
              <a:tr h="41426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Dupont jumper wires</a:t>
                      </a:r>
                    </a:p>
                  </a:txBody>
                  <a:tcPr/>
                </a:tc>
                <a:tc>
                  <a:txBody>
                    <a:bodyPr/>
                    <a:lstStyle/>
                    <a:p>
                      <a:pPr algn="ctr"/>
                      <a:r>
                        <a:rPr lang="en-US" sz="2000" dirty="0">
                          <a:latin typeface="Times New Roman" panose="02020603050405020304" pitchFamily="18" charset="0"/>
                          <a:cs typeface="Times New Roman" panose="02020603050405020304" pitchFamily="18" charset="0"/>
                        </a:rPr>
                        <a:t>1 pack</a:t>
                      </a:r>
                    </a:p>
                  </a:txBody>
                  <a:tcPr/>
                </a:tc>
                <a:tc>
                  <a:txBody>
                    <a:bodyPr/>
                    <a:lstStyle/>
                    <a:p>
                      <a:pPr algn="ctr"/>
                      <a:r>
                        <a:rPr lang="en-US" sz="2000" dirty="0">
                          <a:latin typeface="Times New Roman" panose="02020603050405020304" pitchFamily="18" charset="0"/>
                          <a:cs typeface="Times New Roman" panose="02020603050405020304" pitchFamily="18" charset="0"/>
                        </a:rPr>
                        <a:t>3,500</a:t>
                      </a:r>
                    </a:p>
                  </a:txBody>
                  <a:tcPr/>
                </a:tc>
                <a:extLst>
                  <a:ext uri="{0D108BD9-81ED-4DB2-BD59-A6C34878D82A}">
                    <a16:rowId xmlns:a16="http://schemas.microsoft.com/office/drawing/2014/main" val="752584706"/>
                  </a:ext>
                </a:extLst>
              </a:tr>
              <a:tr h="414269">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dirty="0">
                          <a:latin typeface="Times New Roman" panose="02020603050405020304" pitchFamily="18" charset="0"/>
                          <a:cs typeface="Times New Roman" panose="02020603050405020304" pitchFamily="18" charset="0"/>
                        </a:rPr>
                        <a:t>Soldering Lead</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1000</a:t>
                      </a:r>
                    </a:p>
                  </a:txBody>
                  <a:tcPr/>
                </a:tc>
                <a:extLst>
                  <a:ext uri="{0D108BD9-81ED-4DB2-BD59-A6C34878D82A}">
                    <a16:rowId xmlns:a16="http://schemas.microsoft.com/office/drawing/2014/main" val="3338170992"/>
                  </a:ext>
                </a:extLst>
              </a:tr>
              <a:tr h="414269">
                <a:tc>
                  <a:txBody>
                    <a:bodyPr/>
                    <a:lstStyle/>
                    <a:p>
                      <a:pPr algn="ctr"/>
                      <a:r>
                        <a:rPr lang="en-US" sz="2000" dirty="0">
                          <a:latin typeface="Times New Roman" panose="02020603050405020304" pitchFamily="18" charset="0"/>
                          <a:cs typeface="Times New Roman" panose="02020603050405020304" pitchFamily="18" charset="0"/>
                        </a:rPr>
                        <a:t>5.</a:t>
                      </a:r>
                    </a:p>
                  </a:txBody>
                  <a:tcPr/>
                </a:tc>
                <a:tc>
                  <a:txBody>
                    <a:bodyPr/>
                    <a:lstStyle/>
                    <a:p>
                      <a:pPr algn="ctr"/>
                      <a:r>
                        <a:rPr lang="en-US" sz="2000" dirty="0">
                          <a:latin typeface="Times New Roman" panose="02020603050405020304" pitchFamily="18" charset="0"/>
                          <a:cs typeface="Times New Roman" panose="02020603050405020304" pitchFamily="18" charset="0"/>
                        </a:rPr>
                        <a:t>Bi- directional Level Converter</a:t>
                      </a:r>
                    </a:p>
                  </a:txBody>
                  <a:tcPr/>
                </a:tc>
                <a:tc>
                  <a:txBody>
                    <a:bodyPr/>
                    <a:lstStyle/>
                    <a:p>
                      <a:pPr algn="ctr"/>
                      <a:r>
                        <a:rPr lang="en-US" sz="2000" dirty="0">
                          <a:latin typeface="Times New Roman" panose="02020603050405020304" pitchFamily="18" charset="0"/>
                          <a:cs typeface="Times New Roman" panose="02020603050405020304" pitchFamily="18" charset="0"/>
                        </a:rPr>
                        <a:t>1 </a:t>
                      </a:r>
                    </a:p>
                  </a:txBody>
                  <a:tcPr/>
                </a:tc>
                <a:tc>
                  <a:txBody>
                    <a:bodyPr/>
                    <a:lstStyle/>
                    <a:p>
                      <a:pPr algn="ctr"/>
                      <a:r>
                        <a:rPr lang="en-US" sz="2000" dirty="0">
                          <a:latin typeface="Times New Roman" panose="02020603050405020304" pitchFamily="18" charset="0"/>
                          <a:cs typeface="Times New Roman" panose="02020603050405020304" pitchFamily="18" charset="0"/>
                        </a:rPr>
                        <a:t>900</a:t>
                      </a:r>
                    </a:p>
                  </a:txBody>
                  <a:tcPr/>
                </a:tc>
                <a:extLst>
                  <a:ext uri="{0D108BD9-81ED-4DB2-BD59-A6C34878D82A}">
                    <a16:rowId xmlns:a16="http://schemas.microsoft.com/office/drawing/2014/main" val="3540343291"/>
                  </a:ext>
                </a:extLst>
              </a:tr>
              <a:tr h="414269">
                <a:tc>
                  <a:txBody>
                    <a:bodyPr/>
                    <a:lstStyle/>
                    <a:p>
                      <a:pPr algn="ctr"/>
                      <a:r>
                        <a:rPr lang="en-US" sz="2000" dirty="0">
                          <a:latin typeface="Times New Roman" panose="02020603050405020304" pitchFamily="18" charset="0"/>
                          <a:cs typeface="Times New Roman" panose="02020603050405020304" pitchFamily="18" charset="0"/>
                        </a:rPr>
                        <a:t>6.</a:t>
                      </a:r>
                    </a:p>
                  </a:txBody>
                  <a:tcPr/>
                </a:tc>
                <a:tc>
                  <a:txBody>
                    <a:bodyPr/>
                    <a:lstStyle/>
                    <a:p>
                      <a:pPr algn="ctr"/>
                      <a:r>
                        <a:rPr lang="en-US" sz="2000" dirty="0">
                          <a:latin typeface="Times New Roman" panose="02020603050405020304" pitchFamily="18" charset="0"/>
                          <a:cs typeface="Times New Roman" panose="02020603050405020304" pitchFamily="18" charset="0"/>
                        </a:rPr>
                        <a:t>Enclosure</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800</a:t>
                      </a:r>
                    </a:p>
                  </a:txBody>
                  <a:tcPr/>
                </a:tc>
                <a:extLst>
                  <a:ext uri="{0D108BD9-81ED-4DB2-BD59-A6C34878D82A}">
                    <a16:rowId xmlns:a16="http://schemas.microsoft.com/office/drawing/2014/main" val="1363593641"/>
                  </a:ext>
                </a:extLst>
              </a:tr>
              <a:tr h="414269">
                <a:tc>
                  <a:txBody>
                    <a:bodyPr/>
                    <a:lstStyle/>
                    <a:p>
                      <a:pPr algn="ctr"/>
                      <a:r>
                        <a:rPr lang="en-US" sz="2000" dirty="0">
                          <a:latin typeface="Times New Roman" panose="02020603050405020304" pitchFamily="18" charset="0"/>
                          <a:cs typeface="Times New Roman" panose="02020603050405020304" pitchFamily="18" charset="0"/>
                        </a:rPr>
                        <a:t>7.</a:t>
                      </a:r>
                    </a:p>
                  </a:txBody>
                  <a:tcPr/>
                </a:tc>
                <a:tc>
                  <a:txBody>
                    <a:bodyPr/>
                    <a:lstStyle/>
                    <a:p>
                      <a:pPr algn="ctr"/>
                      <a:r>
                        <a:rPr lang="en-US" sz="2000" dirty="0">
                          <a:latin typeface="Times New Roman" panose="02020603050405020304" pitchFamily="18" charset="0"/>
                          <a:cs typeface="Times New Roman" panose="02020603050405020304" pitchFamily="18" charset="0"/>
                        </a:rPr>
                        <a:t>13A Flat MGC Socket</a:t>
                      </a:r>
                    </a:p>
                  </a:txBody>
                  <a:tcPr/>
                </a:tc>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dirty="0">
                          <a:latin typeface="Times New Roman" panose="02020603050405020304" pitchFamily="18" charset="0"/>
                          <a:cs typeface="Times New Roman" panose="02020603050405020304" pitchFamily="18" charset="0"/>
                        </a:rPr>
                        <a:t>6000</a:t>
                      </a:r>
                    </a:p>
                  </a:txBody>
                  <a:tcPr/>
                </a:tc>
                <a:extLst>
                  <a:ext uri="{0D108BD9-81ED-4DB2-BD59-A6C34878D82A}">
                    <a16:rowId xmlns:a16="http://schemas.microsoft.com/office/drawing/2014/main" val="520006197"/>
                  </a:ext>
                </a:extLst>
              </a:tr>
              <a:tr h="414269">
                <a:tc>
                  <a:txBody>
                    <a:bodyPr/>
                    <a:lstStyle/>
                    <a:p>
                      <a:pPr algn="ctr"/>
                      <a:r>
                        <a:rPr lang="en-US" sz="2000" dirty="0">
                          <a:latin typeface="Times New Roman" panose="02020603050405020304" pitchFamily="18" charset="0"/>
                          <a:cs typeface="Times New Roman" panose="02020603050405020304" pitchFamily="18" charset="0"/>
                        </a:rPr>
                        <a:t>8.</a:t>
                      </a:r>
                    </a:p>
                  </a:txBody>
                  <a:tcPr/>
                </a:tc>
                <a:tc>
                  <a:txBody>
                    <a:bodyPr/>
                    <a:lstStyle/>
                    <a:p>
                      <a:pPr algn="ctr"/>
                      <a:r>
                        <a:rPr lang="en-US" sz="2000" dirty="0">
                          <a:latin typeface="Times New Roman" panose="02020603050405020304" pitchFamily="18" charset="0"/>
                          <a:cs typeface="Times New Roman" panose="02020603050405020304" pitchFamily="18" charset="0"/>
                        </a:rPr>
                        <a:t>13A Plug</a:t>
                      </a:r>
                    </a:p>
                  </a:txBody>
                  <a:tcPr/>
                </a:tc>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dirty="0">
                          <a:latin typeface="Times New Roman" panose="02020603050405020304" pitchFamily="18" charset="0"/>
                          <a:cs typeface="Times New Roman" panose="02020603050405020304" pitchFamily="18" charset="0"/>
                        </a:rPr>
                        <a:t>2000</a:t>
                      </a:r>
                    </a:p>
                  </a:txBody>
                  <a:tcPr/>
                </a:tc>
                <a:extLst>
                  <a:ext uri="{0D108BD9-81ED-4DB2-BD59-A6C34878D82A}">
                    <a16:rowId xmlns:a16="http://schemas.microsoft.com/office/drawing/2014/main" val="921409034"/>
                  </a:ext>
                </a:extLst>
              </a:tr>
              <a:tr h="414269">
                <a:tc>
                  <a:txBody>
                    <a:bodyPr/>
                    <a:lstStyle/>
                    <a:p>
                      <a:pPr algn="ctr"/>
                      <a:r>
                        <a:rPr lang="en-US" sz="2000" dirty="0">
                          <a:latin typeface="Times New Roman" panose="02020603050405020304" pitchFamily="18" charset="0"/>
                          <a:cs typeface="Times New Roman" panose="02020603050405020304" pitchFamily="18" charset="0"/>
                        </a:rPr>
                        <a:t>9.</a:t>
                      </a:r>
                    </a:p>
                  </a:txBody>
                  <a:tcPr/>
                </a:tc>
                <a:tc>
                  <a:txBody>
                    <a:bodyPr/>
                    <a:lstStyle/>
                    <a:p>
                      <a:pPr algn="ctr"/>
                      <a:r>
                        <a:rPr lang="en-US" sz="2000" dirty="0">
                          <a:latin typeface="Times New Roman" panose="02020603050405020304" pitchFamily="18" charset="0"/>
                          <a:cs typeface="Times New Roman" panose="02020603050405020304" pitchFamily="18" charset="0"/>
                        </a:rPr>
                        <a:t>4-Channel Relay Module</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9000</a:t>
                      </a:r>
                    </a:p>
                  </a:txBody>
                  <a:tcPr/>
                </a:tc>
                <a:extLst>
                  <a:ext uri="{0D108BD9-81ED-4DB2-BD59-A6C34878D82A}">
                    <a16:rowId xmlns:a16="http://schemas.microsoft.com/office/drawing/2014/main" val="1711988198"/>
                  </a:ext>
                </a:extLst>
              </a:tr>
              <a:tr h="414269">
                <a:tc>
                  <a:txBody>
                    <a:bodyPr/>
                    <a:lstStyle/>
                    <a:p>
                      <a:pPr algn="ctr"/>
                      <a:r>
                        <a:rPr lang="en-US" sz="2000" dirty="0">
                          <a:latin typeface="Times New Roman" panose="02020603050405020304" pitchFamily="18" charset="0"/>
                          <a:cs typeface="Times New Roman" panose="02020603050405020304" pitchFamily="18" charset="0"/>
                        </a:rPr>
                        <a:t>10.</a:t>
                      </a:r>
                    </a:p>
                  </a:txBody>
                  <a:tcPr/>
                </a:tc>
                <a:tc>
                  <a:txBody>
                    <a:bodyPr/>
                    <a:lstStyle/>
                    <a:p>
                      <a:pPr algn="ctr"/>
                      <a:r>
                        <a:rPr lang="en-US" sz="2000" dirty="0">
                          <a:latin typeface="Times New Roman" panose="02020603050405020304" pitchFamily="18" charset="0"/>
                          <a:cs typeface="Times New Roman" panose="02020603050405020304" pitchFamily="18" charset="0"/>
                        </a:rPr>
                        <a:t>Raspberry Pi CSI Camera</a:t>
                      </a:r>
                    </a:p>
                  </a:txBody>
                  <a:tcPr/>
                </a:tc>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4500</a:t>
                      </a:r>
                    </a:p>
                  </a:txBody>
                  <a:tcPr/>
                </a:tc>
                <a:extLst>
                  <a:ext uri="{0D108BD9-81ED-4DB2-BD59-A6C34878D82A}">
                    <a16:rowId xmlns:a16="http://schemas.microsoft.com/office/drawing/2014/main" val="4017263737"/>
                  </a:ext>
                </a:extLst>
              </a:tr>
            </a:tbl>
          </a:graphicData>
        </a:graphic>
      </p:graphicFrame>
      <p:sp>
        <p:nvSpPr>
          <p:cNvPr id="8" name="TextBox 7">
            <a:extLst>
              <a:ext uri="{FF2B5EF4-FFF2-40B4-BE49-F238E27FC236}">
                <a16:creationId xmlns:a16="http://schemas.microsoft.com/office/drawing/2014/main" id="{B547CE9C-3AEC-426C-8D7F-5B542D7610D5}"/>
              </a:ext>
            </a:extLst>
          </p:cNvPr>
          <p:cNvSpPr txBox="1"/>
          <p:nvPr/>
        </p:nvSpPr>
        <p:spPr>
          <a:xfrm>
            <a:off x="381000" y="6287359"/>
            <a:ext cx="777239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Total Project Cost Estimate = 132,630 naira </a:t>
            </a:r>
          </a:p>
        </p:txBody>
      </p:sp>
      <p:sp>
        <p:nvSpPr>
          <p:cNvPr id="9" name="Slide Number Placeholder 8">
            <a:extLst>
              <a:ext uri="{FF2B5EF4-FFF2-40B4-BE49-F238E27FC236}">
                <a16:creationId xmlns:a16="http://schemas.microsoft.com/office/drawing/2014/main" id="{8403E9FC-032F-4CEF-9A55-3EB3A6FF4B0E}"/>
              </a:ext>
            </a:extLst>
          </p:cNvPr>
          <p:cNvSpPr>
            <a:spLocks noGrp="1"/>
          </p:cNvSpPr>
          <p:nvPr>
            <p:ph type="sldNum" sz="quarter" idx="12"/>
          </p:nvPr>
        </p:nvSpPr>
        <p:spPr/>
        <p:txBody>
          <a:bodyPr/>
          <a:lstStyle/>
          <a:p>
            <a:fld id="{1DF55DA0-72A6-4A9C-8A50-F9EAC2D4FFF6}" type="slidenum">
              <a:rPr lang="en-US" smtClean="0"/>
              <a:t>23</a:t>
            </a:fld>
            <a:endParaRPr lang="en-US"/>
          </a:p>
        </p:txBody>
      </p:sp>
    </p:spTree>
    <p:extLst>
      <p:ext uri="{BB962C8B-B14F-4D97-AF65-F5344CB8AC3E}">
        <p14:creationId xmlns:p14="http://schemas.microsoft.com/office/powerpoint/2010/main" val="2266609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Recommendations</a:t>
            </a:r>
          </a:p>
        </p:txBody>
      </p:sp>
      <p:sp>
        <p:nvSpPr>
          <p:cNvPr id="4" name="Slide Number Placeholder 3">
            <a:extLst>
              <a:ext uri="{FF2B5EF4-FFF2-40B4-BE49-F238E27FC236}">
                <a16:creationId xmlns:a16="http://schemas.microsoft.com/office/drawing/2014/main" id="{18837224-C6A5-49EF-A79D-410A79B2476D}"/>
              </a:ext>
            </a:extLst>
          </p:cNvPr>
          <p:cNvSpPr>
            <a:spLocks noGrp="1"/>
          </p:cNvSpPr>
          <p:nvPr>
            <p:ph type="sldNum" sz="quarter" idx="12"/>
          </p:nvPr>
        </p:nvSpPr>
        <p:spPr/>
        <p:txBody>
          <a:bodyPr/>
          <a:lstStyle/>
          <a:p>
            <a:fld id="{1DF55DA0-72A6-4A9C-8A50-F9EAC2D4FFF6}" type="slidenum">
              <a:rPr lang="en-US" smtClean="0"/>
              <a:t>24</a:t>
            </a:fld>
            <a:endParaRPr lang="en-US"/>
          </a:p>
        </p:txBody>
      </p:sp>
      <p:sp>
        <p:nvSpPr>
          <p:cNvPr id="3" name="Rectangle 2">
            <a:extLst>
              <a:ext uri="{FF2B5EF4-FFF2-40B4-BE49-F238E27FC236}">
                <a16:creationId xmlns:a16="http://schemas.microsoft.com/office/drawing/2014/main" id="{9911200C-C2CF-4DA1-ADC9-829ACA81F201}"/>
              </a:ext>
            </a:extLst>
          </p:cNvPr>
          <p:cNvSpPr/>
          <p:nvPr/>
        </p:nvSpPr>
        <p:spPr>
          <a:xfrm>
            <a:off x="304800" y="1122471"/>
            <a:ext cx="7848600" cy="3443507"/>
          </a:xfrm>
          <a:prstGeom prst="rect">
            <a:avLst/>
          </a:prstGeom>
        </p:spPr>
        <p:txBody>
          <a:bodyPr wrap="square">
            <a:spAutoFit/>
          </a:bodyPr>
          <a:lstStyle/>
          <a:p>
            <a:pPr marL="285750" marR="0" lvl="0" indent="-285750" algn="just">
              <a:lnSpc>
                <a:spcPct val="150000"/>
              </a:lnSpc>
              <a:spcBef>
                <a:spcPts val="600"/>
              </a:spcBef>
              <a:spcAft>
                <a:spcPts val="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development of models that require lesser RAM so as to reduce the cost of deployment or application.</a:t>
            </a:r>
          </a:p>
          <a:p>
            <a:pPr marL="285750" marR="0" lvl="0" indent="-285750" algn="just">
              <a:lnSpc>
                <a:spcPct val="150000"/>
              </a:lnSpc>
              <a:spcBef>
                <a:spcPts val="0"/>
              </a:spcBef>
              <a:spcAft>
                <a:spcPts val="0"/>
              </a:spcAft>
              <a:buFont typeface="Wingdings" panose="05000000000000000000" pitchFamily="2" charset="2"/>
              <a:buChar char="Ø"/>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50000"/>
              </a:lnSpc>
              <a:spcBef>
                <a:spcPts val="0"/>
              </a:spcBef>
              <a:spcAft>
                <a:spcPts val="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identification of complicated hand gestures involving motion and two hands.</a:t>
            </a:r>
          </a:p>
          <a:p>
            <a:pPr marL="285750" marR="0" lvl="0" indent="-285750" algn="just">
              <a:lnSpc>
                <a:spcPct val="150000"/>
              </a:lnSpc>
              <a:spcBef>
                <a:spcPts val="0"/>
              </a:spcBef>
              <a:spcAft>
                <a:spcPts val="600"/>
              </a:spcAft>
              <a:buFont typeface="Wingdings" panose="05000000000000000000" pitchFamily="2" charset="2"/>
              <a:buChar char="Ø"/>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50000"/>
              </a:lnSpc>
              <a:spcBef>
                <a:spcPts val="0"/>
              </a:spcBef>
              <a:spcAft>
                <a:spcPts val="6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development of a system that can detect gestures in the dark and also perform more complex background subtractions as image processing would fail if background is very similar to skin color and if there is poor lightning.  </a:t>
            </a:r>
          </a:p>
        </p:txBody>
      </p:sp>
    </p:spTree>
    <p:extLst>
      <p:ext uri="{BB962C8B-B14F-4D97-AF65-F5344CB8AC3E}">
        <p14:creationId xmlns:p14="http://schemas.microsoft.com/office/powerpoint/2010/main" val="687108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CONCLUSION</a:t>
            </a:r>
          </a:p>
        </p:txBody>
      </p:sp>
      <p:sp>
        <p:nvSpPr>
          <p:cNvPr id="3" name="TextBox 2">
            <a:extLst>
              <a:ext uri="{FF2B5EF4-FFF2-40B4-BE49-F238E27FC236}">
                <a16:creationId xmlns:a16="http://schemas.microsoft.com/office/drawing/2014/main" id="{4FEA9021-B5AD-485E-A0AC-56C7C8F2140A}"/>
              </a:ext>
            </a:extLst>
          </p:cNvPr>
          <p:cNvSpPr txBox="1"/>
          <p:nvPr/>
        </p:nvSpPr>
        <p:spPr>
          <a:xfrm>
            <a:off x="304800" y="1066800"/>
            <a:ext cx="7848600" cy="3885936"/>
          </a:xfrm>
          <a:prstGeom prst="rect">
            <a:avLst/>
          </a:prstGeom>
          <a:noFill/>
        </p:spPr>
        <p:txBody>
          <a:bodyPr wrap="square" rtlCol="0">
            <a:spAutoFit/>
          </a:bodyPr>
          <a:lstStyle/>
          <a:p>
            <a:pPr>
              <a:lnSpc>
                <a:spcPct val="200000"/>
              </a:lnSpc>
            </a:pPr>
            <a:r>
              <a:rPr lang="en-US" dirty="0">
                <a:latin typeface="Times New Roman" panose="02020603050405020304" pitchFamily="18" charset="0"/>
                <a:cs typeface="Times New Roman" panose="02020603050405020304" pitchFamily="18" charset="0"/>
              </a:rPr>
              <a:t>The hand gesture recognition system was:</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highly accurate, fast and robust to variations in hand gestures and background noise. </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user-friendly, with a simple and intuitive interface.</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efficient and lightweight, with an algorithm that was designed to run on low-power IoT devices.</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successfully used for control of home appliances.</a:t>
            </a:r>
          </a:p>
        </p:txBody>
      </p:sp>
      <p:sp>
        <p:nvSpPr>
          <p:cNvPr id="4" name="Slide Number Placeholder 3">
            <a:extLst>
              <a:ext uri="{FF2B5EF4-FFF2-40B4-BE49-F238E27FC236}">
                <a16:creationId xmlns:a16="http://schemas.microsoft.com/office/drawing/2014/main" id="{18837224-C6A5-49EF-A79D-410A79B2476D}"/>
              </a:ext>
            </a:extLst>
          </p:cNvPr>
          <p:cNvSpPr>
            <a:spLocks noGrp="1"/>
          </p:cNvSpPr>
          <p:nvPr>
            <p:ph type="sldNum" sz="quarter" idx="12"/>
          </p:nvPr>
        </p:nvSpPr>
        <p:spPr/>
        <p:txBody>
          <a:bodyPr/>
          <a:lstStyle/>
          <a:p>
            <a:fld id="{1DF55DA0-72A6-4A9C-8A50-F9EAC2D4FFF6}" type="slidenum">
              <a:rPr lang="en-US" smtClean="0"/>
              <a:t>25</a:t>
            </a:fld>
            <a:endParaRPr lang="en-US"/>
          </a:p>
        </p:txBody>
      </p:sp>
    </p:spTree>
    <p:extLst>
      <p:ext uri="{BB962C8B-B14F-4D97-AF65-F5344CB8AC3E}">
        <p14:creationId xmlns:p14="http://schemas.microsoft.com/office/powerpoint/2010/main" val="3885246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REFERENCES</a:t>
            </a:r>
          </a:p>
        </p:txBody>
      </p:sp>
      <p:sp>
        <p:nvSpPr>
          <p:cNvPr id="3" name="TextBox 2">
            <a:extLst>
              <a:ext uri="{FF2B5EF4-FFF2-40B4-BE49-F238E27FC236}">
                <a16:creationId xmlns:a16="http://schemas.microsoft.com/office/drawing/2014/main" id="{4FEA9021-B5AD-485E-A0AC-56C7C8F2140A}"/>
              </a:ext>
            </a:extLst>
          </p:cNvPr>
          <p:cNvSpPr txBox="1"/>
          <p:nvPr/>
        </p:nvSpPr>
        <p:spPr>
          <a:xfrm>
            <a:off x="304800" y="1066800"/>
            <a:ext cx="7848600" cy="56287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 Cutipa, R. L. (2017). Application of convolutional neural networks for static hand gestures recognition under different invariant features. Electrical Engineering and Computing (INTERCON), pp. 1–4.</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 Huynh, J. M.-N. (2013). Static hand gesture recognition using artificial neural network. Journal of Image and Graphics, vol. 1, no. 1, pp. 34–38.</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 D. Georganas, E. M. (2008). Hand gesture recognition using haar-like features and a stochastic context-free grammar. IEEE transactions on instrumentation and measurement, vol. 57, no. 8, pp. 1562–1571.</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 Gupta, P. M. (2015). Hand gesture recognition with 3d convolutional neural networks. Proceedings of the IEEE conference on computer vision and pattern recognition workshops, pp 1-7.</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Stergiopoulou, N. P. (2009). Hand gesture recognition using a neural network shape fitting technique. Engineering Applications of Artificial Intelligence, vol. 22, no. 8, pp. 1141–1158.</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837224-C6A5-49EF-A79D-410A79B2476D}"/>
              </a:ext>
            </a:extLst>
          </p:cNvPr>
          <p:cNvSpPr>
            <a:spLocks noGrp="1"/>
          </p:cNvSpPr>
          <p:nvPr>
            <p:ph type="sldNum" sz="quarter" idx="12"/>
          </p:nvPr>
        </p:nvSpPr>
        <p:spPr/>
        <p:txBody>
          <a:bodyPr/>
          <a:lstStyle/>
          <a:p>
            <a:fld id="{1DF55DA0-72A6-4A9C-8A50-F9EAC2D4FFF6}" type="slidenum">
              <a:rPr lang="en-US" smtClean="0"/>
              <a:t>26</a:t>
            </a:fld>
            <a:endParaRPr lang="en-US"/>
          </a:p>
        </p:txBody>
      </p:sp>
    </p:spTree>
    <p:extLst>
      <p:ext uri="{BB962C8B-B14F-4D97-AF65-F5344CB8AC3E}">
        <p14:creationId xmlns:p14="http://schemas.microsoft.com/office/powerpoint/2010/main" val="1711537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7848600" cy="4602163"/>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                                  </a:t>
            </a:r>
          </a:p>
          <a:p>
            <a:pPr marL="114300" indent="0">
              <a:buNone/>
            </a:pPr>
            <a:r>
              <a:rPr lang="en-US" sz="4400" dirty="0">
                <a:latin typeface="Algerian" panose="04020705040A02060702" pitchFamily="82" charset="0"/>
              </a:rPr>
              <a:t>               </a:t>
            </a:r>
            <a:r>
              <a:rPr lang="en-US" sz="4600" dirty="0">
                <a:solidFill>
                  <a:schemeClr val="tx1"/>
                </a:solidFill>
              </a:rPr>
              <a:t>THANK YOU !</a:t>
            </a:r>
          </a:p>
        </p:txBody>
      </p:sp>
      <p:sp>
        <p:nvSpPr>
          <p:cNvPr id="2" name="Slide Number Placeholder 1">
            <a:extLst>
              <a:ext uri="{FF2B5EF4-FFF2-40B4-BE49-F238E27FC236}">
                <a16:creationId xmlns:a16="http://schemas.microsoft.com/office/drawing/2014/main" id="{D200727B-A2C5-49D2-8E43-EC9986F66832}"/>
              </a:ext>
            </a:extLst>
          </p:cNvPr>
          <p:cNvSpPr>
            <a:spLocks noGrp="1"/>
          </p:cNvSpPr>
          <p:nvPr>
            <p:ph type="sldNum" sz="quarter" idx="12"/>
          </p:nvPr>
        </p:nvSpPr>
        <p:spPr/>
        <p:txBody>
          <a:bodyPr/>
          <a:lstStyle/>
          <a:p>
            <a:fld id="{1DF55DA0-72A6-4A9C-8A50-F9EAC2D4FFF6}" type="slidenum">
              <a:rPr lang="en-US" smtClean="0"/>
              <a:t>27</a:t>
            </a:fld>
            <a:endParaRPr lang="en-US"/>
          </a:p>
        </p:txBody>
      </p:sp>
    </p:spTree>
    <p:extLst>
      <p:ext uri="{BB962C8B-B14F-4D97-AF65-F5344CB8AC3E}">
        <p14:creationId xmlns:p14="http://schemas.microsoft.com/office/powerpoint/2010/main" val="151461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INTRODUCTION</a:t>
            </a:r>
          </a:p>
        </p:txBody>
      </p:sp>
      <p:sp>
        <p:nvSpPr>
          <p:cNvPr id="5" name="TextBox 4">
            <a:extLst>
              <a:ext uri="{FF2B5EF4-FFF2-40B4-BE49-F238E27FC236}">
                <a16:creationId xmlns:a16="http://schemas.microsoft.com/office/drawing/2014/main" id="{DB388175-1687-41D3-855A-5D144F763A80}"/>
              </a:ext>
            </a:extLst>
          </p:cNvPr>
          <p:cNvSpPr txBox="1"/>
          <p:nvPr/>
        </p:nvSpPr>
        <p:spPr>
          <a:xfrm>
            <a:off x="304800" y="914400"/>
            <a:ext cx="7848600" cy="243169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Convolutional neural network (CNN) is a type of feed-forward neural network designed for processing structured arrays of data such as images.</a:t>
            </a:r>
          </a:p>
          <a:p>
            <a:pPr marL="285750" indent="-285750">
              <a:lnSpc>
                <a:spcPct val="3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Applications: image analysis &amp; classification, natural language processing etc.</a:t>
            </a:r>
          </a:p>
          <a:p>
            <a:pPr marL="285750" indent="-285750">
              <a:lnSpc>
                <a:spcPct val="3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Home automation is the automatic control of electronic devices in homes.</a:t>
            </a:r>
          </a:p>
        </p:txBody>
      </p:sp>
      <p:pic>
        <p:nvPicPr>
          <p:cNvPr id="4" name="Picture 3">
            <a:extLst>
              <a:ext uri="{FF2B5EF4-FFF2-40B4-BE49-F238E27FC236}">
                <a16:creationId xmlns:a16="http://schemas.microsoft.com/office/drawing/2014/main" id="{4E492331-8F37-4A82-812C-8DFA18BDC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3657600"/>
            <a:ext cx="4724400" cy="2431691"/>
          </a:xfrm>
          <a:prstGeom prst="rect">
            <a:avLst/>
          </a:prstGeom>
        </p:spPr>
      </p:pic>
      <p:sp>
        <p:nvSpPr>
          <p:cNvPr id="6" name="Slide Number Placeholder 5">
            <a:extLst>
              <a:ext uri="{FF2B5EF4-FFF2-40B4-BE49-F238E27FC236}">
                <a16:creationId xmlns:a16="http://schemas.microsoft.com/office/drawing/2014/main" id="{5C0F9577-75FA-4E32-851D-9D970284242F}"/>
              </a:ext>
            </a:extLst>
          </p:cNvPr>
          <p:cNvSpPr>
            <a:spLocks noGrp="1"/>
          </p:cNvSpPr>
          <p:nvPr>
            <p:ph type="sldNum" sz="quarter" idx="12"/>
          </p:nvPr>
        </p:nvSpPr>
        <p:spPr/>
        <p:txBody>
          <a:bodyPr/>
          <a:lstStyle/>
          <a:p>
            <a:fld id="{1DF55DA0-72A6-4A9C-8A50-F9EAC2D4FFF6}" type="slidenum">
              <a:rPr lang="en-US" smtClean="0"/>
              <a:t>3</a:t>
            </a:fld>
            <a:endParaRPr lang="en-US"/>
          </a:p>
        </p:txBody>
      </p:sp>
      <p:sp>
        <p:nvSpPr>
          <p:cNvPr id="9" name="TextBox 8">
            <a:extLst>
              <a:ext uri="{FF2B5EF4-FFF2-40B4-BE49-F238E27FC236}">
                <a16:creationId xmlns:a16="http://schemas.microsoft.com/office/drawing/2014/main" id="{40F69934-FC6E-4839-BF2B-89EED8AF6D97}"/>
              </a:ext>
            </a:extLst>
          </p:cNvPr>
          <p:cNvSpPr txBox="1"/>
          <p:nvPr/>
        </p:nvSpPr>
        <p:spPr>
          <a:xfrm>
            <a:off x="4838700" y="6064031"/>
            <a:ext cx="1905000"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An Automated Home</a:t>
            </a:r>
          </a:p>
        </p:txBody>
      </p:sp>
    </p:spTree>
    <p:extLst>
      <p:ext uri="{BB962C8B-B14F-4D97-AF65-F5344CB8AC3E}">
        <p14:creationId xmlns:p14="http://schemas.microsoft.com/office/powerpoint/2010/main" val="184180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PROBLEM STATEMENT</a:t>
            </a:r>
          </a:p>
        </p:txBody>
      </p:sp>
      <p:sp>
        <p:nvSpPr>
          <p:cNvPr id="5" name="TextBox 4">
            <a:extLst>
              <a:ext uri="{FF2B5EF4-FFF2-40B4-BE49-F238E27FC236}">
                <a16:creationId xmlns:a16="http://schemas.microsoft.com/office/drawing/2014/main" id="{DB388175-1687-41D3-855A-5D144F763A80}"/>
              </a:ext>
            </a:extLst>
          </p:cNvPr>
          <p:cNvSpPr txBox="1"/>
          <p:nvPr/>
        </p:nvSpPr>
        <p:spPr>
          <a:xfrm>
            <a:off x="304800" y="914400"/>
            <a:ext cx="7848600" cy="3331938"/>
          </a:xfrm>
          <a:prstGeom prst="rect">
            <a:avLst/>
          </a:prstGeom>
          <a:noFill/>
        </p:spPr>
        <p:txBody>
          <a:bodyPr wrap="square" rtlCol="0">
            <a:spAutoFit/>
          </a:bodyPr>
          <a:lstStyle/>
          <a:p>
            <a:pPr>
              <a:lnSpc>
                <a:spcPct val="200000"/>
              </a:lnSpc>
            </a:pPr>
            <a:r>
              <a:rPr lang="en-US" dirty="0">
                <a:latin typeface="Times New Roman" panose="02020603050405020304" pitchFamily="18" charset="0"/>
                <a:cs typeface="Times New Roman" panose="02020603050405020304" pitchFamily="18" charset="0"/>
              </a:rPr>
              <a:t>Accurately recognizing hand gestures can be a challenging task due to:</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Variations in hand shape</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Variations in orientation </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Movement</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Presence of noise and background distractions in the visual input </a:t>
            </a:r>
          </a:p>
          <a:p>
            <a:pPr>
              <a:lnSpc>
                <a:spcPct val="200000"/>
              </a:lnSpc>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91FBC1E-6433-4950-8B9D-5253DAA83D7C}"/>
              </a:ext>
            </a:extLst>
          </p:cNvPr>
          <p:cNvSpPr>
            <a:spLocks noGrp="1"/>
          </p:cNvSpPr>
          <p:nvPr>
            <p:ph type="sldNum" sz="quarter" idx="12"/>
          </p:nvPr>
        </p:nvSpPr>
        <p:spPr/>
        <p:txBody>
          <a:bodyPr/>
          <a:lstStyle/>
          <a:p>
            <a:fld id="{1DF55DA0-72A6-4A9C-8A50-F9EAC2D4FFF6}" type="slidenum">
              <a:rPr lang="en-US" smtClean="0"/>
              <a:t>4</a:t>
            </a:fld>
            <a:endParaRPr lang="en-US"/>
          </a:p>
        </p:txBody>
      </p:sp>
    </p:spTree>
    <p:extLst>
      <p:ext uri="{BB962C8B-B14F-4D97-AF65-F5344CB8AC3E}">
        <p14:creationId xmlns:p14="http://schemas.microsoft.com/office/powerpoint/2010/main" val="241052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AIM</a:t>
            </a:r>
          </a:p>
        </p:txBody>
      </p:sp>
      <p:sp>
        <p:nvSpPr>
          <p:cNvPr id="5" name="TextBox 4">
            <a:extLst>
              <a:ext uri="{FF2B5EF4-FFF2-40B4-BE49-F238E27FC236}">
                <a16:creationId xmlns:a16="http://schemas.microsoft.com/office/drawing/2014/main" id="{DB388175-1687-41D3-855A-5D144F763A80}"/>
              </a:ext>
            </a:extLst>
          </p:cNvPr>
          <p:cNvSpPr txBox="1"/>
          <p:nvPr/>
        </p:nvSpPr>
        <p:spPr>
          <a:xfrm>
            <a:off x="304800" y="914400"/>
            <a:ext cx="7848600" cy="222394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Implementation of a convolutional neural network (CNN) model on a low power IOT device that accurately recognizes and classifies various hand gestures in real time, which can be used to control home devices.</a:t>
            </a:r>
          </a:p>
          <a:p>
            <a:pPr>
              <a:lnSpc>
                <a:spcPct val="200000"/>
              </a:lnSpc>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91FBC1E-6433-4950-8B9D-5253DAA83D7C}"/>
              </a:ext>
            </a:extLst>
          </p:cNvPr>
          <p:cNvSpPr>
            <a:spLocks noGrp="1"/>
          </p:cNvSpPr>
          <p:nvPr>
            <p:ph type="sldNum" sz="quarter" idx="12"/>
          </p:nvPr>
        </p:nvSpPr>
        <p:spPr/>
        <p:txBody>
          <a:bodyPr/>
          <a:lstStyle/>
          <a:p>
            <a:fld id="{1DF55DA0-72A6-4A9C-8A50-F9EAC2D4FFF6}" type="slidenum">
              <a:rPr lang="en-US" smtClean="0"/>
              <a:t>5</a:t>
            </a:fld>
            <a:endParaRPr lang="en-US"/>
          </a:p>
        </p:txBody>
      </p:sp>
    </p:spTree>
    <p:extLst>
      <p:ext uri="{BB962C8B-B14F-4D97-AF65-F5344CB8AC3E}">
        <p14:creationId xmlns:p14="http://schemas.microsoft.com/office/powerpoint/2010/main" val="247388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OBJECTIVES</a:t>
            </a:r>
          </a:p>
        </p:txBody>
      </p:sp>
      <p:sp>
        <p:nvSpPr>
          <p:cNvPr id="5" name="TextBox 4">
            <a:extLst>
              <a:ext uri="{FF2B5EF4-FFF2-40B4-BE49-F238E27FC236}">
                <a16:creationId xmlns:a16="http://schemas.microsoft.com/office/drawing/2014/main" id="{DB388175-1687-41D3-855A-5D144F763A80}"/>
              </a:ext>
            </a:extLst>
          </p:cNvPr>
          <p:cNvSpPr txBox="1"/>
          <p:nvPr/>
        </p:nvSpPr>
        <p:spPr>
          <a:xfrm>
            <a:off x="304800" y="914400"/>
            <a:ext cx="7848600" cy="3747436"/>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develop a system that accurately detects and classifies hand gestures.</a:t>
            </a:r>
          </a:p>
          <a:p>
            <a:pPr marL="285750" indent="-285750">
              <a:lnSpc>
                <a:spcPct val="2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develop a system that controls devices using hand gestures.</a:t>
            </a:r>
          </a:p>
          <a:p>
            <a:pPr marL="285750" indent="-285750">
              <a:lnSpc>
                <a:spcPct val="2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a:t>
            </a:r>
            <a:r>
              <a:rPr lang="en-US">
                <a:latin typeface="Times New Roman" panose="02020603050405020304" pitchFamily="18" charset="0"/>
                <a:cs typeface="Times New Roman" panose="02020603050405020304" pitchFamily="18" charset="0"/>
              </a:rPr>
              <a:t>design a </a:t>
            </a:r>
            <a:r>
              <a:rPr lang="en-US" dirty="0">
                <a:latin typeface="Times New Roman" panose="02020603050405020304" pitchFamily="18" charset="0"/>
                <a:cs typeface="Times New Roman" panose="02020603050405020304" pitchFamily="18" charset="0"/>
              </a:rPr>
              <a:t>user-friendly interface for the hand gesture recognition system. </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Optimizing the use of CNN for hand gesture recognition in terms of computational efficiency and power consumption, with the goal of making the system suitable for deployment on low-power IoT devices.</a:t>
            </a:r>
          </a:p>
        </p:txBody>
      </p:sp>
      <p:sp>
        <p:nvSpPr>
          <p:cNvPr id="3" name="Slide Number Placeholder 2">
            <a:extLst>
              <a:ext uri="{FF2B5EF4-FFF2-40B4-BE49-F238E27FC236}">
                <a16:creationId xmlns:a16="http://schemas.microsoft.com/office/drawing/2014/main" id="{2F4A1D41-BE09-4B1F-80B1-BDEF9606AB34}"/>
              </a:ext>
            </a:extLst>
          </p:cNvPr>
          <p:cNvSpPr>
            <a:spLocks noGrp="1"/>
          </p:cNvSpPr>
          <p:nvPr>
            <p:ph type="sldNum" sz="quarter" idx="12"/>
          </p:nvPr>
        </p:nvSpPr>
        <p:spPr/>
        <p:txBody>
          <a:bodyPr/>
          <a:lstStyle/>
          <a:p>
            <a:fld id="{1DF55DA0-72A6-4A9C-8A50-F9EAC2D4FFF6}" type="slidenum">
              <a:rPr lang="en-US" smtClean="0"/>
              <a:t>6</a:t>
            </a:fld>
            <a:endParaRPr lang="en-US"/>
          </a:p>
        </p:txBody>
      </p:sp>
    </p:spTree>
    <p:extLst>
      <p:ext uri="{BB962C8B-B14F-4D97-AF65-F5344CB8AC3E}">
        <p14:creationId xmlns:p14="http://schemas.microsoft.com/office/powerpoint/2010/main" val="74973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LITERATURE REVIEW</a:t>
            </a:r>
          </a:p>
        </p:txBody>
      </p:sp>
      <p:sp>
        <p:nvSpPr>
          <p:cNvPr id="5" name="TextBox 4">
            <a:extLst>
              <a:ext uri="{FF2B5EF4-FFF2-40B4-BE49-F238E27FC236}">
                <a16:creationId xmlns:a16="http://schemas.microsoft.com/office/drawing/2014/main" id="{DB388175-1687-41D3-855A-5D144F763A80}"/>
              </a:ext>
            </a:extLst>
          </p:cNvPr>
          <p:cNvSpPr txBox="1"/>
          <p:nvPr/>
        </p:nvSpPr>
        <p:spPr>
          <a:xfrm>
            <a:off x="323850" y="879184"/>
            <a:ext cx="8058150" cy="5978816"/>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1600" dirty="0">
                <a:latin typeface="Times New Roman" panose="02020603050405020304" pitchFamily="18" charset="0"/>
                <a:ea typeface="Calibri" panose="020F0502020204030204" pitchFamily="34" charset="0"/>
              </a:rPr>
              <a:t>(Stergiopoulou, 2009) developed the use of artificial neural network (ANN) in hand gesture recognition. For this system, a color segmentation approach was applied in hand detection after filtering. Extracted features were then passed on to the ANN (94.05%).</a:t>
            </a:r>
          </a:p>
          <a:p>
            <a:pPr algn="just">
              <a:lnSpc>
                <a:spcPct val="20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sz="1600" dirty="0">
                <a:solidFill>
                  <a:srgbClr val="000000"/>
                </a:solidFill>
                <a:latin typeface="Times New Roman" panose="02020603050405020304" pitchFamily="18" charset="0"/>
                <a:ea typeface="Calibri" panose="020F0502020204030204" pitchFamily="34" charset="0"/>
              </a:rPr>
              <a:t>(N. D. Georganas, 2008) proposed the use of haar-like features in gesture detection. Adaboost was the algorithm used to learn the model (71.48%). </a:t>
            </a:r>
          </a:p>
          <a:p>
            <a:pPr algn="just">
              <a:lnSpc>
                <a:spcPct val="200000"/>
              </a:lnSpc>
            </a:pPr>
            <a:endParaRPr lang="en-US" sz="1600" dirty="0">
              <a:solidFill>
                <a:srgbClr val="000000"/>
              </a:solidFill>
              <a:latin typeface="Times New Roman" panose="02020603050405020304" pitchFamily="18" charset="0"/>
              <a:ea typeface="Calibri" panose="020F0502020204030204" pitchFamily="34" charset="0"/>
            </a:endParaRPr>
          </a:p>
          <a:p>
            <a:pPr marL="285750" indent="-285750" algn="just">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 Huynh, 2013) also went on to develop gesture detection using the ANN. Skin colors were the focal point in the segmentation of images for this system. ANN’s selected features were variation of pixels through scalar description, boundary and cross sections . Feature vectors were used in training (98%).</a:t>
            </a:r>
          </a:p>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91FBC1E-6433-4950-8B9D-5253DAA83D7C}"/>
              </a:ext>
            </a:extLst>
          </p:cNvPr>
          <p:cNvSpPr>
            <a:spLocks noGrp="1"/>
          </p:cNvSpPr>
          <p:nvPr>
            <p:ph type="sldNum" sz="quarter" idx="12"/>
          </p:nvPr>
        </p:nvSpPr>
        <p:spPr/>
        <p:txBody>
          <a:bodyPr/>
          <a:lstStyle/>
          <a:p>
            <a:fld id="{1DF55DA0-72A6-4A9C-8A50-F9EAC2D4FFF6}" type="slidenum">
              <a:rPr lang="en-US" smtClean="0"/>
              <a:t>7</a:t>
            </a:fld>
            <a:endParaRPr lang="en-US"/>
          </a:p>
        </p:txBody>
      </p:sp>
    </p:spTree>
    <p:extLst>
      <p:ext uri="{BB962C8B-B14F-4D97-AF65-F5344CB8AC3E}">
        <p14:creationId xmlns:p14="http://schemas.microsoft.com/office/powerpoint/2010/main" val="39078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LITERATURE REVIEW</a:t>
            </a:r>
          </a:p>
        </p:txBody>
      </p:sp>
      <p:sp>
        <p:nvSpPr>
          <p:cNvPr id="5" name="TextBox 4">
            <a:extLst>
              <a:ext uri="{FF2B5EF4-FFF2-40B4-BE49-F238E27FC236}">
                <a16:creationId xmlns:a16="http://schemas.microsoft.com/office/drawing/2014/main" id="{DB388175-1687-41D3-855A-5D144F763A80}"/>
              </a:ext>
            </a:extLst>
          </p:cNvPr>
          <p:cNvSpPr txBox="1"/>
          <p:nvPr/>
        </p:nvSpPr>
        <p:spPr>
          <a:xfrm>
            <a:off x="281354" y="822707"/>
            <a:ext cx="8033238" cy="422449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1700" dirty="0">
                <a:latin typeface="Times New Roman" panose="02020603050405020304" pitchFamily="18" charset="0"/>
                <a:ea typeface="Calibri" panose="020F0502020204030204" pitchFamily="34" charset="0"/>
              </a:rPr>
              <a:t>(S. Gupta, 2015) proposed an algorithm that uses a 3D CNN for hand gesture recognition. Image intensity and challenging depth were the basis of recognition for this system. (VIVA dataset, 77.5%). </a:t>
            </a:r>
          </a:p>
          <a:p>
            <a:pPr marL="285750" indent="-285750" algn="just">
              <a:lnSpc>
                <a:spcPct val="200000"/>
              </a:lnSpc>
              <a:buFont typeface="Wingdings" panose="05000000000000000000" pitchFamily="2" charset="2"/>
              <a:buChar char="Ø"/>
            </a:pP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sz="1700" dirty="0">
                <a:latin typeface="Times New Roman" panose="02020603050405020304" pitchFamily="18" charset="0"/>
                <a:ea typeface="Calibri" panose="020F0502020204030204" pitchFamily="34" charset="0"/>
                <a:cs typeface="Times New Roman" panose="02020603050405020304" pitchFamily="18" charset="0"/>
              </a:rPr>
              <a:t>(G. Cutipa, 2017) also proposed the use of CNN in gesture recognition using the five invariants scale: noise, translation, background, illumination and rotation (LSP dataset, 96.2%).</a:t>
            </a:r>
          </a:p>
          <a:p>
            <a:pPr marL="285750" indent="-285750">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91FBC1E-6433-4950-8B9D-5253DAA83D7C}"/>
              </a:ext>
            </a:extLst>
          </p:cNvPr>
          <p:cNvSpPr>
            <a:spLocks noGrp="1"/>
          </p:cNvSpPr>
          <p:nvPr>
            <p:ph type="sldNum" sz="quarter" idx="12"/>
          </p:nvPr>
        </p:nvSpPr>
        <p:spPr/>
        <p:txBody>
          <a:bodyPr/>
          <a:lstStyle/>
          <a:p>
            <a:fld id="{1DF55DA0-72A6-4A9C-8A50-F9EAC2D4FFF6}" type="slidenum">
              <a:rPr lang="en-US" smtClean="0"/>
              <a:t>8</a:t>
            </a:fld>
            <a:endParaRPr lang="en-US"/>
          </a:p>
        </p:txBody>
      </p:sp>
      <p:pic>
        <p:nvPicPr>
          <p:cNvPr id="6" name="Picture 5">
            <a:extLst>
              <a:ext uri="{FF2B5EF4-FFF2-40B4-BE49-F238E27FC236}">
                <a16:creationId xmlns:a16="http://schemas.microsoft.com/office/drawing/2014/main" id="{6289EAEB-6A6E-4593-AFB7-EB08DA695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992880"/>
            <a:ext cx="5410200" cy="2590800"/>
          </a:xfrm>
          <a:prstGeom prst="rect">
            <a:avLst/>
          </a:prstGeom>
        </p:spPr>
      </p:pic>
    </p:spTree>
    <p:extLst>
      <p:ext uri="{BB962C8B-B14F-4D97-AF65-F5344CB8AC3E}">
        <p14:creationId xmlns:p14="http://schemas.microsoft.com/office/powerpoint/2010/main" val="95553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2"/>
            <a:ext cx="7848600" cy="609598"/>
          </a:xfrm>
        </p:spPr>
        <p:txBody>
          <a:bodyPr>
            <a:normAutofit fontScale="90000"/>
          </a:bodyPr>
          <a:lstStyle/>
          <a:p>
            <a:r>
              <a:rPr lang="en-US" dirty="0">
                <a:solidFill>
                  <a:schemeClr val="tx1"/>
                </a:solidFill>
                <a:latin typeface="+mn-lt"/>
              </a:rPr>
              <a:t>methodology</a:t>
            </a:r>
          </a:p>
        </p:txBody>
      </p:sp>
      <p:sp>
        <p:nvSpPr>
          <p:cNvPr id="9" name="TextBox 8">
            <a:extLst>
              <a:ext uri="{FF2B5EF4-FFF2-40B4-BE49-F238E27FC236}">
                <a16:creationId xmlns:a16="http://schemas.microsoft.com/office/drawing/2014/main" id="{F2CF2E30-1BA7-41E7-97DE-A63D0AE5BC55}"/>
              </a:ext>
            </a:extLst>
          </p:cNvPr>
          <p:cNvSpPr txBox="1"/>
          <p:nvPr/>
        </p:nvSpPr>
        <p:spPr>
          <a:xfrm>
            <a:off x="2857500" y="6324600"/>
            <a:ext cx="34290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Block diagram of the project</a:t>
            </a:r>
          </a:p>
        </p:txBody>
      </p:sp>
      <p:pic>
        <p:nvPicPr>
          <p:cNvPr id="78" name="pic">
            <a:extLst>
              <a:ext uri="{FF2B5EF4-FFF2-40B4-BE49-F238E27FC236}">
                <a16:creationId xmlns:a16="http://schemas.microsoft.com/office/drawing/2014/main" id="{A3118960-AE3F-474D-815E-FAC8991A2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7848600" cy="4846319"/>
          </a:xfrm>
          <a:prstGeom prst="rect">
            <a:avLst/>
          </a:prstGeom>
        </p:spPr>
      </p:pic>
      <p:sp>
        <p:nvSpPr>
          <p:cNvPr id="10" name="Slide Number Placeholder 9">
            <a:extLst>
              <a:ext uri="{FF2B5EF4-FFF2-40B4-BE49-F238E27FC236}">
                <a16:creationId xmlns:a16="http://schemas.microsoft.com/office/drawing/2014/main" id="{940A0982-CC2F-48D3-A81E-A607FFCE5864}"/>
              </a:ext>
            </a:extLst>
          </p:cNvPr>
          <p:cNvSpPr>
            <a:spLocks noGrp="1"/>
          </p:cNvSpPr>
          <p:nvPr>
            <p:ph type="sldNum" sz="quarter" idx="12"/>
          </p:nvPr>
        </p:nvSpPr>
        <p:spPr/>
        <p:txBody>
          <a:bodyPr/>
          <a:lstStyle/>
          <a:p>
            <a:fld id="{1DF55DA0-72A6-4A9C-8A50-F9EAC2D4FFF6}" type="slidenum">
              <a:rPr lang="en-US" smtClean="0"/>
              <a:t>9</a:t>
            </a:fld>
            <a:endParaRPr lang="en-US"/>
          </a:p>
        </p:txBody>
      </p:sp>
    </p:spTree>
    <p:extLst>
      <p:ext uri="{BB962C8B-B14F-4D97-AF65-F5344CB8AC3E}">
        <p14:creationId xmlns:p14="http://schemas.microsoft.com/office/powerpoint/2010/main" val="39311254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25291</TotalTime>
  <Words>1153</Words>
  <Application>Microsoft Office PowerPoint</Application>
  <PresentationFormat>On-screen Show (4:3)</PresentationFormat>
  <Paragraphs>218</Paragraphs>
  <Slides>27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Algerian</vt:lpstr>
      <vt:lpstr>Arial</vt:lpstr>
      <vt:lpstr>Calibri</vt:lpstr>
      <vt:lpstr>Cambria Math</vt:lpstr>
      <vt:lpstr>Gill Sans MT</vt:lpstr>
      <vt:lpstr>Times New Roman</vt:lpstr>
      <vt:lpstr>Wingdings</vt:lpstr>
      <vt:lpstr>Parcel</vt:lpstr>
      <vt:lpstr>Microsoft Excel Worksheet</vt:lpstr>
      <vt:lpstr>FINAL YEAR PROJECT PROPOSAL</vt:lpstr>
      <vt:lpstr>PRESENTATION OUTLINE</vt:lpstr>
      <vt:lpstr>INTRODUCTION</vt:lpstr>
      <vt:lpstr>PROBLEM STATEMENT</vt:lpstr>
      <vt:lpstr>AIM</vt:lpstr>
      <vt:lpstr>OBJECTIVES</vt:lpstr>
      <vt:lpstr>LITERATURE REVIEW</vt:lpstr>
      <vt:lpstr>LITERATURE REVIEW</vt:lpstr>
      <vt:lpstr>methodology</vt:lpstr>
      <vt:lpstr>methodology</vt:lpstr>
      <vt:lpstr>methodology</vt:lpstr>
      <vt:lpstr>methodology</vt:lpstr>
      <vt:lpstr>methodology</vt:lpstr>
      <vt:lpstr>methodology</vt:lpstr>
      <vt:lpstr>methodology</vt:lpstr>
      <vt:lpstr>METHODOLOGY</vt:lpstr>
      <vt:lpstr>METHODOLOGY</vt:lpstr>
      <vt:lpstr>METHODOLOGY</vt:lpstr>
      <vt:lpstr>RESULTs</vt:lpstr>
      <vt:lpstr>RESULTs</vt:lpstr>
      <vt:lpstr>RESULTs</vt:lpstr>
      <vt:lpstr>RESULTs</vt:lpstr>
      <vt:lpstr>Project cost</vt:lpstr>
      <vt:lpstr>Recommendations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CHIDUBEM ONYENEKE</dc:creator>
  <cp:lastModifiedBy>Anthony Onyeneke</cp:lastModifiedBy>
  <cp:revision>239</cp:revision>
  <dcterms:created xsi:type="dcterms:W3CDTF">2022-02-09T03:43:38Z</dcterms:created>
  <dcterms:modified xsi:type="dcterms:W3CDTF">2023-05-16T06:30:49Z</dcterms:modified>
</cp:coreProperties>
</file>