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Inter"/>
      <p:regular r:id="rId36"/>
      <p:bold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08">
          <p15:clr>
            <a:srgbClr val="A4A3A4"/>
          </p15:clr>
        </p15:guide>
        <p15:guide id="2" pos="1968">
          <p15:clr>
            <a:srgbClr val="A4A3A4"/>
          </p15:clr>
        </p15:guide>
        <p15:guide id="3" orient="horz" pos="756">
          <p15:clr>
            <a:srgbClr val="A4A3A4"/>
          </p15:clr>
        </p15:guide>
        <p15:guide id="4" pos="1728">
          <p15:clr>
            <a:srgbClr val="A4A3A4"/>
          </p15:clr>
        </p15:guide>
        <p15:guide id="5" pos="2016">
          <p15:clr>
            <a:srgbClr val="A4A3A4"/>
          </p15:clr>
        </p15:guide>
        <p15:guide id="6" orient="horz" pos="2244">
          <p15:clr>
            <a:srgbClr val="A4A3A4"/>
          </p15:clr>
        </p15:guide>
        <p15:guide id="7" orient="horz" pos="948">
          <p15:clr>
            <a:srgbClr val="A4A3A4"/>
          </p15:clr>
        </p15:guide>
        <p15:guide id="8" pos="1872">
          <p15:clr>
            <a:srgbClr val="A4A3A4"/>
          </p15:clr>
        </p15:guide>
        <p15:guide id="9" pos="2544">
          <p15:clr>
            <a:srgbClr val="A4A3A4"/>
          </p15:clr>
        </p15:guide>
        <p15:guide id="10" orient="horz" pos="2100">
          <p15:clr>
            <a:srgbClr val="A4A3A4"/>
          </p15:clr>
        </p15:guide>
        <p15:guide id="11" orient="horz" pos="228">
          <p15:clr>
            <a:srgbClr val="A4A3A4"/>
          </p15:clr>
        </p15:guide>
        <p15:guide id="12" orient="horz" pos="2288">
          <p15:clr>
            <a:srgbClr val="A4A3A4"/>
          </p15:clr>
        </p15:guide>
        <p15:guide id="13" pos="1632">
          <p15:clr>
            <a:srgbClr val="A4A3A4"/>
          </p15:clr>
        </p15:guide>
        <p15:guide id="14" pos="1824">
          <p15:clr>
            <a:srgbClr val="A4A3A4"/>
          </p15:clr>
        </p15:guide>
      </p15:sldGuideLst>
    </p:ext>
    <p:ext uri="GoogleSlidesCustomDataVersion2">
      <go:slidesCustomData xmlns:go="http://customooxmlschemas.google.com/" r:id="rId42" roundtripDataSignature="AMtx7midFPl0rZq7Q3lSAz9OtPWuPsxf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08" orient="horz"/>
        <p:guide pos="1968"/>
        <p:guide pos="756" orient="horz"/>
        <p:guide pos="1728"/>
        <p:guide pos="2016"/>
        <p:guide pos="2244" orient="horz"/>
        <p:guide pos="948" orient="horz"/>
        <p:guide pos="1872"/>
        <p:guide pos="2544"/>
        <p:guide pos="2100" orient="horz"/>
        <p:guide pos="228" orient="horz"/>
        <p:guide pos="2288" orient="horz"/>
        <p:guide pos="1632"/>
        <p:guide pos="18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Open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Inter-bold.fntdata"/><Relationship Id="rId14" Type="http://schemas.openxmlformats.org/officeDocument/2006/relationships/slide" Target="slides/slide9.xml"/><Relationship Id="rId36" Type="http://schemas.openxmlformats.org/officeDocument/2006/relationships/font" Target="fonts/Inter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.fntdata"/><Relationship Id="rId16" Type="http://schemas.openxmlformats.org/officeDocument/2006/relationships/slide" Target="slides/slide11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Recommending picking out he most interesting and important parts from your documentation. </a:t>
            </a:r>
            <a:endParaRPr/>
          </a:p>
        </p:txBody>
      </p:sp>
      <p:sp>
        <p:nvSpPr>
          <p:cNvPr id="62" name="Google Shape;6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2a1cfd23f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92a1cfd23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292a1cfd23f_0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2a1cfd23f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292a1cfd23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292a1cfd23f_0_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2a1cfd23f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92a1cfd23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292a1cfd23f_0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2a1cfd23f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92a1cfd23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292a1cfd23f_0_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2a1cfd23f_0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292a1cfd23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292a1cfd23f_0_8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2a1cfd23f_0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292a1cfd23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292a1cfd23f_0_10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9353a899a1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29353a899a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29353a899a1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9353a899a1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29353a899a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29353a899a1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353a899a1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29353a899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29353a899a1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9353a899a1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29353a899a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29353a899a1_0_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1e94bd84e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91e94bd84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g291e94bd84e_0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9353a899a1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29353a899a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29353a899a1_0_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9353a899a1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29353a899a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29353a899a1_0_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ea4052247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1ea4052247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g1ea4052247b_0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ea4052247b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1ea4052247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g1ea4052247b_0_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ea4052247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ea405224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1ea4052247b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1e94bd84e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291e94bd84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291e94bd84e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1e94bd84e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91e94bd84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291e94bd84e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0d8a9ac4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50d8a9ac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250d8a9ac4b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2a1cfd23f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92a1cfd2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292a1cfd23f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" type="subTitle"/>
          </p:nvPr>
        </p:nvSpPr>
        <p:spPr>
          <a:xfrm>
            <a:off x="1587600" y="3261400"/>
            <a:ext cx="5968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type="title"/>
          </p:nvPr>
        </p:nvSpPr>
        <p:spPr>
          <a:xfrm>
            <a:off x="1249050" y="1716300"/>
            <a:ext cx="66459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Inter"/>
              <a:buNone/>
              <a:defRPr b="1" i="0" sz="4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Inter"/>
              <a:buNone/>
              <a:defRPr b="1" i="0" sz="4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Inter"/>
              <a:buNone/>
              <a:defRPr b="1" i="0" sz="4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Inter"/>
              <a:buNone/>
              <a:defRPr b="1" i="0" sz="4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Inter"/>
              <a:buNone/>
              <a:defRPr b="1" i="0" sz="4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Inter"/>
              <a:buNone/>
              <a:defRPr b="1" i="0" sz="4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Inter"/>
              <a:buNone/>
              <a:defRPr b="1" i="0" sz="4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Inter"/>
              <a:buNone/>
              <a:defRPr b="1" i="0" sz="4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pic>
        <p:nvPicPr>
          <p:cNvPr id="14" name="Google Shape;1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454943">
            <a:off x="-1228906" y="3218494"/>
            <a:ext cx="4189629" cy="2440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982496">
            <a:off x="6157459" y="-468357"/>
            <a:ext cx="5190309" cy="2964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2900" y="285750"/>
            <a:ext cx="838200" cy="323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1505800" y="2061000"/>
            <a:ext cx="71805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b="1" i="0" sz="3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b="1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b="1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b="1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b="1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b="1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b="1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b="1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b="1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pic>
        <p:nvPicPr>
          <p:cNvPr id="19" name="Google Shape;1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9592241">
            <a:off x="-1365596" y="-1154886"/>
            <a:ext cx="5190313" cy="296496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0"/>
          <p:cNvSpPr txBox="1"/>
          <p:nvPr>
            <p:ph idx="1" type="subTitle"/>
          </p:nvPr>
        </p:nvSpPr>
        <p:spPr>
          <a:xfrm>
            <a:off x="1505800" y="2965500"/>
            <a:ext cx="58935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b="1" i="0" sz="1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b="1" i="0" sz="1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b="1" i="0" sz="1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b="1" i="0" sz="1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b="1" i="0" sz="1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b="1" i="0" sz="1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b="1" i="0" sz="1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b="1" i="0" sz="1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304800" y="957250"/>
            <a:ext cx="79818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11"/>
          <p:cNvSpPr txBox="1"/>
          <p:nvPr/>
        </p:nvSpPr>
        <p:spPr>
          <a:xfrm>
            <a:off x="3733800" y="4794706"/>
            <a:ext cx="208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929292"/>
                </a:solidFill>
                <a:latin typeface="Inter"/>
                <a:ea typeface="Inter"/>
                <a:cs typeface="Inter"/>
                <a:sym typeface="Inter"/>
              </a:rPr>
              <a:t>Kaggle BIPOC Program Final Showcase</a:t>
            </a:r>
            <a:endParaRPr b="0" i="0" sz="800" u="none" cap="none" strike="noStrike">
              <a:solidFill>
                <a:srgbClr val="92929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5" name="Google Shape;2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7109" y="4794706"/>
            <a:ext cx="557815" cy="2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1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uge Chapter Head">
  <p:cSld name="Huge Chapter Head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/>
          <p:nvPr/>
        </p:nvSpPr>
        <p:spPr>
          <a:xfrm flipH="1" rot="5400000">
            <a:off x="2160401" y="-2621598"/>
            <a:ext cx="4657500" cy="9588000"/>
          </a:xfrm>
          <a:prstGeom prst="rect">
            <a:avLst/>
          </a:prstGeom>
          <a:solidFill>
            <a:srgbClr val="3CBEEC">
              <a:alpha val="627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AE0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Google Shape;30;p12"/>
          <p:cNvSpPr txBox="1"/>
          <p:nvPr>
            <p:ph type="title"/>
          </p:nvPr>
        </p:nvSpPr>
        <p:spPr>
          <a:xfrm>
            <a:off x="2121450" y="1659075"/>
            <a:ext cx="4901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Inter"/>
              <a:buNone/>
              <a:defRPr b="1" i="0" sz="4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Inter"/>
              <a:buNone/>
              <a:defRPr b="1" i="0" sz="4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Inter"/>
              <a:buNone/>
              <a:defRPr b="1" i="0" sz="4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Inter"/>
              <a:buNone/>
              <a:defRPr b="1" i="0" sz="4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Inter"/>
              <a:buNone/>
              <a:defRPr b="1" i="0" sz="4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Inter"/>
              <a:buNone/>
              <a:defRPr b="1" i="0" sz="4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Inter"/>
              <a:buNone/>
              <a:defRPr b="1" i="0" sz="4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Inter"/>
              <a:buNone/>
              <a:defRPr b="1" i="0" sz="4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1" name="Google Shape;31;p12"/>
          <p:cNvSpPr txBox="1"/>
          <p:nvPr/>
        </p:nvSpPr>
        <p:spPr>
          <a:xfrm>
            <a:off x="3733800" y="4794706"/>
            <a:ext cx="208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929292"/>
                </a:solidFill>
                <a:latin typeface="Inter"/>
                <a:ea typeface="Inter"/>
                <a:cs typeface="Inter"/>
                <a:sym typeface="Inter"/>
              </a:rPr>
              <a:t>Kaggle BIPOC Program Final Showcase</a:t>
            </a:r>
            <a:endParaRPr b="0" i="0" sz="800" u="none" cap="none" strike="noStrike">
              <a:solidFill>
                <a:srgbClr val="92929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2" name="Google Shape;3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7109" y="4794706"/>
            <a:ext cx="557815" cy="2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/>
        </p:nvSpPr>
        <p:spPr>
          <a:xfrm>
            <a:off x="3733800" y="4794706"/>
            <a:ext cx="208201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929292"/>
                </a:solidFill>
                <a:latin typeface="Inter"/>
                <a:ea typeface="Inter"/>
                <a:cs typeface="Inter"/>
                <a:sym typeface="Inter"/>
              </a:rPr>
              <a:t>Kaggle BIPOC Program Final Showcase</a:t>
            </a:r>
            <a:endParaRPr b="0" i="0" sz="800" u="none" cap="none" strike="noStrike">
              <a:solidFill>
                <a:srgbClr val="92929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6" name="Google Shape;3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7109" y="4794706"/>
            <a:ext cx="557815" cy="2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b="1" i="0" sz="1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b="1" i="0" sz="1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b="1" i="0" sz="1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b="1" i="0" sz="1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b="1" i="0" sz="1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b="1" i="0" sz="1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b="1" i="0" sz="1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b="1" i="0" sz="1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cxnSp>
        <p:nvCxnSpPr>
          <p:cNvPr id="40" name="Google Shape;40;p14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14"/>
          <p:cNvSpPr txBox="1"/>
          <p:nvPr>
            <p:ph idx="1" type="body"/>
          </p:nvPr>
        </p:nvSpPr>
        <p:spPr>
          <a:xfrm>
            <a:off x="304800" y="957250"/>
            <a:ext cx="43386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2" type="body"/>
          </p:nvPr>
        </p:nvSpPr>
        <p:spPr>
          <a:xfrm>
            <a:off x="4643400" y="957250"/>
            <a:ext cx="42585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3" name="Google Shape;43;p14"/>
          <p:cNvSpPr txBox="1"/>
          <p:nvPr/>
        </p:nvSpPr>
        <p:spPr>
          <a:xfrm>
            <a:off x="3733800" y="4794706"/>
            <a:ext cx="208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929292"/>
                </a:solidFill>
                <a:latin typeface="Inter"/>
                <a:ea typeface="Inter"/>
                <a:cs typeface="Inter"/>
                <a:sym typeface="Inter"/>
              </a:rPr>
              <a:t>Kaggle BIPOC Program Final Showcase</a:t>
            </a:r>
            <a:endParaRPr b="0" i="0" sz="800" u="none" cap="none" strike="noStrike">
              <a:solidFill>
                <a:srgbClr val="92929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4" name="Google Shape;4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7109" y="4794706"/>
            <a:ext cx="557815" cy="2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/>
        </p:nvSpPr>
        <p:spPr>
          <a:xfrm>
            <a:off x="3733800" y="4794706"/>
            <a:ext cx="208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929292"/>
                </a:solidFill>
                <a:latin typeface="Inter"/>
                <a:ea typeface="Inter"/>
                <a:cs typeface="Inter"/>
                <a:sym typeface="Inter"/>
              </a:rPr>
              <a:t>Kaggle BIPOC Program Final Showcase</a:t>
            </a:r>
            <a:endParaRPr b="0" i="0" sz="800" u="none" cap="none" strike="noStrike">
              <a:solidFill>
                <a:srgbClr val="92929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8" name="Google Shape;4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7109" y="4794706"/>
            <a:ext cx="557815" cy="2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5"/>
          <p:cNvSpPr txBox="1"/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b="1" i="0" sz="1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b="1" i="0" sz="1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b="1" i="0" sz="1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b="1" i="0" sz="1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b="1" i="0" sz="1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b="1" i="0" sz="1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b="1" i="0" sz="1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b="1" i="0" sz="1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cxnSp>
        <p:nvCxnSpPr>
          <p:cNvPr id="51" name="Google Shape;51;p15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&amp;A">
  <p:cSld name="CUSTOM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2700755">
            <a:off x="5926798" y="2601164"/>
            <a:ext cx="5190308" cy="296496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6"/>
          <p:cNvSpPr txBox="1"/>
          <p:nvPr/>
        </p:nvSpPr>
        <p:spPr>
          <a:xfrm>
            <a:off x="2884350" y="2248500"/>
            <a:ext cx="337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Questions?</a:t>
            </a:r>
            <a:endParaRPr b="1" i="0" sz="30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>
  <p:cSld name="CUSTOM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8387" y="2190750"/>
            <a:ext cx="19729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8093834">
            <a:off x="-1351691" y="-341884"/>
            <a:ext cx="4189629" cy="2440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700755">
            <a:off x="5926798" y="2601164"/>
            <a:ext cx="5190308" cy="2964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idx="1" type="body"/>
          </p:nvPr>
        </p:nvSpPr>
        <p:spPr>
          <a:xfrm>
            <a:off x="304800" y="957250"/>
            <a:ext cx="79818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4.png"/><Relationship Id="rId5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Onyinye91-ctrl/Superstore_Dashboard-Streamlit-" TargetMode="External"/><Relationship Id="rId4" Type="http://schemas.openxmlformats.org/officeDocument/2006/relationships/hyperlink" Target="https://github.com/Onyinye91-ctrl/Superstore-Sales" TargetMode="External"/><Relationship Id="rId5" Type="http://schemas.openxmlformats.org/officeDocument/2006/relationships/hyperlink" Target="https://www.kaggle.com/datasets/vivek468/superstore-dataset-final" TargetMode="External"/><Relationship Id="rId6" Type="http://schemas.openxmlformats.org/officeDocument/2006/relationships/hyperlink" Target="https://m35jf2fj6buemnvpxvmwfk.streamlit.app/" TargetMode="External"/><Relationship Id="rId7" Type="http://schemas.openxmlformats.org/officeDocument/2006/relationships/hyperlink" Target="https://medium.com/@oriji.sandra_21900/building-interactive-charts-with-plotly-07a379452c74" TargetMode="External"/><Relationship Id="rId8" Type="http://schemas.openxmlformats.org/officeDocument/2006/relationships/hyperlink" Target="https://facebook.github.io/prophet/docs/quick_start.html#python-api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24.png"/><Relationship Id="rId5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36085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/>
          <p:nvPr/>
        </p:nvSpPr>
        <p:spPr>
          <a:xfrm>
            <a:off x="-190500" y="0"/>
            <a:ext cx="9410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5" name="Google Shape;6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54942">
            <a:off x="-1228906" y="3218494"/>
            <a:ext cx="4189629" cy="2440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982496">
            <a:off x="6157459" y="-468357"/>
            <a:ext cx="5190308" cy="296496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 txBox="1"/>
          <p:nvPr>
            <p:ph type="title"/>
          </p:nvPr>
        </p:nvSpPr>
        <p:spPr>
          <a:xfrm>
            <a:off x="1249050" y="1716300"/>
            <a:ext cx="66459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KaggleX- Showcase Template</a:t>
            </a:r>
            <a:endParaRPr/>
          </a:p>
        </p:txBody>
      </p:sp>
      <p:pic>
        <p:nvPicPr>
          <p:cNvPr id="68" name="Google Shape;6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00400" y="144700"/>
            <a:ext cx="1711750" cy="4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2a1cfd23f_0_19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3" name="Google Shape;143;g292a1cfd23f_0_19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g292a1cfd23f_0_19"/>
          <p:cNvSpPr txBox="1"/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Data Visualization and Exploration</a:t>
            </a:r>
            <a:endParaRPr/>
          </a:p>
        </p:txBody>
      </p:sp>
      <p:sp>
        <p:nvSpPr>
          <p:cNvPr id="145" name="Google Shape;145;g292a1cfd23f_0_19"/>
          <p:cNvSpPr txBox="1"/>
          <p:nvPr>
            <p:ph idx="1" type="body"/>
          </p:nvPr>
        </p:nvSpPr>
        <p:spPr>
          <a:xfrm>
            <a:off x="304800" y="763500"/>
            <a:ext cx="8316300" cy="4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/>
              <a:t>Yearly, total Sales by Region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46" name="Google Shape;146;g292a1cfd23f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200" y="1287299"/>
            <a:ext cx="6664101" cy="355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2a1cfd23f_0_40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3" name="Google Shape;153;g292a1cfd23f_0_40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g292a1cfd23f_0_40"/>
          <p:cNvSpPr txBox="1"/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Data Visualization and Exploration</a:t>
            </a:r>
            <a:endParaRPr/>
          </a:p>
        </p:txBody>
      </p:sp>
      <p:sp>
        <p:nvSpPr>
          <p:cNvPr id="155" name="Google Shape;155;g292a1cfd23f_0_40"/>
          <p:cNvSpPr txBox="1"/>
          <p:nvPr>
            <p:ph idx="1" type="body"/>
          </p:nvPr>
        </p:nvSpPr>
        <p:spPr>
          <a:xfrm>
            <a:off x="304800" y="773825"/>
            <a:ext cx="83163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/>
              <a:t>Yearly, Total Profit by Region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56" name="Google Shape;156;g292a1cfd23f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875" y="1246450"/>
            <a:ext cx="6540749" cy="348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2a1cfd23f_0_31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3" name="Google Shape;163;g292a1cfd23f_0_31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g292a1cfd23f_0_31"/>
          <p:cNvSpPr txBox="1"/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Data Visualization and Exploration</a:t>
            </a:r>
            <a:endParaRPr/>
          </a:p>
        </p:txBody>
      </p:sp>
      <p:sp>
        <p:nvSpPr>
          <p:cNvPr id="165" name="Google Shape;165;g292a1cfd23f_0_31"/>
          <p:cNvSpPr txBox="1"/>
          <p:nvPr>
            <p:ph idx="1" type="body"/>
          </p:nvPr>
        </p:nvSpPr>
        <p:spPr>
          <a:xfrm>
            <a:off x="304800" y="957250"/>
            <a:ext cx="83163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/>
              <a:t>Total Sales by Region and Category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66" name="Google Shape;166;g292a1cfd23f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950" y="1296950"/>
            <a:ext cx="6458774" cy="34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2a1cfd23f_0_61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3" name="Google Shape;173;g292a1cfd23f_0_61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g292a1cfd23f_0_61"/>
          <p:cNvSpPr txBox="1"/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Data Visualization and Exploration</a:t>
            </a:r>
            <a:endParaRPr/>
          </a:p>
        </p:txBody>
      </p:sp>
      <p:sp>
        <p:nvSpPr>
          <p:cNvPr id="175" name="Google Shape;175;g292a1cfd23f_0_61"/>
          <p:cNvSpPr txBox="1"/>
          <p:nvPr>
            <p:ph idx="1" type="body"/>
          </p:nvPr>
        </p:nvSpPr>
        <p:spPr>
          <a:xfrm>
            <a:off x="304800" y="957250"/>
            <a:ext cx="79818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/>
              <a:t>Total Profit by Region and Category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g292a1cfd23f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900" y="1355875"/>
            <a:ext cx="6239150" cy="3328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2a1cfd23f_0_83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3" name="Google Shape;183;g292a1cfd23f_0_83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g292a1cfd23f_0_83"/>
          <p:cNvSpPr txBox="1"/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Data Visualization and Exploration</a:t>
            </a:r>
            <a:endParaRPr/>
          </a:p>
        </p:txBody>
      </p:sp>
      <p:sp>
        <p:nvSpPr>
          <p:cNvPr id="185" name="Google Shape;185;g292a1cfd23f_0_83"/>
          <p:cNvSpPr txBox="1"/>
          <p:nvPr>
            <p:ph idx="1" type="body"/>
          </p:nvPr>
        </p:nvSpPr>
        <p:spPr>
          <a:xfrm>
            <a:off x="304800" y="780000"/>
            <a:ext cx="79818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/>
              <a:t>The products sold in the superstore is in three Segments (Corporate, Consumer, Home Office). In this visualization i looked at the percentage value of each </a:t>
            </a:r>
            <a:r>
              <a:rPr lang="en-US" sz="1800"/>
              <a:t>segment</a:t>
            </a:r>
            <a:r>
              <a:rPr lang="en-US" sz="1800"/>
              <a:t> in the data.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86" name="Google Shape;186;g292a1cfd23f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175" y="1722026"/>
            <a:ext cx="5731625" cy="30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2a1cfd23f_0_103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3" name="Google Shape;193;g292a1cfd23f_0_103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" name="Google Shape;194;g292a1cfd23f_0_103"/>
          <p:cNvSpPr txBox="1"/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Forecasting Using Prophet</a:t>
            </a:r>
            <a:endParaRPr/>
          </a:p>
        </p:txBody>
      </p:sp>
      <p:sp>
        <p:nvSpPr>
          <p:cNvPr id="195" name="Google Shape;195;g292a1cfd23f_0_103"/>
          <p:cNvSpPr txBox="1"/>
          <p:nvPr>
            <p:ph idx="1" type="body"/>
          </p:nvPr>
        </p:nvSpPr>
        <p:spPr>
          <a:xfrm>
            <a:off x="304800" y="957250"/>
            <a:ext cx="79818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/>
              <a:t>For the Forecast, we will be making use of Prophet a procedure for forecasting </a:t>
            </a:r>
            <a:r>
              <a:rPr lang="en-US" sz="1800"/>
              <a:t>time</a:t>
            </a:r>
            <a:r>
              <a:rPr lang="en-US" sz="1800"/>
              <a:t> series data based on an </a:t>
            </a:r>
            <a:r>
              <a:rPr lang="en-US" sz="1800"/>
              <a:t>additive</a:t>
            </a:r>
            <a:r>
              <a:rPr lang="en-US" sz="1800"/>
              <a:t> model where non-linear trends are fit with yearly, weekly and daily, plus holiday </a:t>
            </a:r>
            <a:r>
              <a:rPr lang="en-US" sz="1800"/>
              <a:t>effect</a:t>
            </a:r>
            <a:r>
              <a:rPr lang="en-US" sz="1800"/>
              <a:t>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/>
              <a:t>I will be using Prophet to predict regional (East, West, Central and South) total sales and profit.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353a899a1_0_2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2" name="Google Shape;202;g29353a899a1_0_2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g29353a899a1_0_2"/>
          <p:cNvSpPr txBox="1"/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Forecasting Using Prophet</a:t>
            </a:r>
            <a:endParaRPr/>
          </a:p>
        </p:txBody>
      </p:sp>
      <p:sp>
        <p:nvSpPr>
          <p:cNvPr id="204" name="Google Shape;204;g29353a899a1_0_2"/>
          <p:cNvSpPr txBox="1"/>
          <p:nvPr>
            <p:ph idx="1" type="body"/>
          </p:nvPr>
        </p:nvSpPr>
        <p:spPr>
          <a:xfrm>
            <a:off x="258775" y="693600"/>
            <a:ext cx="81909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/>
              <a:t>Prophet library expects as input a dataframe with one column containing the time information (Date), and another column containing the metric (in this case i want to forecast Total Sales) that we wish to forecast. Prophet also imposes the strict condition that the input columns must be named as ds (the date column) and y (the metric column). Let's rename our column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g29353a899a1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575" y="2608475"/>
            <a:ext cx="2483100" cy="20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29353a899a1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650" y="2977050"/>
            <a:ext cx="4937400" cy="6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9353a899a1_0_18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3" name="Google Shape;213;g29353a899a1_0_18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" name="Google Shape;214;g29353a899a1_0_18"/>
          <p:cNvSpPr txBox="1"/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Forecasting Using Prophet</a:t>
            </a:r>
            <a:endParaRPr/>
          </a:p>
        </p:txBody>
      </p:sp>
      <p:sp>
        <p:nvSpPr>
          <p:cNvPr id="215" name="Google Shape;215;g29353a899a1_0_18"/>
          <p:cNvSpPr txBox="1"/>
          <p:nvPr>
            <p:ph idx="1" type="body"/>
          </p:nvPr>
        </p:nvSpPr>
        <p:spPr>
          <a:xfrm>
            <a:off x="304800" y="799325"/>
            <a:ext cx="7981800" cy="3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Plot the ds vs 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g29353a899a1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0" y="1200154"/>
            <a:ext cx="7429501" cy="3401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9353a899a1_0_10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3" name="Google Shape;223;g29353a899a1_0_10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" name="Google Shape;224;g29353a899a1_0_10"/>
          <p:cNvSpPr txBox="1"/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Forecasting Using Prophet</a:t>
            </a:r>
            <a:endParaRPr/>
          </a:p>
        </p:txBody>
      </p:sp>
      <p:sp>
        <p:nvSpPr>
          <p:cNvPr id="225" name="Google Shape;225;g29353a899a1_0_10"/>
          <p:cNvSpPr txBox="1"/>
          <p:nvPr>
            <p:ph idx="1" type="body"/>
          </p:nvPr>
        </p:nvSpPr>
        <p:spPr>
          <a:xfrm>
            <a:off x="304800" y="590550"/>
            <a:ext cx="7981800" cy="3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Prophet Package works with One time series at a time so filter one Region and take one region at a time.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i="1" lang="en-US" sz="1800"/>
              <a:t>df_west = data[data['Region'] == 'West']</a:t>
            </a:r>
            <a:endParaRPr b="1" i="1" sz="1800"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i="1" lang="en-US" sz="1800"/>
              <a:t>model1 = Prophet(interval_width=0.95) # create prophet model</a:t>
            </a:r>
            <a:endParaRPr b="1" i="1" sz="1800"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i="1" lang="en-US" sz="1800"/>
              <a:t>model1.fit(df_west) # fit the model to my data</a:t>
            </a:r>
            <a:endParaRPr b="1" i="1"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i="1" lang="en-US" sz="1800"/>
              <a:t>future_dates = model1.make_future_dataframe(periods=365, freq='D')</a:t>
            </a:r>
            <a:endParaRPr b="1" i="1" sz="1400"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i="1" sz="1400"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g29353a899a1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975" y="2822000"/>
            <a:ext cx="2708911" cy="19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9353a899a1_0_33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3" name="Google Shape;233;g29353a899a1_0_33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" name="Google Shape;234;g29353a899a1_0_33"/>
          <p:cNvSpPr txBox="1"/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Forecasting Using Prophet</a:t>
            </a:r>
            <a:endParaRPr/>
          </a:p>
        </p:txBody>
      </p:sp>
      <p:sp>
        <p:nvSpPr>
          <p:cNvPr id="235" name="Google Shape;235;g29353a899a1_0_33"/>
          <p:cNvSpPr txBox="1"/>
          <p:nvPr>
            <p:ph idx="1" type="body"/>
          </p:nvPr>
        </p:nvSpPr>
        <p:spPr>
          <a:xfrm>
            <a:off x="304800" y="720725"/>
            <a:ext cx="7981800" cy="3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/>
              <a:t>Next, i will plot the plot </a:t>
            </a:r>
            <a:r>
              <a:rPr lang="en-US" sz="1800"/>
              <a:t>components</a:t>
            </a:r>
            <a:r>
              <a:rPr lang="en-US" sz="1800"/>
              <a:t> the </a:t>
            </a:r>
            <a:r>
              <a:rPr b="1" lang="en-US" sz="1800"/>
              <a:t>Trend</a:t>
            </a:r>
            <a:r>
              <a:rPr lang="en-US" sz="1800"/>
              <a:t>, </a:t>
            </a:r>
            <a:r>
              <a:rPr b="1" lang="en-US" sz="1800"/>
              <a:t>Weekly </a:t>
            </a:r>
            <a:r>
              <a:rPr lang="en-US" sz="1800"/>
              <a:t>and, </a:t>
            </a:r>
            <a:r>
              <a:rPr b="1" lang="en-US" sz="1800"/>
              <a:t>Yearly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i="1" lang="en-US" sz="1800"/>
              <a:t>plot2 = model1.plot_components(forecast)</a:t>
            </a:r>
            <a:endParaRPr b="1" i="1" sz="1400"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g29353a899a1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17" y="1771276"/>
            <a:ext cx="7573707" cy="24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1e94bd84e_0_19"/>
          <p:cNvSpPr txBox="1"/>
          <p:nvPr>
            <p:ph idx="1" type="subTitle"/>
          </p:nvPr>
        </p:nvSpPr>
        <p:spPr>
          <a:xfrm>
            <a:off x="1391275" y="2637750"/>
            <a:ext cx="58935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6567"/>
              <a:buNone/>
            </a:pPr>
            <a:r>
              <a:rPr b="1" lang="en-US" sz="3106"/>
              <a:t>Presenter: </a:t>
            </a:r>
            <a:r>
              <a:rPr b="1" lang="en-US" sz="3106"/>
              <a:t>Oriji Sandra Onyinyechi</a:t>
            </a:r>
            <a:endParaRPr b="1" sz="3106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353a899a1_0_43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3" name="Google Shape;243;g29353a899a1_0_43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4" name="Google Shape;244;g29353a899a1_0_43"/>
          <p:cNvSpPr txBox="1"/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Forecasting Using Prophet</a:t>
            </a:r>
            <a:endParaRPr/>
          </a:p>
        </p:txBody>
      </p:sp>
      <p:sp>
        <p:nvSpPr>
          <p:cNvPr id="245" name="Google Shape;245;g29353a899a1_0_43"/>
          <p:cNvSpPr txBox="1"/>
          <p:nvPr>
            <p:ph idx="1" type="body"/>
          </p:nvPr>
        </p:nvSpPr>
        <p:spPr>
          <a:xfrm>
            <a:off x="304800" y="957250"/>
            <a:ext cx="79818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g29353a899a1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699" y="1437175"/>
            <a:ext cx="8313649" cy="26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9353a899a1_0_52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3" name="Google Shape;253;g29353a899a1_0_52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" name="Google Shape;254;g29353a899a1_0_52"/>
          <p:cNvSpPr txBox="1"/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Forecasting Using Prophet</a:t>
            </a:r>
            <a:endParaRPr/>
          </a:p>
        </p:txBody>
      </p:sp>
      <p:sp>
        <p:nvSpPr>
          <p:cNvPr id="255" name="Google Shape;255;g29353a899a1_0_52"/>
          <p:cNvSpPr txBox="1"/>
          <p:nvPr>
            <p:ph idx="1" type="body"/>
          </p:nvPr>
        </p:nvSpPr>
        <p:spPr>
          <a:xfrm>
            <a:off x="304800" y="957250"/>
            <a:ext cx="79818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g29353a899a1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25" y="1449150"/>
            <a:ext cx="8533249" cy="27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ea4052247b_0_30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3" name="Google Shape;263;g1ea4052247b_0_30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4" name="Google Shape;264;g1ea4052247b_0_30"/>
          <p:cNvSpPr txBox="1"/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Forecasting Using Prophet</a:t>
            </a:r>
            <a:endParaRPr/>
          </a:p>
        </p:txBody>
      </p:sp>
      <p:sp>
        <p:nvSpPr>
          <p:cNvPr id="265" name="Google Shape;265;g1ea4052247b_0_30"/>
          <p:cNvSpPr txBox="1"/>
          <p:nvPr>
            <p:ph idx="1" type="body"/>
          </p:nvPr>
        </p:nvSpPr>
        <p:spPr>
          <a:xfrm>
            <a:off x="408475" y="690500"/>
            <a:ext cx="7848900" cy="3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5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Cross Validation (CV)</a:t>
            </a:r>
            <a:endParaRPr b="1" sz="255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CV is used to test the performance (accuracy) of the model on new data or unseen data.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CV helps to avoid creating inaccurate predictions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CV helps to assess the effectiveness of the ML model, in cases where we need to mitigate overfittin</a:t>
            </a:r>
            <a:r>
              <a:rPr lang="en-US" sz="1800"/>
              <a:t>g.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It is used in </a:t>
            </a:r>
            <a:r>
              <a:rPr lang="en-US" sz="1800"/>
              <a:t>determining</a:t>
            </a:r>
            <a:r>
              <a:rPr lang="en-US" sz="1800"/>
              <a:t> the parameters that needs turning and will result in the lowest test error.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 applied CV in my model by specifying the forecast horizon to 365 days, the initial training to 730 days (that is twice my horizon), and the period to 100 days.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ea4052247b_0_48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2" name="Google Shape;272;g1ea4052247b_0_48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3" name="Google Shape;273;g1ea4052247b_0_48"/>
          <p:cNvSpPr txBox="1"/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Forecasting Using Prophet</a:t>
            </a:r>
            <a:endParaRPr/>
          </a:p>
        </p:txBody>
      </p:sp>
      <p:sp>
        <p:nvSpPr>
          <p:cNvPr id="274" name="Google Shape;274;g1ea4052247b_0_48"/>
          <p:cNvSpPr txBox="1"/>
          <p:nvPr>
            <p:ph idx="1" type="body"/>
          </p:nvPr>
        </p:nvSpPr>
        <p:spPr>
          <a:xfrm>
            <a:off x="237400" y="659100"/>
            <a:ext cx="8426400" cy="4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5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Performance Metrics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g1ea4052247b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00150"/>
            <a:ext cx="8484025" cy="276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"/>
          <p:cNvSpPr/>
          <p:nvPr/>
        </p:nvSpPr>
        <p:spPr>
          <a:xfrm flipH="1" rot="5400000">
            <a:off x="2160497" y="-2621502"/>
            <a:ext cx="4657358" cy="9587949"/>
          </a:xfrm>
          <a:prstGeom prst="rect">
            <a:avLst/>
          </a:prstGeom>
          <a:solidFill>
            <a:srgbClr val="3CBEEC">
              <a:alpha val="627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AE0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6"/>
          <p:cNvSpPr txBox="1"/>
          <p:nvPr>
            <p:ph idx="12" type="sldNum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" name="Google Shape;283;p6"/>
          <p:cNvSpPr txBox="1"/>
          <p:nvPr>
            <p:ph type="title"/>
          </p:nvPr>
        </p:nvSpPr>
        <p:spPr>
          <a:xfrm>
            <a:off x="410525" y="212250"/>
            <a:ext cx="45747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1900"/>
              <a:t>Useful Links</a:t>
            </a:r>
            <a:endParaRPr sz="1900"/>
          </a:p>
        </p:txBody>
      </p:sp>
      <p:sp>
        <p:nvSpPr>
          <p:cNvPr id="284" name="Google Shape;284;p6"/>
          <p:cNvSpPr txBox="1"/>
          <p:nvPr/>
        </p:nvSpPr>
        <p:spPr>
          <a:xfrm>
            <a:off x="515425" y="761375"/>
            <a:ext cx="6736800" cy="3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Superstores Dashboard using Streamlit - </a:t>
            </a:r>
            <a:r>
              <a:rPr lang="en-U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https://github.com/Onyinye91-ctrl/Superstore_Dashboard-Streamlit-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Superstore Sales - </a:t>
            </a:r>
            <a:r>
              <a:rPr lang="en-U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https://github.com/Onyinye91-ctrl/Superstore-Sales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Dataset in Kaggle - </a:t>
            </a:r>
            <a:r>
              <a:rPr lang="en-U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https://www.kaggle.com/datasets/vivek468/superstore-dataset-final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Streamlit App Dashboard - </a:t>
            </a:r>
            <a:r>
              <a:rPr lang="en-U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https://m35jf2fj6buemnvpxvmwfk.streamlit.app/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Medium Article: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Building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Interactive Charts with Plotly - </a:t>
            </a:r>
            <a:r>
              <a:rPr lang="en-U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https://medium.com/@oriji.sandra_21900/building-interactive-charts-with-plotly-07a379452c74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Prophet - </a:t>
            </a:r>
            <a:r>
              <a:rPr lang="en-U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https://facebook.github.io/prophet/docs/quick_start.html#python-api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ea4052247b_0_0"/>
          <p:cNvSpPr txBox="1"/>
          <p:nvPr>
            <p:ph type="title"/>
          </p:nvPr>
        </p:nvSpPr>
        <p:spPr>
          <a:xfrm>
            <a:off x="1971750" y="835700"/>
            <a:ext cx="3900900" cy="137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</a:t>
            </a:r>
            <a:r>
              <a:rPr lang="en-US"/>
              <a:t> You.</a:t>
            </a:r>
            <a:endParaRPr/>
          </a:p>
        </p:txBody>
      </p:sp>
      <p:sp>
        <p:nvSpPr>
          <p:cNvPr id="291" name="Google Shape;291;g1ea4052247b_0_0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2" name="Google Shape;292;g1ea4052247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425" y="1600200"/>
            <a:ext cx="1666950" cy="16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7"/>
          <p:cNvSpPr/>
          <p:nvPr/>
        </p:nvSpPr>
        <p:spPr>
          <a:xfrm>
            <a:off x="-190500" y="0"/>
            <a:ext cx="9410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8" name="Google Shape;298;p7"/>
          <p:cNvSpPr txBox="1"/>
          <p:nvPr>
            <p:ph idx="12" type="sldNum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p7"/>
          <p:cNvSpPr/>
          <p:nvPr/>
        </p:nvSpPr>
        <p:spPr>
          <a:xfrm>
            <a:off x="8610600" y="4705350"/>
            <a:ext cx="381000" cy="3639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8093834">
            <a:off x="-1351692" y="-341884"/>
            <a:ext cx="4189629" cy="2440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700754">
            <a:off x="5926798" y="2601165"/>
            <a:ext cx="5190308" cy="296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90800" y="1972275"/>
            <a:ext cx="248602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/>
          <p:nvPr>
            <p:ph type="title"/>
          </p:nvPr>
        </p:nvSpPr>
        <p:spPr>
          <a:xfrm>
            <a:off x="836250" y="2478700"/>
            <a:ext cx="7806000" cy="18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/>
              <a:t>Advanced Analytics Insights from Superstore Data: Unraveling Retail Trends and Patterns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>
            <p:ph idx="12" type="sldNum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3"/>
          <p:cNvCxnSpPr/>
          <p:nvPr/>
        </p:nvCxnSpPr>
        <p:spPr>
          <a:xfrm>
            <a:off x="304800" y="590550"/>
            <a:ext cx="8597015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3"/>
          <p:cNvSpPr txBox="1"/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89" name="Google Shape;89;p3"/>
          <p:cNvSpPr txBox="1"/>
          <p:nvPr>
            <p:ph idx="1" type="body"/>
          </p:nvPr>
        </p:nvSpPr>
        <p:spPr>
          <a:xfrm>
            <a:off x="304800" y="957250"/>
            <a:ext cx="8049000" cy="3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 am a Graduate of Biochemistry and a Data Analyst by Profession who is interested in everything Data.</a:t>
            </a:r>
            <a:endParaRPr sz="18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As a Data Analyst my Current line of work is on Data Collection, Exploration, Visualization and Identifying insight and patterns in data. 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 Build BI Dashboards with Power BI and Tableau, i used looker too.I work with SQL (preferable MySQL), i use postgresql and Python. 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 aspire to be a Machine Learning Engineer and my research area will be on Big Data and Cloud Computing.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>
            <p:ph idx="12" type="sldNum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6" name="Google Shape;96;p4"/>
          <p:cNvCxnSpPr/>
          <p:nvPr/>
        </p:nvCxnSpPr>
        <p:spPr>
          <a:xfrm>
            <a:off x="304800" y="590550"/>
            <a:ext cx="8597015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4"/>
          <p:cNvSpPr txBox="1"/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Project Definition</a:t>
            </a:r>
            <a:endParaRPr/>
          </a:p>
        </p:txBody>
      </p:sp>
      <p:sp>
        <p:nvSpPr>
          <p:cNvPr id="98" name="Google Shape;98;p4"/>
          <p:cNvSpPr txBox="1"/>
          <p:nvPr>
            <p:ph idx="1" type="body"/>
          </p:nvPr>
        </p:nvSpPr>
        <p:spPr>
          <a:xfrm>
            <a:off x="304800" y="688650"/>
            <a:ext cx="7311600" cy="3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5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Project Summary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/>
              <a:t>Product and Customers </a:t>
            </a:r>
            <a:r>
              <a:rPr lang="en-US" sz="1800"/>
              <a:t>Analysis</a:t>
            </a:r>
            <a:r>
              <a:rPr lang="en-US" sz="1800"/>
              <a:t> of Retail </a:t>
            </a:r>
            <a:r>
              <a:rPr lang="en-US" sz="1800"/>
              <a:t>Time Series</a:t>
            </a:r>
            <a:r>
              <a:rPr lang="en-US" sz="1800"/>
              <a:t> Data (Super Store).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/>
              <a:t>This Project will be of two Part: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 sz="1800"/>
              <a:t>Data Exploration and Visualization: </a:t>
            </a:r>
            <a:r>
              <a:rPr lang="en-US" sz="1800"/>
              <a:t>I used plotly and Streamlit to build interactive charts and </a:t>
            </a:r>
            <a:r>
              <a:rPr lang="en-US" sz="1800"/>
              <a:t>dashboard.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 sz="1800"/>
              <a:t>Forecasting using Prophet</a:t>
            </a:r>
            <a:r>
              <a:rPr lang="en-US" sz="1800"/>
              <a:t>: Used to build time series model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1e94bd84e_0_10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5" name="Google Shape;105;g291e94bd84e_0_10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g291e94bd84e_0_10"/>
          <p:cNvSpPr txBox="1"/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Project Definition</a:t>
            </a:r>
            <a:endParaRPr/>
          </a:p>
        </p:txBody>
      </p:sp>
      <p:sp>
        <p:nvSpPr>
          <p:cNvPr id="107" name="Google Shape;107;g291e94bd84e_0_10"/>
          <p:cNvSpPr txBox="1"/>
          <p:nvPr>
            <p:ph idx="1" type="body"/>
          </p:nvPr>
        </p:nvSpPr>
        <p:spPr>
          <a:xfrm>
            <a:off x="304800" y="957250"/>
            <a:ext cx="79818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200"/>
              <a:t>Data Science Topic(s)/Tools Applied</a:t>
            </a:r>
            <a:endParaRPr sz="18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800"/>
              <a:t>Data Analysis</a:t>
            </a:r>
            <a:endParaRPr sz="18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800"/>
              <a:t>Exploratory Data Analysis</a:t>
            </a:r>
            <a:endParaRPr sz="18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800"/>
              <a:t>Data Cleaning</a:t>
            </a:r>
            <a:endParaRPr sz="18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800"/>
              <a:t>Data Visualization</a:t>
            </a:r>
            <a:endParaRPr sz="18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800"/>
              <a:t>Python(plotly, pandas, prophet etc)</a:t>
            </a:r>
            <a:endParaRPr sz="18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800"/>
              <a:t>Analytics</a:t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Streamlit</a:t>
            </a:r>
            <a:endParaRPr sz="18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800"/>
              <a:t>Machine Learning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1e94bd84e_0_1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4" name="Google Shape;114;g291e94bd84e_0_1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g291e94bd84e_0_1"/>
          <p:cNvSpPr txBox="1"/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What I have Learnt</a:t>
            </a:r>
            <a:endParaRPr/>
          </a:p>
        </p:txBody>
      </p:sp>
      <p:sp>
        <p:nvSpPr>
          <p:cNvPr id="116" name="Google Shape;116;g291e94bd84e_0_1"/>
          <p:cNvSpPr txBox="1"/>
          <p:nvPr>
            <p:ph idx="1" type="body"/>
          </p:nvPr>
        </p:nvSpPr>
        <p:spPr>
          <a:xfrm>
            <a:off x="304800" y="957250"/>
            <a:ext cx="79818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 this Project, i have </a:t>
            </a:r>
            <a:r>
              <a:rPr lang="en-US" sz="1800"/>
              <a:t>learnt how to work with Time Series Data, explore, clean, visualise, identify trend and patterns.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Understood the factors that contribute to good Forecasting and what makes a good forecaster.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Looked at Basic Steps in Forecasting Task. Understood words in forecasting like Trends, Seasonality and Cyclic.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Learnt how to use plotly to build interactive charts, Streamlit to build an interactive Dashboard and Prophet to build time series models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0d8a9ac4b_0_0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3" name="Google Shape;123;g250d8a9ac4b_0_0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g250d8a9ac4b_0_0"/>
          <p:cNvSpPr txBox="1"/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Data Visualization and Exploration</a:t>
            </a:r>
            <a:endParaRPr/>
          </a:p>
        </p:txBody>
      </p:sp>
      <p:sp>
        <p:nvSpPr>
          <p:cNvPr id="125" name="Google Shape;125;g250d8a9ac4b_0_0"/>
          <p:cNvSpPr txBox="1"/>
          <p:nvPr>
            <p:ph idx="1" type="body"/>
          </p:nvPr>
        </p:nvSpPr>
        <p:spPr>
          <a:xfrm>
            <a:off x="365700" y="720725"/>
            <a:ext cx="8255400" cy="40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/>
              <a:t>In my f</a:t>
            </a:r>
            <a:r>
              <a:rPr lang="en-US" sz="1800"/>
              <a:t>irst</a:t>
            </a:r>
            <a:r>
              <a:rPr lang="en-US" sz="1800"/>
              <a:t> Visualization i looked at the total Sales by Region.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g250d8a9ac4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500" y="1392625"/>
            <a:ext cx="6087725" cy="324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2a1cfd23f_0_10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3" name="Google Shape;133;g292a1cfd23f_0_10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g292a1cfd23f_0_10"/>
          <p:cNvSpPr txBox="1"/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Data Visualization and Exploration</a:t>
            </a:r>
            <a:endParaRPr/>
          </a:p>
        </p:txBody>
      </p:sp>
      <p:sp>
        <p:nvSpPr>
          <p:cNvPr id="135" name="Google Shape;135;g292a1cfd23f_0_10"/>
          <p:cNvSpPr txBox="1"/>
          <p:nvPr>
            <p:ph idx="1" type="body"/>
          </p:nvPr>
        </p:nvSpPr>
        <p:spPr>
          <a:xfrm>
            <a:off x="304800" y="710050"/>
            <a:ext cx="8316300" cy="4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/>
              <a:t>Next,</a:t>
            </a:r>
            <a:r>
              <a:rPr lang="en-US" sz="1800"/>
              <a:t> i looked at the total Profit by Region.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36" name="Google Shape;136;g292a1cfd23f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377" y="1366775"/>
            <a:ext cx="6425198" cy="34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ggle">
  <a:themeElements>
    <a:clrScheme name="Custom 1">
      <a:dk1>
        <a:srgbClr val="262626"/>
      </a:dk1>
      <a:lt1>
        <a:srgbClr val="FFFFFF"/>
      </a:lt1>
      <a:dk2>
        <a:srgbClr val="595959"/>
      </a:dk2>
      <a:lt2>
        <a:srgbClr val="FFFFFF"/>
      </a:lt2>
      <a:accent1>
        <a:srgbClr val="20BEFF"/>
      </a:accent1>
      <a:accent2>
        <a:srgbClr val="FF9953"/>
      </a:accent2>
      <a:accent3>
        <a:srgbClr val="FF1379"/>
      </a:accent3>
      <a:accent4>
        <a:srgbClr val="FFE113"/>
      </a:accent4>
      <a:accent5>
        <a:srgbClr val="0580B2"/>
      </a:accent5>
      <a:accent6>
        <a:srgbClr val="05DE89"/>
      </a:accent6>
      <a:hlink>
        <a:srgbClr val="20BEFF"/>
      </a:hlink>
      <a:folHlink>
        <a:srgbClr val="0580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