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3ECF3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erriweather"/>
              <a:buNone/>
              <a:defRPr/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/>
            </a:lvl2pPr>
            <a:lvl3pPr indent="0" lvl="2" marL="914400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erriweather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erriweather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erriweather"/>
              <a:buNone/>
              <a:defRPr/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erriweather"/>
              <a:buNone/>
              <a:defRPr/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erriweather"/>
              <a:buNone/>
              <a:defRPr/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None/>
              <a:defRPr/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erriweather"/>
              <a:buChar char="●"/>
              <a:defRPr/>
            </a:lvl1pPr>
            <a:lvl2pPr indent="-317500" lvl="1" marL="9144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  <a:defRPr/>
            </a:lvl2pPr>
            <a:lvl3pPr indent="-317500" lvl="2" marL="137160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erriweather"/>
              <a:buChar char="●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erriweather"/>
              <a:buChar char="●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erriweather"/>
              <a:buChar char="●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erriweather"/>
              <a:buChar char="●"/>
              <a:defRPr/>
            </a:lvl6pPr>
            <a:lvl7pPr indent="-317500" lvl="6" marL="320040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erriweather"/>
              <a:buChar char="●"/>
              <a:defRPr/>
            </a:lvl7pPr>
            <a:lvl8pPr indent="-3175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/>
            </a:lvl8pPr>
            <a:lvl9pPr indent="-3175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604918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016918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erriweather"/>
              <a:buChar char="●"/>
              <a:defRPr/>
            </a:lvl1pPr>
            <a:lvl2pPr indent="-317500" lvl="1" marL="9144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  <a:defRPr/>
            </a:lvl2pPr>
            <a:lvl3pPr indent="-317500" lvl="2" marL="137160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erriweather"/>
              <a:buChar char="●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erriweather"/>
              <a:buChar char="●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erriweather"/>
              <a:buChar char="●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erriweather"/>
              <a:buChar char="●"/>
              <a:defRPr/>
            </a:lvl6pPr>
            <a:lvl7pPr indent="-317500" lvl="6" marL="320040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erriweather"/>
              <a:buChar char="●"/>
              <a:defRPr/>
            </a:lvl7pPr>
            <a:lvl8pPr indent="-3175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/>
            </a:lvl8pPr>
            <a:lvl9pPr indent="-3175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erriweather"/>
              <a:buChar char="●"/>
              <a:defRPr/>
            </a:lvl1pPr>
            <a:lvl2pPr indent="-317500" lvl="1" marL="9144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  <a:defRPr/>
            </a:lvl2pPr>
            <a:lvl3pPr indent="-317500" lvl="2" marL="137160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erriweather"/>
              <a:buChar char="●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erriweather"/>
              <a:buChar char="●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erriweather"/>
              <a:buChar char="●"/>
              <a:defRPr/>
            </a:lvl5pPr>
            <a:lvl6pPr indent="-317500" lvl="5" marL="274320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erriweather"/>
              <a:buChar char="●"/>
              <a:defRPr/>
            </a:lvl6pPr>
            <a:lvl7pPr indent="-317500" lvl="6" marL="320040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erriweather"/>
              <a:buChar char="●"/>
              <a:defRPr/>
            </a:lvl7pPr>
            <a:lvl8pPr indent="-3175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/>
            </a:lvl8pPr>
            <a:lvl9pPr indent="-3175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EEC5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None/>
              <a:defRPr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None/>
              <a:defRPr/>
            </a:lvl2pPr>
            <a:lvl3pPr indent="-228600" lvl="2" marL="1371600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None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52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rtl="0">
              <a:spcBef>
                <a:spcPts val="42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52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rtl="0">
              <a:spcBef>
                <a:spcPts val="42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Font typeface="Merriweather"/>
              <a:buNone/>
              <a:defRPr/>
            </a:lvl2pPr>
            <a:lvl3pPr indent="-228600" lvl="2" marL="1371600" rtl="0">
              <a:spcBef>
                <a:spcPts val="420"/>
              </a:spcBef>
              <a:spcAft>
                <a:spcPts val="0"/>
              </a:spcAft>
              <a:buSzPts val="1400"/>
              <a:buFont typeface="Merriweather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Merriweather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Merriweather"/>
              <a:buNone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Font typeface="Merriweather"/>
              <a:buNone/>
              <a:defRPr/>
            </a:lvl2pPr>
            <a:lvl3pPr indent="-228600" lvl="2" marL="1371600" rtl="0">
              <a:spcBef>
                <a:spcPts val="420"/>
              </a:spcBef>
              <a:spcAft>
                <a:spcPts val="0"/>
              </a:spcAft>
              <a:buSzPts val="1400"/>
              <a:buFont typeface="Merriweather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Merriweather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Merriweather"/>
              <a:buNone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52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rtl="0">
              <a:spcBef>
                <a:spcPts val="42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52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rtl="0">
              <a:spcBef>
                <a:spcPts val="42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l">
              <a:spcBef>
                <a:spcPts val="520"/>
              </a:spcBef>
              <a:spcAft>
                <a:spcPts val="0"/>
              </a:spcAft>
              <a:buSzPts val="1400"/>
              <a:buFont typeface="Merriweather"/>
              <a:buNone/>
              <a:defRPr/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1400"/>
              <a:buFont typeface="Merriweather"/>
              <a:buNone/>
              <a:defRPr/>
            </a:lvl2pPr>
            <a:lvl3pPr indent="-228600" lvl="2" marL="1371600" rtl="0" algn="l">
              <a:spcBef>
                <a:spcPts val="420"/>
              </a:spcBef>
              <a:spcAft>
                <a:spcPts val="0"/>
              </a:spcAft>
              <a:buSzPts val="1400"/>
              <a:buFont typeface="Merriweather"/>
              <a:buNone/>
              <a:defRPr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400"/>
              <a:buFont typeface="Merriweather"/>
              <a:buNone/>
              <a:defRPr/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1400"/>
              <a:buFont typeface="Merriweather"/>
              <a:buNone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52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rtl="0">
              <a:spcBef>
                <a:spcPts val="42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 flipH="1" rot="-10380000">
            <a:off x="4221004" y="1108077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0"/>
          <p:cNvSpPr/>
          <p:nvPr/>
        </p:nvSpPr>
        <p:spPr>
          <a:xfrm flipH="1" rot="-10380000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l">
              <a:spcBef>
                <a:spcPts val="250"/>
              </a:spcBef>
              <a:spcAft>
                <a:spcPts val="0"/>
              </a:spcAft>
              <a:buSzPts val="1400"/>
              <a:buFont typeface="Merriweather"/>
              <a:buNone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rtl="0">
              <a:spcBef>
                <a:spcPts val="42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0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0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erriweather"/>
              <a:buChar char="●"/>
              <a:defRPr/>
            </a:lvl1pPr>
            <a:lvl2pPr indent="-3175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  <a:defRPr/>
            </a:lvl2pPr>
            <a:lvl3pPr indent="-317500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erriweather"/>
              <a:buChar char="●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erriweather"/>
              <a:buChar char="●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erriweather"/>
              <a:buChar char="●"/>
              <a:defRPr/>
            </a:lvl5pPr>
            <a:lvl6pPr indent="-3175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erriweather"/>
              <a:buChar char="●"/>
              <a:defRPr/>
            </a:lvl6pPr>
            <a:lvl7pPr indent="-3175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erriweather"/>
              <a:buChar char="●"/>
              <a:defRPr/>
            </a:lvl7pPr>
            <a:lvl8pPr indent="-3175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/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33B7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707136" y="1924334"/>
            <a:ext cx="10363200" cy="754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EEC5"/>
              </a:buClr>
              <a:buFont typeface="Calibri"/>
              <a:buNone/>
            </a:pPr>
            <a:r>
              <a:rPr b="1" i="0" lang="en-ZA" sz="4000" u="none" cap="none" strike="noStrike">
                <a:solidFill>
                  <a:srgbClr val="54EEC5"/>
                </a:solidFill>
                <a:latin typeface="Calibri"/>
                <a:ea typeface="Calibri"/>
                <a:cs typeface="Calibri"/>
                <a:sym typeface="Calibri"/>
              </a:rPr>
              <a:t>Theoretical Modelling of Synchrotron Emission</a:t>
            </a:r>
            <a:endParaRPr b="1" i="0" sz="4000" u="none" cap="none" strike="noStrike">
              <a:solidFill>
                <a:srgbClr val="54EE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720784" y="3370996"/>
            <a:ext cx="10363200" cy="84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175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</a:t>
            </a:r>
            <a:r>
              <a:rPr b="0" i="0" lang="en-ZA" sz="4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b="0" baseline="30000" i="0" lang="en-ZA" sz="4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st</a:t>
            </a:r>
            <a:r>
              <a:rPr b="0" i="0" lang="en-ZA" sz="4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0" i="0" lang="en-ZA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Astro JEDI in Namibia, windhoek 2014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Wilhelmina Nekoto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Kleopas Shiningayamwe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Isak Davids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Hambeleleni Ndiyavala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Edmund Seibeb</a:t>
            </a:r>
            <a:endParaRPr b="0" i="0" sz="2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197290" y="704088"/>
            <a:ext cx="679658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Relation to earth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278" y="1935163"/>
            <a:ext cx="7803444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09600" y="704088"/>
            <a:ext cx="10972800" cy="851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Synchrotron Facility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02" y="1651379"/>
            <a:ext cx="6707825" cy="3903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7028596" y="1978925"/>
            <a:ext cx="4553803" cy="4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Size of a football field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Produce light with extreme brightness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Analyze biological samples with higher accuracy.</a:t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38200" y="163774"/>
            <a:ext cx="10515600" cy="941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Relation to earthly application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359" y="4988457"/>
            <a:ext cx="2809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199" y="1012706"/>
            <a:ext cx="10325100" cy="388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Artificial Synchrotron radiation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1" i="0" lang="en-ZA" sz="2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Properties </a:t>
            </a:r>
            <a:endParaRPr b="1" i="0" sz="24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25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1" i="0" lang="en-ZA" sz="2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Uses &amp; Application</a:t>
            </a:r>
            <a:endParaRPr b="1" i="0" sz="24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5" name="Google Shape;175;p25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Merriweather"/>
              <a:buChar char="●"/>
            </a:pPr>
            <a:r>
              <a:rPr b="0" i="0" lang="en-ZA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Emerging beams-Very fine</a:t>
            </a:r>
            <a:endParaRPr/>
          </a:p>
          <a:p>
            <a:pPr indent="-274320" lvl="0" marL="27432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Merriweather"/>
              <a:buChar char="●"/>
            </a:pPr>
            <a:r>
              <a:rPr b="0" i="0" lang="en-ZA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Intensity of light radiated is very high and bright</a:t>
            </a:r>
            <a:endParaRPr/>
          </a:p>
          <a:p>
            <a:pPr indent="-274320" lvl="0" marL="27432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Merriweather"/>
              <a:buChar char="●"/>
            </a:pPr>
            <a:r>
              <a:rPr b="0" i="0" lang="en-ZA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 is broadband</a:t>
            </a:r>
            <a:endParaRPr/>
          </a:p>
        </p:txBody>
      </p:sp>
      <p:sp>
        <p:nvSpPr>
          <p:cNvPr id="176" name="Google Shape;176;p25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t/>
            </a:r>
            <a:endParaRPr b="1" i="0" sz="2200" u="sng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4320" lvl="0" marL="27432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4320" lvl="0" marL="27432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Merriweather"/>
              <a:buChar char="●"/>
            </a:pPr>
            <a:r>
              <a:rPr b="0" i="0" lang="en-ZA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Material science(cosmetics)</a:t>
            </a:r>
            <a:endParaRPr b="0" i="0" sz="2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4320" lvl="0" marL="27432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Merriweather"/>
              <a:buChar char="●"/>
            </a:pPr>
            <a:r>
              <a:rPr b="0" i="0" lang="en-ZA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Medicine </a:t>
            </a:r>
            <a:endParaRPr/>
          </a:p>
          <a:p>
            <a:pPr indent="-274320" lvl="0" marL="27432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Merriweather"/>
              <a:buChar char="●"/>
            </a:pPr>
            <a:r>
              <a:rPr b="0" i="0" lang="en-ZA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Chemistry (chemical reactions &amp; compounds)</a:t>
            </a:r>
            <a:endParaRPr/>
          </a:p>
          <a:p>
            <a:pPr indent="-274320" lvl="0" marL="27432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Merriweather"/>
              <a:buChar char="●"/>
            </a:pPr>
            <a:r>
              <a:rPr b="0" i="0" lang="en-ZA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Earth science(process forming the earth, concentration of metals, minerals etc. In crust)</a:t>
            </a:r>
            <a:endParaRPr/>
          </a:p>
          <a:p>
            <a:pPr indent="-141605" lvl="0" marL="27432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Merriweather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41605" lvl="0" marL="27432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Merriweather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41605" lvl="0" marL="27432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Merriweather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By understanding the Physics of the process, we can apply it in various fields : medicine, cosmetics, material science.</a:t>
            </a:r>
            <a:endParaRPr/>
          </a:p>
          <a:p>
            <a:pPr indent="-274320" lvl="0" marL="27432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Change in </a:t>
            </a:r>
            <a:r>
              <a:rPr b="0" i="1" lang="en-ZA" sz="3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&amp; </a:t>
            </a:r>
            <a:r>
              <a:rPr b="1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values, will have an effect on the critical frequency.</a:t>
            </a:r>
            <a:endParaRPr/>
          </a:p>
          <a:p>
            <a:pPr indent="-259080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"/>
              <a:buChar char="●"/>
            </a:pPr>
            <a:r>
              <a:rPr b="0" i="0" lang="en-ZA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Lower the P value the higher the critical frequency.</a:t>
            </a:r>
            <a:endParaRPr/>
          </a:p>
          <a:p>
            <a:pPr indent="-259080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"/>
              <a:buChar char="●"/>
            </a:pPr>
            <a:r>
              <a:rPr b="0" i="0" lang="en-ZA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higher the magnetic field the higher the critical frequency.</a:t>
            </a:r>
            <a:endParaRPr b="0" i="0" sz="2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9080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Merriweather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Questions ? &amp; Comments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172" y="2115404"/>
            <a:ext cx="4263018" cy="397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4169" y="2197290"/>
            <a:ext cx="5350212" cy="3753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Theoretical background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Electrons </a:t>
            </a:r>
            <a:endParaRPr/>
          </a:p>
          <a:p>
            <a:pPr indent="-259080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"/>
              <a:buChar char="●"/>
            </a:pPr>
            <a:r>
              <a:rPr b="0" i="0" lang="en-ZA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Mass</a:t>
            </a:r>
            <a:endParaRPr/>
          </a:p>
          <a:p>
            <a:pPr indent="-259080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"/>
              <a:buChar char="●"/>
            </a:pPr>
            <a:r>
              <a:rPr b="0" i="0" lang="en-ZA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Charge</a:t>
            </a:r>
            <a:endParaRPr/>
          </a:p>
          <a:p>
            <a:pPr indent="-259080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"/>
              <a:buChar char="●"/>
            </a:pPr>
            <a:r>
              <a:rPr b="0" i="0" lang="en-ZA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Velocity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Magnetic field, </a:t>
            </a:r>
            <a:r>
              <a:rPr b="1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Force on e due to </a:t>
            </a:r>
            <a:r>
              <a:rPr b="1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1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</a:t>
            </a: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=q</a:t>
            </a:r>
            <a:r>
              <a:rPr b="1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</a:t>
            </a: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×</a:t>
            </a:r>
            <a:r>
              <a:rPr b="1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Change direction</a:t>
            </a:r>
            <a:endParaRPr/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Charge accelerates and spirals around magnetic field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Accelerated charges radiate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Detected by telescopes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this radiation to get:</a:t>
            </a:r>
            <a:endParaRPr/>
          </a:p>
          <a:p>
            <a:pPr indent="-259080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"/>
              <a:buChar char="●"/>
            </a:pPr>
            <a:r>
              <a:rPr b="0" i="0" lang="en-ZA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Spectral energy distribution (SED)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Merriweather"/>
              <a:buNone/>
            </a:pPr>
            <a:r>
              <a:rPr b="0" i="0" lang="en-ZA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which is  Intensity of radiation as a function of frequency</a:t>
            </a:r>
            <a:endParaRPr/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Electrons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latin typeface="Merriweather"/>
                <a:ea typeface="Merriweather"/>
                <a:cs typeface="Merriweather"/>
                <a:sym typeface="Merriweather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continued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Merriweather"/>
              <a:buChar char="●"/>
            </a:pPr>
            <a:r>
              <a:rPr b="0" i="0" lang="en-ZA" sz="2600" u="none" cap="none" strike="noStrike">
                <a:latin typeface="Merriweather"/>
                <a:ea typeface="Merriweather"/>
                <a:cs typeface="Merriweather"/>
                <a:sym typeface="Merriweather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1408090" y="218364"/>
            <a:ext cx="7149056" cy="9007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3ECF3"/>
              </a:buClr>
              <a:buFont typeface="Calibri"/>
              <a:buNone/>
            </a:pPr>
            <a:r>
              <a:rPr b="1" i="0" lang="en-ZA" sz="4800" u="none" cap="none" strike="noStrike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SR source-crab nebula</a:t>
            </a:r>
            <a:endParaRPr b="1" i="0" sz="4800" u="none" cap="none" strike="noStrike">
              <a:solidFill>
                <a:srgbClr val="53EC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419367" y="1272893"/>
            <a:ext cx="8931723" cy="478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976" y="1270028"/>
            <a:ext cx="8663958" cy="52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Observed Spectral Energy Distribution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11" y="1990757"/>
            <a:ext cx="8880120" cy="486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Numerical Code</a:t>
            </a:r>
            <a:endParaRPr b="0" i="0" sz="2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Different classes 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Electron.py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1" i="0" lang="en-ZA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Parameter.py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Main.py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Photons.py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1" i="0" lang="en-ZA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Plotter.py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Synchrotron.py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rPr b="0" i="0" lang="en-ZA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Electrons.py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Merriweath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3" name="Google Shape;133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936" y="672093"/>
            <a:ext cx="6965002" cy="5414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18866" y="259308"/>
            <a:ext cx="1053493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Results- various Energy index values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115" y="1192486"/>
            <a:ext cx="8229601" cy="566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0260" y="4562675"/>
            <a:ext cx="18669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-163774"/>
            <a:ext cx="10515600" cy="8188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Z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Results – various B values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2197" y="645541"/>
            <a:ext cx="7765575" cy="621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1455" y="5437686"/>
            <a:ext cx="37338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