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6" r:id="rId5"/>
    <p:sldId id="313" r:id="rId6"/>
    <p:sldId id="257" r:id="rId7"/>
    <p:sldId id="314" r:id="rId8"/>
    <p:sldId id="268" r:id="rId9"/>
    <p:sldId id="311" r:id="rId10"/>
    <p:sldId id="306" r:id="rId11"/>
    <p:sldId id="310" r:id="rId12"/>
    <p:sldId id="315" r:id="rId13"/>
    <p:sldId id="31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7FF"/>
    <a:srgbClr val="33C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96" autoAdjust="0"/>
    <p:restoredTop sz="88702" autoAdjust="0"/>
  </p:normalViewPr>
  <p:slideViewPr>
    <p:cSldViewPr showGuides="1">
      <p:cViewPr varScale="1">
        <p:scale>
          <a:sx n="117" d="100"/>
          <a:sy n="117" d="100"/>
        </p:scale>
        <p:origin x="114" y="7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2766" y="2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SOLL Std</c:v>
                </c:pt>
              </c:strCache>
            </c:strRef>
          </c:tx>
          <c:invertIfNegative val="0"/>
          <c:cat>
            <c:strRef>
              <c:f>Tabelle1!$A$2:$A$7</c:f>
              <c:strCache>
                <c:ptCount val="6"/>
                <c:pt idx="0">
                  <c:v>Projektdefinition</c:v>
                </c:pt>
                <c:pt idx="1">
                  <c:v>Planungsphase</c:v>
                </c:pt>
                <c:pt idx="2">
                  <c:v>Realisierung</c:v>
                </c:pt>
                <c:pt idx="3">
                  <c:v>Testphase</c:v>
                </c:pt>
                <c:pt idx="4">
                  <c:v>Problemlösung</c:v>
                </c:pt>
                <c:pt idx="5">
                  <c:v>Abschlussphase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2.5</c:v>
                </c:pt>
                <c:pt idx="1">
                  <c:v>5</c:v>
                </c:pt>
                <c:pt idx="2">
                  <c:v>18.5</c:v>
                </c:pt>
                <c:pt idx="3">
                  <c:v>2</c:v>
                </c:pt>
                <c:pt idx="4">
                  <c:v>2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A2-4043-85DC-C3F4B9B3EF15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IST Std</c:v>
                </c:pt>
              </c:strCache>
            </c:strRef>
          </c:tx>
          <c:invertIfNegative val="0"/>
          <c:cat>
            <c:strRef>
              <c:f>Tabelle1!$A$2:$A$7</c:f>
              <c:strCache>
                <c:ptCount val="6"/>
                <c:pt idx="0">
                  <c:v>Projektdefinition</c:v>
                </c:pt>
                <c:pt idx="1">
                  <c:v>Planungsphase</c:v>
                </c:pt>
                <c:pt idx="2">
                  <c:v>Realisierung</c:v>
                </c:pt>
                <c:pt idx="3">
                  <c:v>Testphase</c:v>
                </c:pt>
                <c:pt idx="4">
                  <c:v>Problemlösung</c:v>
                </c:pt>
                <c:pt idx="5">
                  <c:v>Abschlussphase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2</c:v>
                </c:pt>
                <c:pt idx="1">
                  <c:v>4.5</c:v>
                </c:pt>
                <c:pt idx="2">
                  <c:v>15.5</c:v>
                </c:pt>
                <c:pt idx="3">
                  <c:v>1</c:v>
                </c:pt>
                <c:pt idx="4">
                  <c:v>3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A2-4043-85DC-C3F4B9B3EF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27758592"/>
        <c:axId val="110788608"/>
        <c:axId val="0"/>
      </c:bar3DChart>
      <c:catAx>
        <c:axId val="2277585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10788608"/>
        <c:crosses val="autoZero"/>
        <c:auto val="1"/>
        <c:lblAlgn val="ctr"/>
        <c:lblOffset val="100"/>
        <c:noMultiLvlLbl val="0"/>
      </c:catAx>
      <c:valAx>
        <c:axId val="110788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775859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595E0-B9FD-48B5-8D33-268CBC6EB63C}" type="datetimeFigureOut">
              <a:rPr lang="de-DE" smtClean="0"/>
              <a:pPr/>
              <a:t>17.11.2023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28EF5-A62C-4775-BE32-0B4BBC13987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45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latin typeface="Arial" pitchFamily="34" charset="0"/>
                <a:cs typeface="Arial" pitchFamily="34" charset="0"/>
              </a:rPr>
              <a:t>Aussagekräftiger</a:t>
            </a:r>
            <a:r>
              <a:rPr lang="de-DE" sz="2800" baseline="0" dirty="0">
                <a:latin typeface="Arial" pitchFamily="34" charset="0"/>
                <a:cs typeface="Arial" pitchFamily="34" charset="0"/>
              </a:rPr>
              <a:t> Titel, Logo oder Bild.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28EF5-A62C-4775-BE32-0B4BBC139877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z.B. Übung mit Quellcode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28EF5-A62C-4775-BE32-0B4BBC139877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95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Sinnvolle Automatisierung</a:t>
            </a:r>
            <a:r>
              <a:rPr lang="de-DE" sz="2400" baseline="0" dirty="0"/>
              <a:t> der Gliederung</a:t>
            </a:r>
          </a:p>
          <a:p>
            <a:r>
              <a:rPr lang="de-DE" sz="2400" baseline="0" dirty="0"/>
              <a:t>Ggf. Ein- und Ausblenden der Unternavigation</a:t>
            </a:r>
            <a:endParaRPr lang="de-DE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28EF5-A62C-4775-BE32-0B4BBC13987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672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z.B.</a:t>
            </a:r>
            <a:r>
              <a:rPr lang="de-DE" baseline="0" dirty="0"/>
              <a:t> Unternehmensvorstellung</a:t>
            </a:r>
          </a:p>
          <a:p>
            <a:r>
              <a:rPr lang="de-DE" baseline="0" dirty="0"/>
              <a:t>Animation des Bereichs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28EF5-A62C-4775-BE32-0B4BBC139877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z.B.</a:t>
            </a:r>
            <a:r>
              <a:rPr lang="de-DE" baseline="0" dirty="0"/>
              <a:t> Unternehmensvorstellung</a:t>
            </a:r>
          </a:p>
          <a:p>
            <a:r>
              <a:rPr lang="de-DE" baseline="0" dirty="0"/>
              <a:t>Animation des Bereichs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28EF5-A62C-4775-BE32-0B4BBC13987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119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Tabelle aufblenden</a:t>
            </a:r>
          </a:p>
          <a:p>
            <a:r>
              <a:rPr lang="de-DE" dirty="0"/>
              <a:t>Gliederung</a:t>
            </a:r>
            <a:r>
              <a:rPr lang="de-DE" baseline="0" dirty="0"/>
              <a:t> und Untergliederung</a:t>
            </a:r>
          </a:p>
          <a:p>
            <a:r>
              <a:rPr lang="de-DE" baseline="0" dirty="0"/>
              <a:t>Datum, Foliennummer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28EF5-A62C-4775-BE32-0B4BBC139877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Arbeiten</a:t>
            </a:r>
            <a:r>
              <a:rPr lang="de-DE" baseline="0" dirty="0"/>
              <a:t> mit Animationspfaden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28EF5-A62C-4775-BE32-0B4BBC139877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828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Animation von Graphiken, einzelne</a:t>
            </a:r>
            <a:r>
              <a:rPr lang="de-DE" baseline="0" dirty="0"/>
              <a:t> Säulen oder komplett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28EF5-A62C-4775-BE32-0B4BBC139877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937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z.B. Übung mit Quellcode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28EF5-A62C-4775-BE32-0B4BBC139877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845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z.B. Übung mit Quellcode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28EF5-A62C-4775-BE32-0B4BBC139877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11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52000" y="774000"/>
            <a:ext cx="11280000" cy="900000"/>
          </a:xfrm>
        </p:spPr>
        <p:txBody>
          <a:bodyPr anchor="t" anchorCtr="0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552000" y="1674000"/>
            <a:ext cx="11280000" cy="3600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52000" y="5850000"/>
            <a:ext cx="11280000" cy="306000"/>
          </a:xfrm>
        </p:spPr>
        <p:txBody>
          <a:bodyPr/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12" name="Grafik 11" descr="balken_oben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32000" cy="646642"/>
          </a:xfrm>
          <a:prstGeom prst="rect">
            <a:avLst/>
          </a:prstGeom>
        </p:spPr>
      </p:pic>
      <p:pic>
        <p:nvPicPr>
          <p:cNvPr id="14" name="Grafik 13" descr="DRXMaste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735627" y="3356993"/>
            <a:ext cx="6199608" cy="2329607"/>
          </a:xfrm>
          <a:prstGeom prst="rect">
            <a:avLst/>
          </a:prstGeom>
        </p:spPr>
      </p:pic>
      <p:cxnSp>
        <p:nvCxnSpPr>
          <p:cNvPr id="19" name="Gerade Verbindung 18"/>
          <p:cNvCxnSpPr/>
          <p:nvPr userDrawn="1"/>
        </p:nvCxnSpPr>
        <p:spPr>
          <a:xfrm>
            <a:off x="0" y="6220800"/>
            <a:ext cx="12192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444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552000" y="1260000"/>
            <a:ext cx="11280000" cy="4860000"/>
          </a:xfrm>
        </p:spPr>
        <p:txBody>
          <a:bodyPr/>
          <a:lstStyle>
            <a:lvl1pPr marL="342900" indent="-342900">
              <a:buClrTx/>
              <a:buSzPct val="100000"/>
              <a:buFont typeface="+mj-lt"/>
              <a:buNone/>
              <a:defRPr/>
            </a:lvl1pPr>
            <a:lvl2pPr marL="617220" indent="-342900">
              <a:buFont typeface="Wingdings" pitchFamily="2" charset="2"/>
              <a:buChar char="§"/>
              <a:defRPr/>
            </a:lvl2pPr>
            <a:lvl3pPr marL="937260" indent="-342900">
              <a:buFont typeface="Arial" pitchFamily="34" charset="0"/>
              <a:buChar char="•"/>
              <a:defRPr/>
            </a:lvl3pPr>
            <a:lvl4pPr marL="1211580" indent="-342900">
              <a:buSzPct val="100000"/>
              <a:buFont typeface="Wingdings" pitchFamily="2" charset="2"/>
              <a:buChar char="§"/>
              <a:defRPr/>
            </a:lvl4pPr>
            <a:lvl5pPr marL="1485900" indent="-342900">
              <a:buSzPct val="100000"/>
              <a:buFont typeface="Arial" pitchFamily="34" charset="0"/>
              <a:buChar char="•"/>
              <a:defRPr kumimoji="0" lang="de-DE" sz="1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760220" indent="-342900"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accent1"/>
                </a:solidFill>
              </a:defRPr>
            </a:lvl6pPr>
            <a:lvl7pPr marL="1988820" indent="-342900">
              <a:buClr>
                <a:schemeClr val="accent1"/>
              </a:buClr>
              <a:buSzPct val="100000"/>
              <a:buFont typeface="Arial" pitchFamily="34" charset="0"/>
              <a:buChar char="•"/>
              <a:defRPr baseline="0">
                <a:solidFill>
                  <a:schemeClr val="accent1"/>
                </a:solidFill>
              </a:defRPr>
            </a:lvl7pPr>
            <a:lvl8pPr marL="2171700" indent="-342900">
              <a:buClr>
                <a:schemeClr val="accent1"/>
              </a:buClr>
              <a:buSzPct val="100000"/>
              <a:buFont typeface="Arial" pitchFamily="34" charset="0"/>
              <a:buChar char="•"/>
              <a:defRPr baseline="0">
                <a:solidFill>
                  <a:schemeClr val="accent1"/>
                </a:solidFill>
              </a:defRPr>
            </a:lvl8pPr>
            <a:lvl9pPr marL="2354580" indent="-342900">
              <a:buClr>
                <a:schemeClr val="accent1"/>
              </a:buClr>
              <a:buSzPct val="100000"/>
              <a:buFont typeface="Arial" pitchFamily="34" charset="0"/>
              <a:buChar char="•"/>
              <a:defRPr sz="1400" baseline="0">
                <a:solidFill>
                  <a:schemeClr val="accent1"/>
                </a:solidFill>
              </a:defRPr>
            </a:lvl9pPr>
          </a:lstStyle>
          <a:p>
            <a:pPr lvl="0" eaLnBrk="1" latinLnBrk="0" hangingPunct="1"/>
            <a:r>
              <a:rPr lang="de-DE" dirty="0"/>
              <a:t>Textmasterformate durch Klicken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249951" y="44624"/>
            <a:ext cx="33603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Projektpräsentation von</a:t>
            </a:r>
          </a:p>
          <a:p>
            <a:pPr algn="ctr"/>
            <a:endParaRPr lang="de-DE" sz="200" baseline="0" dirty="0">
              <a:solidFill>
                <a:schemeClr val="bg1"/>
              </a:solidFill>
            </a:endParaRPr>
          </a:p>
          <a:p>
            <a:pPr algn="ctr"/>
            <a:r>
              <a:rPr lang="de-DE" sz="1600" dirty="0">
                <a:solidFill>
                  <a:schemeClr val="bg1"/>
                </a:solidFill>
              </a:rPr>
              <a:t>Max Mustermann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10992545" y="6261166"/>
            <a:ext cx="1199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928D7A5-1BB2-414E-BA7E-77B33B1183B2}" type="datetime1">
              <a:rPr lang="de-DE" sz="1000" smtClean="0">
                <a:solidFill>
                  <a:schemeClr val="bg1"/>
                </a:solidFill>
              </a:rPr>
              <a:pPr algn="ctr"/>
              <a:t>17.11.2023</a:t>
            </a:fld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10992545" y="6495148"/>
            <a:ext cx="1199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DB40332-1116-4FB0-8C7E-303F54E9426A}" type="slidenum">
              <a:rPr lang="de-DE" sz="1000" smtClean="0">
                <a:solidFill>
                  <a:schemeClr val="bg1"/>
                </a:solidFill>
              </a:rPr>
              <a:pPr algn="ctr"/>
              <a:t>‹Nr.›</a:t>
            </a:fld>
            <a:endParaRPr lang="de-DE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2000" y="774000"/>
            <a:ext cx="11280000" cy="450000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552000" y="1260000"/>
            <a:ext cx="5520000" cy="48600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8" name="Inhaltsplatzhalter 8"/>
          <p:cNvSpPr>
            <a:spLocks noGrp="1"/>
          </p:cNvSpPr>
          <p:nvPr>
            <p:ph sz="quarter" idx="13"/>
          </p:nvPr>
        </p:nvSpPr>
        <p:spPr>
          <a:xfrm>
            <a:off x="6312000" y="1260000"/>
            <a:ext cx="5520000" cy="48600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D29371-3606-DF27-1325-CB1FF0EB1B77}"/>
              </a:ext>
            </a:extLst>
          </p:cNvPr>
          <p:cNvSpPr txBox="1"/>
          <p:nvPr userDrawn="1"/>
        </p:nvSpPr>
        <p:spPr>
          <a:xfrm>
            <a:off x="10992545" y="6261166"/>
            <a:ext cx="1199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928D7A5-1BB2-414E-BA7E-77B33B1183B2}" type="datetime1">
              <a:rPr lang="de-DE" sz="1000" smtClean="0">
                <a:solidFill>
                  <a:schemeClr val="bg1"/>
                </a:solidFill>
              </a:rPr>
              <a:pPr algn="ctr"/>
              <a:t>17.11.2023</a:t>
            </a:fld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CAB115C-DFAF-65E3-222C-A5BF8418D76B}"/>
              </a:ext>
            </a:extLst>
          </p:cNvPr>
          <p:cNvSpPr txBox="1"/>
          <p:nvPr userDrawn="1"/>
        </p:nvSpPr>
        <p:spPr>
          <a:xfrm>
            <a:off x="10992545" y="6495148"/>
            <a:ext cx="1199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DB40332-1116-4FB0-8C7E-303F54E9426A}" type="slidenum">
              <a:rPr lang="de-DE" sz="1000" smtClean="0">
                <a:solidFill>
                  <a:schemeClr val="bg1"/>
                </a:solidFill>
              </a:rPr>
              <a:pPr algn="ctr"/>
              <a:t>‹Nr.›</a:t>
            </a:fld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4C34911-5C42-65D1-8177-2592C2700115}"/>
              </a:ext>
            </a:extLst>
          </p:cNvPr>
          <p:cNvSpPr txBox="1"/>
          <p:nvPr userDrawn="1"/>
        </p:nvSpPr>
        <p:spPr>
          <a:xfrm>
            <a:off x="249951" y="44624"/>
            <a:ext cx="33603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Projektpräsentation von</a:t>
            </a:r>
          </a:p>
          <a:p>
            <a:pPr algn="ctr"/>
            <a:endParaRPr lang="de-DE" sz="200" baseline="0" dirty="0">
              <a:solidFill>
                <a:schemeClr val="bg1"/>
              </a:solidFill>
            </a:endParaRPr>
          </a:p>
          <a:p>
            <a:pPr algn="ctr"/>
            <a:r>
              <a:rPr lang="de-DE" sz="1600" dirty="0">
                <a:solidFill>
                  <a:schemeClr val="bg1"/>
                </a:solidFill>
              </a:rPr>
              <a:t>Max Mustermann</a:t>
            </a:r>
          </a:p>
        </p:txBody>
      </p:sp>
    </p:spTree>
  </p:cSld>
  <p:clrMapOvr>
    <a:masterClrMapping/>
  </p:clrMapOvr>
  <p:transition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2000" y="774000"/>
            <a:ext cx="11280000" cy="450000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8AF7922-5342-A54F-B19E-3BD276197EF2}"/>
              </a:ext>
            </a:extLst>
          </p:cNvPr>
          <p:cNvSpPr txBox="1"/>
          <p:nvPr userDrawn="1"/>
        </p:nvSpPr>
        <p:spPr>
          <a:xfrm>
            <a:off x="10992545" y="6261166"/>
            <a:ext cx="1199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928D7A5-1BB2-414E-BA7E-77B33B1183B2}" type="datetime1">
              <a:rPr lang="de-DE" sz="1000" smtClean="0">
                <a:solidFill>
                  <a:schemeClr val="bg1"/>
                </a:solidFill>
              </a:rPr>
              <a:pPr algn="ctr"/>
              <a:t>17.11.2023</a:t>
            </a:fld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655E02B-9FD3-D7A3-CF3C-6E95AB2BD5E8}"/>
              </a:ext>
            </a:extLst>
          </p:cNvPr>
          <p:cNvSpPr txBox="1"/>
          <p:nvPr userDrawn="1"/>
        </p:nvSpPr>
        <p:spPr>
          <a:xfrm>
            <a:off x="10992545" y="6495148"/>
            <a:ext cx="1199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DB40332-1116-4FB0-8C7E-303F54E9426A}" type="slidenum">
              <a:rPr lang="de-DE" sz="1000" smtClean="0">
                <a:solidFill>
                  <a:schemeClr val="bg1"/>
                </a:solidFill>
              </a:rPr>
              <a:pPr algn="ctr"/>
              <a:t>‹Nr.›</a:t>
            </a:fld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090004-6206-3B0B-674C-849A941B7165}"/>
              </a:ext>
            </a:extLst>
          </p:cNvPr>
          <p:cNvSpPr txBox="1"/>
          <p:nvPr userDrawn="1"/>
        </p:nvSpPr>
        <p:spPr>
          <a:xfrm>
            <a:off x="249951" y="44624"/>
            <a:ext cx="33603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Projektpräsentation von</a:t>
            </a:r>
          </a:p>
          <a:p>
            <a:pPr algn="ctr"/>
            <a:endParaRPr lang="de-DE" sz="200" baseline="0" dirty="0">
              <a:solidFill>
                <a:schemeClr val="bg1"/>
              </a:solidFill>
            </a:endParaRPr>
          </a:p>
          <a:p>
            <a:pPr algn="ctr"/>
            <a:r>
              <a:rPr lang="de-DE" sz="1600" dirty="0">
                <a:solidFill>
                  <a:schemeClr val="bg1"/>
                </a:solidFill>
              </a:rPr>
              <a:t>Max Mustermann</a:t>
            </a:r>
          </a:p>
        </p:txBody>
      </p:sp>
    </p:spTree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924D87-C3AA-2A97-A0CA-55873EA7F2EB}"/>
              </a:ext>
            </a:extLst>
          </p:cNvPr>
          <p:cNvSpPr txBox="1"/>
          <p:nvPr userDrawn="1"/>
        </p:nvSpPr>
        <p:spPr>
          <a:xfrm>
            <a:off x="10992545" y="6261166"/>
            <a:ext cx="1199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928D7A5-1BB2-414E-BA7E-77B33B1183B2}" type="datetime1">
              <a:rPr lang="de-DE" sz="1000" smtClean="0">
                <a:solidFill>
                  <a:schemeClr val="bg1"/>
                </a:solidFill>
              </a:rPr>
              <a:pPr algn="ctr"/>
              <a:t>17.11.2023</a:t>
            </a:fld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58E8CBC-2910-6BF4-DAF1-2A111D120E9F}"/>
              </a:ext>
            </a:extLst>
          </p:cNvPr>
          <p:cNvSpPr txBox="1"/>
          <p:nvPr userDrawn="1"/>
        </p:nvSpPr>
        <p:spPr>
          <a:xfrm>
            <a:off x="10992545" y="6495148"/>
            <a:ext cx="1199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DB40332-1116-4FB0-8C7E-303F54E9426A}" type="slidenum">
              <a:rPr lang="de-DE" sz="1000" smtClean="0">
                <a:solidFill>
                  <a:schemeClr val="bg1"/>
                </a:solidFill>
              </a:rPr>
              <a:pPr algn="ctr"/>
              <a:t>‹Nr.›</a:t>
            </a:fld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1C4798-4659-E116-C92C-9F8FCA795E9A}"/>
              </a:ext>
            </a:extLst>
          </p:cNvPr>
          <p:cNvSpPr txBox="1"/>
          <p:nvPr userDrawn="1"/>
        </p:nvSpPr>
        <p:spPr>
          <a:xfrm>
            <a:off x="249951" y="44624"/>
            <a:ext cx="33603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Projektpräsentation von</a:t>
            </a:r>
          </a:p>
          <a:p>
            <a:pPr algn="ctr"/>
            <a:endParaRPr lang="de-DE" sz="200" baseline="0" dirty="0">
              <a:solidFill>
                <a:schemeClr val="bg1"/>
              </a:solidFill>
            </a:endParaRPr>
          </a:p>
          <a:p>
            <a:pPr algn="ctr"/>
            <a:r>
              <a:rPr lang="de-DE" sz="1600" dirty="0">
                <a:solidFill>
                  <a:schemeClr val="bg1"/>
                </a:solidFill>
              </a:rPr>
              <a:t>Max Mustermann</a:t>
            </a:r>
          </a:p>
        </p:txBody>
      </p:sp>
    </p:spTree>
    <p:extLst>
      <p:ext uri="{BB962C8B-B14F-4D97-AF65-F5344CB8AC3E}">
        <p14:creationId xmlns:p14="http://schemas.microsoft.com/office/powerpoint/2010/main" val="253594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609600" y="836712"/>
            <a:ext cx="10972800" cy="5289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4588F20-FFB4-1017-7015-5666B11CB693}"/>
              </a:ext>
            </a:extLst>
          </p:cNvPr>
          <p:cNvSpPr txBox="1"/>
          <p:nvPr userDrawn="1"/>
        </p:nvSpPr>
        <p:spPr>
          <a:xfrm>
            <a:off x="10992545" y="6261166"/>
            <a:ext cx="1199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928D7A5-1BB2-414E-BA7E-77B33B1183B2}" type="datetime1">
              <a:rPr lang="de-DE" sz="1000" smtClean="0">
                <a:solidFill>
                  <a:schemeClr val="bg1"/>
                </a:solidFill>
              </a:rPr>
              <a:pPr algn="ctr"/>
              <a:t>17.11.2023</a:t>
            </a:fld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F874D9-6DA7-538D-34BA-7508E4AC222B}"/>
              </a:ext>
            </a:extLst>
          </p:cNvPr>
          <p:cNvSpPr txBox="1"/>
          <p:nvPr userDrawn="1"/>
        </p:nvSpPr>
        <p:spPr>
          <a:xfrm>
            <a:off x="10992545" y="6495148"/>
            <a:ext cx="1199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DB40332-1116-4FB0-8C7E-303F54E9426A}" type="slidenum">
              <a:rPr lang="de-DE" sz="1000" smtClean="0">
                <a:solidFill>
                  <a:schemeClr val="bg1"/>
                </a:solidFill>
              </a:rPr>
              <a:pPr algn="ctr"/>
              <a:t>‹Nr.›</a:t>
            </a:fld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28D5A12-1926-66BD-4EB8-9637E89517EE}"/>
              </a:ext>
            </a:extLst>
          </p:cNvPr>
          <p:cNvSpPr txBox="1"/>
          <p:nvPr userDrawn="1"/>
        </p:nvSpPr>
        <p:spPr>
          <a:xfrm>
            <a:off x="249951" y="44624"/>
            <a:ext cx="33603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</a:rPr>
              <a:t>Projektpräsentation von</a:t>
            </a:r>
          </a:p>
          <a:p>
            <a:pPr algn="ctr"/>
            <a:endParaRPr lang="de-DE" sz="200" baseline="0" dirty="0">
              <a:solidFill>
                <a:schemeClr val="bg1"/>
              </a:solidFill>
            </a:endParaRPr>
          </a:p>
          <a:p>
            <a:pPr algn="ctr"/>
            <a:r>
              <a:rPr lang="de-DE" sz="1600" dirty="0">
                <a:solidFill>
                  <a:schemeClr val="bg1"/>
                </a:solidFill>
              </a:rPr>
              <a:t>Max Mustermann</a:t>
            </a:r>
          </a:p>
        </p:txBody>
      </p:sp>
    </p:spTree>
    <p:extLst>
      <p:ext uri="{BB962C8B-B14F-4D97-AF65-F5344CB8AC3E}">
        <p14:creationId xmlns:p14="http://schemas.microsoft.com/office/powerpoint/2010/main" val="390891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552000" y="774000"/>
            <a:ext cx="11280000" cy="4500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552000" y="1494000"/>
            <a:ext cx="11280000" cy="4680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/>
              <a:t>Textmasterformate durch Klicken bearbeiten</a:t>
            </a:r>
          </a:p>
          <a:p>
            <a:pPr lvl="1" eaLnBrk="1" latinLnBrk="0" hangingPunct="1"/>
            <a:r>
              <a:rPr kumimoji="0" lang="de-DE" dirty="0"/>
              <a:t>Zweite Ebene</a:t>
            </a:r>
          </a:p>
          <a:p>
            <a:pPr lvl="2" eaLnBrk="1" latinLnBrk="0" hangingPunct="1"/>
            <a:r>
              <a:rPr kumimoji="0" lang="de-DE" dirty="0"/>
              <a:t>Dritte Ebene</a:t>
            </a:r>
          </a:p>
          <a:p>
            <a:pPr lvl="3" eaLnBrk="1" latinLnBrk="0" hangingPunct="1"/>
            <a:r>
              <a:rPr kumimoji="0" lang="de-DE" dirty="0"/>
              <a:t>Vierte Ebene</a:t>
            </a:r>
          </a:p>
          <a:p>
            <a:pPr lvl="4" eaLnBrk="1" latinLnBrk="0" hangingPunct="1"/>
            <a:r>
              <a:rPr kumimoji="0" lang="de-DE" dirty="0"/>
              <a:t>Fünfte Ebene</a:t>
            </a:r>
            <a:endParaRPr kumimoji="0"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544000" y="6390000"/>
            <a:ext cx="7200000" cy="3060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accent2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11" name="Grafik 10" descr="balken_oben.em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92544" y="6220800"/>
            <a:ext cx="1199456" cy="637200"/>
          </a:xfrm>
          <a:prstGeom prst="rect">
            <a:avLst/>
          </a:prstGeom>
        </p:spPr>
      </p:pic>
      <p:pic>
        <p:nvPicPr>
          <p:cNvPr id="12" name="Grafik 11" descr="balken_oben.em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4032000" cy="646642"/>
          </a:xfrm>
          <a:prstGeom prst="rect">
            <a:avLst/>
          </a:prstGeom>
        </p:spPr>
      </p:pic>
      <p:cxnSp>
        <p:nvCxnSpPr>
          <p:cNvPr id="16" name="Gerade Verbindung 15"/>
          <p:cNvCxnSpPr/>
          <p:nvPr/>
        </p:nvCxnSpPr>
        <p:spPr>
          <a:xfrm>
            <a:off x="0" y="6220800"/>
            <a:ext cx="12192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444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6F6E7CC-6A1F-A7D9-CDB2-1B04C367BE64}"/>
              </a:ext>
            </a:extLst>
          </p:cNvPr>
          <p:cNvSpPr txBox="1"/>
          <p:nvPr userDrawn="1"/>
        </p:nvSpPr>
        <p:spPr>
          <a:xfrm>
            <a:off x="10992545" y="6261166"/>
            <a:ext cx="1199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928D7A5-1BB2-414E-BA7E-77B33B1183B2}" type="datetime1">
              <a:rPr lang="de-DE" sz="1000" smtClean="0">
                <a:solidFill>
                  <a:schemeClr val="bg1"/>
                </a:solidFill>
              </a:rPr>
              <a:pPr algn="ctr"/>
              <a:t>17.11.2023</a:t>
            </a:fld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66BD9A4-4C6C-B72A-58BD-A33A6068AC0E}"/>
              </a:ext>
            </a:extLst>
          </p:cNvPr>
          <p:cNvSpPr txBox="1"/>
          <p:nvPr userDrawn="1"/>
        </p:nvSpPr>
        <p:spPr>
          <a:xfrm>
            <a:off x="10992545" y="6495148"/>
            <a:ext cx="1199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DB40332-1116-4FB0-8C7E-303F54E9426A}" type="slidenum">
              <a:rPr lang="de-DE" sz="1000" smtClean="0">
                <a:solidFill>
                  <a:schemeClr val="bg1"/>
                </a:solidFill>
              </a:rPr>
              <a:pPr algn="ctr"/>
              <a:t>‹Nr.›</a:t>
            </a:fld>
            <a:endParaRPr lang="de-DE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68" r:id="rId6"/>
  </p:sldLayoutIdLst>
  <p:transition>
    <p:blinds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Tx/>
        <a:buSzPct val="100000"/>
        <a:buFont typeface="Wingdings" pitchFamily="2" charset="2"/>
        <a:buChar char="§"/>
        <a:defRPr kumimoji="0"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Tx/>
        <a:buSzPct val="100000"/>
        <a:buFont typeface="Arial" pitchFamily="34" charset="0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1"/>
        </a:buClr>
        <a:buSzPct val="85000"/>
        <a:buFont typeface="Wingdings" pitchFamily="2" charset="2"/>
        <a:buChar char="§"/>
        <a:defRPr kumimoji="0"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1"/>
        </a:buClr>
        <a:buSzPct val="85000"/>
        <a:buFont typeface="Arial" pitchFamily="34" charset="0"/>
        <a:buChar char="•"/>
        <a:defRPr kumimoji="0"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38000" y="774000"/>
            <a:ext cx="8460000" cy="2222952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Beispiel für eine Musterpräsentation </a:t>
            </a:r>
            <a:br>
              <a:rPr lang="de-DE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de-DE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</a:t>
            </a:r>
            <a:r>
              <a:rPr lang="de-DE" dirty="0" err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Powerpoint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930990-F989-0184-6835-73A71CC97F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576" y="188640"/>
            <a:ext cx="674836" cy="6748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BDF7983-862B-D734-4CAE-FAD154104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332656"/>
            <a:ext cx="2830565" cy="572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1F6CF05-BA33-8ECB-0450-52D5FCAF1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" y="1844824"/>
            <a:ext cx="6133221" cy="295232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2640891-8B24-1632-28D3-074E8B240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062" y="1855495"/>
            <a:ext cx="6133220" cy="370307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A536B4AB-057E-8765-6C80-D070A2206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424" y="1844824"/>
            <a:ext cx="6192688" cy="3096344"/>
          </a:xfrm>
          <a:prstGeom prst="rect">
            <a:avLst/>
          </a:prstGeom>
        </p:spPr>
      </p:pic>
      <p:sp>
        <p:nvSpPr>
          <p:cNvPr id="20" name="Titel 19">
            <a:extLst>
              <a:ext uri="{FF2B5EF4-FFF2-40B4-BE49-F238E27FC236}">
                <a16:creationId xmlns:a16="http://schemas.microsoft.com/office/drawing/2014/main" id="{05CEC6B7-E7E1-A6BC-3C5E-3D538328943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Weitere Übungen:</a:t>
            </a:r>
            <a:r>
              <a:rPr lang="de-DE" baseline="0" dirty="0"/>
              <a:t> Vergrößern / Verkleinern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0351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7"/>
          <p:cNvSpPr txBox="1"/>
          <p:nvPr/>
        </p:nvSpPr>
        <p:spPr>
          <a:xfrm>
            <a:off x="4211341" y="3924556"/>
            <a:ext cx="34643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7.1 Präsentation der Testumgebung</a:t>
            </a:r>
          </a:p>
          <a:p>
            <a:endParaRPr lang="de-DE" sz="1000" dirty="0"/>
          </a:p>
          <a:p>
            <a:r>
              <a:rPr lang="de-DE" sz="1600" dirty="0"/>
              <a:t>7.2 Customizing Spark Client</a:t>
            </a:r>
          </a:p>
          <a:p>
            <a:endParaRPr lang="de-DE" sz="1000" dirty="0"/>
          </a:p>
          <a:p>
            <a:r>
              <a:rPr lang="de-DE" sz="1600" dirty="0"/>
              <a:t>7.3 Erstellung MSI</a:t>
            </a:r>
          </a:p>
          <a:p>
            <a:endParaRPr lang="de-DE" sz="1000" dirty="0"/>
          </a:p>
          <a:p>
            <a:r>
              <a:rPr lang="de-DE" sz="1600" dirty="0"/>
              <a:t>7.4 Zeitlicher Verlauf</a:t>
            </a:r>
          </a:p>
          <a:p>
            <a:endParaRPr lang="de-DE" sz="1000" dirty="0"/>
          </a:p>
          <a:p>
            <a:r>
              <a:rPr lang="de-DE" sz="1600" dirty="0"/>
              <a:t>7.5 Fazit/Ausblick</a:t>
            </a:r>
          </a:p>
        </p:txBody>
      </p:sp>
      <p:sp>
        <p:nvSpPr>
          <p:cNvPr id="2" name="Gliederung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Gliederung</a:t>
            </a:r>
          </a:p>
        </p:txBody>
      </p:sp>
      <p:sp>
        <p:nvSpPr>
          <p:cNvPr id="16" name="Überpunkte"/>
          <p:cNvSpPr txBox="1"/>
          <p:nvPr/>
        </p:nvSpPr>
        <p:spPr>
          <a:xfrm>
            <a:off x="3863752" y="997792"/>
            <a:ext cx="734481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b="1" dirty="0"/>
              <a:t>Vorstellung des Unternehmens</a:t>
            </a:r>
            <a:br>
              <a:rPr lang="de-DE" dirty="0"/>
            </a:br>
            <a:endParaRPr lang="de-DE" sz="1050" dirty="0"/>
          </a:p>
          <a:p>
            <a:pPr marL="342900" indent="-342900">
              <a:buAutoNum type="arabicPeriod"/>
            </a:pPr>
            <a:r>
              <a:rPr lang="de-DE" b="1" dirty="0"/>
              <a:t>Projektdefinition</a:t>
            </a:r>
            <a:br>
              <a:rPr lang="de-DE" b="1" dirty="0"/>
            </a:br>
            <a:endParaRPr lang="de-DE" sz="1050" b="1" dirty="0"/>
          </a:p>
          <a:p>
            <a:pPr marL="342900" indent="-342900">
              <a:buAutoNum type="arabicPeriod"/>
            </a:pPr>
            <a:r>
              <a:rPr lang="de-DE" b="1" dirty="0"/>
              <a:t>Planungsphase</a:t>
            </a:r>
            <a:br>
              <a:rPr lang="de-DE" b="1" dirty="0"/>
            </a:br>
            <a:endParaRPr lang="de-DE" sz="1050" b="1" dirty="0"/>
          </a:p>
          <a:p>
            <a:pPr marL="342900" indent="-342900">
              <a:buAutoNum type="arabicPeriod"/>
            </a:pPr>
            <a:r>
              <a:rPr lang="de-DE" b="1" dirty="0"/>
              <a:t>Realisierung</a:t>
            </a:r>
            <a:br>
              <a:rPr lang="de-DE" b="1" dirty="0"/>
            </a:br>
            <a:endParaRPr lang="de-DE" sz="1050" b="1" dirty="0"/>
          </a:p>
          <a:p>
            <a:pPr marL="342900" indent="-342900">
              <a:buAutoNum type="arabicPeriod"/>
            </a:pPr>
            <a:r>
              <a:rPr lang="de-DE" b="1" dirty="0"/>
              <a:t>Testphase</a:t>
            </a:r>
          </a:p>
          <a:p>
            <a:pPr marL="342900" indent="-342900">
              <a:buAutoNum type="arabicPeriod"/>
            </a:pPr>
            <a:endParaRPr lang="de-DE" sz="1050" b="1" dirty="0"/>
          </a:p>
          <a:p>
            <a:pPr marL="342900" indent="-342900">
              <a:buAutoNum type="arabicPeriod"/>
            </a:pPr>
            <a:r>
              <a:rPr lang="de-DE" b="1" dirty="0"/>
              <a:t>Problemlösung</a:t>
            </a:r>
            <a:br>
              <a:rPr lang="de-DE" b="1" dirty="0"/>
            </a:br>
            <a:endParaRPr lang="de-DE" sz="1050" b="1" dirty="0"/>
          </a:p>
          <a:p>
            <a:pPr marL="342900" indent="-342900">
              <a:buAutoNum type="arabicPeriod"/>
            </a:pPr>
            <a:r>
              <a:rPr lang="de-DE" b="1" dirty="0"/>
              <a:t>Abschlussphase</a:t>
            </a:r>
          </a:p>
        </p:txBody>
      </p:sp>
      <p:sp>
        <p:nvSpPr>
          <p:cNvPr id="17" name="2"/>
          <p:cNvSpPr txBox="1"/>
          <p:nvPr/>
        </p:nvSpPr>
        <p:spPr>
          <a:xfrm>
            <a:off x="4239694" y="1789675"/>
            <a:ext cx="35283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2.1 Analyse des IST-Zustandes</a:t>
            </a:r>
          </a:p>
          <a:p>
            <a:endParaRPr lang="de-DE" sz="1000" dirty="0"/>
          </a:p>
          <a:p>
            <a:r>
              <a:rPr lang="de-DE" sz="1600" dirty="0"/>
              <a:t>2.2 Erstellung eines Soll-Konzeptes</a:t>
            </a:r>
          </a:p>
          <a:p>
            <a:endParaRPr lang="de-DE" sz="1000" dirty="0"/>
          </a:p>
        </p:txBody>
      </p:sp>
      <p:sp>
        <p:nvSpPr>
          <p:cNvPr id="18" name="3"/>
          <p:cNvSpPr txBox="1"/>
          <p:nvPr/>
        </p:nvSpPr>
        <p:spPr>
          <a:xfrm>
            <a:off x="4223792" y="2201513"/>
            <a:ext cx="64807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3.1 Vergleich der Instant Messenger mit den Anforderungen und</a:t>
            </a:r>
          </a:p>
          <a:p>
            <a:r>
              <a:rPr lang="de-DE" sz="1600" dirty="0"/>
              <a:t>      anschließende Auswahl</a:t>
            </a:r>
          </a:p>
          <a:p>
            <a:endParaRPr lang="de-DE" sz="1000" dirty="0"/>
          </a:p>
          <a:p>
            <a:r>
              <a:rPr lang="de-DE" sz="1600" dirty="0"/>
              <a:t>3.2 Auswahl und Beschaffung der benötigten </a:t>
            </a:r>
            <a:r>
              <a:rPr lang="de-DE" sz="1600" dirty="0" err="1"/>
              <a:t>Hard</a:t>
            </a:r>
            <a:r>
              <a:rPr lang="de-DE" sz="1600" dirty="0"/>
              <a:t>- und Software</a:t>
            </a:r>
          </a:p>
        </p:txBody>
      </p:sp>
      <p:sp>
        <p:nvSpPr>
          <p:cNvPr id="19" name="4"/>
          <p:cNvSpPr txBox="1"/>
          <p:nvPr/>
        </p:nvSpPr>
        <p:spPr>
          <a:xfrm>
            <a:off x="4223792" y="2623008"/>
            <a:ext cx="6480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4.1 Installation und Einrichtung des Servers</a:t>
            </a:r>
          </a:p>
          <a:p>
            <a:endParaRPr lang="de-DE" sz="1000" dirty="0"/>
          </a:p>
          <a:p>
            <a:r>
              <a:rPr lang="de-DE" sz="1600" dirty="0"/>
              <a:t>4.2 Installation der Clientsoftware</a:t>
            </a:r>
          </a:p>
        </p:txBody>
      </p:sp>
    </p:spTree>
    <p:extLst>
      <p:ext uri="{BB962C8B-B14F-4D97-AF65-F5344CB8AC3E}">
        <p14:creationId xmlns:p14="http://schemas.microsoft.com/office/powerpoint/2010/main" val="2700394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9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5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8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0" grpId="1" build="allAtOnce"/>
      <p:bldP spid="16" grpId="0" uiExpand="1" build="p"/>
      <p:bldP spid="17" grpId="0" uiExpand="1" build="p"/>
      <p:bldP spid="17" grpId="1" uiExpand="1" build="allAtOnce"/>
      <p:bldP spid="18" grpId="0" uiExpand="1" build="p"/>
      <p:bldP spid="18" grpId="1" uiExpand="1" build="allAtOnce"/>
      <p:bldP spid="19" grpId="0" uiExpand="1" build="p"/>
      <p:bldP spid="19" grpId="1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1. Vorstellung des Unternehmens 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551545" y="6249531"/>
            <a:ext cx="1512000" cy="27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/>
              <a:t>1. Unternehmensvorstellung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105349" y="6249531"/>
            <a:ext cx="1044000" cy="27769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2. Projektdefinition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188248" y="6255095"/>
            <a:ext cx="1044000" cy="27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3. Planungsphase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267919" y="6255095"/>
            <a:ext cx="1044000" cy="27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4. Realisierung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347590" y="6250862"/>
            <a:ext cx="1044000" cy="27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5. Testphase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427710" y="6250025"/>
            <a:ext cx="1044000" cy="27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6. Problemlösung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8509711" y="6251164"/>
            <a:ext cx="1044000" cy="27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7. Abschlussphase</a:t>
            </a:r>
          </a:p>
        </p:txBody>
      </p:sp>
      <p:pic>
        <p:nvPicPr>
          <p:cNvPr id="14" name="Grafik 13" descr="Bild1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17708" y="1556793"/>
            <a:ext cx="8491027" cy="4297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1. Vorstellung des Unternehmens 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551545" y="6249531"/>
            <a:ext cx="1512000" cy="27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/>
              <a:t>1. Unternehmensvorstellung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105349" y="6249531"/>
            <a:ext cx="1044000" cy="27769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2. Projektdefinition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188248" y="6255095"/>
            <a:ext cx="1044000" cy="27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3. Planungsphase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267919" y="6255095"/>
            <a:ext cx="1044000" cy="27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4. Realisierung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347590" y="6250862"/>
            <a:ext cx="1044000" cy="27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5. Testphase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427710" y="6250025"/>
            <a:ext cx="1044000" cy="27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6. Problemlösung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8509711" y="6251164"/>
            <a:ext cx="1044000" cy="27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7. Abschlussphase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633886" y="1556792"/>
            <a:ext cx="583837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de-DE" sz="2000" dirty="0"/>
              <a:t> Gründung im Jahr 1945</a:t>
            </a:r>
          </a:p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endParaRPr lang="de-DE" sz="2000" dirty="0"/>
          </a:p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de-DE" sz="2000" dirty="0"/>
              <a:t> Zentrale in Passau, Niederbayern</a:t>
            </a:r>
            <a:br>
              <a:rPr lang="de-DE" sz="2000" dirty="0"/>
            </a:br>
            <a:endParaRPr lang="de-DE" sz="2000" dirty="0"/>
          </a:p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de-DE" sz="2000" dirty="0"/>
              <a:t> Ca. 1.200 Mitarbeiter</a:t>
            </a:r>
            <a:br>
              <a:rPr lang="de-DE" sz="2000" dirty="0"/>
            </a:br>
            <a:endParaRPr lang="de-DE" sz="2000" dirty="0"/>
          </a:p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de-DE" sz="2000" dirty="0"/>
              <a:t> Mehr als 20 Standorte auf 2 Kontinenten</a:t>
            </a:r>
            <a:br>
              <a:rPr lang="de-DE" sz="2000" dirty="0"/>
            </a:br>
            <a:endParaRPr lang="de-DE" sz="2000" dirty="0"/>
          </a:p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de-DE" sz="2000" dirty="0"/>
              <a:t> Kunden sind u.a. Audi, VW, BMW, Porsche</a:t>
            </a:r>
          </a:p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endParaRPr lang="de-DE" sz="2000" dirty="0"/>
          </a:p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de-DE" sz="2000" dirty="0"/>
              <a:t> Fahrzeugelektronik</a:t>
            </a:r>
          </a:p>
          <a:p>
            <a:pPr>
              <a:buFont typeface="Arial" pitchFamily="34" charset="0"/>
              <a:buChar char="•"/>
            </a:pPr>
            <a:endParaRPr lang="de-DE" sz="2000" dirty="0"/>
          </a:p>
        </p:txBody>
      </p:sp>
      <p:pic>
        <p:nvPicPr>
          <p:cNvPr id="14" name="Grafik 13" descr="Bild1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82741" y="1167361"/>
            <a:ext cx="5749259" cy="290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86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38000" y="774000"/>
            <a:ext cx="8460000" cy="638776"/>
          </a:xfrm>
        </p:spPr>
        <p:txBody>
          <a:bodyPr>
            <a:noAutofit/>
          </a:bodyPr>
          <a:lstStyle/>
          <a:p>
            <a:r>
              <a:rPr lang="de-DE" sz="2000" dirty="0"/>
              <a:t>3.1 Arbeiten mit Overlay und teilweisen Aufdecken von Inhalten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551545" y="6249531"/>
            <a:ext cx="1512000" cy="27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1. Unternehmensvorstellung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105349" y="6249531"/>
            <a:ext cx="1044000" cy="27769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2. Projektdefinition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188248" y="6255095"/>
            <a:ext cx="1044000" cy="27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/>
              <a:t>3. Planungsphase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267919" y="6255095"/>
            <a:ext cx="1044000" cy="27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4. Realisierung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347590" y="6250862"/>
            <a:ext cx="1044000" cy="27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5. Testphase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427710" y="6250025"/>
            <a:ext cx="1044000" cy="27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6. Problemlösung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8509711" y="6248475"/>
            <a:ext cx="1044000" cy="27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7. Abschlussphase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605643" y="6557597"/>
            <a:ext cx="1044000" cy="27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/>
              <a:t>3.1 Vergleich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4691960" y="6557148"/>
            <a:ext cx="1044000" cy="27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3.3 Beschaffung HW/SW</a:t>
            </a:r>
          </a:p>
        </p:txBody>
      </p:sp>
      <p:graphicFrame>
        <p:nvGraphicFramePr>
          <p:cNvPr id="17" name="Tabelle 16"/>
          <p:cNvGraphicFramePr>
            <a:graphicFrameLocks noGrp="1"/>
          </p:cNvGraphicFramePr>
          <p:nvPr/>
        </p:nvGraphicFramePr>
        <p:xfrm>
          <a:off x="1640576" y="1900930"/>
          <a:ext cx="8856312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Pidgin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Spark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ICQ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Big </a:t>
                      </a:r>
                      <a:r>
                        <a:rPr lang="de-DE" sz="1700" dirty="0" err="1"/>
                        <a:t>Ant</a:t>
                      </a:r>
                      <a:endParaRPr lang="de-DE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 err="1"/>
                        <a:t>LanTalk</a:t>
                      </a:r>
                      <a:endParaRPr lang="de-DE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Outlook Messenger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b="1" dirty="0">
                          <a:solidFill>
                            <a:schemeClr val="bg1"/>
                          </a:solidFill>
                        </a:rPr>
                        <a:t>Freeware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b="1" dirty="0">
                          <a:solidFill>
                            <a:schemeClr val="bg1"/>
                          </a:solidFill>
                        </a:rPr>
                        <a:t>Intern </a:t>
                      </a:r>
                      <a:r>
                        <a:rPr lang="de-DE" sz="1700" b="1" dirty="0" err="1">
                          <a:solidFill>
                            <a:schemeClr val="bg1"/>
                          </a:solidFill>
                        </a:rPr>
                        <a:t>hostbar</a:t>
                      </a:r>
                      <a:endParaRPr lang="de-DE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b="1" dirty="0" err="1">
                          <a:solidFill>
                            <a:schemeClr val="bg1"/>
                          </a:solidFill>
                        </a:rPr>
                        <a:t>Koppelbar</a:t>
                      </a:r>
                      <a:r>
                        <a:rPr lang="de-DE" sz="1700" b="1" dirty="0">
                          <a:solidFill>
                            <a:schemeClr val="bg1"/>
                          </a:solidFill>
                        </a:rPr>
                        <a:t> mit AD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b="1" dirty="0">
                          <a:solidFill>
                            <a:schemeClr val="bg1"/>
                          </a:solidFill>
                        </a:rPr>
                        <a:t>Berechtigungen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b="1" dirty="0">
                          <a:solidFill>
                            <a:schemeClr val="bg1"/>
                          </a:solidFill>
                        </a:rPr>
                        <a:t>Kompatibel mit </a:t>
                      </a:r>
                      <a:r>
                        <a:rPr lang="de-DE" sz="1700" b="1" baseline="0" dirty="0">
                          <a:solidFill>
                            <a:schemeClr val="bg1"/>
                          </a:solidFill>
                        </a:rPr>
                        <a:t>XP</a:t>
                      </a:r>
                      <a:r>
                        <a:rPr lang="de-DE" sz="1700" b="1" dirty="0">
                          <a:solidFill>
                            <a:schemeClr val="bg1"/>
                          </a:solidFill>
                        </a:rPr>
                        <a:t> &amp; 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b="1" dirty="0">
                          <a:solidFill>
                            <a:schemeClr val="bg1"/>
                          </a:solidFill>
                        </a:rPr>
                        <a:t>Presence </a:t>
                      </a:r>
                      <a:r>
                        <a:rPr lang="de-DE" sz="1700" b="1" dirty="0" err="1">
                          <a:solidFill>
                            <a:schemeClr val="bg1"/>
                          </a:solidFill>
                        </a:rPr>
                        <a:t>Stati</a:t>
                      </a:r>
                      <a:endParaRPr lang="de-DE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b="1" dirty="0">
                          <a:solidFill>
                            <a:schemeClr val="bg1"/>
                          </a:solidFill>
                        </a:rPr>
                        <a:t>Design veränderbar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5" name="Kompatibel mit XP &amp; 7"/>
          <p:cNvGrpSpPr/>
          <p:nvPr/>
        </p:nvGrpSpPr>
        <p:grpSpPr>
          <a:xfrm>
            <a:off x="4455719" y="3862083"/>
            <a:ext cx="6008917" cy="331951"/>
            <a:chOff x="2931718" y="3849382"/>
            <a:chExt cx="6008917" cy="331951"/>
          </a:xfrm>
        </p:grpSpPr>
        <p:sp>
          <p:nvSpPr>
            <p:cNvPr id="32" name="Rechteck 31"/>
            <p:cNvSpPr/>
            <p:nvPr/>
          </p:nvSpPr>
          <p:spPr>
            <a:xfrm>
              <a:off x="2931718" y="3849382"/>
              <a:ext cx="972000" cy="32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3939830" y="3849382"/>
              <a:ext cx="972000" cy="32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4947942" y="3857333"/>
              <a:ext cx="972000" cy="32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5952411" y="3857333"/>
              <a:ext cx="972000" cy="32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6956664" y="3857333"/>
              <a:ext cx="972000" cy="32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7968635" y="3857333"/>
              <a:ext cx="972000" cy="32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1" name="Freeware"/>
          <p:cNvGrpSpPr/>
          <p:nvPr/>
        </p:nvGrpSpPr>
        <p:grpSpPr>
          <a:xfrm>
            <a:off x="4463669" y="2372733"/>
            <a:ext cx="6016868" cy="339902"/>
            <a:chOff x="2939669" y="2372733"/>
            <a:chExt cx="6016868" cy="339902"/>
          </a:xfrm>
        </p:grpSpPr>
        <p:sp>
          <p:nvSpPr>
            <p:cNvPr id="18" name="Rechteck 17"/>
            <p:cNvSpPr/>
            <p:nvPr/>
          </p:nvSpPr>
          <p:spPr>
            <a:xfrm>
              <a:off x="2939669" y="2388635"/>
              <a:ext cx="972000" cy="32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3955732" y="2388635"/>
              <a:ext cx="972000" cy="32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4956342" y="2381133"/>
              <a:ext cx="972000" cy="32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5968313" y="2381133"/>
              <a:ext cx="972000" cy="324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968474" y="2381133"/>
              <a:ext cx="972000" cy="324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7984537" y="2372733"/>
              <a:ext cx="972000" cy="324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6" name="Presence Stati"/>
          <p:cNvGrpSpPr/>
          <p:nvPr/>
        </p:nvGrpSpPr>
        <p:grpSpPr>
          <a:xfrm>
            <a:off x="4455718" y="4237440"/>
            <a:ext cx="6016868" cy="331951"/>
            <a:chOff x="2931718" y="4237439"/>
            <a:chExt cx="6016868" cy="331951"/>
          </a:xfrm>
        </p:grpSpPr>
        <p:sp>
          <p:nvSpPr>
            <p:cNvPr id="52" name="Rechteck 51"/>
            <p:cNvSpPr/>
            <p:nvPr/>
          </p:nvSpPr>
          <p:spPr>
            <a:xfrm>
              <a:off x="2931718" y="4237439"/>
              <a:ext cx="972000" cy="32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3947781" y="4237439"/>
              <a:ext cx="972000" cy="32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4955893" y="4245390"/>
              <a:ext cx="972000" cy="32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5960362" y="4245390"/>
              <a:ext cx="972000" cy="32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6964615" y="4245390"/>
              <a:ext cx="972000" cy="32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7976586" y="4245390"/>
              <a:ext cx="972000" cy="32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3" name="Koppelbar mit AD"/>
          <p:cNvGrpSpPr/>
          <p:nvPr/>
        </p:nvGrpSpPr>
        <p:grpSpPr>
          <a:xfrm>
            <a:off x="4467977" y="3121865"/>
            <a:ext cx="6012560" cy="331951"/>
            <a:chOff x="2943977" y="3109164"/>
            <a:chExt cx="6012560" cy="331951"/>
          </a:xfrm>
        </p:grpSpPr>
        <p:sp>
          <p:nvSpPr>
            <p:cNvPr id="24" name="Rechteck 23"/>
            <p:cNvSpPr/>
            <p:nvPr/>
          </p:nvSpPr>
          <p:spPr>
            <a:xfrm>
              <a:off x="2943977" y="3109164"/>
              <a:ext cx="972000" cy="32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3952089" y="3109164"/>
              <a:ext cx="972000" cy="32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4964293" y="3117115"/>
              <a:ext cx="972000" cy="324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5964005" y="3112951"/>
              <a:ext cx="972000" cy="324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6976425" y="3112951"/>
              <a:ext cx="972000" cy="324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7984537" y="3117115"/>
              <a:ext cx="972000" cy="324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4" name="Berechtigungen"/>
          <p:cNvGrpSpPr/>
          <p:nvPr/>
        </p:nvGrpSpPr>
        <p:grpSpPr>
          <a:xfrm>
            <a:off x="4455719" y="3477156"/>
            <a:ext cx="6024819" cy="331951"/>
            <a:chOff x="2931718" y="3477155"/>
            <a:chExt cx="6024819" cy="331951"/>
          </a:xfrm>
        </p:grpSpPr>
        <p:sp>
          <p:nvSpPr>
            <p:cNvPr id="26" name="Rechteck 25"/>
            <p:cNvSpPr/>
            <p:nvPr/>
          </p:nvSpPr>
          <p:spPr>
            <a:xfrm>
              <a:off x="2931718" y="3477155"/>
              <a:ext cx="972000" cy="32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3947781" y="3477155"/>
              <a:ext cx="972000" cy="32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4955893" y="3480942"/>
              <a:ext cx="972000" cy="324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6968474" y="3485106"/>
              <a:ext cx="972000" cy="324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5956503" y="3480493"/>
              <a:ext cx="972000" cy="324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7984537" y="3485106"/>
              <a:ext cx="972000" cy="324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2" name="Intern hostbar"/>
          <p:cNvGrpSpPr/>
          <p:nvPr/>
        </p:nvGrpSpPr>
        <p:grpSpPr>
          <a:xfrm>
            <a:off x="4467978" y="2747020"/>
            <a:ext cx="6020511" cy="337842"/>
            <a:chOff x="2943977" y="2747020"/>
            <a:chExt cx="6020511" cy="337842"/>
          </a:xfrm>
        </p:grpSpPr>
        <p:sp>
          <p:nvSpPr>
            <p:cNvPr id="22" name="Rechteck 21"/>
            <p:cNvSpPr/>
            <p:nvPr/>
          </p:nvSpPr>
          <p:spPr>
            <a:xfrm>
              <a:off x="2943977" y="2757075"/>
              <a:ext cx="972000" cy="32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3947781" y="2757075"/>
              <a:ext cx="972000" cy="32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4960201" y="2752013"/>
              <a:ext cx="972000" cy="324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6968474" y="2760862"/>
              <a:ext cx="972000" cy="324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hteck 79"/>
            <p:cNvSpPr/>
            <p:nvPr/>
          </p:nvSpPr>
          <p:spPr>
            <a:xfrm>
              <a:off x="5961360" y="2757075"/>
              <a:ext cx="972000" cy="32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/>
            <p:cNvSpPr/>
            <p:nvPr/>
          </p:nvSpPr>
          <p:spPr>
            <a:xfrm>
              <a:off x="7992488" y="2747020"/>
              <a:ext cx="972000" cy="32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Design veränderbar"/>
          <p:cNvGrpSpPr/>
          <p:nvPr/>
        </p:nvGrpSpPr>
        <p:grpSpPr>
          <a:xfrm>
            <a:off x="4455718" y="4605118"/>
            <a:ext cx="6032770" cy="345549"/>
            <a:chOff x="2931718" y="4592417"/>
            <a:chExt cx="6032770" cy="345549"/>
          </a:xfrm>
        </p:grpSpPr>
        <p:sp>
          <p:nvSpPr>
            <p:cNvPr id="38" name="Rechteck 37"/>
            <p:cNvSpPr/>
            <p:nvPr/>
          </p:nvSpPr>
          <p:spPr>
            <a:xfrm>
              <a:off x="2931718" y="4609217"/>
              <a:ext cx="972000" cy="32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944138" y="4601266"/>
              <a:ext cx="972000" cy="32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4959867" y="4592417"/>
              <a:ext cx="972000" cy="324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6968474" y="4600817"/>
              <a:ext cx="972000" cy="324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hteck 68"/>
            <p:cNvSpPr/>
            <p:nvPr/>
          </p:nvSpPr>
          <p:spPr>
            <a:xfrm>
              <a:off x="5964005" y="4601266"/>
              <a:ext cx="972000" cy="324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Rechteck 82"/>
            <p:cNvSpPr/>
            <p:nvPr/>
          </p:nvSpPr>
          <p:spPr>
            <a:xfrm>
              <a:off x="7992488" y="4613966"/>
              <a:ext cx="972000" cy="32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9" name="Black Eliminator"/>
          <p:cNvSpPr/>
          <p:nvPr/>
        </p:nvSpPr>
        <p:spPr>
          <a:xfrm>
            <a:off x="6472932" y="1777132"/>
            <a:ext cx="3024336" cy="3452068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White Cover"/>
          <p:cNvSpPr/>
          <p:nvPr/>
        </p:nvSpPr>
        <p:spPr>
          <a:xfrm>
            <a:off x="1524000" y="2348880"/>
            <a:ext cx="9144000" cy="280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Netz 2">
            <a:extLst>
              <a:ext uri="{FF2B5EF4-FFF2-40B4-BE49-F238E27FC236}">
                <a16:creationId xmlns:a16="http://schemas.microsoft.com/office/drawing/2014/main" id="{D5917506-72C3-41C6-A2AA-FD422107B797}"/>
              </a:ext>
            </a:extLst>
          </p:cNvPr>
          <p:cNvGrpSpPr/>
          <p:nvPr/>
        </p:nvGrpSpPr>
        <p:grpSpPr>
          <a:xfrm>
            <a:off x="7620000" y="1828800"/>
            <a:ext cx="1981200" cy="2159000"/>
            <a:chOff x="7620000" y="1828800"/>
            <a:chExt cx="1981200" cy="2159000"/>
          </a:xfrm>
        </p:grpSpPr>
        <p:sp>
          <p:nvSpPr>
            <p:cNvPr id="41023" name="Netz 2 Text"/>
            <p:cNvSpPr txBox="1">
              <a:spLocks noChangeArrowheads="1"/>
            </p:cNvSpPr>
            <p:nvPr/>
          </p:nvSpPr>
          <p:spPr bwMode="auto">
            <a:xfrm>
              <a:off x="7721600" y="1828800"/>
              <a:ext cx="1879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400" b="1">
                  <a:latin typeface="Arial" charset="0"/>
                </a:rPr>
                <a:t>Angemietetes Büro</a:t>
              </a:r>
            </a:p>
          </p:txBody>
        </p:sp>
        <p:sp>
          <p:nvSpPr>
            <p:cNvPr id="40963" name="Nezt 2"/>
            <p:cNvSpPr>
              <a:spLocks noChangeArrowheads="1"/>
            </p:cNvSpPr>
            <p:nvPr/>
          </p:nvSpPr>
          <p:spPr bwMode="auto">
            <a:xfrm>
              <a:off x="7620000" y="2235200"/>
              <a:ext cx="1905000" cy="1752600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AEW">
            <a:extLst>
              <a:ext uri="{FF2B5EF4-FFF2-40B4-BE49-F238E27FC236}">
                <a16:creationId xmlns:a16="http://schemas.microsoft.com/office/drawing/2014/main" id="{A43615E2-2C2A-4C3C-AFDD-9A929B4FFBB9}"/>
              </a:ext>
            </a:extLst>
          </p:cNvPr>
          <p:cNvGrpSpPr/>
          <p:nvPr/>
        </p:nvGrpSpPr>
        <p:grpSpPr>
          <a:xfrm>
            <a:off x="8839201" y="2311400"/>
            <a:ext cx="761999" cy="914400"/>
            <a:chOff x="8839201" y="2311400"/>
            <a:chExt cx="761999" cy="914400"/>
          </a:xfrm>
        </p:grpSpPr>
        <p:pic>
          <p:nvPicPr>
            <p:cNvPr id="40967" name="Picture 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9201" y="2311400"/>
              <a:ext cx="314325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970" name="Text"/>
            <p:cNvSpPr txBox="1">
              <a:spLocks noChangeArrowheads="1"/>
            </p:cNvSpPr>
            <p:nvPr/>
          </p:nvSpPr>
          <p:spPr bwMode="auto">
            <a:xfrm>
              <a:off x="8915400" y="2921000"/>
              <a:ext cx="685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400" b="1">
                  <a:latin typeface="Arial" charset="0"/>
                </a:rPr>
                <a:t>AEW</a:t>
              </a:r>
            </a:p>
          </p:txBody>
        </p:sp>
      </p:grpSp>
      <p:grpSp>
        <p:nvGrpSpPr>
          <p:cNvPr id="15" name="Subnetz 1">
            <a:extLst>
              <a:ext uri="{FF2B5EF4-FFF2-40B4-BE49-F238E27FC236}">
                <a16:creationId xmlns:a16="http://schemas.microsoft.com/office/drawing/2014/main" id="{E10FFCD8-00FD-4E5C-8338-6E2C83367A3F}"/>
              </a:ext>
            </a:extLst>
          </p:cNvPr>
          <p:cNvGrpSpPr/>
          <p:nvPr/>
        </p:nvGrpSpPr>
        <p:grpSpPr>
          <a:xfrm>
            <a:off x="2209800" y="2768600"/>
            <a:ext cx="2133600" cy="1755776"/>
            <a:chOff x="2209800" y="2768600"/>
            <a:chExt cx="2133600" cy="1755776"/>
          </a:xfrm>
        </p:grpSpPr>
        <p:sp>
          <p:nvSpPr>
            <p:cNvPr id="40997" name="Subnetz 1 Arrow"/>
            <p:cNvSpPr>
              <a:spLocks noChangeShapeType="1"/>
            </p:cNvSpPr>
            <p:nvPr/>
          </p:nvSpPr>
          <p:spPr bwMode="auto">
            <a:xfrm flipV="1">
              <a:off x="2692400" y="3683000"/>
              <a:ext cx="584200" cy="4572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0996" name="Subnetz 1 Text"/>
            <p:cNvSpPr txBox="1">
              <a:spLocks noChangeArrowheads="1"/>
            </p:cNvSpPr>
            <p:nvPr/>
          </p:nvSpPr>
          <p:spPr bwMode="auto">
            <a:xfrm>
              <a:off x="2209800" y="4127501"/>
              <a:ext cx="1905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000" b="1" dirty="0">
                  <a:latin typeface="Arial" charset="0"/>
                </a:rPr>
                <a:t>AEW – Testumgebung im eigenen Subnetz</a:t>
              </a:r>
            </a:p>
          </p:txBody>
        </p:sp>
        <p:sp>
          <p:nvSpPr>
            <p:cNvPr id="40962" name="Subnetz 1"/>
            <p:cNvSpPr>
              <a:spLocks noChangeArrowheads="1"/>
            </p:cNvSpPr>
            <p:nvPr/>
          </p:nvSpPr>
          <p:spPr bwMode="auto">
            <a:xfrm>
              <a:off x="2971800" y="2768600"/>
              <a:ext cx="1371600" cy="114300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KS mbH">
            <a:extLst>
              <a:ext uri="{FF2B5EF4-FFF2-40B4-BE49-F238E27FC236}">
                <a16:creationId xmlns:a16="http://schemas.microsoft.com/office/drawing/2014/main" id="{7FD4AEDE-6E56-4DFA-B27B-7B3020F448A2}"/>
              </a:ext>
            </a:extLst>
          </p:cNvPr>
          <p:cNvGrpSpPr/>
          <p:nvPr/>
        </p:nvGrpSpPr>
        <p:grpSpPr>
          <a:xfrm>
            <a:off x="2057400" y="1778000"/>
            <a:ext cx="1143000" cy="1295400"/>
            <a:chOff x="2057400" y="1778000"/>
            <a:chExt cx="1143000" cy="1295400"/>
          </a:xfrm>
        </p:grpSpPr>
        <p:pic>
          <p:nvPicPr>
            <p:cNvPr id="40968" name="Picture 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1778000"/>
              <a:ext cx="642938" cy="992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969" name="Text"/>
            <p:cNvSpPr txBox="1">
              <a:spLocks noChangeArrowheads="1"/>
            </p:cNvSpPr>
            <p:nvPr/>
          </p:nvSpPr>
          <p:spPr bwMode="auto">
            <a:xfrm>
              <a:off x="2057400" y="2768600"/>
              <a:ext cx="1143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400" b="1">
                  <a:latin typeface="Arial" charset="0"/>
                </a:rPr>
                <a:t>GKS mbH</a:t>
              </a:r>
            </a:p>
          </p:txBody>
        </p:sp>
      </p:grpSp>
      <p:grpSp>
        <p:nvGrpSpPr>
          <p:cNvPr id="16" name="Netz 1">
            <a:extLst>
              <a:ext uri="{FF2B5EF4-FFF2-40B4-BE49-F238E27FC236}">
                <a16:creationId xmlns:a16="http://schemas.microsoft.com/office/drawing/2014/main" id="{C5FA5875-39A8-4439-BF2E-BAE932E36278}"/>
              </a:ext>
            </a:extLst>
          </p:cNvPr>
          <p:cNvGrpSpPr/>
          <p:nvPr/>
        </p:nvGrpSpPr>
        <p:grpSpPr>
          <a:xfrm>
            <a:off x="1905000" y="1473200"/>
            <a:ext cx="2819400" cy="2667000"/>
            <a:chOff x="1905000" y="1473200"/>
            <a:chExt cx="2819400" cy="2667000"/>
          </a:xfrm>
        </p:grpSpPr>
        <p:sp>
          <p:nvSpPr>
            <p:cNvPr id="41022" name="Netz 1 Text"/>
            <p:cNvSpPr txBox="1">
              <a:spLocks noChangeArrowheads="1"/>
            </p:cNvSpPr>
            <p:nvPr/>
          </p:nvSpPr>
          <p:spPr bwMode="auto">
            <a:xfrm>
              <a:off x="2819400" y="1676400"/>
              <a:ext cx="1473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400" b="1">
                  <a:latin typeface="Arial" charset="0"/>
                </a:rPr>
                <a:t>Hauptgebäude</a:t>
              </a:r>
            </a:p>
          </p:txBody>
        </p:sp>
        <p:sp>
          <p:nvSpPr>
            <p:cNvPr id="40964" name="Netz 1"/>
            <p:cNvSpPr>
              <a:spLocks noChangeArrowheads="1"/>
            </p:cNvSpPr>
            <p:nvPr/>
          </p:nvSpPr>
          <p:spPr bwMode="auto">
            <a:xfrm>
              <a:off x="1905000" y="1473200"/>
              <a:ext cx="2819400" cy="2667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pic>
        <p:nvPicPr>
          <p:cNvPr id="40971" name="Computer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3149600"/>
            <a:ext cx="4746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2" name="Computer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1" y="3073400"/>
            <a:ext cx="47466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75" name="Line 1"/>
          <p:cNvSpPr>
            <a:spLocks noChangeShapeType="1"/>
          </p:cNvSpPr>
          <p:nvPr/>
        </p:nvSpPr>
        <p:spPr bwMode="auto">
          <a:xfrm>
            <a:off x="3511550" y="3390900"/>
            <a:ext cx="2413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12" name="Switch 1">
            <a:extLst>
              <a:ext uri="{FF2B5EF4-FFF2-40B4-BE49-F238E27FC236}">
                <a16:creationId xmlns:a16="http://schemas.microsoft.com/office/drawing/2014/main" id="{85365FAF-3FC8-4A37-A300-19B960CC1172}"/>
              </a:ext>
            </a:extLst>
          </p:cNvPr>
          <p:cNvGrpSpPr/>
          <p:nvPr/>
        </p:nvGrpSpPr>
        <p:grpSpPr>
          <a:xfrm>
            <a:off x="3733800" y="3149600"/>
            <a:ext cx="1219200" cy="625476"/>
            <a:chOff x="3733800" y="3149600"/>
            <a:chExt cx="1219200" cy="625476"/>
          </a:xfrm>
        </p:grpSpPr>
        <p:sp>
          <p:nvSpPr>
            <p:cNvPr id="40979" name="Switch 1 Text"/>
            <p:cNvSpPr txBox="1">
              <a:spLocks noChangeArrowheads="1"/>
            </p:cNvSpPr>
            <p:nvPr/>
          </p:nvSpPr>
          <p:spPr bwMode="auto">
            <a:xfrm>
              <a:off x="3810000" y="3530601"/>
              <a:ext cx="11430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000" b="1">
                  <a:latin typeface="Arial" charset="0"/>
                </a:rPr>
                <a:t>24 Port Switch</a:t>
              </a:r>
            </a:p>
          </p:txBody>
        </p:sp>
        <p:pic>
          <p:nvPicPr>
            <p:cNvPr id="40973" name="Switch 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3149600"/>
              <a:ext cx="381000" cy="37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976" name="Line 2"/>
          <p:cNvSpPr>
            <a:spLocks noChangeShapeType="1"/>
          </p:cNvSpPr>
          <p:nvPr/>
        </p:nvSpPr>
        <p:spPr bwMode="auto">
          <a:xfrm flipH="1" flipV="1">
            <a:off x="3887789" y="2835275"/>
            <a:ext cx="1587" cy="3381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0977" name="Line 3"/>
          <p:cNvSpPr>
            <a:spLocks noChangeShapeType="1"/>
          </p:cNvSpPr>
          <p:nvPr/>
        </p:nvSpPr>
        <p:spPr bwMode="auto">
          <a:xfrm>
            <a:off x="3868739" y="2843213"/>
            <a:ext cx="17303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11" name="Router 1">
            <a:extLst>
              <a:ext uri="{FF2B5EF4-FFF2-40B4-BE49-F238E27FC236}">
                <a16:creationId xmlns:a16="http://schemas.microsoft.com/office/drawing/2014/main" id="{090E788B-9229-4E67-9E22-2004B52654FE}"/>
              </a:ext>
            </a:extLst>
          </p:cNvPr>
          <p:cNvGrpSpPr/>
          <p:nvPr/>
        </p:nvGrpSpPr>
        <p:grpSpPr>
          <a:xfrm>
            <a:off x="3581400" y="2387601"/>
            <a:ext cx="1143000" cy="622299"/>
            <a:chOff x="3581400" y="2387601"/>
            <a:chExt cx="1143000" cy="622299"/>
          </a:xfrm>
        </p:grpSpPr>
        <p:sp>
          <p:nvSpPr>
            <p:cNvPr id="40978" name="Router 1 Text"/>
            <p:cNvSpPr txBox="1">
              <a:spLocks noChangeArrowheads="1"/>
            </p:cNvSpPr>
            <p:nvPr/>
          </p:nvSpPr>
          <p:spPr bwMode="auto">
            <a:xfrm>
              <a:off x="3581400" y="2387601"/>
              <a:ext cx="11430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000" b="1" dirty="0">
                  <a:latin typeface="Arial" charset="0"/>
                </a:rPr>
                <a:t>1 GB Router</a:t>
              </a:r>
            </a:p>
          </p:txBody>
        </p:sp>
        <p:pic>
          <p:nvPicPr>
            <p:cNvPr id="40974" name="Router 1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2692400"/>
              <a:ext cx="533400" cy="317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981" name="Line 4"/>
          <p:cNvSpPr>
            <a:spLocks noChangeShapeType="1"/>
          </p:cNvSpPr>
          <p:nvPr/>
        </p:nvSpPr>
        <p:spPr bwMode="auto">
          <a:xfrm>
            <a:off x="4572000" y="2844800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13" name="Router 2">
            <a:extLst>
              <a:ext uri="{FF2B5EF4-FFF2-40B4-BE49-F238E27FC236}">
                <a16:creationId xmlns:a16="http://schemas.microsoft.com/office/drawing/2014/main" id="{7C935D30-2628-4D7F-87B8-C8F0D1BF0193}"/>
              </a:ext>
            </a:extLst>
          </p:cNvPr>
          <p:cNvGrpSpPr/>
          <p:nvPr/>
        </p:nvGrpSpPr>
        <p:grpSpPr>
          <a:xfrm>
            <a:off x="5867400" y="2540000"/>
            <a:ext cx="1295400" cy="930276"/>
            <a:chOff x="5867400" y="2540000"/>
            <a:chExt cx="1295400" cy="930276"/>
          </a:xfrm>
        </p:grpSpPr>
        <p:pic>
          <p:nvPicPr>
            <p:cNvPr id="40980" name="Router 2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540000"/>
              <a:ext cx="838200" cy="469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982" name="Router 2 Text"/>
            <p:cNvSpPr txBox="1">
              <a:spLocks noChangeArrowheads="1"/>
            </p:cNvSpPr>
            <p:nvPr/>
          </p:nvSpPr>
          <p:spPr bwMode="auto">
            <a:xfrm>
              <a:off x="5867400" y="3073401"/>
              <a:ext cx="12954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000" b="1" dirty="0">
                  <a:latin typeface="Arial" charset="0"/>
                </a:rPr>
                <a:t>10 GB Router mit </a:t>
              </a:r>
              <a:r>
                <a:rPr lang="de-DE" sz="1000" b="1" dirty="0" err="1">
                  <a:latin typeface="Arial" charset="0"/>
                </a:rPr>
                <a:t>Umsetzter</a:t>
              </a:r>
              <a:endParaRPr lang="de-DE" sz="1000" b="1" dirty="0">
                <a:latin typeface="Arial" charset="0"/>
              </a:endParaRPr>
            </a:p>
          </p:txBody>
        </p:sp>
      </p:grpSp>
      <p:sp>
        <p:nvSpPr>
          <p:cNvPr id="40984" name="Line 5"/>
          <p:cNvSpPr>
            <a:spLocks noChangeShapeType="1"/>
          </p:cNvSpPr>
          <p:nvPr/>
        </p:nvSpPr>
        <p:spPr bwMode="auto">
          <a:xfrm flipV="1">
            <a:off x="6937375" y="2838450"/>
            <a:ext cx="11620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14" name="Switch 2">
            <a:extLst>
              <a:ext uri="{FF2B5EF4-FFF2-40B4-BE49-F238E27FC236}">
                <a16:creationId xmlns:a16="http://schemas.microsoft.com/office/drawing/2014/main" id="{C582D82A-1975-4D13-8345-E6CC93D75B32}"/>
              </a:ext>
            </a:extLst>
          </p:cNvPr>
          <p:cNvGrpSpPr/>
          <p:nvPr/>
        </p:nvGrpSpPr>
        <p:grpSpPr>
          <a:xfrm>
            <a:off x="7543800" y="2235201"/>
            <a:ext cx="1143000" cy="825499"/>
            <a:chOff x="7543800" y="2235201"/>
            <a:chExt cx="1143000" cy="825499"/>
          </a:xfrm>
        </p:grpSpPr>
        <p:sp>
          <p:nvSpPr>
            <p:cNvPr id="40987" name="Switch 2 Text"/>
            <p:cNvSpPr txBox="1">
              <a:spLocks noChangeArrowheads="1"/>
            </p:cNvSpPr>
            <p:nvPr/>
          </p:nvSpPr>
          <p:spPr bwMode="auto">
            <a:xfrm>
              <a:off x="7543800" y="2235201"/>
              <a:ext cx="11430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000" b="1" dirty="0">
                  <a:latin typeface="Arial" charset="0"/>
                </a:rPr>
                <a:t>36 Port Switch</a:t>
              </a:r>
            </a:p>
          </p:txBody>
        </p:sp>
        <p:pic>
          <p:nvPicPr>
            <p:cNvPr id="40983" name="Switch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200" y="2686050"/>
              <a:ext cx="381000" cy="37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985" name="Line 6"/>
          <p:cNvSpPr>
            <a:spLocks noChangeShapeType="1"/>
          </p:cNvSpPr>
          <p:nvPr/>
        </p:nvSpPr>
        <p:spPr bwMode="auto">
          <a:xfrm flipV="1">
            <a:off x="8229600" y="3035301"/>
            <a:ext cx="0" cy="3016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0986" name="Line 7"/>
          <p:cNvSpPr>
            <a:spLocks noChangeShapeType="1"/>
          </p:cNvSpPr>
          <p:nvPr/>
        </p:nvSpPr>
        <p:spPr bwMode="auto">
          <a:xfrm>
            <a:off x="8224837" y="3318668"/>
            <a:ext cx="330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40988" name="Legende:"/>
          <p:cNvGrpSpPr>
            <a:grpSpLocks/>
          </p:cNvGrpSpPr>
          <p:nvPr/>
        </p:nvGrpSpPr>
        <p:grpSpPr bwMode="auto">
          <a:xfrm>
            <a:off x="1701800" y="5156200"/>
            <a:ext cx="2514600" cy="1066800"/>
            <a:chOff x="240" y="3168"/>
            <a:chExt cx="1680" cy="672"/>
          </a:xfrm>
        </p:grpSpPr>
        <p:sp>
          <p:nvSpPr>
            <p:cNvPr id="40989" name="Rectangle 29"/>
            <p:cNvSpPr>
              <a:spLocks noChangeArrowheads="1"/>
            </p:cNvSpPr>
            <p:nvPr/>
          </p:nvSpPr>
          <p:spPr bwMode="auto">
            <a:xfrm>
              <a:off x="240" y="3168"/>
              <a:ext cx="1296" cy="67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66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0990" name="Text Box 30"/>
            <p:cNvSpPr txBox="1">
              <a:spLocks noChangeArrowheads="1"/>
            </p:cNvSpPr>
            <p:nvPr/>
          </p:nvSpPr>
          <p:spPr bwMode="auto">
            <a:xfrm>
              <a:off x="240" y="3168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>
                  <a:latin typeface="Arial" charset="0"/>
                </a:rPr>
                <a:t>Legende:</a:t>
              </a:r>
            </a:p>
          </p:txBody>
        </p:sp>
        <p:grpSp>
          <p:nvGrpSpPr>
            <p:cNvPr id="40991" name="Group 31"/>
            <p:cNvGrpSpPr>
              <a:grpSpLocks/>
            </p:cNvGrpSpPr>
            <p:nvPr/>
          </p:nvGrpSpPr>
          <p:grpSpPr bwMode="auto">
            <a:xfrm>
              <a:off x="288" y="3408"/>
              <a:ext cx="1632" cy="192"/>
              <a:chOff x="288" y="3408"/>
              <a:chExt cx="1632" cy="192"/>
            </a:xfrm>
          </p:grpSpPr>
          <p:sp>
            <p:nvSpPr>
              <p:cNvPr id="40992" name="Line 32"/>
              <p:cNvSpPr>
                <a:spLocks noChangeShapeType="1"/>
              </p:cNvSpPr>
              <p:nvPr/>
            </p:nvSpPr>
            <p:spPr bwMode="auto">
              <a:xfrm>
                <a:off x="288" y="3504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993" name="Text Box 33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14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 sz="1400" dirty="0">
                    <a:latin typeface="Arial" charset="0"/>
                  </a:rPr>
                  <a:t>Cat 6 Kupferkabel</a:t>
                </a:r>
              </a:p>
            </p:txBody>
          </p:sp>
        </p:grpSp>
        <p:sp>
          <p:nvSpPr>
            <p:cNvPr id="40994" name="Text Box 34"/>
            <p:cNvSpPr txBox="1">
              <a:spLocks noChangeArrowheads="1"/>
            </p:cNvSpPr>
            <p:nvPr/>
          </p:nvSpPr>
          <p:spPr bwMode="auto">
            <a:xfrm>
              <a:off x="432" y="3600"/>
              <a:ext cx="14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400">
                  <a:latin typeface="Arial" charset="0"/>
                </a:rPr>
                <a:t>LWL - Leitung</a:t>
              </a:r>
            </a:p>
          </p:txBody>
        </p:sp>
        <p:sp>
          <p:nvSpPr>
            <p:cNvPr id="40995" name="Line 35"/>
            <p:cNvSpPr>
              <a:spLocks noChangeShapeType="1"/>
            </p:cNvSpPr>
            <p:nvPr/>
          </p:nvSpPr>
          <p:spPr bwMode="auto">
            <a:xfrm>
              <a:off x="288" y="3696"/>
              <a:ext cx="1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41020" name="Vorteile"/>
          <p:cNvGrpSpPr>
            <a:grpSpLocks/>
          </p:cNvGrpSpPr>
          <p:nvPr/>
        </p:nvGrpSpPr>
        <p:grpSpPr bwMode="auto">
          <a:xfrm>
            <a:off x="4914900" y="4292601"/>
            <a:ext cx="4953000" cy="1255713"/>
            <a:chOff x="2136" y="2704"/>
            <a:chExt cx="3120" cy="791"/>
          </a:xfrm>
        </p:grpSpPr>
        <p:sp>
          <p:nvSpPr>
            <p:cNvPr id="41000" name="Text Box 40"/>
            <p:cNvSpPr txBox="1">
              <a:spLocks noChangeArrowheads="1"/>
            </p:cNvSpPr>
            <p:nvPr/>
          </p:nvSpPr>
          <p:spPr bwMode="auto">
            <a:xfrm>
              <a:off x="2312" y="2976"/>
              <a:ext cx="23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>
                  <a:latin typeface="Tahoma" pitchFamily="34" charset="0"/>
                </a:rPr>
                <a:t>größeres Raumangebot</a:t>
              </a:r>
            </a:p>
          </p:txBody>
        </p:sp>
        <p:sp>
          <p:nvSpPr>
            <p:cNvPr id="41003" name="Text Box 43"/>
            <p:cNvSpPr txBox="1">
              <a:spLocks noChangeArrowheads="1"/>
            </p:cNvSpPr>
            <p:nvPr/>
          </p:nvSpPr>
          <p:spPr bwMode="auto">
            <a:xfrm>
              <a:off x="2274" y="3264"/>
              <a:ext cx="29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>
                  <a:latin typeface="Tahoma" pitchFamily="34" charset="0"/>
                </a:rPr>
                <a:t>Störungsfreier Produktionsbetrieb</a:t>
              </a:r>
            </a:p>
          </p:txBody>
        </p:sp>
        <p:sp>
          <p:nvSpPr>
            <p:cNvPr id="40998" name="Text Box 38"/>
            <p:cNvSpPr txBox="1">
              <a:spLocks noChangeArrowheads="1"/>
            </p:cNvSpPr>
            <p:nvPr/>
          </p:nvSpPr>
          <p:spPr bwMode="auto">
            <a:xfrm>
              <a:off x="2136" y="2704"/>
              <a:ext cx="10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u="sng">
                  <a:latin typeface="Tahoma" pitchFamily="34" charset="0"/>
                </a:rPr>
                <a:t>Vorteile</a:t>
              </a:r>
              <a:r>
                <a:rPr lang="de-DE">
                  <a:latin typeface="Tahoma" pitchFamily="34" charset="0"/>
                </a:rPr>
                <a:t>:</a:t>
              </a:r>
            </a:p>
          </p:txBody>
        </p:sp>
        <p:pic>
          <p:nvPicPr>
            <p:cNvPr id="41001" name="Picture 41" descr="BD14755_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8" y="3072"/>
              <a:ext cx="86" cy="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5" name="Picture 45" descr="BD14755_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8" y="3360"/>
              <a:ext cx="86" cy="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018" name="Nachteile"/>
          <p:cNvGrpSpPr>
            <a:grpSpLocks/>
          </p:cNvGrpSpPr>
          <p:nvPr/>
        </p:nvGrpSpPr>
        <p:grpSpPr bwMode="auto">
          <a:xfrm>
            <a:off x="4914900" y="4292601"/>
            <a:ext cx="5689600" cy="1725613"/>
            <a:chOff x="1152" y="2368"/>
            <a:chExt cx="4432" cy="1087"/>
          </a:xfrm>
        </p:grpSpPr>
        <p:sp>
          <p:nvSpPr>
            <p:cNvPr id="41008" name="Text Box 48"/>
            <p:cNvSpPr txBox="1">
              <a:spLocks noChangeArrowheads="1"/>
            </p:cNvSpPr>
            <p:nvPr/>
          </p:nvSpPr>
          <p:spPr bwMode="auto">
            <a:xfrm>
              <a:off x="1152" y="2368"/>
              <a:ext cx="11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u="sng">
                  <a:latin typeface="Tahoma" pitchFamily="34" charset="0"/>
                </a:rPr>
                <a:t>Nachteile</a:t>
              </a:r>
              <a:r>
                <a:rPr lang="de-DE">
                  <a:latin typeface="Tahoma" pitchFamily="34" charset="0"/>
                </a:rPr>
                <a:t>:</a:t>
              </a:r>
            </a:p>
          </p:txBody>
        </p:sp>
        <p:grpSp>
          <p:nvGrpSpPr>
            <p:cNvPr id="41009" name="Group 49"/>
            <p:cNvGrpSpPr>
              <a:grpSpLocks/>
            </p:cNvGrpSpPr>
            <p:nvPr/>
          </p:nvGrpSpPr>
          <p:grpSpPr bwMode="auto">
            <a:xfrm>
              <a:off x="1200" y="2640"/>
              <a:ext cx="3216" cy="231"/>
              <a:chOff x="1200" y="2640"/>
              <a:chExt cx="3216" cy="231"/>
            </a:xfrm>
          </p:grpSpPr>
          <p:sp>
            <p:nvSpPr>
              <p:cNvPr id="41010" name="Text Box 50"/>
              <p:cNvSpPr txBox="1">
                <a:spLocks noChangeArrowheads="1"/>
              </p:cNvSpPr>
              <p:nvPr/>
            </p:nvSpPr>
            <p:spPr bwMode="auto">
              <a:xfrm>
                <a:off x="1344" y="2640"/>
                <a:ext cx="30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>
                    <a:latin typeface="Tahoma" pitchFamily="34" charset="0"/>
                  </a:rPr>
                  <a:t>Hohe Anschaffungskosten</a:t>
                </a:r>
              </a:p>
            </p:txBody>
          </p:sp>
          <p:pic>
            <p:nvPicPr>
              <p:cNvPr id="41011" name="Picture 51" descr="BD14755_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0" y="2736"/>
                <a:ext cx="86" cy="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012" name="Group 52"/>
            <p:cNvGrpSpPr>
              <a:grpSpLocks/>
            </p:cNvGrpSpPr>
            <p:nvPr/>
          </p:nvGrpSpPr>
          <p:grpSpPr bwMode="auto">
            <a:xfrm>
              <a:off x="1200" y="2928"/>
              <a:ext cx="4384" cy="231"/>
              <a:chOff x="1200" y="2928"/>
              <a:chExt cx="4384" cy="231"/>
            </a:xfrm>
          </p:grpSpPr>
          <p:sp>
            <p:nvSpPr>
              <p:cNvPr id="41013" name="Text Box 53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4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>
                    <a:latin typeface="Tahoma" pitchFamily="34" charset="0"/>
                  </a:rPr>
                  <a:t>Keine Wiederverwendbarkeit der Komponenten</a:t>
                </a:r>
              </a:p>
            </p:txBody>
          </p:sp>
          <p:pic>
            <p:nvPicPr>
              <p:cNvPr id="41014" name="Picture 54" descr="BD14755_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0" y="3034"/>
                <a:ext cx="86" cy="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015" name="Group 55"/>
            <p:cNvGrpSpPr>
              <a:grpSpLocks/>
            </p:cNvGrpSpPr>
            <p:nvPr/>
          </p:nvGrpSpPr>
          <p:grpSpPr bwMode="auto">
            <a:xfrm>
              <a:off x="1200" y="3224"/>
              <a:ext cx="3216" cy="231"/>
              <a:chOff x="1200" y="3248"/>
              <a:chExt cx="3216" cy="231"/>
            </a:xfrm>
          </p:grpSpPr>
          <p:sp>
            <p:nvSpPr>
              <p:cNvPr id="41016" name="Text Box 56"/>
              <p:cNvSpPr txBox="1">
                <a:spLocks noChangeArrowheads="1"/>
              </p:cNvSpPr>
              <p:nvPr/>
            </p:nvSpPr>
            <p:spPr bwMode="auto">
              <a:xfrm>
                <a:off x="1344" y="3248"/>
                <a:ext cx="30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e-DE">
                    <a:latin typeface="Tahoma" pitchFamily="34" charset="0"/>
                  </a:rPr>
                  <a:t>Bandbreitenminderung</a:t>
                </a:r>
              </a:p>
            </p:txBody>
          </p:sp>
          <p:pic>
            <p:nvPicPr>
              <p:cNvPr id="41017" name="Picture 57" descr="BD14755_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0" y="3354"/>
                <a:ext cx="86" cy="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AA28F6C9-2654-DC37-5E59-C94A65018B27}"/>
              </a:ext>
            </a:extLst>
          </p:cNvPr>
          <p:cNvSpPr txBox="1"/>
          <p:nvPr/>
        </p:nvSpPr>
        <p:spPr>
          <a:xfrm>
            <a:off x="1551545" y="6249531"/>
            <a:ext cx="1512000" cy="27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1. Unternehmensvorstellung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9AE1A42-7C31-5E62-546D-D27E75213F3B}"/>
              </a:ext>
            </a:extLst>
          </p:cNvPr>
          <p:cNvSpPr txBox="1"/>
          <p:nvPr/>
        </p:nvSpPr>
        <p:spPr>
          <a:xfrm>
            <a:off x="3105349" y="6249531"/>
            <a:ext cx="1044000" cy="27769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2. Projektdefinition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2E8A4CA-60C2-7628-B683-3DE7FFBBD2CC}"/>
              </a:ext>
            </a:extLst>
          </p:cNvPr>
          <p:cNvSpPr txBox="1"/>
          <p:nvPr/>
        </p:nvSpPr>
        <p:spPr>
          <a:xfrm>
            <a:off x="4188248" y="6255095"/>
            <a:ext cx="1044000" cy="27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3. Planungsphase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BC301AE-E188-ABBE-F2A8-6CA52DC93317}"/>
              </a:ext>
            </a:extLst>
          </p:cNvPr>
          <p:cNvSpPr txBox="1"/>
          <p:nvPr/>
        </p:nvSpPr>
        <p:spPr>
          <a:xfrm>
            <a:off x="5267919" y="6255095"/>
            <a:ext cx="1044000" cy="27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/>
              <a:t>4. Realisierung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A7DCCCC-1389-3369-CBF5-E54368F4E33B}"/>
              </a:ext>
            </a:extLst>
          </p:cNvPr>
          <p:cNvSpPr txBox="1"/>
          <p:nvPr/>
        </p:nvSpPr>
        <p:spPr>
          <a:xfrm>
            <a:off x="6347590" y="6250862"/>
            <a:ext cx="1044000" cy="27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5. Testphase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AD15889-097A-27D2-24BE-6FA1A58AEDA2}"/>
              </a:ext>
            </a:extLst>
          </p:cNvPr>
          <p:cNvSpPr txBox="1"/>
          <p:nvPr/>
        </p:nvSpPr>
        <p:spPr>
          <a:xfrm>
            <a:off x="7427710" y="6250025"/>
            <a:ext cx="1044000" cy="27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6. Problemlösung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BFF28E5-892B-1FCC-754A-D2D4F6462159}"/>
              </a:ext>
            </a:extLst>
          </p:cNvPr>
          <p:cNvSpPr txBox="1"/>
          <p:nvPr/>
        </p:nvSpPr>
        <p:spPr>
          <a:xfrm>
            <a:off x="8509711" y="6248475"/>
            <a:ext cx="1044000" cy="27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7. Abschlussphase</a:t>
            </a:r>
          </a:p>
        </p:txBody>
      </p:sp>
      <p:sp>
        <p:nvSpPr>
          <p:cNvPr id="40966" name="Variante 1"/>
          <p:cNvSpPr>
            <a:spLocks noChangeArrowheads="1"/>
          </p:cNvSpPr>
          <p:nvPr/>
        </p:nvSpPr>
        <p:spPr bwMode="auto">
          <a:xfrm>
            <a:off x="1676400" y="990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de-DE" u="sng">
                <a:solidFill>
                  <a:schemeClr val="tx2"/>
                </a:solidFill>
                <a:latin typeface="Tahoma" pitchFamily="34" charset="0"/>
              </a:rPr>
              <a:t>Variante 1:</a:t>
            </a:r>
          </a:p>
        </p:txBody>
      </p:sp>
      <p:sp>
        <p:nvSpPr>
          <p:cNvPr id="40965" name="Verkabelungsszenarien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676400" y="228600"/>
            <a:ext cx="5486400" cy="838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algn="l"/>
            <a:r>
              <a:rPr lang="de-DE" dirty="0">
                <a:latin typeface="Tahoma" pitchFamily="34" charset="0"/>
              </a:rPr>
              <a:t>Verkabelungsszenarien</a:t>
            </a:r>
          </a:p>
        </p:txBody>
      </p:sp>
    </p:spTree>
    <p:extLst>
      <p:ext uri="{BB962C8B-B14F-4D97-AF65-F5344CB8AC3E}">
        <p14:creationId xmlns:p14="http://schemas.microsoft.com/office/powerpoint/2010/main" val="2337045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4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4" dur="500"/>
                                        <p:tgtEl>
                                          <p:spTgt spid="41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4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5" grpId="0" animBg="1"/>
      <p:bldP spid="40976" grpId="0" animBg="1"/>
      <p:bldP spid="40977" grpId="0" animBg="1"/>
      <p:bldP spid="40981" grpId="0" animBg="1"/>
      <p:bldP spid="40984" grpId="0" animBg="1"/>
      <p:bldP spid="40985" grpId="0" animBg="1"/>
      <p:bldP spid="40986" grpId="0" animBg="1"/>
      <p:bldP spid="409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7.4 Zeitlicher Verlauf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551545" y="6249531"/>
            <a:ext cx="1512000" cy="27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1. Unternehmensvorstellung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105349" y="6249531"/>
            <a:ext cx="1044000" cy="277694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2. Projektdefinition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188248" y="6255095"/>
            <a:ext cx="1044000" cy="27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3. Planungsphase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5267919" y="6255095"/>
            <a:ext cx="1044000" cy="27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4. Realisierung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347590" y="6250862"/>
            <a:ext cx="1044000" cy="27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5. Testphase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427710" y="6250025"/>
            <a:ext cx="1044000" cy="27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6. Problemlösung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8509711" y="6248475"/>
            <a:ext cx="1044000" cy="27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/>
              <a:t>7. Abschlussphase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438863" y="6557597"/>
            <a:ext cx="1044000" cy="2772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/>
              <a:t>7.4 Zeitlicher Verlauf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515348" y="6557148"/>
            <a:ext cx="1044000" cy="27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7.4.Fazit/ Ausblick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276968" y="6557597"/>
            <a:ext cx="1044000" cy="27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7.2  Customizing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6353453" y="6557148"/>
            <a:ext cx="1044000" cy="27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7.3  Erstellung MSI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4184148" y="6557597"/>
            <a:ext cx="1044000" cy="27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7.1 Präsentation der Umgebung</a:t>
            </a:r>
          </a:p>
        </p:txBody>
      </p:sp>
      <p:graphicFrame>
        <p:nvGraphicFramePr>
          <p:cNvPr id="20" name="Diagramm 19"/>
          <p:cNvGraphicFramePr/>
          <p:nvPr/>
        </p:nvGraphicFramePr>
        <p:xfrm>
          <a:off x="1775520" y="1196752"/>
          <a:ext cx="8604448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 uiExpand="1">
        <p:bldSub>
          <a:bldChart bld="category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1384" y="533401"/>
            <a:ext cx="10116616" cy="663575"/>
          </a:xfrm>
        </p:spPr>
        <p:txBody>
          <a:bodyPr/>
          <a:lstStyle/>
          <a:p>
            <a:r>
              <a:rPr lang="de-DE" dirty="0"/>
              <a:t>Weitere Übungen: Arbeiten mit Quellcode</a:t>
            </a:r>
          </a:p>
        </p:txBody>
      </p:sp>
      <p:pic>
        <p:nvPicPr>
          <p:cNvPr id="50181" name="Picture 5" descr="powerpoint11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4113" y="1484314"/>
            <a:ext cx="7993062" cy="3856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83" name="Arrrow"/>
          <p:cNvSpPr>
            <a:spLocks noChangeShapeType="1"/>
          </p:cNvSpPr>
          <p:nvPr/>
        </p:nvSpPr>
        <p:spPr bwMode="auto">
          <a:xfrm>
            <a:off x="1990726" y="1628775"/>
            <a:ext cx="360363" cy="0"/>
          </a:xfrm>
          <a:prstGeom prst="line">
            <a:avLst/>
          </a:prstGeom>
          <a:noFill/>
          <a:ln w="50800">
            <a:solidFill>
              <a:srgbClr val="FE021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de-DE"/>
          </a:p>
        </p:txBody>
      </p:sp>
      <p:sp>
        <p:nvSpPr>
          <p:cNvPr id="50187" name="AutoShape 11" hidden="1"/>
          <p:cNvSpPr>
            <a:spLocks/>
          </p:cNvSpPr>
          <p:nvPr/>
        </p:nvSpPr>
        <p:spPr bwMode="auto">
          <a:xfrm>
            <a:off x="2351089" y="3573463"/>
            <a:ext cx="73025" cy="863600"/>
          </a:xfrm>
          <a:prstGeom prst="leftBrace">
            <a:avLst>
              <a:gd name="adj1" fmla="val 98551"/>
              <a:gd name="adj2" fmla="val 50000"/>
            </a:avLst>
          </a:prstGeom>
          <a:noFill/>
          <a:ln w="38100">
            <a:solidFill>
              <a:srgbClr val="FE021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547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1384" y="533401"/>
            <a:ext cx="10116616" cy="663575"/>
          </a:xfrm>
        </p:spPr>
        <p:txBody>
          <a:bodyPr/>
          <a:lstStyle/>
          <a:p>
            <a:r>
              <a:rPr lang="de-DE" dirty="0"/>
              <a:t>Weitere Übungen: Arbeiten mit Quellcode</a:t>
            </a:r>
          </a:p>
        </p:txBody>
      </p:sp>
      <p:pic>
        <p:nvPicPr>
          <p:cNvPr id="50181" name="Picture 5" descr="powerpoint11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4113" y="1484314"/>
            <a:ext cx="7993062" cy="3856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83" name="Arrow"/>
          <p:cNvSpPr>
            <a:spLocks noChangeShapeType="1"/>
          </p:cNvSpPr>
          <p:nvPr/>
        </p:nvSpPr>
        <p:spPr bwMode="auto">
          <a:xfrm>
            <a:off x="1990726" y="2296800"/>
            <a:ext cx="360363" cy="0"/>
          </a:xfrm>
          <a:prstGeom prst="line">
            <a:avLst/>
          </a:prstGeom>
          <a:noFill/>
          <a:ln w="50800">
            <a:solidFill>
              <a:srgbClr val="FE021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de-DE"/>
          </a:p>
        </p:txBody>
      </p:sp>
      <p:sp>
        <p:nvSpPr>
          <p:cNvPr id="50187" name="AutoShape 11" hidden="1"/>
          <p:cNvSpPr>
            <a:spLocks/>
          </p:cNvSpPr>
          <p:nvPr/>
        </p:nvSpPr>
        <p:spPr bwMode="auto">
          <a:xfrm>
            <a:off x="2351089" y="3573463"/>
            <a:ext cx="73025" cy="863600"/>
          </a:xfrm>
          <a:prstGeom prst="leftBrace">
            <a:avLst>
              <a:gd name="adj1" fmla="val 98551"/>
              <a:gd name="adj2" fmla="val 50000"/>
            </a:avLst>
          </a:prstGeom>
          <a:noFill/>
          <a:ln w="38100">
            <a:solidFill>
              <a:srgbClr val="FE021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634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nk">
  <a:themeElements>
    <a:clrScheme name="DRX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7AC"/>
      </a:accent1>
      <a:accent2>
        <a:srgbClr val="B3B3B3"/>
      </a:accent2>
      <a:accent3>
        <a:srgbClr val="FAF062"/>
      </a:accent3>
      <a:accent4>
        <a:srgbClr val="95A8D5"/>
      </a:accent4>
      <a:accent5>
        <a:srgbClr val="C73F3A"/>
      </a:accent5>
      <a:accent6>
        <a:srgbClr val="8EB730"/>
      </a:accent6>
      <a:hlink>
        <a:srgbClr val="0097AC"/>
      </a:hlink>
      <a:folHlink>
        <a:srgbClr val="B3B3B3"/>
      </a:folHlink>
    </a:clrScheme>
    <a:fontScheme name="DR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RX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FE9B5086E77D949AAD627BB14F0154B" ma:contentTypeVersion="10" ma:contentTypeDescription="Ein neues Dokument erstellen." ma:contentTypeScope="" ma:versionID="cf0f0c7e7144b39ff063a685b2d25c40">
  <xsd:schema xmlns:xsd="http://www.w3.org/2001/XMLSchema" xmlns:xs="http://www.w3.org/2001/XMLSchema" xmlns:p="http://schemas.microsoft.com/office/2006/metadata/properties" xmlns:ns2="3db2b21f-43a1-4a2d-9340-ab72cfb2403d" xmlns:ns3="e93d4cc5-6179-4844-8a3e-a17ec3a3cada" targetNamespace="http://schemas.microsoft.com/office/2006/metadata/properties" ma:root="true" ma:fieldsID="a0116f81b08b6864e73ecb672242760c" ns2:_="" ns3:_="">
    <xsd:import namespace="3db2b21f-43a1-4a2d-9340-ab72cfb2403d"/>
    <xsd:import namespace="e93d4cc5-6179-4844-8a3e-a17ec3a3ca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b2b21f-43a1-4a2d-9340-ab72cfb240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ildmarkierungen" ma:readOnly="false" ma:fieldId="{5cf76f15-5ced-4ddc-b409-7134ff3c332f}" ma:taxonomyMulti="true" ma:sspId="a7b377b2-9958-4339-9f0b-14c417bc9a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3d4cc5-6179-4844-8a3e-a17ec3a3cada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5b6b7ad-d5fd-4e10-8e44-de4f57a7d6e4}" ma:internalName="TaxCatchAll" ma:showField="CatchAllData" ma:web="e93d4cc5-6179-4844-8a3e-a17ec3a3ca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db2b21f-43a1-4a2d-9340-ab72cfb2403d">
      <Terms xmlns="http://schemas.microsoft.com/office/infopath/2007/PartnerControls"/>
    </lcf76f155ced4ddcb4097134ff3c332f>
    <TaxCatchAll xmlns="e93d4cc5-6179-4844-8a3e-a17ec3a3cada" xsi:nil="true"/>
  </documentManagement>
</p:properties>
</file>

<file path=customXml/itemProps1.xml><?xml version="1.0" encoding="utf-8"?>
<ds:datastoreItem xmlns:ds="http://schemas.openxmlformats.org/officeDocument/2006/customXml" ds:itemID="{5320787C-E2B6-48C9-B9F8-ADA775F682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82253F-6571-4653-9A10-B33BB8AD7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b2b21f-43a1-4a2d-9340-ab72cfb2403d"/>
    <ds:schemaRef ds:uri="e93d4cc5-6179-4844-8a3e-a17ec3a3ca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BB38E2-79DA-4B95-B59F-2538BE167D91}">
  <ds:schemaRefs>
    <ds:schemaRef ds:uri="http://schemas.microsoft.com/office/2006/metadata/properties"/>
    <ds:schemaRef ds:uri="http://schemas.microsoft.com/office/infopath/2007/PartnerControls"/>
    <ds:schemaRef ds:uri="3db2b21f-43a1-4a2d-9340-ab72cfb2403d"/>
    <ds:schemaRef ds:uri="e93d4cc5-6179-4844-8a3e-a17ec3a3cad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452</Words>
  <Application>Microsoft Office PowerPoint</Application>
  <PresentationFormat>Breitbild</PresentationFormat>
  <Paragraphs>145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Tahoma</vt:lpstr>
      <vt:lpstr>Wingdings</vt:lpstr>
      <vt:lpstr>Wingdings 3</vt:lpstr>
      <vt:lpstr>blank</vt:lpstr>
      <vt:lpstr>Beispiel für eine Musterpräsentation  in Powerpoint</vt:lpstr>
      <vt:lpstr>Gliederung</vt:lpstr>
      <vt:lpstr>1. Vorstellung des Unternehmens </vt:lpstr>
      <vt:lpstr>1. Vorstellung des Unternehmens </vt:lpstr>
      <vt:lpstr>3.1 Arbeiten mit Overlay und teilweisen Aufdecken von Inhalten</vt:lpstr>
      <vt:lpstr>Verkabelungsszenarien</vt:lpstr>
      <vt:lpstr>7.4 Zeitlicher Verlauf</vt:lpstr>
      <vt:lpstr>Weitere Übungen: Arbeiten mit Quellcode</vt:lpstr>
      <vt:lpstr>Weitere Übungen: Arbeiten mit Quellcode</vt:lpstr>
      <vt:lpstr>Weitere Übungen: Vergrößern / Verkleinern </vt:lpstr>
    </vt:vector>
  </TitlesOfParts>
  <Company>DRX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Aufbau, Installation und Test von Instant Messengern mit Active Directory Kopplung in einer Testumgebung</dc:title>
  <dc:creator>Hofstaetter Andreas VIB-AZ312</dc:creator>
  <cp:lastModifiedBy>21ITA007</cp:lastModifiedBy>
  <cp:revision>218</cp:revision>
  <dcterms:created xsi:type="dcterms:W3CDTF">2012-06-14T12:30:45Z</dcterms:created>
  <dcterms:modified xsi:type="dcterms:W3CDTF">2023-11-17T08:23:56Z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0x010100BFE9B5086E77D949AAD627BB14F0154B</vt:lpwstr>
  </property>
</Properties>
</file>