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531" r:id="rId5"/>
    <p:sldId id="544" r:id="rId6"/>
    <p:sldId id="537" r:id="rId7"/>
    <p:sldId id="545" r:id="rId8"/>
    <p:sldId id="539" r:id="rId9"/>
    <p:sldId id="540" r:id="rId10"/>
    <p:sldId id="541" r:id="rId11"/>
    <p:sldId id="542" r:id="rId12"/>
    <p:sldId id="54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424FC-4831-4000-9317-7120025DD698}" v="24" dt="2022-02-15T07:15:09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2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A8ED638-196C-4956-8C3F-31333F07B6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7A3503-591E-4231-AE37-25B9930EA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036D7-042E-48E0-B84D-E191C94E731B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F8B3E8-4EE7-4BF2-AD6D-3260F932AE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BC2C01-730D-45BA-9BEE-7D30A1DF10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4B1D6-AEE7-4665-8284-1BCFF2A65D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725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02CCE-A75E-4D45-8758-867DCF432E15}" type="datetimeFigureOut">
              <a:rPr lang="de-DE" smtClean="0"/>
              <a:t>15.02.2022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583F8-A0A8-4DD2-B92F-F438DB5EA5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08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53C0CD-C7E7-4CE6-87BA-417FE588EEC0}" type="datetimeFigureOut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15.02.2022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A6C3DB-6BC1-401A-8C82-FFBD0508F6EB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7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50F21-A2C6-4548-AB4C-D12627B0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6058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83671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12" y="0"/>
            <a:ext cx="815788" cy="8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4BA44AEA-10AB-485D-B7C1-2D46A5C7F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87" y="173808"/>
            <a:ext cx="46075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>
                <a:solidFill>
                  <a:prstClr val="black"/>
                </a:solidFill>
                <a:latin typeface="Cambria" panose="02040503050406030204" pitchFamily="18" charset="0"/>
                <a:cs typeface="Arial" charset="0"/>
              </a:rPr>
              <a:t>Komponenten des ISMS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3836C67-0D17-4161-8A32-ADBA0BE14BE3}"/>
              </a:ext>
            </a:extLst>
          </p:cNvPr>
          <p:cNvSpPr txBox="1"/>
          <p:nvPr/>
        </p:nvSpPr>
        <p:spPr>
          <a:xfrm>
            <a:off x="438187" y="1633415"/>
            <a:ext cx="70025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u="sng"/>
              <a:t>Gliederung:</a:t>
            </a:r>
          </a:p>
          <a:p>
            <a:endParaRPr lang="de-DE" sz="2400"/>
          </a:p>
          <a:p>
            <a:pPr marL="400050" indent="-400050">
              <a:buFont typeface="+mj-lt"/>
              <a:buAutoNum type="romanUcPeriod"/>
            </a:pPr>
            <a:r>
              <a:rPr lang="de-DE" sz="2400"/>
              <a:t>Managementprinzipien</a:t>
            </a:r>
          </a:p>
          <a:p>
            <a:pPr marL="400050" indent="-400050">
              <a:buFont typeface="+mj-lt"/>
              <a:buAutoNum type="romanUcPeriod"/>
            </a:pPr>
            <a:endParaRPr lang="de-DE" sz="2400"/>
          </a:p>
          <a:p>
            <a:pPr marL="400050" indent="-400050">
              <a:buFont typeface="+mj-lt"/>
              <a:buAutoNum type="romanUcPeriod"/>
            </a:pPr>
            <a:r>
              <a:rPr lang="de-DE" sz="2400"/>
              <a:t>Ressourcen für die Informationssicherheit</a:t>
            </a:r>
          </a:p>
          <a:p>
            <a:pPr marL="400050" indent="-400050">
              <a:buFont typeface="+mj-lt"/>
              <a:buAutoNum type="romanUcPeriod"/>
            </a:pPr>
            <a:endParaRPr lang="de-DE" sz="2400"/>
          </a:p>
          <a:p>
            <a:pPr marL="400050" indent="-400050">
              <a:buFont typeface="+mj-lt"/>
              <a:buAutoNum type="romanUcPeriod"/>
            </a:pPr>
            <a:r>
              <a:rPr lang="de-DE" sz="2400"/>
              <a:t>Mitarbeiter im Sicherheitsprozess</a:t>
            </a:r>
          </a:p>
          <a:p>
            <a:pPr marL="400050" indent="-400050">
              <a:buFont typeface="+mj-lt"/>
              <a:buAutoNum type="romanUcPeriod"/>
            </a:pPr>
            <a:endParaRPr lang="de-DE" sz="2400"/>
          </a:p>
          <a:p>
            <a:pPr marL="400050" indent="-400050">
              <a:buFont typeface="+mj-lt"/>
              <a:buAutoNum type="romanUcPeriod"/>
            </a:pPr>
            <a:r>
              <a:rPr lang="de-DE" sz="2400"/>
              <a:t>Der Sicherheitsprozess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F5E489-CC34-4A85-A42D-F0A80BAA3F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71" y="2201789"/>
            <a:ext cx="3929429" cy="30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7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4BA44AEA-10AB-485D-B7C1-2D46A5C7F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87" y="173808"/>
            <a:ext cx="47596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>
                <a:solidFill>
                  <a:prstClr val="black"/>
                </a:solidFill>
                <a:latin typeface="Cambria" panose="02040503050406030204" pitchFamily="18" charset="0"/>
                <a:cs typeface="Arial" charset="0"/>
              </a:rPr>
              <a:t>Management-Prinzipien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D16DA71-8F64-472C-9A32-8112F36EC61A}"/>
              </a:ext>
            </a:extLst>
          </p:cNvPr>
          <p:cNvSpPr txBox="1"/>
          <p:nvPr/>
        </p:nvSpPr>
        <p:spPr>
          <a:xfrm>
            <a:off x="4173116" y="4752223"/>
            <a:ext cx="33486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/>
              <a:t>Aufgaben und Pflichten:</a:t>
            </a:r>
            <a:endParaRPr lang="de-DE" sz="2400" b="1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249A8E-B0FE-4167-A159-534B1E0DD018}"/>
              </a:ext>
            </a:extLst>
          </p:cNvPr>
          <p:cNvSpPr txBox="1"/>
          <p:nvPr/>
        </p:nvSpPr>
        <p:spPr>
          <a:xfrm>
            <a:off x="434235" y="1131045"/>
            <a:ext cx="33486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/>
              <a:t>Definition:</a:t>
            </a:r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7ACBDF-85CE-49AA-9046-A68F24D93F4F}"/>
              </a:ext>
            </a:extLst>
          </p:cNvPr>
          <p:cNvSpPr txBox="1"/>
          <p:nvPr/>
        </p:nvSpPr>
        <p:spPr>
          <a:xfrm>
            <a:off x="437251" y="1587440"/>
            <a:ext cx="1101018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Informationssicherheitsmanagement (IS-Management) ist die Planung und Lenkungsaufgabe zur praktischen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Umsetzung und Sicherstellung der Effektivität eines durchdachten und planmäßigen Sicherheitsprozesses und alle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dafür erforderlichen Sicherheitsmaßnahmen. (Planphase für ein Sicherheitssystem)</a:t>
            </a:r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DB68A23-9F83-4F5D-84B7-F3293B3667DB}"/>
              </a:ext>
            </a:extLst>
          </p:cNvPr>
          <p:cNvSpPr/>
          <p:nvPr/>
        </p:nvSpPr>
        <p:spPr>
          <a:xfrm>
            <a:off x="9029230" y="4294740"/>
            <a:ext cx="2997200" cy="1381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Calibri"/>
              </a:rPr>
              <a:t>Erreichbare Schutzziele setzen</a:t>
            </a:r>
            <a:endParaRPr lang="de-DE">
              <a:cs typeface="Calibri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F6BA766-B798-4ACF-AE16-FA150F15A0E3}"/>
              </a:ext>
            </a:extLst>
          </p:cNvPr>
          <p:cNvSpPr/>
          <p:nvPr/>
        </p:nvSpPr>
        <p:spPr>
          <a:xfrm>
            <a:off x="3099547" y="3128148"/>
            <a:ext cx="2997200" cy="1381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Calibri"/>
              </a:rPr>
              <a:t>IT-Sicherheit kontrollieren und steuern</a:t>
            </a:r>
            <a:endParaRPr lang="de-DE">
              <a:cs typeface="Calibri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CCA8069-A343-4C9B-864E-101204E6EADC}"/>
              </a:ext>
            </a:extLst>
          </p:cNvPr>
          <p:cNvSpPr/>
          <p:nvPr/>
        </p:nvSpPr>
        <p:spPr>
          <a:xfrm>
            <a:off x="125311" y="3981588"/>
            <a:ext cx="3237282" cy="1381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ea typeface="+mn-lt"/>
                <a:cs typeface="+mn-lt"/>
              </a:rPr>
              <a:t>Übernahme der Gesamtverantwortung für IT-Sicherheit</a:t>
            </a:r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D923528-AB86-4F3C-9953-F2ACDE7A67FE}"/>
              </a:ext>
            </a:extLst>
          </p:cNvPr>
          <p:cNvSpPr/>
          <p:nvPr/>
        </p:nvSpPr>
        <p:spPr>
          <a:xfrm>
            <a:off x="1078542" y="5369889"/>
            <a:ext cx="5022241" cy="1381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ea typeface="+mn-lt"/>
                <a:cs typeface="+mn-lt"/>
              </a:rPr>
              <a:t>Rentable IT-Sicherheit einbauen (Sicherheitskosten &lt; Nutzen)</a:t>
            </a:r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00C469A-975E-4BE8-8E8A-2F95DA2D394D}"/>
              </a:ext>
            </a:extLst>
          </p:cNvPr>
          <p:cNvSpPr/>
          <p:nvPr/>
        </p:nvSpPr>
        <p:spPr>
          <a:xfrm>
            <a:off x="6347407" y="5258128"/>
            <a:ext cx="2997200" cy="1381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ea typeface="+mn-lt"/>
                <a:cs typeface="+mn-lt"/>
              </a:rPr>
              <a:t>Vorbildfunktion übernehmen</a:t>
            </a:r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6412C3C-7E79-4A33-AF22-57D756CE85F0}"/>
              </a:ext>
            </a:extLst>
          </p:cNvPr>
          <p:cNvSpPr/>
          <p:nvPr/>
        </p:nvSpPr>
        <p:spPr>
          <a:xfrm>
            <a:off x="6419638" y="3230025"/>
            <a:ext cx="2997200" cy="1381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ea typeface="+mn-lt"/>
                <a:cs typeface="+mn-lt"/>
              </a:rPr>
              <a:t>IT-Sicherheit integrieren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allAtOnce"/>
      <p:bldP spid="8" grpId="0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4BA44AEA-10AB-485D-B7C1-2D46A5C7F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87" y="173808"/>
            <a:ext cx="47596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>
                <a:solidFill>
                  <a:prstClr val="black"/>
                </a:solidFill>
                <a:latin typeface="Cambria" panose="02040503050406030204" pitchFamily="18" charset="0"/>
                <a:cs typeface="Arial" charset="0"/>
              </a:rPr>
              <a:t>Management-Prinzipien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E3BE28-9164-407A-ABEF-2FFE654D62B1}"/>
              </a:ext>
            </a:extLst>
          </p:cNvPr>
          <p:cNvSpPr txBox="1"/>
          <p:nvPr/>
        </p:nvSpPr>
        <p:spPr>
          <a:xfrm>
            <a:off x="436880" y="1168400"/>
            <a:ext cx="39116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>
                <a:solidFill>
                  <a:srgbClr val="1F497D"/>
                </a:solidFill>
                <a:cs typeface="Calibri"/>
              </a:rPr>
              <a:t>Kommunikation und Wissen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72AFF7-9524-4856-8975-34002E7116C6}"/>
              </a:ext>
            </a:extLst>
          </p:cNvPr>
          <p:cNvSpPr txBox="1"/>
          <p:nvPr/>
        </p:nvSpPr>
        <p:spPr>
          <a:xfrm>
            <a:off x="438785" y="1759585"/>
            <a:ext cx="74269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+mn-lt"/>
                <a:cs typeface="+mn-lt"/>
              </a:rPr>
              <a:t>Missverständnisse und Wissensmängel sind die häufigsten Ursachen für auftretende Sicherheitsprobleme.</a:t>
            </a: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B996BB-29D2-4116-B8C8-4FD1E199A334}"/>
              </a:ext>
            </a:extLst>
          </p:cNvPr>
          <p:cNvSpPr txBox="1"/>
          <p:nvPr/>
        </p:nvSpPr>
        <p:spPr>
          <a:xfrm>
            <a:off x="439420" y="2603500"/>
            <a:ext cx="86156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ea typeface="+mn-lt"/>
                <a:cs typeface="+mn-lt"/>
              </a:rPr>
              <a:t>            In allen Bereichen einer Institution muss ein reibungsloser Informations-fluss über Sicherheitsvorkommnisse geschaffen werden.</a:t>
            </a:r>
            <a:endParaRPr lang="de-DE">
              <a:cs typeface="Calibri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6B732F4-83B5-418E-8ECD-D363BBD5BC0D}"/>
              </a:ext>
            </a:extLst>
          </p:cNvPr>
          <p:cNvSpPr/>
          <p:nvPr/>
        </p:nvSpPr>
        <p:spPr>
          <a:xfrm>
            <a:off x="4038644" y="4154370"/>
            <a:ext cx="3505200" cy="13106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504D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AD93306-0F78-4CF8-A576-8E4F34FDE42C}"/>
              </a:ext>
            </a:extLst>
          </p:cNvPr>
          <p:cNvSpPr/>
          <p:nvPr/>
        </p:nvSpPr>
        <p:spPr>
          <a:xfrm>
            <a:off x="254000" y="3418840"/>
            <a:ext cx="2834640" cy="1381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4B8D6A-76E9-4272-ABDB-1876E60752FC}"/>
              </a:ext>
            </a:extLst>
          </p:cNvPr>
          <p:cNvSpPr txBox="1"/>
          <p:nvPr/>
        </p:nvSpPr>
        <p:spPr>
          <a:xfrm>
            <a:off x="386715" y="3902075"/>
            <a:ext cx="2895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chemeClr val="bg1"/>
                </a:solidFill>
                <a:cs typeface="Calibri"/>
              </a:rPr>
              <a:t>Bericht an Leitungsebene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0BF4649-5CF5-4A1A-8A4A-D10F8F37AA03}"/>
              </a:ext>
            </a:extLst>
          </p:cNvPr>
          <p:cNvSpPr/>
          <p:nvPr/>
        </p:nvSpPr>
        <p:spPr>
          <a:xfrm>
            <a:off x="255270" y="5116830"/>
            <a:ext cx="2997200" cy="1381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D31AFCC-C36D-4E0E-A535-DC2B69FAA96D}"/>
              </a:ext>
            </a:extLst>
          </p:cNvPr>
          <p:cNvSpPr txBox="1"/>
          <p:nvPr/>
        </p:nvSpPr>
        <p:spPr>
          <a:xfrm>
            <a:off x="814705" y="56203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bg1"/>
                </a:solidFill>
              </a:rPr>
              <a:t>Informationsfluss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E858979-24BF-4908-B74D-598B300949DE}"/>
              </a:ext>
            </a:extLst>
          </p:cNvPr>
          <p:cNvSpPr/>
          <p:nvPr/>
        </p:nvSpPr>
        <p:spPr>
          <a:xfrm>
            <a:off x="8221980" y="3340100"/>
            <a:ext cx="283464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E6E90F-8A13-44AF-8A82-4E8EED81A3AF}"/>
              </a:ext>
            </a:extLst>
          </p:cNvPr>
          <p:cNvSpPr txBox="1"/>
          <p:nvPr/>
        </p:nvSpPr>
        <p:spPr>
          <a:xfrm>
            <a:off x="8629015" y="3599815"/>
            <a:ext cx="38404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Klassifikation von</a:t>
            </a:r>
          </a:p>
          <a:p>
            <a:r>
              <a:rPr lang="de-DE">
                <a:solidFill>
                  <a:schemeClr val="bg1"/>
                </a:solidFill>
              </a:rPr>
              <a:t>Informationen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D89025B-742E-4061-9A7B-BDF21CB5C6BF}"/>
              </a:ext>
            </a:extLst>
          </p:cNvPr>
          <p:cNvSpPr/>
          <p:nvPr/>
        </p:nvSpPr>
        <p:spPr>
          <a:xfrm>
            <a:off x="8141970" y="5119370"/>
            <a:ext cx="2997200" cy="1381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614C607-3BE0-47BA-AD3B-62C65AA70D37}"/>
              </a:ext>
            </a:extLst>
          </p:cNvPr>
          <p:cNvCxnSpPr/>
          <p:nvPr/>
        </p:nvCxnSpPr>
        <p:spPr>
          <a:xfrm>
            <a:off x="3001645" y="4307204"/>
            <a:ext cx="1117600" cy="406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01FF16C-C2DF-4970-AB63-1B58F33720E2}"/>
              </a:ext>
            </a:extLst>
          </p:cNvPr>
          <p:cNvCxnSpPr/>
          <p:nvPr/>
        </p:nvCxnSpPr>
        <p:spPr>
          <a:xfrm flipH="1">
            <a:off x="7167880" y="4185920"/>
            <a:ext cx="1595120" cy="4572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B6A6E68-4134-460D-B718-968FBBEFDDAB}"/>
              </a:ext>
            </a:extLst>
          </p:cNvPr>
          <p:cNvCxnSpPr/>
          <p:nvPr/>
        </p:nvCxnSpPr>
        <p:spPr>
          <a:xfrm>
            <a:off x="7361555" y="5121275"/>
            <a:ext cx="965200" cy="7924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1BB2EDC-8B79-40C4-90A3-65367F97C2A8}"/>
              </a:ext>
            </a:extLst>
          </p:cNvPr>
          <p:cNvCxnSpPr/>
          <p:nvPr/>
        </p:nvCxnSpPr>
        <p:spPr>
          <a:xfrm flipH="1">
            <a:off x="2729230" y="5132070"/>
            <a:ext cx="1493520" cy="8534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ED3C7CD-43D8-4D31-83AF-E0B89722F404}"/>
              </a:ext>
            </a:extLst>
          </p:cNvPr>
          <p:cNvSpPr txBox="1"/>
          <p:nvPr/>
        </p:nvSpPr>
        <p:spPr>
          <a:xfrm>
            <a:off x="8795385" y="56254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bg1"/>
                </a:solidFill>
                <a:cs typeface="Calibri"/>
              </a:rPr>
              <a:t>Dokumentation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9027EF3D-6553-41AB-9611-62D6D53E2D5E}"/>
              </a:ext>
            </a:extLst>
          </p:cNvPr>
          <p:cNvSpPr/>
          <p:nvPr/>
        </p:nvSpPr>
        <p:spPr>
          <a:xfrm>
            <a:off x="557276" y="2658364"/>
            <a:ext cx="5080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275B4B3-F9C9-408F-98CF-584D967C1A85}"/>
              </a:ext>
            </a:extLst>
          </p:cNvPr>
          <p:cNvSpPr txBox="1"/>
          <p:nvPr/>
        </p:nvSpPr>
        <p:spPr>
          <a:xfrm>
            <a:off x="5059680" y="448056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800" b="1">
                <a:solidFill>
                  <a:schemeClr val="bg1"/>
                </a:solidFill>
                <a:cs typeface="Calibri"/>
              </a:rPr>
              <a:t>Aspekte</a:t>
            </a:r>
          </a:p>
        </p:txBody>
      </p:sp>
    </p:spTree>
    <p:extLst>
      <p:ext uri="{BB962C8B-B14F-4D97-AF65-F5344CB8AC3E}">
        <p14:creationId xmlns:p14="http://schemas.microsoft.com/office/powerpoint/2010/main" val="88224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4BA44AEA-10AB-485D-B7C1-2D46A5C7F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87" y="173808"/>
            <a:ext cx="47596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>
                <a:solidFill>
                  <a:prstClr val="black"/>
                </a:solidFill>
                <a:latin typeface="Cambria" panose="02040503050406030204" pitchFamily="18" charset="0"/>
                <a:cs typeface="Arial" charset="0"/>
              </a:rPr>
              <a:t>Management-Prinzipien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B707E275-B104-4468-9B0F-114B0AAC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617470"/>
            <a:ext cx="5981699" cy="3369059"/>
          </a:xfrm>
          <a:prstGeom prst="rect">
            <a:avLst/>
          </a:prstGeom>
        </p:spPr>
      </p:pic>
      <p:pic>
        <p:nvPicPr>
          <p:cNvPr id="2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7B4E3C37-438C-42BB-AF9B-340B4146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17" y="2511523"/>
            <a:ext cx="3370106" cy="1848030"/>
          </a:xfrm>
          <a:prstGeom prst="rect">
            <a:avLst/>
          </a:prstGeom>
        </p:spPr>
      </p:pic>
      <p:pic>
        <p:nvPicPr>
          <p:cNvPr id="9" name="Grafik 9" descr="Ein Bild, das Pfeil enthält.&#10;&#10;Beschreibung automatisch generiert.">
            <a:extLst>
              <a:ext uri="{FF2B5EF4-FFF2-40B4-BE49-F238E27FC236}">
                <a16:creationId xmlns:a16="http://schemas.microsoft.com/office/drawing/2014/main" id="{155B8944-ECCF-41FA-BF22-5F9179527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925" y="3148542"/>
            <a:ext cx="8191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9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4BA44AEA-10AB-485D-B7C1-2D46A5C7F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87" y="173808"/>
            <a:ext cx="81880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>
                <a:solidFill>
                  <a:prstClr val="black"/>
                </a:solidFill>
                <a:latin typeface="Cambria" panose="02040503050406030204" pitchFamily="18" charset="0"/>
                <a:cs typeface="Arial" charset="0"/>
              </a:rPr>
              <a:t>Ressourcen für die Informationssicherheit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3BD25D5-3940-4FB4-9125-C1B4E84C46EB}"/>
              </a:ext>
            </a:extLst>
          </p:cNvPr>
          <p:cNvSpPr txBox="1"/>
          <p:nvPr/>
        </p:nvSpPr>
        <p:spPr>
          <a:xfrm>
            <a:off x="0" y="1859280"/>
            <a:ext cx="121920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u="sng">
                <a:cs typeface="Calibri"/>
              </a:rPr>
              <a:t>Ressourcen: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Calibri"/>
              </a:rPr>
              <a:t>Einhaltung eines bestimmten Sicherheitsniveaus erfordert: zeitliche, finanzielle und personelle Ressourcen</a:t>
            </a:r>
          </a:p>
          <a:p>
            <a:endParaRPr lang="de-DE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u="sng">
                <a:cs typeface="Calibri"/>
              </a:rPr>
              <a:t>Finanzielle Ressourcen:</a:t>
            </a:r>
          </a:p>
          <a:p>
            <a:pPr lvl="1"/>
            <a:r>
              <a:rPr lang="de-DE">
                <a:cs typeface="Calibri"/>
              </a:rPr>
              <a:t>-&gt; sollte eine Kosten-Nutzen-Schätzung durchgeführt werden</a:t>
            </a:r>
          </a:p>
          <a:p>
            <a:pPr lvl="1"/>
            <a:endParaRPr lang="de-DE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u="sng">
                <a:cs typeface="Calibri"/>
              </a:rPr>
              <a:t>Personelle Ressourcen:</a:t>
            </a:r>
          </a:p>
          <a:p>
            <a:pPr lvl="1"/>
            <a:r>
              <a:rPr lang="de-DE">
                <a:cs typeface="Calibri"/>
              </a:rPr>
              <a:t>-&gt; Investitionen sollten eher in personelle Ressourcen getätigt werden, da Technik alleine keine Probleme löst.     </a:t>
            </a: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u="sng">
                <a:cs typeface="Calibri"/>
              </a:rPr>
              <a:t>Zeitliche Ressourcen:</a:t>
            </a:r>
          </a:p>
          <a:p>
            <a:pPr lvl="1"/>
            <a:r>
              <a:rPr lang="de-DE">
                <a:cs typeface="Calibri"/>
              </a:rPr>
              <a:t>-&gt; institutionseigene Sicherheitsexperten fehlt die Zeit, um alle Einflussfaktoren und Rahmenbedingungen zu analysieren</a:t>
            </a: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493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4BA44AEA-10AB-485D-B7C1-2D46A5C7F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87" y="173808"/>
            <a:ext cx="66082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>
                <a:solidFill>
                  <a:prstClr val="black"/>
                </a:solidFill>
                <a:latin typeface="Cambria" panose="02040503050406030204" pitchFamily="18" charset="0"/>
                <a:cs typeface="Arial" charset="0"/>
              </a:rPr>
              <a:t>Mitarbeiter im Sicherheitsprozess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58B312-EF69-4FA2-87CC-93FBE9FE75CF}"/>
              </a:ext>
            </a:extLst>
          </p:cNvPr>
          <p:cNvSpPr txBox="1"/>
          <p:nvPr/>
        </p:nvSpPr>
        <p:spPr>
          <a:xfrm>
            <a:off x="441434" y="1584435"/>
            <a:ext cx="1083616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000" u="sng">
                <a:ea typeface="+mn-lt"/>
                <a:cs typeface="+mn-lt"/>
              </a:rPr>
              <a:t>Grundlagen</a:t>
            </a:r>
            <a:r>
              <a:rPr lang="de-DE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Informationssicherheit betrifft ohne Ausnahme alle Mitarbeiter</a:t>
            </a:r>
            <a:endParaRPr lang="de-DE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Sensibilisierung für Informationssicherheit</a:t>
            </a:r>
          </a:p>
          <a:p>
            <a:pPr marL="74295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Schulungen der Mitarbeiter sowie aller Führungskräfte</a:t>
            </a:r>
          </a:p>
          <a:p>
            <a:pPr marL="74295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Richtiger Umgang mit Sicherheitsmechanismen und Kenntnisse über deren Zweck</a:t>
            </a:r>
          </a:p>
          <a:p>
            <a:pPr marL="74295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Verpflichtung zur Einhaltung aller relevanten Gesetze, Vorschriften und Regelungen</a:t>
            </a:r>
          </a:p>
          <a:p>
            <a:pPr marL="74295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Melden von Sicherheitsvorfall / -verdacht</a:t>
            </a:r>
          </a:p>
          <a:p>
            <a:pPr marL="285750" indent="-285750">
              <a:buFont typeface="Arial"/>
              <a:buChar char="•"/>
            </a:pPr>
            <a:endParaRPr lang="de-DE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2000" u="sng">
                <a:ea typeface="+mn-lt"/>
                <a:cs typeface="+mn-lt"/>
              </a:rPr>
              <a:t>Neue Mitarbeiter / neue Aufgaben für Mitarbeiter:</a:t>
            </a:r>
          </a:p>
          <a:p>
            <a:pPr marL="74295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Gründliche Einarbeitung und gegebenenfalls Ausbildung</a:t>
            </a:r>
          </a:p>
          <a:p>
            <a:pPr marL="285750" indent="-285750">
              <a:buFont typeface="Arial"/>
              <a:buChar char="•"/>
            </a:pPr>
            <a:endParaRPr lang="de-DE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2000" u="sng">
                <a:ea typeface="+mn-lt"/>
                <a:cs typeface="+mn-lt"/>
              </a:rPr>
              <a:t>Entlassung von Mitarbeitern / Änderungen in der Zuständigkeit:</a:t>
            </a:r>
          </a:p>
          <a:p>
            <a:pPr marL="74295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Entzug von Berechtigungen</a:t>
            </a:r>
          </a:p>
          <a:p>
            <a:pPr marL="74295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Rückgabe von Schlüsseln und Ausweisen</a:t>
            </a:r>
          </a:p>
        </p:txBody>
      </p:sp>
    </p:spTree>
    <p:extLst>
      <p:ext uri="{BB962C8B-B14F-4D97-AF65-F5344CB8AC3E}">
        <p14:creationId xmlns:p14="http://schemas.microsoft.com/office/powerpoint/2010/main" val="28648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4BA44AEA-10AB-485D-B7C1-2D46A5C7F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87" y="173808"/>
            <a:ext cx="4541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>
                <a:solidFill>
                  <a:prstClr val="black"/>
                </a:solidFill>
                <a:latin typeface="Cambria" panose="02040503050406030204" pitchFamily="18" charset="0"/>
                <a:cs typeface="Arial" charset="0"/>
              </a:rPr>
              <a:t>Der Sicherheitsprozess</a:t>
            </a: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D8705AE4-0102-47A7-A6D3-BC66A75A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46554"/>
            <a:ext cx="6507077" cy="4407720"/>
          </a:xfrm>
          <a:prstGeom prst="rect">
            <a:avLst/>
          </a:prstGeom>
        </p:spPr>
      </p:pic>
      <p:pic>
        <p:nvPicPr>
          <p:cNvPr id="5" name="Grafik 5" descr="Ein Bild, das Text, Geschirr, Teller enthält.&#10;&#10;Beschreibung automatisch generiert.">
            <a:extLst>
              <a:ext uri="{FF2B5EF4-FFF2-40B4-BE49-F238E27FC236}">
                <a16:creationId xmlns:a16="http://schemas.microsoft.com/office/drawing/2014/main" id="{996449ED-B9FE-416D-AA6E-961B936D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799" y="2828028"/>
            <a:ext cx="5919717" cy="33445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8E8811-17EE-46EF-BBB2-4470E46A1514}"/>
              </a:ext>
            </a:extLst>
          </p:cNvPr>
          <p:cNvSpPr txBox="1"/>
          <p:nvPr/>
        </p:nvSpPr>
        <p:spPr>
          <a:xfrm>
            <a:off x="6978650" y="3232150"/>
            <a:ext cx="43561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Leitlinie besteht aus: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Sicherheitsziele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Sicherheitsniveau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Motivation für Informationssicherheit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Maßnahmen und Strukturen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Jeder Mitarbeiter sollte die Inhalte der Leitlinie kennen und nachvollziehen können</a:t>
            </a:r>
          </a:p>
        </p:txBody>
      </p:sp>
    </p:spTree>
    <p:extLst>
      <p:ext uri="{BB962C8B-B14F-4D97-AF65-F5344CB8AC3E}">
        <p14:creationId xmlns:p14="http://schemas.microsoft.com/office/powerpoint/2010/main" val="69886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4BA44AEA-10AB-485D-B7C1-2D46A5C7F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87" y="173808"/>
            <a:ext cx="4541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>
                <a:solidFill>
                  <a:prstClr val="black"/>
                </a:solidFill>
                <a:latin typeface="Cambria" panose="02040503050406030204" pitchFamily="18" charset="0"/>
                <a:cs typeface="Arial" charset="0"/>
              </a:rPr>
              <a:t>Der Sicherheitsprozess</a:t>
            </a:r>
          </a:p>
        </p:txBody>
      </p:sp>
      <p:pic>
        <p:nvPicPr>
          <p:cNvPr id="2" name="Grafik 2" descr="Ein Bild, das Text, Geschirr, Teller enthält.&#10;&#10;Beschreibung automatisch generiert.">
            <a:extLst>
              <a:ext uri="{FF2B5EF4-FFF2-40B4-BE49-F238E27FC236}">
                <a16:creationId xmlns:a16="http://schemas.microsoft.com/office/drawing/2014/main" id="{99F61F3C-092C-49EE-A4F9-12C4E134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1294347"/>
            <a:ext cx="5314950" cy="30055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DB00E86-AD42-4213-8CF2-A38A548684AC}"/>
              </a:ext>
            </a:extLst>
          </p:cNvPr>
          <p:cNvSpPr txBox="1"/>
          <p:nvPr/>
        </p:nvSpPr>
        <p:spPr>
          <a:xfrm>
            <a:off x="996950" y="2127250"/>
            <a:ext cx="101917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Festlegung von Organisationsstrukturen (z.B. Abteilungen, Gruppen)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Definition von Rollen und Aufgaben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Informationssicherheitsbeauftragter (ISB) als Stabstelle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Auf Leitungsebene sollte man einen Manager haben der an den ISB berichtet, der mit der Informationssicherheit beauftragt ist</a:t>
            </a:r>
          </a:p>
        </p:txBody>
      </p:sp>
    </p:spTree>
    <p:extLst>
      <p:ext uri="{BB962C8B-B14F-4D97-AF65-F5344CB8AC3E}">
        <p14:creationId xmlns:p14="http://schemas.microsoft.com/office/powerpoint/2010/main" val="28131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0">
            <a:extLst>
              <a:ext uri="{FF2B5EF4-FFF2-40B4-BE49-F238E27FC236}">
                <a16:creationId xmlns:a16="http://schemas.microsoft.com/office/drawing/2014/main" id="{4BA44AEA-10AB-485D-B7C1-2D46A5C7F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87" y="173808"/>
            <a:ext cx="4541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b="1">
                <a:solidFill>
                  <a:prstClr val="black"/>
                </a:solidFill>
                <a:latin typeface="Cambria" panose="02040503050406030204" pitchFamily="18" charset="0"/>
                <a:cs typeface="Arial" charset="0"/>
              </a:rPr>
              <a:t>Der Sicherheitsprozess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1C37B7-3254-4607-994B-4E1C2511B6FF}"/>
              </a:ext>
            </a:extLst>
          </p:cNvPr>
          <p:cNvSpPr txBox="1"/>
          <p:nvPr/>
        </p:nvSpPr>
        <p:spPr>
          <a:xfrm>
            <a:off x="523374" y="1425742"/>
            <a:ext cx="796691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b="1">
              <a:ea typeface="+mn-lt"/>
              <a:cs typeface="+mn-lt"/>
            </a:endParaRPr>
          </a:p>
          <a:p>
            <a:endParaRPr lang="de-DE" b="1">
              <a:ea typeface="+mn-lt"/>
              <a:cs typeface="+mn-lt"/>
            </a:endParaRPr>
          </a:p>
          <a:p>
            <a:endParaRPr lang="de-DE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Verstehen, wie die Erfüllung von Aufgaben und Geschäftsprozessen von der Vertraulichkeit, Integrität und Verfügbarkeit der Informationen abhängt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Calibri"/>
              </a:rPr>
              <a:t>Risikoanalyse welche Bedrohungen gibt es?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Calibri"/>
              </a:rPr>
              <a:t>Wie soll man mit den Risiken umgehen?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Auswahl von Sicherheitsmaßnahmen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Realisierungsplan erstellen</a:t>
            </a: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>
                <a:cs typeface="Calibri"/>
              </a:rPr>
              <a:t>Nicht zeitlich begrenzt sondern kontinuierlich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Calibri"/>
              </a:rPr>
              <a:t>Wirksamkeit muss stetig überprüft werden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Calibri"/>
              </a:rPr>
              <a:t>Durch </a:t>
            </a:r>
            <a:r>
              <a:rPr lang="de-DE" err="1">
                <a:cs typeface="Calibri"/>
              </a:rPr>
              <a:t>z.B</a:t>
            </a:r>
            <a:r>
              <a:rPr lang="de-DE">
                <a:cs typeface="Calibri"/>
              </a:rPr>
              <a:t> Audits und </a:t>
            </a:r>
            <a:r>
              <a:rPr lang="de-DE">
                <a:ea typeface="+mn-lt"/>
                <a:cs typeface="+mn-lt"/>
              </a:rPr>
              <a:t>Sensibilisierungsmaßnahmen</a:t>
            </a: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B1A08B74-43A9-404B-AD5A-E20593E9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41" y="1421515"/>
            <a:ext cx="5520489" cy="325288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0453B537-0257-4900-A07C-7E865989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743" y="4231171"/>
            <a:ext cx="5520490" cy="320709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8DBA0F2-683F-4959-BCCD-24A854D44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242" y="878441"/>
            <a:ext cx="3334752" cy="28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022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gueltig_bis xmlns="1dd69248-66f9-453d-8211-ae5ae34a4b30">2028-12-31T12:00:00+00:00</msg_gueltig_bis>
    <msg_gueltig_ab xmlns="1dd69248-66f9-453d-8211-ae5ae34a4b30">2022-02-15T12:00:00+00:00</msg_gueltig_ab>
    <msg_Kommentar xmlns="1dd69248-66f9-453d-8211-ae5ae34a4b30">Neues Dokument erstellt.</msg_Kommentar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C617BC68DFD14CB5826F06CB77A1EF" ma:contentTypeVersion="9" ma:contentTypeDescription="Ein neues Dokument erstellen." ma:contentTypeScope="" ma:versionID="83242b41bda8776749a35a9324f23277">
  <xsd:schema xmlns:xsd="http://www.w3.org/2001/XMLSchema" xmlns:xs="http://www.w3.org/2001/XMLSchema" xmlns:p="http://schemas.microsoft.com/office/2006/metadata/properties" xmlns:ns2="913b1175-0a67-4be9-9aa5-075878d229d1" xmlns:ns3="6ecdd671-ac84-4455-b93a-d8a83c05bb50" targetNamespace="http://schemas.microsoft.com/office/2006/metadata/properties" ma:root="true" ma:fieldsID="f3bdab1aaa70d4a18331a2e68f9e18c6" ns2:_="" ns3:_="">
    <xsd:import namespace="913b1175-0a67-4be9-9aa5-075878d229d1"/>
    <xsd:import namespace="6ecdd671-ac84-4455-b93a-d8a83c05bb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b1175-0a67-4be9-9aa5-075878d229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cdd671-ac84-4455-b93a-d8a83c05bb5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4F4DF1-7334-4DC7-9938-E3F4ADF54C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BB658D-0160-45AC-A8B8-B7345797D9C5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customXml/itemProps3.xml><?xml version="1.0" encoding="utf-8"?>
<ds:datastoreItem xmlns:ds="http://schemas.openxmlformats.org/officeDocument/2006/customXml" ds:itemID="{869FAE0F-F65C-4FEB-86E6-3B9FFA0C54D9}">
  <ds:schemaRefs>
    <ds:schemaRef ds:uri="6ecdd671-ac84-4455-b93a-d8a83c05bb50"/>
    <ds:schemaRef ds:uri="913b1175-0a67-4be9-9aa5-075878d229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Breitbild</PresentationFormat>
  <Paragraphs>92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Lisa Holub</dc:creator>
  <cp:lastModifiedBy>Marius</cp:lastModifiedBy>
  <cp:revision>359</cp:revision>
  <dcterms:created xsi:type="dcterms:W3CDTF">2019-10-28T13:17:37Z</dcterms:created>
  <dcterms:modified xsi:type="dcterms:W3CDTF">2022-02-15T07:15:10Z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0x0101001AC617BC68DFD14CB5826F06CB77A1EF</vt:lpwstr>
  </property>
  <property fmtid="{D5CDD505-2E9C-101B-9397-08002B2CF9AE}" pid="3" name="msg_AssistantVisibility">
    <vt:bool>false</vt:bool>
  </property>
  <property fmtid="{D5CDD505-2E9C-101B-9397-08002B2CF9AE}" pid="4" name="msg_DueDateChanged">
    <vt:filetime>2022-02-15T06:31:24Z</vt:filetime>
  </property>
</Properties>
</file>