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21"/>
    </p:embeddedFont>
    <p:embeddedFont>
      <p:font typeface="Arimo" charset="1" panose="020B0604020202020204"/>
      <p:regular r:id="rId23"/>
    </p:embeddedFont>
    <p:embeddedFont>
      <p:font typeface="Arimo Bold" charset="1" panose="020B0704020202020204"/>
      <p:regular r:id="rId24"/>
    </p:embeddedFont>
    <p:embeddedFont>
      <p:font typeface="Arimo Italics" charset="1" panose="020B060402020209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35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3705" y="2096449"/>
            <a:ext cx="12929436" cy="6018807"/>
            <a:chOff x="0" y="0"/>
            <a:chExt cx="17239248" cy="802507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7239248" cy="4876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Personality Prediction Using Social &amp; Behavioral Traits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134837"/>
              <a:ext cx="14767826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u="none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Aristo Ayako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300965"/>
              <a:ext cx="12208794" cy="72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00"/>
                </a:lnSpc>
              </a:pPr>
              <a:r>
                <a:rPr lang="en-US" b="true" sz="2600">
                  <a:solidFill>
                    <a:srgbClr val="15161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5/09/2025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name="Group 11" id="11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1900754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31900754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85974" y="677316"/>
            <a:ext cx="12808298" cy="81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7"/>
              </a:lnSpc>
            </a:pPr>
            <a:r>
              <a:rPr lang="en-US" sz="4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Prediction Model (Simple Dashboard)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5974" y="1898302"/>
            <a:ext cx="16516052" cy="41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7709" indent="-228854" lvl="1">
              <a:lnSpc>
                <a:spcPts val="3487"/>
              </a:lnSpc>
              <a:buFont typeface="Arial"/>
              <a:buChar char="•"/>
            </a:pPr>
            <a:r>
              <a:rPr lang="en-US" sz="212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Simple interactive tool with sliders and dropdowns that users can input personal traits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5974" y="2587972"/>
            <a:ext cx="16516052" cy="41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7709" indent="-228854" lvl="1">
              <a:lnSpc>
                <a:spcPts val="3487"/>
              </a:lnSpc>
              <a:buFont typeface="Arial"/>
              <a:buChar char="•"/>
            </a:pPr>
            <a:r>
              <a:rPr lang="en-US" sz="212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model outputs the predicted personality type (Introvert/Extrovert) and probability scores for each class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85974" y="3600599"/>
            <a:ext cx="6404149" cy="6153326"/>
            <a:chOff x="0" y="0"/>
            <a:chExt cx="7838083" cy="7531100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7838059" cy="7531100"/>
            </a:xfrm>
            <a:custGeom>
              <a:avLst/>
              <a:gdLst/>
              <a:ahLst/>
              <a:cxnLst/>
              <a:rect r="r" b="b" t="t" l="l"/>
              <a:pathLst>
                <a:path h="7531100" w="7838059">
                  <a:moveTo>
                    <a:pt x="0" y="0"/>
                  </a:moveTo>
                  <a:lnTo>
                    <a:pt x="7838059" y="0"/>
                  </a:lnTo>
                  <a:lnTo>
                    <a:pt x="7838059" y="7531100"/>
                  </a:lnTo>
                  <a:lnTo>
                    <a:pt x="0" y="7531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" r="0" b="-13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881640" y="3696860"/>
            <a:ext cx="9377660" cy="85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7709" indent="-228854" lvl="1">
              <a:lnSpc>
                <a:spcPts val="3487"/>
              </a:lnSpc>
              <a:buFont typeface="Arial"/>
              <a:buChar char="•"/>
            </a:pPr>
            <a:r>
              <a:rPr lang="en-US" sz="212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dashboard allows real-time personality predictions based on individual inputs, making the analysis dynamic and interactive.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81640" y="5206573"/>
            <a:ext cx="9377660" cy="85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7709" indent="-228854" lvl="1">
              <a:lnSpc>
                <a:spcPts val="3487"/>
              </a:lnSpc>
              <a:buFont typeface="Arial"/>
              <a:buChar char="•"/>
            </a:pPr>
            <a:r>
              <a:rPr lang="en-US" sz="212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model gives clear, easy-to-understand predictions, but it leans too much on a few key factors and may miss more complex patterns.</a:t>
            </a:r>
          </a:p>
        </p:txBody>
      </p:sp>
    </p:spTree>
  </p:cSld>
  <p:clrMapOvr>
    <a:masterClrMapping/>
  </p:clrMapOvr>
  <p:transition spd="med">
    <p:cover dir="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92237" y="2921848"/>
            <a:ext cx="5961012" cy="5961012"/>
            <a:chOff x="0" y="0"/>
            <a:chExt cx="3810000" cy="3810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381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1629072"/>
            <a:ext cx="7088237" cy="92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61920" y="3119140"/>
            <a:ext cx="10141741" cy="16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1941" indent="-185970" lvl="1">
              <a:lnSpc>
                <a:spcPts val="4016"/>
              </a:lnSpc>
              <a:buFont typeface="Arial"/>
              <a:buChar char="•"/>
            </a:pPr>
            <a:r>
              <a:rPr lang="en-US" sz="2466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Introverts and extroverts show clear differences in social behavior, with time spent alone, social event attendance, and posting habits being strong separators.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61920" y="4765188"/>
            <a:ext cx="10141741" cy="113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1941" indent="-185970" lvl="1">
              <a:lnSpc>
                <a:spcPts val="4016"/>
              </a:lnSpc>
              <a:buFont typeface="Arial"/>
              <a:buChar char="•"/>
            </a:pPr>
            <a:r>
              <a:rPr lang="en-US" sz="2466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Stage fear and feeling drained after socializing emerged as the most powerful indicators of personality type.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61920" y="6204605"/>
            <a:ext cx="10141741" cy="16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1941" indent="-185970" lvl="1">
              <a:lnSpc>
                <a:spcPts val="4016"/>
              </a:lnSpc>
              <a:buFont typeface="Arial"/>
              <a:buChar char="•"/>
            </a:pPr>
            <a:r>
              <a:rPr lang="en-US" sz="2466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logistic regression model provides an accessible and interpretable way to predict personality type with reasonable accuracy.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61920" y="7545853"/>
            <a:ext cx="10141741" cy="16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1941" indent="-185970" lvl="1">
              <a:lnSpc>
                <a:spcPts val="4016"/>
              </a:lnSpc>
              <a:buFont typeface="Arial"/>
              <a:buChar char="•"/>
            </a:pPr>
            <a:r>
              <a:rPr lang="en-US" sz="2466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Outliers in numeric features remind us that personality is not always binary — some individuals display ambivert traits.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127623" y="1028700"/>
            <a:ext cx="12032754" cy="8415784"/>
            <a:chOff x="0" y="0"/>
            <a:chExt cx="16043672" cy="11221045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16043656" cy="11221085"/>
            </a:xfrm>
            <a:custGeom>
              <a:avLst/>
              <a:gdLst/>
              <a:ahLst/>
              <a:cxnLst/>
              <a:rect r="r" b="b" t="t" l="l"/>
              <a:pathLst>
                <a:path h="11221085" w="16043656">
                  <a:moveTo>
                    <a:pt x="0" y="0"/>
                  </a:moveTo>
                  <a:lnTo>
                    <a:pt x="16043656" y="0"/>
                  </a:lnTo>
                  <a:lnTo>
                    <a:pt x="16043656" y="11221085"/>
                  </a:lnTo>
                  <a:lnTo>
                    <a:pt x="0" y="11221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6" r="0" b="-36"/>
              </a:stretch>
            </a:blipFill>
          </p:spPr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78235" y="717054"/>
            <a:ext cx="6273552" cy="803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Overview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3472" y="2017216"/>
            <a:ext cx="574030" cy="574030"/>
            <a:chOff x="0" y="0"/>
            <a:chExt cx="765373" cy="7653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752729" cy="752729"/>
            </a:xfrm>
            <a:custGeom>
              <a:avLst/>
              <a:gdLst/>
              <a:ahLst/>
              <a:cxnLst/>
              <a:rect r="r" b="b" t="t" l="l"/>
              <a:pathLst>
                <a:path h="752729" w="75272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37489" y="0"/>
                  </a:lnTo>
                  <a:cubicBezTo>
                    <a:pt x="745871" y="0"/>
                    <a:pt x="752729" y="6858"/>
                    <a:pt x="752729" y="15240"/>
                  </a:cubicBezTo>
                  <a:lnTo>
                    <a:pt x="752729" y="737489"/>
                  </a:lnTo>
                  <a:cubicBezTo>
                    <a:pt x="752729" y="745871"/>
                    <a:pt x="745871" y="752729"/>
                    <a:pt x="737489" y="752729"/>
                  </a:cubicBezTo>
                  <a:lnTo>
                    <a:pt x="15240" y="752729"/>
                  </a:lnTo>
                  <a:cubicBezTo>
                    <a:pt x="6858" y="752729"/>
                    <a:pt x="0" y="745871"/>
                    <a:pt x="0" y="73748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5429" cy="765429"/>
            </a:xfrm>
            <a:custGeom>
              <a:avLst/>
              <a:gdLst/>
              <a:ahLst/>
              <a:cxnLst/>
              <a:rect r="r" b="b" t="t" l="l"/>
              <a:pathLst>
                <a:path h="765429" w="76542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43839" y="0"/>
                  </a:lnTo>
                  <a:lnTo>
                    <a:pt x="743839" y="6350"/>
                  </a:lnTo>
                  <a:lnTo>
                    <a:pt x="743839" y="0"/>
                  </a:lnTo>
                  <a:cubicBezTo>
                    <a:pt x="755777" y="0"/>
                    <a:pt x="765429" y="9652"/>
                    <a:pt x="765429" y="21590"/>
                  </a:cubicBezTo>
                  <a:lnTo>
                    <a:pt x="759079" y="21590"/>
                  </a:lnTo>
                  <a:lnTo>
                    <a:pt x="765429" y="21590"/>
                  </a:lnTo>
                  <a:lnTo>
                    <a:pt x="765429" y="743839"/>
                  </a:lnTo>
                  <a:lnTo>
                    <a:pt x="759079" y="743839"/>
                  </a:lnTo>
                  <a:lnTo>
                    <a:pt x="765429" y="743839"/>
                  </a:lnTo>
                  <a:cubicBezTo>
                    <a:pt x="765429" y="755777"/>
                    <a:pt x="755777" y="765429"/>
                    <a:pt x="743839" y="765429"/>
                  </a:cubicBezTo>
                  <a:lnTo>
                    <a:pt x="743839" y="759079"/>
                  </a:lnTo>
                  <a:lnTo>
                    <a:pt x="743839" y="765429"/>
                  </a:lnTo>
                  <a:lnTo>
                    <a:pt x="21590" y="765429"/>
                  </a:lnTo>
                  <a:lnTo>
                    <a:pt x="21590" y="759079"/>
                  </a:lnTo>
                  <a:lnTo>
                    <a:pt x="21590" y="765429"/>
                  </a:lnTo>
                  <a:cubicBezTo>
                    <a:pt x="9652" y="765429"/>
                    <a:pt x="0" y="755777"/>
                    <a:pt x="0" y="74383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43839"/>
                  </a:lnTo>
                  <a:lnTo>
                    <a:pt x="6350" y="743839"/>
                  </a:lnTo>
                  <a:lnTo>
                    <a:pt x="12700" y="743839"/>
                  </a:lnTo>
                  <a:cubicBezTo>
                    <a:pt x="12700" y="748792"/>
                    <a:pt x="16637" y="752729"/>
                    <a:pt x="21590" y="752729"/>
                  </a:cubicBezTo>
                  <a:lnTo>
                    <a:pt x="743839" y="752729"/>
                  </a:lnTo>
                  <a:cubicBezTo>
                    <a:pt x="748792" y="752729"/>
                    <a:pt x="752729" y="748792"/>
                    <a:pt x="752729" y="743839"/>
                  </a:cubicBezTo>
                  <a:lnTo>
                    <a:pt x="752729" y="21590"/>
                  </a:lnTo>
                  <a:cubicBezTo>
                    <a:pt x="752729" y="16637"/>
                    <a:pt x="748792" y="12700"/>
                    <a:pt x="74383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72220" y="2126084"/>
            <a:ext cx="376386" cy="41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3664" y="2098625"/>
            <a:ext cx="3136701" cy="40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3664" y="2555528"/>
            <a:ext cx="7293471" cy="89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Predict </a:t>
            </a:r>
            <a:r>
              <a:rPr lang="en-US" sz="1937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Personality Type</a:t>
            </a: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(Introvert vs Extrovert) from behavioral and social traits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78235" y="4132584"/>
            <a:ext cx="574030" cy="574030"/>
            <a:chOff x="0" y="0"/>
            <a:chExt cx="765373" cy="7653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752729" cy="752729"/>
            </a:xfrm>
            <a:custGeom>
              <a:avLst/>
              <a:gdLst/>
              <a:ahLst/>
              <a:cxnLst/>
              <a:rect r="r" b="b" t="t" l="l"/>
              <a:pathLst>
                <a:path h="752729" w="75272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37489" y="0"/>
                  </a:lnTo>
                  <a:cubicBezTo>
                    <a:pt x="745871" y="0"/>
                    <a:pt x="752729" y="6858"/>
                    <a:pt x="752729" y="15240"/>
                  </a:cubicBezTo>
                  <a:lnTo>
                    <a:pt x="752729" y="737489"/>
                  </a:lnTo>
                  <a:cubicBezTo>
                    <a:pt x="752729" y="745871"/>
                    <a:pt x="745871" y="752729"/>
                    <a:pt x="737489" y="752729"/>
                  </a:cubicBezTo>
                  <a:lnTo>
                    <a:pt x="15240" y="752729"/>
                  </a:lnTo>
                  <a:cubicBezTo>
                    <a:pt x="6858" y="752729"/>
                    <a:pt x="0" y="745871"/>
                    <a:pt x="0" y="73748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5429" cy="765429"/>
            </a:xfrm>
            <a:custGeom>
              <a:avLst/>
              <a:gdLst/>
              <a:ahLst/>
              <a:cxnLst/>
              <a:rect r="r" b="b" t="t" l="l"/>
              <a:pathLst>
                <a:path h="765429" w="76542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43839" y="0"/>
                  </a:lnTo>
                  <a:lnTo>
                    <a:pt x="743839" y="6350"/>
                  </a:lnTo>
                  <a:lnTo>
                    <a:pt x="743839" y="0"/>
                  </a:lnTo>
                  <a:cubicBezTo>
                    <a:pt x="755777" y="0"/>
                    <a:pt x="765429" y="9652"/>
                    <a:pt x="765429" y="21590"/>
                  </a:cubicBezTo>
                  <a:lnTo>
                    <a:pt x="759079" y="21590"/>
                  </a:lnTo>
                  <a:lnTo>
                    <a:pt x="765429" y="21590"/>
                  </a:lnTo>
                  <a:lnTo>
                    <a:pt x="765429" y="743839"/>
                  </a:lnTo>
                  <a:lnTo>
                    <a:pt x="759079" y="743839"/>
                  </a:lnTo>
                  <a:lnTo>
                    <a:pt x="765429" y="743839"/>
                  </a:lnTo>
                  <a:cubicBezTo>
                    <a:pt x="765429" y="755777"/>
                    <a:pt x="755777" y="765429"/>
                    <a:pt x="743839" y="765429"/>
                  </a:cubicBezTo>
                  <a:lnTo>
                    <a:pt x="743839" y="759079"/>
                  </a:lnTo>
                  <a:lnTo>
                    <a:pt x="743839" y="765429"/>
                  </a:lnTo>
                  <a:lnTo>
                    <a:pt x="21590" y="765429"/>
                  </a:lnTo>
                  <a:lnTo>
                    <a:pt x="21590" y="759079"/>
                  </a:lnTo>
                  <a:lnTo>
                    <a:pt x="21590" y="765429"/>
                  </a:lnTo>
                  <a:cubicBezTo>
                    <a:pt x="9652" y="765429"/>
                    <a:pt x="0" y="755777"/>
                    <a:pt x="0" y="74383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43839"/>
                  </a:lnTo>
                  <a:lnTo>
                    <a:pt x="6350" y="743839"/>
                  </a:lnTo>
                  <a:lnTo>
                    <a:pt x="12700" y="743839"/>
                  </a:lnTo>
                  <a:cubicBezTo>
                    <a:pt x="12700" y="748792"/>
                    <a:pt x="16637" y="752729"/>
                    <a:pt x="21590" y="752729"/>
                  </a:cubicBezTo>
                  <a:lnTo>
                    <a:pt x="743839" y="752729"/>
                  </a:lnTo>
                  <a:cubicBezTo>
                    <a:pt x="748792" y="752729"/>
                    <a:pt x="752729" y="748792"/>
                    <a:pt x="752729" y="743839"/>
                  </a:cubicBezTo>
                  <a:lnTo>
                    <a:pt x="752729" y="21590"/>
                  </a:lnTo>
                  <a:cubicBezTo>
                    <a:pt x="752729" y="16637"/>
                    <a:pt x="748792" y="12700"/>
                    <a:pt x="74383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76982" y="4241451"/>
            <a:ext cx="376386" cy="41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98426" y="4213993"/>
            <a:ext cx="3136701" cy="40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Features: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8426" y="7541419"/>
            <a:ext cx="7293620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Time spent alone (0-11)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98426" y="5883920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Stage fear (Yes/No)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98426" y="6435775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Social event attendance (0–10)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8426" y="6987629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Going outside (0–7)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3515" y="5334000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Drained after socializing (Yes/No)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8426" y="8091339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Friends circle size (0–15)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8426" y="8643194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Post frequency (0–10)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892107" y="3824510"/>
            <a:ext cx="574030" cy="574030"/>
            <a:chOff x="0" y="0"/>
            <a:chExt cx="765373" cy="76537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752729" cy="752729"/>
            </a:xfrm>
            <a:custGeom>
              <a:avLst/>
              <a:gdLst/>
              <a:ahLst/>
              <a:cxnLst/>
              <a:rect r="r" b="b" t="t" l="l"/>
              <a:pathLst>
                <a:path h="752729" w="75272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37489" y="0"/>
                  </a:lnTo>
                  <a:cubicBezTo>
                    <a:pt x="745871" y="0"/>
                    <a:pt x="752729" y="6858"/>
                    <a:pt x="752729" y="15240"/>
                  </a:cubicBezTo>
                  <a:lnTo>
                    <a:pt x="752729" y="737489"/>
                  </a:lnTo>
                  <a:cubicBezTo>
                    <a:pt x="752729" y="745871"/>
                    <a:pt x="745871" y="752729"/>
                    <a:pt x="737489" y="752729"/>
                  </a:cubicBezTo>
                  <a:lnTo>
                    <a:pt x="15240" y="752729"/>
                  </a:lnTo>
                  <a:cubicBezTo>
                    <a:pt x="6858" y="752729"/>
                    <a:pt x="0" y="745871"/>
                    <a:pt x="0" y="73748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65429" cy="765429"/>
            </a:xfrm>
            <a:custGeom>
              <a:avLst/>
              <a:gdLst/>
              <a:ahLst/>
              <a:cxnLst/>
              <a:rect r="r" b="b" t="t" l="l"/>
              <a:pathLst>
                <a:path h="765429" w="76542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43839" y="0"/>
                  </a:lnTo>
                  <a:lnTo>
                    <a:pt x="743839" y="6350"/>
                  </a:lnTo>
                  <a:lnTo>
                    <a:pt x="743839" y="0"/>
                  </a:lnTo>
                  <a:cubicBezTo>
                    <a:pt x="755777" y="0"/>
                    <a:pt x="765429" y="9652"/>
                    <a:pt x="765429" y="21590"/>
                  </a:cubicBezTo>
                  <a:lnTo>
                    <a:pt x="759079" y="21590"/>
                  </a:lnTo>
                  <a:lnTo>
                    <a:pt x="765429" y="21590"/>
                  </a:lnTo>
                  <a:lnTo>
                    <a:pt x="765429" y="743839"/>
                  </a:lnTo>
                  <a:lnTo>
                    <a:pt x="759079" y="743839"/>
                  </a:lnTo>
                  <a:lnTo>
                    <a:pt x="765429" y="743839"/>
                  </a:lnTo>
                  <a:cubicBezTo>
                    <a:pt x="765429" y="755777"/>
                    <a:pt x="755777" y="765429"/>
                    <a:pt x="743839" y="765429"/>
                  </a:cubicBezTo>
                  <a:lnTo>
                    <a:pt x="743839" y="759079"/>
                  </a:lnTo>
                  <a:lnTo>
                    <a:pt x="743839" y="765429"/>
                  </a:lnTo>
                  <a:lnTo>
                    <a:pt x="21590" y="765429"/>
                  </a:lnTo>
                  <a:lnTo>
                    <a:pt x="21590" y="759079"/>
                  </a:lnTo>
                  <a:lnTo>
                    <a:pt x="21590" y="765429"/>
                  </a:lnTo>
                  <a:cubicBezTo>
                    <a:pt x="9652" y="765429"/>
                    <a:pt x="0" y="755777"/>
                    <a:pt x="0" y="74383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43839"/>
                  </a:lnTo>
                  <a:lnTo>
                    <a:pt x="6350" y="743839"/>
                  </a:lnTo>
                  <a:lnTo>
                    <a:pt x="12700" y="743839"/>
                  </a:lnTo>
                  <a:cubicBezTo>
                    <a:pt x="12700" y="748792"/>
                    <a:pt x="16637" y="752729"/>
                    <a:pt x="21590" y="752729"/>
                  </a:cubicBezTo>
                  <a:lnTo>
                    <a:pt x="743839" y="752729"/>
                  </a:lnTo>
                  <a:cubicBezTo>
                    <a:pt x="748792" y="752729"/>
                    <a:pt x="752729" y="748792"/>
                    <a:pt x="752729" y="743839"/>
                  </a:cubicBezTo>
                  <a:lnTo>
                    <a:pt x="752729" y="21590"/>
                  </a:lnTo>
                  <a:cubicBezTo>
                    <a:pt x="752729" y="16637"/>
                    <a:pt x="748792" y="12700"/>
                    <a:pt x="74383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990855" y="3933378"/>
            <a:ext cx="376386" cy="41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12299" y="3905919"/>
            <a:ext cx="3136701" cy="40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&amp; Libraries: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712299" y="4362821"/>
            <a:ext cx="7293471" cy="89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Python (Pandas, Seaborn, Matplotlib, Statsmodels, Scikit-learn, ipywidgets)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992046" y="6189539"/>
            <a:ext cx="574030" cy="574030"/>
            <a:chOff x="0" y="0"/>
            <a:chExt cx="765373" cy="76537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350" y="6350"/>
              <a:ext cx="752729" cy="752729"/>
            </a:xfrm>
            <a:custGeom>
              <a:avLst/>
              <a:gdLst/>
              <a:ahLst/>
              <a:cxnLst/>
              <a:rect r="r" b="b" t="t" l="l"/>
              <a:pathLst>
                <a:path h="752729" w="75272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37489" y="0"/>
                  </a:lnTo>
                  <a:cubicBezTo>
                    <a:pt x="745871" y="0"/>
                    <a:pt x="752729" y="6858"/>
                    <a:pt x="752729" y="15240"/>
                  </a:cubicBezTo>
                  <a:lnTo>
                    <a:pt x="752729" y="737489"/>
                  </a:lnTo>
                  <a:cubicBezTo>
                    <a:pt x="752729" y="745871"/>
                    <a:pt x="745871" y="752729"/>
                    <a:pt x="737489" y="752729"/>
                  </a:cubicBezTo>
                  <a:lnTo>
                    <a:pt x="15240" y="752729"/>
                  </a:lnTo>
                  <a:cubicBezTo>
                    <a:pt x="6858" y="752729"/>
                    <a:pt x="0" y="745871"/>
                    <a:pt x="0" y="73748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65429" cy="765429"/>
            </a:xfrm>
            <a:custGeom>
              <a:avLst/>
              <a:gdLst/>
              <a:ahLst/>
              <a:cxnLst/>
              <a:rect r="r" b="b" t="t" l="l"/>
              <a:pathLst>
                <a:path h="765429" w="76542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43839" y="0"/>
                  </a:lnTo>
                  <a:lnTo>
                    <a:pt x="743839" y="6350"/>
                  </a:lnTo>
                  <a:lnTo>
                    <a:pt x="743839" y="0"/>
                  </a:lnTo>
                  <a:cubicBezTo>
                    <a:pt x="755777" y="0"/>
                    <a:pt x="765429" y="9652"/>
                    <a:pt x="765429" y="21590"/>
                  </a:cubicBezTo>
                  <a:lnTo>
                    <a:pt x="759079" y="21590"/>
                  </a:lnTo>
                  <a:lnTo>
                    <a:pt x="765429" y="21590"/>
                  </a:lnTo>
                  <a:lnTo>
                    <a:pt x="765429" y="743839"/>
                  </a:lnTo>
                  <a:lnTo>
                    <a:pt x="759079" y="743839"/>
                  </a:lnTo>
                  <a:lnTo>
                    <a:pt x="765429" y="743839"/>
                  </a:lnTo>
                  <a:cubicBezTo>
                    <a:pt x="765429" y="755777"/>
                    <a:pt x="755777" y="765429"/>
                    <a:pt x="743839" y="765429"/>
                  </a:cubicBezTo>
                  <a:lnTo>
                    <a:pt x="743839" y="759079"/>
                  </a:lnTo>
                  <a:lnTo>
                    <a:pt x="743839" y="765429"/>
                  </a:lnTo>
                  <a:lnTo>
                    <a:pt x="21590" y="765429"/>
                  </a:lnTo>
                  <a:lnTo>
                    <a:pt x="21590" y="759079"/>
                  </a:lnTo>
                  <a:lnTo>
                    <a:pt x="21590" y="765429"/>
                  </a:lnTo>
                  <a:cubicBezTo>
                    <a:pt x="9652" y="765429"/>
                    <a:pt x="0" y="755777"/>
                    <a:pt x="0" y="74383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43839"/>
                  </a:lnTo>
                  <a:lnTo>
                    <a:pt x="6350" y="743839"/>
                  </a:lnTo>
                  <a:lnTo>
                    <a:pt x="12700" y="743839"/>
                  </a:lnTo>
                  <a:cubicBezTo>
                    <a:pt x="12700" y="748792"/>
                    <a:pt x="16637" y="752729"/>
                    <a:pt x="21590" y="752729"/>
                  </a:cubicBezTo>
                  <a:lnTo>
                    <a:pt x="743839" y="752729"/>
                  </a:lnTo>
                  <a:cubicBezTo>
                    <a:pt x="748792" y="752729"/>
                    <a:pt x="752729" y="748792"/>
                    <a:pt x="752729" y="743839"/>
                  </a:cubicBezTo>
                  <a:lnTo>
                    <a:pt x="752729" y="21590"/>
                  </a:lnTo>
                  <a:cubicBezTo>
                    <a:pt x="752729" y="16637"/>
                    <a:pt x="748792" y="12700"/>
                    <a:pt x="74383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9090794" y="6298406"/>
            <a:ext cx="376386" cy="41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812237" y="6270947"/>
            <a:ext cx="3136701" cy="40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Approach: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12237" y="6727850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Exploratory Data Analysis (EDA)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812237" y="7279705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Statistical Analysis (Chi-square, t-tests, correlations)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12237" y="7831560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Predictive Modeling (Regression &amp; Logistic Regression)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812237" y="8383414"/>
            <a:ext cx="7293620" cy="49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Interactive Personality Prediction Dashboard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98426" y="4780210"/>
            <a:ext cx="7293620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Personality Type (Introvert/Extrovert)</a:t>
            </a:r>
          </a:p>
        </p:txBody>
      </p:sp>
    </p:spTree>
  </p:cSld>
  <p:clrMapOvr>
    <a:masterClrMapping/>
  </p:clrMapOvr>
  <p:transition spd="med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14834" y="630734"/>
            <a:ext cx="5820966" cy="73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456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Overview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14834" y="1978819"/>
            <a:ext cx="8644235" cy="4831408"/>
            <a:chOff x="0" y="0"/>
            <a:chExt cx="11525647" cy="6441877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11525631" cy="6441821"/>
            </a:xfrm>
            <a:custGeom>
              <a:avLst/>
              <a:gdLst/>
              <a:ahLst/>
              <a:cxnLst/>
              <a:rect r="r" b="b" t="t" l="l"/>
              <a:pathLst>
                <a:path h="6441821" w="11525631">
                  <a:moveTo>
                    <a:pt x="0" y="0"/>
                  </a:moveTo>
                  <a:lnTo>
                    <a:pt x="11525631" y="0"/>
                  </a:lnTo>
                  <a:lnTo>
                    <a:pt x="11525631" y="6441821"/>
                  </a:lnTo>
                  <a:lnTo>
                    <a:pt x="0" y="6441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8" t="0" r="-49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14834" y="6976914"/>
            <a:ext cx="10456812" cy="41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0"/>
              </a:lnSpc>
            </a:pPr>
            <a:r>
              <a:rPr lang="en-US" sz="21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Data Quality: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834" y="7559129"/>
            <a:ext cx="10456812" cy="41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247" indent="-162124" lvl="1">
              <a:lnSpc>
                <a:spcPts val="3410"/>
              </a:lnSpc>
              <a:buFont typeface="Arial"/>
              <a:buChar char="•"/>
            </a:pPr>
            <a:r>
              <a:rPr lang="en-US" sz="215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Missing values handled by dropping rows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4834" y="8013204"/>
            <a:ext cx="10456812" cy="41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247" indent="-162124" lvl="1">
              <a:lnSpc>
                <a:spcPts val="3410"/>
              </a:lnSpc>
              <a:buFont typeface="Arial"/>
              <a:buChar char="•"/>
            </a:pPr>
            <a:r>
              <a:rPr lang="en-US" sz="215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Converted float columns to integer for consistency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4834" y="8467279"/>
            <a:ext cx="10456812" cy="41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247" indent="-162124" lvl="1">
              <a:lnSpc>
                <a:spcPts val="3410"/>
              </a:lnSpc>
              <a:buFont typeface="Arial"/>
              <a:buChar char="•"/>
            </a:pPr>
            <a:r>
              <a:rPr lang="en-US" sz="215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Checked for outliers (notably in numerical features vs Personality)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84534" y="1883569"/>
            <a:ext cx="6688899" cy="98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3"/>
              </a:lnSpc>
            </a:pPr>
            <a:r>
              <a:rPr lang="en-US" sz="215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Target Variable:</a:t>
            </a: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Personality Type (Introvert / Extrovert)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84534" y="3017352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3"/>
              </a:lnSpc>
            </a:pPr>
            <a:r>
              <a:rPr lang="en-US" sz="215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Feature Categories: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84534" y="3708650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561" indent="-162280" lvl="1">
              <a:lnSpc>
                <a:spcPts val="3413"/>
              </a:lnSpc>
              <a:buFont typeface="Arial"/>
              <a:buChar char="•"/>
            </a:pPr>
            <a:r>
              <a:rPr lang="en-US" b="true" sz="2152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Numerical: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84534" y="4247797"/>
            <a:ext cx="6688899" cy="41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491" indent="-277830" lvl="2">
              <a:lnSpc>
                <a:spcPts val="3413"/>
              </a:lnSpc>
              <a:buFont typeface="Arial"/>
              <a:buChar char="⚬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Time_spent_Alone (0–11 hours/day)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84534" y="4786946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491" indent="-277830" lvl="2">
              <a:lnSpc>
                <a:spcPts val="3413"/>
              </a:lnSpc>
              <a:buFont typeface="Arial"/>
              <a:buChar char="⚬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Social_event_attendance (0–10)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84534" y="5326094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491" indent="-277830" lvl="2">
              <a:lnSpc>
                <a:spcPts val="3413"/>
              </a:lnSpc>
              <a:buFont typeface="Arial"/>
              <a:buChar char="⚬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Going_outside (0–7)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84534" y="5865241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491" indent="-277830" lvl="2">
              <a:lnSpc>
                <a:spcPts val="3413"/>
              </a:lnSpc>
              <a:buFont typeface="Arial"/>
              <a:buChar char="⚬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Friends_circle_size (0–15)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84534" y="6404389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491" indent="-277830" lvl="2">
              <a:lnSpc>
                <a:spcPts val="3413"/>
              </a:lnSpc>
              <a:buFont typeface="Arial"/>
              <a:buChar char="⚬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Post_frequency (0–10)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84534" y="7095686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3"/>
              </a:lnSpc>
            </a:pPr>
            <a:r>
              <a:rPr lang="en-US" sz="215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Categorical: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84534" y="7786983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561" indent="-162280" lvl="1">
              <a:lnSpc>
                <a:spcPts val="3413"/>
              </a:lnSpc>
              <a:buFont typeface="Arial"/>
              <a:buChar char="•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Stage_fear (Yes/No)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84534" y="8326132"/>
            <a:ext cx="6688899" cy="53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561" indent="-162280" lvl="1">
              <a:lnSpc>
                <a:spcPts val="3413"/>
              </a:lnSpc>
              <a:buFont typeface="Arial"/>
              <a:buChar char="•"/>
            </a:pPr>
            <a:r>
              <a:rPr lang="en-US" sz="215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Drained_after_socializing (Yes/No)</a:t>
            </a:r>
          </a:p>
        </p:txBody>
      </p:sp>
    </p:spTree>
  </p:cSld>
  <p:clrMapOvr>
    <a:masterClrMapping/>
  </p:clrMapOvr>
  <p:transition spd="med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05470" y="787004"/>
            <a:ext cx="6468666" cy="82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06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Overview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05470" y="2311524"/>
            <a:ext cx="9462492" cy="6249740"/>
            <a:chOff x="0" y="0"/>
            <a:chExt cx="12616657" cy="8332987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12616688" cy="8332978"/>
            </a:xfrm>
            <a:custGeom>
              <a:avLst/>
              <a:gdLst/>
              <a:ahLst/>
              <a:cxnLst/>
              <a:rect r="r" b="b" t="t" l="l"/>
              <a:pathLst>
                <a:path h="8332978" w="12616688">
                  <a:moveTo>
                    <a:pt x="0" y="0"/>
                  </a:moveTo>
                  <a:lnTo>
                    <a:pt x="12616688" y="0"/>
                  </a:lnTo>
                  <a:lnTo>
                    <a:pt x="12616688" y="8332978"/>
                  </a:lnTo>
                  <a:lnTo>
                    <a:pt x="0" y="8332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1" r="0" b="-11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05470" y="8857043"/>
            <a:ext cx="9462492" cy="49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 i="true">
                <a:solidFill>
                  <a:srgbClr val="4D4D4D"/>
                </a:solidFill>
                <a:latin typeface="Arimo Italics"/>
                <a:ea typeface="Arimo Italics"/>
                <a:cs typeface="Arimo Italics"/>
                <a:sym typeface="Arimo Italics"/>
              </a:rPr>
              <a:t>Boxplots of numerical features by Personality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008816" y="2293441"/>
            <a:ext cx="5216539" cy="1994876"/>
            <a:chOff x="0" y="0"/>
            <a:chExt cx="5366543" cy="205224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5366512" cy="2052193"/>
            </a:xfrm>
            <a:custGeom>
              <a:avLst/>
              <a:gdLst/>
              <a:ahLst/>
              <a:cxnLst/>
              <a:rect r="r" b="b" t="t" l="l"/>
              <a:pathLst>
                <a:path h="2052193" w="5366512">
                  <a:moveTo>
                    <a:pt x="0" y="0"/>
                  </a:moveTo>
                  <a:lnTo>
                    <a:pt x="5366512" y="0"/>
                  </a:lnTo>
                  <a:lnTo>
                    <a:pt x="5366512" y="2052193"/>
                  </a:lnTo>
                  <a:lnTo>
                    <a:pt x="0" y="205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3" r="0" b="-76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008816" y="4535968"/>
            <a:ext cx="638309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Outliers (Numerical vs Personality):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08816" y="5182774"/>
            <a:ext cx="638309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3" lvl="1">
              <a:lnSpc>
                <a:spcPts val="3250"/>
              </a:lnSpc>
              <a:buFont typeface="Arial"/>
              <a:buChar char="•"/>
            </a:pPr>
            <a:r>
              <a:rPr lang="en-US" b="true" sz="200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Time_spent_Alone: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Extroverts with unusually high alone-time - possible </a:t>
            </a:r>
            <a:r>
              <a:rPr lang="en-US" sz="2000" i="true">
                <a:solidFill>
                  <a:srgbClr val="151617"/>
                </a:solidFill>
                <a:latin typeface="Arimo Italics"/>
                <a:ea typeface="Arimo Italics"/>
                <a:cs typeface="Arimo Italics"/>
                <a:sym typeface="Arimo Italics"/>
              </a:rPr>
              <a:t>Ambiverts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08816" y="6101341"/>
            <a:ext cx="638309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3" lvl="1">
              <a:lnSpc>
                <a:spcPts val="3250"/>
              </a:lnSpc>
              <a:buFont typeface="Arial"/>
              <a:buChar char="•"/>
            </a:pPr>
            <a:r>
              <a:rPr lang="en-US" b="true" sz="200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Social_event_attendance: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Introverts attending unusually many events -</a:t>
            </a:r>
            <a:r>
              <a:rPr lang="en-US" sz="2000" i="true">
                <a:solidFill>
                  <a:srgbClr val="151617"/>
                </a:solidFill>
                <a:latin typeface="Arimo Italics"/>
                <a:ea typeface="Arimo Italics"/>
                <a:cs typeface="Arimo Italics"/>
                <a:sym typeface="Arimo Italics"/>
              </a:rPr>
              <a:t>social introverts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08816" y="7019909"/>
            <a:ext cx="638309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3" lvl="1">
              <a:lnSpc>
                <a:spcPts val="3250"/>
              </a:lnSpc>
              <a:buFont typeface="Arial"/>
              <a:buChar char="•"/>
            </a:pPr>
            <a:r>
              <a:rPr lang="en-US" b="true" sz="200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Going_outside: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Outliers present in both groups -wide variation.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08816" y="7938476"/>
            <a:ext cx="638309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3" lvl="1">
              <a:lnSpc>
                <a:spcPts val="3250"/>
              </a:lnSpc>
              <a:buFont typeface="Arial"/>
              <a:buChar char="•"/>
            </a:pPr>
            <a:r>
              <a:rPr lang="en-US" b="true" sz="200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Friends_circle_size: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Introverts with very large friend circles.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08816" y="8857043"/>
            <a:ext cx="638309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625" indent="-150813" lvl="1">
              <a:lnSpc>
                <a:spcPts val="3250"/>
              </a:lnSpc>
              <a:buFont typeface="Arial"/>
              <a:buChar char="•"/>
            </a:pPr>
            <a:r>
              <a:rPr lang="en-US" b="true" sz="200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Post_frequency:</a:t>
            </a:r>
            <a:r>
              <a:rPr lang="en-US" sz="200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Some introverts highly active online.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030189"/>
            <a:ext cx="16146066" cy="92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Univariate Analysis (Categorical Features)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92238" y="2698402"/>
            <a:ext cx="4860577" cy="4131766"/>
            <a:chOff x="0" y="0"/>
            <a:chExt cx="6480770" cy="5509022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6480810" cy="5509006"/>
            </a:xfrm>
            <a:custGeom>
              <a:avLst/>
              <a:gdLst/>
              <a:ahLst/>
              <a:cxnLst/>
              <a:rect r="r" b="b" t="t" l="l"/>
              <a:pathLst>
                <a:path h="5509006" w="6480810">
                  <a:moveTo>
                    <a:pt x="0" y="0"/>
                  </a:moveTo>
                  <a:lnTo>
                    <a:pt x="6480810" y="0"/>
                  </a:lnTo>
                  <a:lnTo>
                    <a:pt x="6480810" y="5509006"/>
                  </a:lnTo>
                  <a:lnTo>
                    <a:pt x="0" y="55090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4" r="0" b="-5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88665" y="7366247"/>
            <a:ext cx="4860577" cy="132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199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Majority don't have stage fear but the difference of 0.2% suggests the difference is not that significant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554092" y="2698402"/>
            <a:ext cx="5249764" cy="4453681"/>
            <a:chOff x="0" y="0"/>
            <a:chExt cx="6999685" cy="5938242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6999732" cy="5938266"/>
            </a:xfrm>
            <a:custGeom>
              <a:avLst/>
              <a:gdLst/>
              <a:ahLst/>
              <a:cxnLst/>
              <a:rect r="r" b="b" t="t" l="l"/>
              <a:pathLst>
                <a:path h="5938266" w="6999732">
                  <a:moveTo>
                    <a:pt x="0" y="0"/>
                  </a:moveTo>
                  <a:lnTo>
                    <a:pt x="6999732" y="0"/>
                  </a:lnTo>
                  <a:lnTo>
                    <a:pt x="6999732" y="5938266"/>
                  </a:lnTo>
                  <a:lnTo>
                    <a:pt x="0" y="5938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59" r="0" b="-58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554092" y="7366247"/>
            <a:ext cx="5249764" cy="88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199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Extroverts were more than Introverts by 2.8%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2505135" y="2698402"/>
            <a:ext cx="4809530" cy="4095453"/>
            <a:chOff x="0" y="0"/>
            <a:chExt cx="6412707" cy="5460603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6412738" cy="5460619"/>
            </a:xfrm>
            <a:custGeom>
              <a:avLst/>
              <a:gdLst/>
              <a:ahLst/>
              <a:cxnLst/>
              <a:rect r="r" b="b" t="t" l="l"/>
              <a:pathLst>
                <a:path h="5460619" w="6412738">
                  <a:moveTo>
                    <a:pt x="0" y="0"/>
                  </a:moveTo>
                  <a:lnTo>
                    <a:pt x="6412738" y="0"/>
                  </a:lnTo>
                  <a:lnTo>
                    <a:pt x="6412738" y="5460619"/>
                  </a:lnTo>
                  <a:lnTo>
                    <a:pt x="0" y="5460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" t="0" r="-2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508706" y="7366247"/>
            <a:ext cx="4809530" cy="177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199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Majority don't feel drained after socializing but the difference of 0.2% suggests the difference is not that significant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84945" y="746224"/>
            <a:ext cx="7036147" cy="90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Bivariate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4945" y="2066925"/>
            <a:ext cx="703614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Categorical Vs Categorical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84945" y="3342829"/>
            <a:ext cx="5474056" cy="5915471"/>
            <a:chOff x="0" y="0"/>
            <a:chExt cx="6275188" cy="6781205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6275197" cy="6781165"/>
            </a:xfrm>
            <a:custGeom>
              <a:avLst/>
              <a:gdLst/>
              <a:ahLst/>
              <a:cxnLst/>
              <a:rect r="r" b="b" t="t" l="l"/>
              <a:pathLst>
                <a:path h="6781165" w="6275197">
                  <a:moveTo>
                    <a:pt x="0" y="0"/>
                  </a:moveTo>
                  <a:lnTo>
                    <a:pt x="6275197" y="0"/>
                  </a:lnTo>
                  <a:lnTo>
                    <a:pt x="6275197" y="6781165"/>
                  </a:lnTo>
                  <a:lnTo>
                    <a:pt x="0" y="6781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5" r="0" b="-16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38194" y="3238054"/>
            <a:ext cx="10521106" cy="100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00"/>
              </a:lnSpc>
              <a:buFont typeface="Arial"/>
              <a:buChar char="•"/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number of </a:t>
            </a:r>
            <a:r>
              <a:rPr lang="en-US" b="true" sz="218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Extroverts </a:t>
            </a: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that don't have stage fear are </a:t>
            </a:r>
            <a:r>
              <a:rPr lang="en-US" b="true" sz="218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1165 (91.44%) </a:t>
            </a: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and those that have stage fear are </a:t>
            </a:r>
            <a:r>
              <a:rPr lang="en-US" b="true" sz="218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109 (8.56%).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91325" y="4426595"/>
            <a:ext cx="10521106" cy="100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00"/>
              </a:lnSpc>
              <a:buFont typeface="Arial"/>
              <a:buChar char="•"/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number of </a:t>
            </a:r>
            <a:r>
              <a:rPr lang="en-US" b="true" sz="218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Introverts </a:t>
            </a: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that have stage fear are </a:t>
            </a:r>
            <a:r>
              <a:rPr lang="en-US" b="true" sz="218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1127 (93.68%) </a:t>
            </a: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and those that have stage fear are </a:t>
            </a:r>
            <a:r>
              <a:rPr lang="en-US" b="true" sz="218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76 (6.32%).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91325" y="5612755"/>
            <a:ext cx="10521106" cy="100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This suggests that introverts are more likely to have stage fear than extroverts.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91325" y="7856190"/>
            <a:ext cx="10521106" cy="55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These values were also same with feeling drained after socializing</a:t>
            </a:r>
          </a:p>
        </p:txBody>
      </p:sp>
    </p:spTree>
  </p:cSld>
  <p:clrMapOvr>
    <a:masterClrMapping/>
  </p:clrMapOvr>
  <p:transition spd="med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12304" y="630585"/>
            <a:ext cx="5802214" cy="73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456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Bivariate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2304" y="1703934"/>
            <a:ext cx="4389239" cy="44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Numerical Vs Numerical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12304" y="2853258"/>
            <a:ext cx="7622152" cy="6500664"/>
            <a:chOff x="0" y="0"/>
            <a:chExt cx="9455547" cy="8064302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455531" cy="8064246"/>
            </a:xfrm>
            <a:custGeom>
              <a:avLst/>
              <a:gdLst/>
              <a:ahLst/>
              <a:cxnLst/>
              <a:rect r="r" b="b" t="t" l="l"/>
              <a:pathLst>
                <a:path h="8064246" w="9455531">
                  <a:moveTo>
                    <a:pt x="0" y="0"/>
                  </a:moveTo>
                  <a:lnTo>
                    <a:pt x="9455531" y="0"/>
                  </a:lnTo>
                  <a:lnTo>
                    <a:pt x="9455531" y="8064246"/>
                  </a:lnTo>
                  <a:lnTo>
                    <a:pt x="0" y="806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0" t="0" r="-3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914206" y="2805819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1057" indent="-175529" lvl="1">
              <a:lnSpc>
                <a:spcPts val="3692"/>
              </a:lnSpc>
              <a:buFont typeface="Arial"/>
              <a:buChar char="•"/>
            </a:pPr>
            <a:r>
              <a:rPr lang="en-US" b="true" sz="232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Correlation Analysis – Key Findings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14206" y="3386688"/>
            <a:ext cx="8345094" cy="104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1057" indent="-175529" lvl="1">
              <a:lnSpc>
                <a:spcPts val="3692"/>
              </a:lnSpc>
              <a:buFont typeface="Arial"/>
              <a:buChar char="•"/>
            </a:pPr>
            <a:r>
              <a:rPr lang="en-US" b="true" sz="232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Time Spent Alone</a:t>
            </a: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is strongly negatively correlated with: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14206" y="4444256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535" indent="-300512" lvl="2">
              <a:lnSpc>
                <a:spcPts val="3692"/>
              </a:lnSpc>
              <a:buFont typeface="Arial"/>
              <a:buChar char="⚬"/>
            </a:pP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Social Event Attendance (r = -0.73)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14206" y="5025125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535" indent="-300512" lvl="2">
              <a:lnSpc>
                <a:spcPts val="3692"/>
              </a:lnSpc>
              <a:buFont typeface="Arial"/>
              <a:buChar char="⚬"/>
            </a:pP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Going Outside (r = -0.75)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14206" y="5605994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535" indent="-300512" lvl="2">
              <a:lnSpc>
                <a:spcPts val="3692"/>
              </a:lnSpc>
              <a:buFont typeface="Arial"/>
              <a:buChar char="⚬"/>
            </a:pP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Friends Circle Size (r = -0.72)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14206" y="6186863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535" indent="-300512" lvl="2">
              <a:lnSpc>
                <a:spcPts val="3692"/>
              </a:lnSpc>
              <a:buFont typeface="Arial"/>
              <a:buChar char="⚬"/>
            </a:pP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Post Frequency (r = -0.73)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14206" y="6931728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2"/>
              </a:lnSpc>
            </a:pP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More alone time = less social engagement.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14206" y="7676594"/>
            <a:ext cx="8345094" cy="5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1057" indent="-175529" lvl="1">
              <a:lnSpc>
                <a:spcPts val="3692"/>
              </a:lnSpc>
              <a:buFont typeface="Arial"/>
              <a:buChar char="•"/>
            </a:pPr>
            <a:r>
              <a:rPr lang="en-US" b="true" sz="232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Strong positive correlations</a:t>
            </a: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(r &gt; 0.70) among: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14206" y="8257463"/>
            <a:ext cx="8345094" cy="104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535" indent="-300512" lvl="2">
              <a:lnSpc>
                <a:spcPts val="3692"/>
              </a:lnSpc>
              <a:buFont typeface="Arial"/>
              <a:buChar char="⚬"/>
            </a:pPr>
            <a:r>
              <a:rPr lang="en-US" sz="232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Event Attendance, Going Outside, Friends Circle, Post Frequency.</a:t>
            </a:r>
          </a:p>
        </p:txBody>
      </p:sp>
    </p:spTree>
  </p:cSld>
  <p:clrMapOvr>
    <a:masterClrMapping/>
  </p:clrMapOvr>
  <p:transition spd="med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86879" y="737295"/>
            <a:ext cx="7782371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00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Inferential Statistics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540352" y="3106573"/>
            <a:ext cx="4457796" cy="4457796"/>
            <a:chOff x="0" y="0"/>
            <a:chExt cx="5284192" cy="5284192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5284216" cy="5284216"/>
            </a:xfrm>
            <a:custGeom>
              <a:avLst/>
              <a:gdLst/>
              <a:ahLst/>
              <a:cxnLst/>
              <a:rect r="r" b="b" t="t" l="l"/>
              <a:pathLst>
                <a:path h="5284216" w="5284216">
                  <a:moveTo>
                    <a:pt x="0" y="0"/>
                  </a:moveTo>
                  <a:lnTo>
                    <a:pt x="5284216" y="0"/>
                  </a:lnTo>
                  <a:lnTo>
                    <a:pt x="5284216" y="5284216"/>
                  </a:lnTo>
                  <a:lnTo>
                    <a:pt x="0" y="5284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350145"/>
            <a:ext cx="3771227" cy="480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8"/>
              </a:lnSpc>
            </a:pPr>
            <a:r>
              <a:rPr lang="en-US" sz="2942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Chi-Square Test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027867"/>
            <a:ext cx="5316377" cy="155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34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Check if there is an association between personality and stage fear and drained after socializing.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747866"/>
            <a:ext cx="5316377" cy="58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34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  <a:r>
              <a:rPr lang="en-US" sz="234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502207"/>
            <a:ext cx="5316377" cy="203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34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 p-value of 0.0 suggests there was a strong association between </a:t>
            </a:r>
            <a:r>
              <a:rPr lang="en-US" sz="234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Personality </a:t>
            </a:r>
            <a:r>
              <a:rPr lang="en-US" sz="234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34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Stage Fear </a:t>
            </a:r>
            <a:r>
              <a:rPr lang="en-US" sz="2340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34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Drained After Socializing.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705037"/>
            <a:ext cx="5316377" cy="138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340" i="true">
                <a:solidFill>
                  <a:srgbClr val="151617"/>
                </a:solidFill>
                <a:latin typeface="Arimo Italics"/>
                <a:ea typeface="Arimo Italics"/>
                <a:cs typeface="Arimo Italics"/>
                <a:sym typeface="Arimo Italics"/>
              </a:rPr>
              <a:t>Reason for 0.0 suggests the number was to small to compute that SciPy rounded it 0.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66898" y="2342109"/>
            <a:ext cx="3658940" cy="45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Independent t-Test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66898" y="2978795"/>
            <a:ext cx="5953125" cy="100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Check if there is a difference in average scores between introverts and extroverts.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66898" y="4135041"/>
            <a:ext cx="5953125" cy="55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Result: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66898" y="4840040"/>
            <a:ext cx="5953125" cy="281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Introverts (avg = 2.96) and Extroverts (avg = 5.48) indicates that there is significant differences in numerical features (</a:t>
            </a:r>
            <a:r>
              <a:rPr lang="en-US" sz="2187" i="true">
                <a:solidFill>
                  <a:srgbClr val="151617"/>
                </a:solidFill>
                <a:latin typeface="Arimo Italics"/>
                <a:ea typeface="Arimo Italics"/>
                <a:cs typeface="Arimo Italics"/>
                <a:sym typeface="Arimo Italics"/>
              </a:rPr>
              <a:t>Time Spent Alone, Social Event Attendance, Friends Circle Size, Post Frequency</a:t>
            </a: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).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66898" y="7801272"/>
            <a:ext cx="5953125" cy="1458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difference (2.52) suggests numeric features don't significantly determine your personality type.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75556" y="680442"/>
            <a:ext cx="11920537" cy="63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39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Logistic Regression - Predicting Personality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75556" y="1878211"/>
            <a:ext cx="5252070" cy="5252070"/>
            <a:chOff x="0" y="0"/>
            <a:chExt cx="3810000" cy="3810000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381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75556" y="7759700"/>
            <a:ext cx="5252070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i="true">
                <a:solidFill>
                  <a:srgbClr val="151617"/>
                </a:solidFill>
                <a:latin typeface="Arimo Italics"/>
                <a:ea typeface="Arimo Italics"/>
                <a:cs typeface="Arimo Italics"/>
                <a:sym typeface="Arimo Italics"/>
              </a:rPr>
              <a:t>Using Logistic Regression to determine which feature determines your personality 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00925" y="1696567"/>
            <a:ext cx="4182516" cy="400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true">
                <a:solidFill>
                  <a:srgbClr val="15161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Interpretation of 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00925" y="2392412"/>
            <a:ext cx="10020895" cy="89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2199" indent="-146100" lvl="1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Drained After Socializing was a </a:t>
            </a:r>
            <a:r>
              <a:rPr lang="en-US" b="true" sz="1937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strong predictor</a:t>
            </a: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 determining your personality type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00925" y="3082081"/>
            <a:ext cx="10020895" cy="49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2199" indent="-146100" lvl="1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Other features contribute your personality type but they are small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00925" y="3768030"/>
            <a:ext cx="10020895" cy="89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2199" indent="-146100" lvl="1">
              <a:lnSpc>
                <a:spcPts val="3125"/>
              </a:lnSpc>
              <a:buFont typeface="Arial"/>
              <a:buChar char="•"/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Odd Ratios show the relative likelihood of being and Extrovert or Introvert. Odds less than 1 - introvert otherwise extrovert 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400925" y="4663677"/>
            <a:ext cx="6171010" cy="4370337"/>
            <a:chOff x="0" y="0"/>
            <a:chExt cx="8228013" cy="5827117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8228076" cy="5827141"/>
            </a:xfrm>
            <a:custGeom>
              <a:avLst/>
              <a:gdLst/>
              <a:ahLst/>
              <a:cxnLst/>
              <a:rect r="r" b="b" t="t" l="l"/>
              <a:pathLst>
                <a:path h="5827141" w="8228076">
                  <a:moveTo>
                    <a:pt x="0" y="0"/>
                  </a:moveTo>
                  <a:lnTo>
                    <a:pt x="8228076" y="0"/>
                  </a:lnTo>
                  <a:lnTo>
                    <a:pt x="8228076" y="5827141"/>
                  </a:lnTo>
                  <a:lnTo>
                    <a:pt x="0" y="5827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" r="0" b="-8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DAGxLrOQmXM</dc:identifier>
  <dcterms:modified xsi:type="dcterms:W3CDTF">2011-08-01T06:04:30Z</dcterms:modified>
  <cp:revision>1</cp:revision>
  <dc:title>Personality-Prediction-Using-Social-and-Behavioral-Traits.pptx</dc:title>
</cp:coreProperties>
</file>