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imo" panose="020B0604020202020204" charset="0"/>
      <p:regular r:id="rId15"/>
    </p:embeddedFont>
    <p:embeddedFont>
      <p:font typeface="Arimo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>1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>6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>7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>7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>2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>RV</a:t>
            </a:r>
          </a:p>
          <a:p>
            <a:r>
              <a:rPr lang="en-US"/>
              <a:t>High Population Density</a:t>
            </a:r>
          </a:p>
          <a:p>
            <a:r>
              <a:rPr lang="en-US"/>
              <a:t>Socio-economic factors – wealth, education</a:t>
            </a:r>
          </a:p>
          <a:p>
            <a:endParaRPr lang="en-US"/>
          </a:p>
          <a:p>
            <a:r>
              <a:rPr lang="en-US"/>
              <a:t>NE</a:t>
            </a:r>
          </a:p>
          <a:p>
            <a:r>
              <a:rPr lang="en-US"/>
              <a:t>Poverty and Limited Financial Resources</a:t>
            </a:r>
          </a:p>
          <a:p>
            <a:r>
              <a:rPr lang="en-US"/>
              <a:t>Limited Access to Healthcare</a:t>
            </a:r>
          </a:p>
          <a:p>
            <a:r>
              <a:rPr lang="en-US"/>
              <a:t>Low Awareness and Understanding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>RV</a:t>
            </a:r>
          </a:p>
          <a:p>
            <a:r>
              <a:rPr lang="en-US"/>
              <a:t>High Population Density</a:t>
            </a:r>
          </a:p>
          <a:p>
            <a:r>
              <a:rPr lang="en-US"/>
              <a:t>Socio-economic factors – wealth, education</a:t>
            </a:r>
          </a:p>
          <a:p>
            <a:endParaRPr lang="en-US"/>
          </a:p>
          <a:p>
            <a:r>
              <a:rPr lang="en-US"/>
              <a:t>NE</a:t>
            </a:r>
          </a:p>
          <a:p>
            <a:r>
              <a:rPr lang="en-US"/>
              <a:t>Poverty and Limited Financial Resources</a:t>
            </a:r>
          </a:p>
          <a:p>
            <a:r>
              <a:rPr lang="en-US"/>
              <a:t>Limited Access to Healthcare</a:t>
            </a:r>
          </a:p>
          <a:p>
            <a:r>
              <a:rPr lang="en-US"/>
              <a:t>Low Awareness and Understanding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>4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>5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>5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>5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>5</a:t>
            </a:r>
          </a:p>
          <a:p>
            <a:endParaRPr lang="en-US"/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0" y="-253157"/>
            <a:ext cx="18440601" cy="3466943"/>
          </a:xfrm>
          <a:custGeom>
            <a:avLst/>
            <a:gdLst/>
            <a:ahLst/>
            <a:cxnLst/>
            <a:rect l="l" t="t" r="r" b="b"/>
            <a:pathLst>
              <a:path w="18440601" h="3466943">
                <a:moveTo>
                  <a:pt x="0" y="0"/>
                </a:moveTo>
                <a:lnTo>
                  <a:pt x="18440601" y="0"/>
                </a:lnTo>
                <a:lnTo>
                  <a:pt x="18440601" y="3466943"/>
                </a:lnTo>
                <a:lnTo>
                  <a:pt x="0" y="34669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186357" y="1885084"/>
            <a:ext cx="11915286" cy="515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62"/>
              </a:lnSpc>
            </a:pPr>
            <a:r>
              <a:rPr lang="en-US" sz="2299" b="1">
                <a:solidFill>
                  <a:srgbClr val="091C53"/>
                </a:solidFill>
                <a:latin typeface="Arimo Bold"/>
                <a:ea typeface="Arimo Bold"/>
                <a:cs typeface="Arimo Bold"/>
                <a:sym typeface="Arimo Bold"/>
              </a:rPr>
              <a:t>An Analysis by Gender, Region, and Time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86357" y="1039042"/>
            <a:ext cx="11915286" cy="912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50"/>
              </a:lnSpc>
            </a:pPr>
            <a:r>
              <a:rPr lang="en-US" sz="5491" b="1">
                <a:solidFill>
                  <a:srgbClr val="091C53"/>
                </a:solidFill>
                <a:latin typeface="Arimo Bold"/>
                <a:ea typeface="Arimo Bold"/>
                <a:cs typeface="Arimo Bold"/>
                <a:sym typeface="Arimo Bold"/>
              </a:rPr>
              <a:t>Health Insurance Analysis in Kenya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84300" y="5257302"/>
            <a:ext cx="32258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000">
                <a:solidFill>
                  <a:srgbClr val="1E3063"/>
                </a:solidFill>
                <a:latin typeface="Arimo"/>
                <a:ea typeface="Arimo"/>
                <a:cs typeface="Arimo"/>
                <a:sym typeface="Arimo"/>
              </a:rPr>
              <a:t>Peter Moseti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455425" y="5257302"/>
            <a:ext cx="32258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000">
                <a:solidFill>
                  <a:srgbClr val="1E3063"/>
                </a:solidFill>
                <a:latin typeface="Arimo"/>
                <a:ea typeface="Arimo"/>
                <a:cs typeface="Arimo"/>
                <a:sym typeface="Arimo"/>
              </a:rPr>
              <a:t>Aristo Ayako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20000" y="5257302"/>
            <a:ext cx="32258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000">
                <a:solidFill>
                  <a:srgbClr val="1E3063"/>
                </a:solidFill>
                <a:latin typeface="Arimo"/>
                <a:ea typeface="Arimo"/>
                <a:cs typeface="Arimo"/>
                <a:sym typeface="Arimo"/>
              </a:rPr>
              <a:t>Elizabeth Kagecha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491124" y="5257302"/>
            <a:ext cx="32258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000">
                <a:solidFill>
                  <a:srgbClr val="1E3063"/>
                </a:solidFill>
                <a:latin typeface="Arimo"/>
                <a:ea typeface="Arimo"/>
                <a:cs typeface="Arimo"/>
                <a:sym typeface="Arimo"/>
              </a:rPr>
              <a:t>Gideon Maingi</a:t>
            </a:r>
          </a:p>
        </p:txBody>
      </p:sp>
      <p:sp>
        <p:nvSpPr>
          <p:cNvPr id="13" name="AutoShape 13"/>
          <p:cNvSpPr/>
          <p:nvPr/>
        </p:nvSpPr>
        <p:spPr>
          <a:xfrm rot="8003">
            <a:off x="-2045361" y="3218548"/>
            <a:ext cx="20455476" cy="0"/>
          </a:xfrm>
          <a:prstGeom prst="line">
            <a:avLst/>
          </a:prstGeom>
          <a:ln w="38100" cap="rnd">
            <a:solidFill>
              <a:srgbClr val="DEEE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553092" y="2033221"/>
            <a:ext cx="6220558" cy="6220558"/>
            <a:chOff x="0" y="0"/>
            <a:chExt cx="8294077" cy="8294077"/>
          </a:xfrm>
        </p:grpSpPr>
        <p:sp>
          <p:nvSpPr>
            <p:cNvPr id="7" name="Freeform 7" descr="preencoded.png"/>
            <p:cNvSpPr/>
            <p:nvPr/>
          </p:nvSpPr>
          <p:spPr>
            <a:xfrm>
              <a:off x="0" y="0"/>
              <a:ext cx="8294116" cy="8294116"/>
            </a:xfrm>
            <a:custGeom>
              <a:avLst/>
              <a:gdLst/>
              <a:ahLst/>
              <a:cxnLst/>
              <a:rect l="l" t="t" r="r" b="b"/>
              <a:pathLst>
                <a:path w="8294116" h="8294116">
                  <a:moveTo>
                    <a:pt x="0" y="0"/>
                  </a:moveTo>
                  <a:lnTo>
                    <a:pt x="8294116" y="0"/>
                  </a:lnTo>
                  <a:lnTo>
                    <a:pt x="8294116" y="8294116"/>
                  </a:lnTo>
                  <a:lnTo>
                    <a:pt x="0" y="82941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78627" y="2593145"/>
            <a:ext cx="8978273" cy="1295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09"/>
              </a:lnSpc>
            </a:pPr>
            <a:r>
              <a:rPr lang="en-US" sz="8500" b="1">
                <a:solidFill>
                  <a:srgbClr val="1E3063"/>
                </a:solidFill>
                <a:latin typeface="Arimo Bold"/>
                <a:ea typeface="Arimo Bold"/>
                <a:cs typeface="Arimo Bold"/>
                <a:sym typeface="Arimo Bold"/>
              </a:rPr>
              <a:t>Takeaways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78627" y="5303225"/>
            <a:ext cx="7441573" cy="3226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2499" b="1">
                <a:solidFill>
                  <a:srgbClr val="1E3063"/>
                </a:solidFill>
                <a:latin typeface="Arimo Bold"/>
                <a:ea typeface="Arimo Bold"/>
                <a:cs typeface="Arimo Bold"/>
                <a:sym typeface="Arimo Bold"/>
              </a:rPr>
              <a:t>North Eastern region consistently lags behind due poverty level</a:t>
            </a:r>
          </a:p>
          <a:p>
            <a:pPr algn="l">
              <a:lnSpc>
                <a:spcPts val="4198"/>
              </a:lnSpc>
            </a:pPr>
            <a:r>
              <a:rPr lang="en-US" sz="2499" b="1">
                <a:solidFill>
                  <a:srgbClr val="1E3063"/>
                </a:solidFill>
                <a:latin typeface="Arimo Bold"/>
                <a:ea typeface="Arimo Bold"/>
                <a:cs typeface="Arimo Bold"/>
                <a:sym typeface="Arimo Bold"/>
              </a:rPr>
              <a:t>Employer based insurance is the most popular insurance</a:t>
            </a:r>
          </a:p>
          <a:p>
            <a:pPr algn="l">
              <a:lnSpc>
                <a:spcPts val="2352"/>
              </a:lnSpc>
            </a:pPr>
            <a:endParaRPr lang="en-US" sz="2499" b="1">
              <a:solidFill>
                <a:srgbClr val="1E3063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2352"/>
              </a:lnSpc>
            </a:pPr>
            <a:endParaRPr lang="en-US" sz="2499" b="1">
              <a:solidFill>
                <a:srgbClr val="1E3063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2352"/>
              </a:lnSpc>
            </a:pPr>
            <a:endParaRPr lang="en-US" sz="2499" b="1">
              <a:solidFill>
                <a:srgbClr val="1E3063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10" name="AutoShape 10"/>
          <p:cNvSpPr/>
          <p:nvPr/>
        </p:nvSpPr>
        <p:spPr>
          <a:xfrm rot="25377">
            <a:off x="1759507" y="4669597"/>
            <a:ext cx="5161185" cy="0"/>
          </a:xfrm>
          <a:prstGeom prst="line">
            <a:avLst/>
          </a:prstGeom>
          <a:ln w="28575" cap="rnd">
            <a:solidFill>
              <a:srgbClr val="DEEE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71999" y="1189050"/>
            <a:ext cx="7908899" cy="7908899"/>
            <a:chOff x="0" y="0"/>
            <a:chExt cx="10545199" cy="10545199"/>
          </a:xfrm>
        </p:grpSpPr>
        <p:sp>
          <p:nvSpPr>
            <p:cNvPr id="7" name="Freeform 7" descr="preencoded.png"/>
            <p:cNvSpPr/>
            <p:nvPr/>
          </p:nvSpPr>
          <p:spPr>
            <a:xfrm>
              <a:off x="0" y="0"/>
              <a:ext cx="10545191" cy="10545191"/>
            </a:xfrm>
            <a:custGeom>
              <a:avLst/>
              <a:gdLst/>
              <a:ahLst/>
              <a:cxnLst/>
              <a:rect l="l" t="t" r="r" b="b"/>
              <a:pathLst>
                <a:path w="10545191" h="10545191">
                  <a:moveTo>
                    <a:pt x="0" y="0"/>
                  </a:moveTo>
                  <a:lnTo>
                    <a:pt x="10545191" y="0"/>
                  </a:lnTo>
                  <a:lnTo>
                    <a:pt x="10545191" y="10545191"/>
                  </a:lnTo>
                  <a:lnTo>
                    <a:pt x="0" y="105451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377373" y="3468017"/>
            <a:ext cx="7767627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70"/>
              </a:lnSpc>
            </a:pPr>
            <a:r>
              <a:rPr lang="en-US" sz="6784" b="1">
                <a:solidFill>
                  <a:srgbClr val="091C53"/>
                </a:solidFill>
                <a:latin typeface="Arimo Bold"/>
                <a:ea typeface="Arimo Bold"/>
                <a:cs typeface="Arimo Bold"/>
                <a:sym typeface="Arimo Bold"/>
              </a:rPr>
              <a:t>Recommendations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377373" y="5252803"/>
            <a:ext cx="7767627" cy="257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000">
                <a:solidFill>
                  <a:srgbClr val="1E3063"/>
                </a:solidFill>
                <a:latin typeface="Arimo"/>
                <a:ea typeface="Arimo"/>
                <a:cs typeface="Arimo"/>
                <a:sym typeface="Arimo"/>
              </a:rPr>
              <a:t>Targeted policy interventions for worst-performing regions.</a:t>
            </a:r>
          </a:p>
          <a:p>
            <a:pPr algn="l">
              <a:lnSpc>
                <a:spcPts val="2183"/>
              </a:lnSpc>
            </a:pPr>
            <a:endParaRPr lang="en-US" sz="3000">
              <a:solidFill>
                <a:srgbClr val="1E3063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4680"/>
              </a:lnSpc>
            </a:pPr>
            <a:r>
              <a:rPr lang="en-US" sz="3000">
                <a:solidFill>
                  <a:srgbClr val="1E3063"/>
                </a:solidFill>
                <a:latin typeface="Arimo"/>
                <a:ea typeface="Arimo"/>
                <a:cs typeface="Arimo"/>
                <a:sym typeface="Arimo"/>
              </a:rPr>
              <a:t>Create Awareness on the importance of health insurance</a:t>
            </a:r>
          </a:p>
        </p:txBody>
      </p:sp>
      <p:sp>
        <p:nvSpPr>
          <p:cNvPr id="10" name="AutoShape 10"/>
          <p:cNvSpPr/>
          <p:nvPr/>
        </p:nvSpPr>
        <p:spPr>
          <a:xfrm rot="42427">
            <a:off x="9203412" y="4967288"/>
            <a:ext cx="8489844" cy="0"/>
          </a:xfrm>
          <a:prstGeom prst="line">
            <a:avLst/>
          </a:prstGeom>
          <a:ln w="104775" cap="rnd">
            <a:solidFill>
              <a:srgbClr val="DEEE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AutoShape 6"/>
          <p:cNvSpPr/>
          <p:nvPr/>
        </p:nvSpPr>
        <p:spPr>
          <a:xfrm>
            <a:off x="5358840" y="1108553"/>
            <a:ext cx="11859377" cy="8069894"/>
          </a:xfrm>
          <a:prstGeom prst="rect">
            <a:avLst/>
          </a:prstGeom>
          <a:solidFill>
            <a:srgbClr val="DEEE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5607369" y="1365529"/>
            <a:ext cx="11362320" cy="7555943"/>
            <a:chOff x="0" y="0"/>
            <a:chExt cx="1222256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22256" cy="812800"/>
            </a:xfrm>
            <a:custGeom>
              <a:avLst/>
              <a:gdLst/>
              <a:ahLst/>
              <a:cxnLst/>
              <a:rect l="l" t="t" r="r" b="b"/>
              <a:pathLst>
                <a:path w="1222256" h="812800">
                  <a:moveTo>
                    <a:pt x="0" y="0"/>
                  </a:moveTo>
                  <a:lnTo>
                    <a:pt x="1222256" y="0"/>
                  </a:lnTo>
                  <a:lnTo>
                    <a:pt x="1222256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3"/>
              <a:stretch>
                <a:fillRect t="-22722" b="-2272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23248" y="2757713"/>
            <a:ext cx="6982269" cy="4771574"/>
            <a:chOff x="0" y="0"/>
            <a:chExt cx="9309692" cy="6362099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9309692" cy="6362099"/>
            </a:xfrm>
            <a:prstGeom prst="rect">
              <a:avLst/>
            </a:prstGeom>
            <a:solidFill>
              <a:srgbClr val="DEEE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24778" y="580641"/>
              <a:ext cx="8260135" cy="32141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9324"/>
                </a:lnSpc>
              </a:pPr>
              <a:r>
                <a:rPr lang="en-US" sz="8400" b="1">
                  <a:solidFill>
                    <a:srgbClr val="091C53"/>
                  </a:solidFill>
                  <a:latin typeface="Arimo Bold"/>
                  <a:ea typeface="Arimo Bold"/>
                  <a:cs typeface="Arimo Bold"/>
                  <a:sym typeface="Arimo Bold"/>
                </a:rPr>
                <a:t>Why this Dataset?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24778" y="4120679"/>
              <a:ext cx="8260135" cy="16988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402"/>
                </a:lnSpc>
              </a:pPr>
              <a:r>
                <a:rPr lang="en-US" sz="2430">
                  <a:solidFill>
                    <a:srgbClr val="1E3063"/>
                  </a:solidFill>
                  <a:latin typeface="Arimo"/>
                  <a:ea typeface="Arimo"/>
                  <a:cs typeface="Arimo"/>
                  <a:sym typeface="Arimo"/>
                </a:rPr>
                <a:t>This dataset helps us explore who is left out, where, and why—crucial questions for improving access and shaping better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264011"/>
            <a:ext cx="6370994" cy="301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960"/>
              </a:lnSpc>
            </a:pPr>
            <a:r>
              <a:rPr lang="en-US" sz="9000" b="1">
                <a:solidFill>
                  <a:srgbClr val="1E3063"/>
                </a:solidFill>
                <a:latin typeface="Arimo Bold"/>
                <a:ea typeface="Arimo Bold"/>
                <a:cs typeface="Arimo Bold"/>
                <a:sym typeface="Arimo Bold"/>
              </a:rPr>
              <a:t>Analysis Objectives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14749" y="1328305"/>
            <a:ext cx="770908" cy="809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3949" b="1">
                <a:solidFill>
                  <a:srgbClr val="091C53"/>
                </a:solidFill>
                <a:latin typeface="Arimo Bold"/>
                <a:ea typeface="Arimo Bold"/>
                <a:cs typeface="Arimo Bold"/>
                <a:sym typeface="Arimo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623873" y="1540236"/>
            <a:ext cx="5392918" cy="682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4"/>
              </a:lnSpc>
            </a:pPr>
            <a:r>
              <a:rPr lang="en-US" sz="1798">
                <a:solidFill>
                  <a:srgbClr val="1E3063"/>
                </a:solidFill>
                <a:latin typeface="Arimo"/>
                <a:ea typeface="Arimo"/>
                <a:cs typeface="Arimo"/>
                <a:sym typeface="Arimo"/>
              </a:rPr>
              <a:t>Which regions have the highest and lowest health insurance coverages overall?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14749" y="2830693"/>
            <a:ext cx="770908" cy="809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3949" b="1">
                <a:solidFill>
                  <a:srgbClr val="091C53"/>
                </a:solidFill>
                <a:latin typeface="Arimo Bold"/>
                <a:ea typeface="Arimo Bold"/>
                <a:cs typeface="Arimo Bold"/>
                <a:sym typeface="Arimo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623873" y="3042624"/>
            <a:ext cx="5392918" cy="9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4"/>
              </a:lnSpc>
            </a:pPr>
            <a:r>
              <a:rPr lang="en-US" sz="1798">
                <a:solidFill>
                  <a:srgbClr val="1E3063"/>
                </a:solidFill>
                <a:latin typeface="Arimo"/>
                <a:ea typeface="Arimo"/>
                <a:cs typeface="Arimo"/>
                <a:sym typeface="Arimo"/>
              </a:rPr>
              <a:t>How has the gap between the best and worst performing regions changed between 2008 and 2014?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614749" y="4333081"/>
            <a:ext cx="770908" cy="809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3949" b="1">
                <a:solidFill>
                  <a:srgbClr val="091C53"/>
                </a:solidFill>
                <a:latin typeface="Arimo Bold"/>
                <a:ea typeface="Arimo Bold"/>
                <a:cs typeface="Arimo Bold"/>
                <a:sym typeface="Arimo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623873" y="4545012"/>
            <a:ext cx="5392918" cy="682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4"/>
              </a:lnSpc>
            </a:pPr>
            <a:r>
              <a:rPr lang="en-US" sz="1798">
                <a:solidFill>
                  <a:srgbClr val="1E3063"/>
                </a:solidFill>
                <a:latin typeface="Arimo"/>
                <a:ea typeface="Arimo"/>
                <a:cs typeface="Arimo"/>
                <a:sym typeface="Arimo"/>
              </a:rPr>
              <a:t>Which location had the highest percentage of men or women without health insurance per year?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614749" y="5835470"/>
            <a:ext cx="770908" cy="809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3949" b="1">
                <a:solidFill>
                  <a:srgbClr val="091C53"/>
                </a:solidFill>
                <a:latin typeface="Arimo Bold"/>
                <a:ea typeface="Arimo Bold"/>
                <a:cs typeface="Arimo Bold"/>
                <a:sym typeface="Arimo Bold"/>
              </a:rPr>
              <a:t>04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623873" y="6047401"/>
            <a:ext cx="5392918" cy="682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4"/>
              </a:lnSpc>
            </a:pPr>
            <a:r>
              <a:rPr lang="en-US" sz="1798">
                <a:solidFill>
                  <a:srgbClr val="1E3063"/>
                </a:solidFill>
                <a:latin typeface="Arimo"/>
                <a:ea typeface="Arimo"/>
                <a:cs typeface="Arimo"/>
                <a:sym typeface="Arimo"/>
              </a:rPr>
              <a:t>Did the number of uninsured women increase over time?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614749" y="7633133"/>
            <a:ext cx="770908" cy="809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3949" b="1">
                <a:solidFill>
                  <a:srgbClr val="091C53"/>
                </a:solidFill>
                <a:latin typeface="Arimo Bold"/>
                <a:ea typeface="Arimo Bold"/>
                <a:cs typeface="Arimo Bold"/>
                <a:sym typeface="Arimo Bold"/>
              </a:rPr>
              <a:t>05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623873" y="7845064"/>
            <a:ext cx="5392918" cy="38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4"/>
              </a:lnSpc>
            </a:pPr>
            <a:r>
              <a:rPr lang="en-US" sz="1798">
                <a:solidFill>
                  <a:srgbClr val="1E3063"/>
                </a:solidFill>
                <a:latin typeface="Arimo"/>
                <a:ea typeface="Arimo"/>
                <a:cs typeface="Arimo"/>
                <a:sym typeface="Arimo"/>
              </a:rPr>
              <a:t>Did the number of uninsured men change over time?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2403236" y="5143500"/>
            <a:ext cx="4114800" cy="4114800"/>
            <a:chOff x="0" y="0"/>
            <a:chExt cx="5486400" cy="5486400"/>
          </a:xfrm>
        </p:grpSpPr>
        <p:sp>
          <p:nvSpPr>
            <p:cNvPr id="18" name="Freeform 18" descr="preencoded.png"/>
            <p:cNvSpPr/>
            <p:nvPr/>
          </p:nvSpPr>
          <p:spPr>
            <a:xfrm>
              <a:off x="0" y="0"/>
              <a:ext cx="5486400" cy="5486400"/>
            </a:xfrm>
            <a:custGeom>
              <a:avLst/>
              <a:gdLst/>
              <a:ahLst/>
              <a:cxnLst/>
              <a:rect l="l" t="t" r="r" b="b"/>
              <a:pathLst>
                <a:path w="5486400" h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272769" y="695647"/>
            <a:ext cx="8810262" cy="8895706"/>
            <a:chOff x="0" y="0"/>
            <a:chExt cx="2552438" cy="234290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52438" cy="2342902"/>
            </a:xfrm>
            <a:custGeom>
              <a:avLst/>
              <a:gdLst/>
              <a:ahLst/>
              <a:cxnLst/>
              <a:rect l="l" t="t" r="r" b="b"/>
              <a:pathLst>
                <a:path w="2552438" h="2342902">
                  <a:moveTo>
                    <a:pt x="0" y="0"/>
                  </a:moveTo>
                  <a:lnTo>
                    <a:pt x="2552438" y="0"/>
                  </a:lnTo>
                  <a:lnTo>
                    <a:pt x="2552438" y="2342902"/>
                  </a:lnTo>
                  <a:lnTo>
                    <a:pt x="0" y="23429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2552438" cy="2409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536257" y="2224016"/>
            <a:ext cx="7845136" cy="5838967"/>
            <a:chOff x="0" y="0"/>
            <a:chExt cx="11207867" cy="75834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207877" cy="7583424"/>
            </a:xfrm>
            <a:custGeom>
              <a:avLst/>
              <a:gdLst/>
              <a:ahLst/>
              <a:cxnLst/>
              <a:rect l="l" t="t" r="r" b="b"/>
              <a:pathLst>
                <a:path w="11207877" h="7583424">
                  <a:moveTo>
                    <a:pt x="0" y="0"/>
                  </a:moveTo>
                  <a:lnTo>
                    <a:pt x="11207877" y="0"/>
                  </a:lnTo>
                  <a:lnTo>
                    <a:pt x="11207877" y="7583424"/>
                  </a:lnTo>
                  <a:lnTo>
                    <a:pt x="0" y="7583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84300" y="1798637"/>
            <a:ext cx="6299200" cy="2338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46"/>
              </a:lnSpc>
            </a:pPr>
            <a:r>
              <a:rPr lang="en-US" sz="5758" b="1">
                <a:solidFill>
                  <a:srgbClr val="1E3063"/>
                </a:solidFill>
                <a:latin typeface="Arimo Bold"/>
                <a:ea typeface="Arimo Bold"/>
                <a:cs typeface="Arimo Bold"/>
                <a:sym typeface="Arimo Bold"/>
              </a:rPr>
              <a:t>Health Insurance Coverage by Region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84300" y="5484812"/>
            <a:ext cx="6299200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99"/>
              </a:lnSpc>
            </a:pPr>
            <a:r>
              <a:rPr lang="en-US" sz="2499">
                <a:solidFill>
                  <a:srgbClr val="1E3063"/>
                </a:solidFill>
                <a:latin typeface="Arimo"/>
                <a:ea typeface="Arimo"/>
                <a:cs typeface="Arimo"/>
                <a:sym typeface="Arimo"/>
              </a:rPr>
              <a:t>Region with the highest coverage was Rift Valley while the lowest was North Eastern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97001" y="4541837"/>
            <a:ext cx="6202892" cy="498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42"/>
              </a:lnSpc>
            </a:pPr>
            <a:r>
              <a:rPr lang="en-US" sz="2887" b="1">
                <a:solidFill>
                  <a:srgbClr val="091C53"/>
                </a:solidFill>
                <a:latin typeface="Arimo Bold"/>
                <a:ea typeface="Arimo Bold"/>
                <a:cs typeface="Arimo Bold"/>
                <a:sym typeface="Arimo Bold"/>
              </a:rPr>
              <a:t>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833739"/>
            <a:ext cx="7028710" cy="258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20"/>
              </a:lnSpc>
              <a:spcBef>
                <a:spcPct val="0"/>
              </a:spcBef>
            </a:pPr>
            <a:r>
              <a:rPr lang="en-US" sz="5600" b="1">
                <a:solidFill>
                  <a:srgbClr val="1E3063"/>
                </a:solidFill>
                <a:latin typeface="Arimo Bold"/>
                <a:ea typeface="Arimo Bold"/>
                <a:cs typeface="Arimo Bold"/>
                <a:sym typeface="Arimo Bold"/>
              </a:rPr>
              <a:t>Health Insurance Coverage by Region in 2008 and 2014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293661"/>
            <a:ext cx="702871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0"/>
              </a:lnSpc>
            </a:pPr>
            <a:r>
              <a:rPr lang="en-US" sz="3000" b="1">
                <a:solidFill>
                  <a:srgbClr val="091C53"/>
                </a:solidFill>
                <a:latin typeface="Arimo Bold"/>
                <a:ea typeface="Arimo Bold"/>
                <a:cs typeface="Arimo Bold"/>
                <a:sym typeface="Arimo Bold"/>
              </a:rPr>
              <a:t>Insights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8441055"/>
            <a:ext cx="7028710" cy="817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60"/>
              </a:lnSpc>
              <a:spcBef>
                <a:spcPct val="0"/>
              </a:spcBef>
            </a:pPr>
            <a:r>
              <a:rPr lang="en-US" sz="2100">
                <a:solidFill>
                  <a:srgbClr val="1E3063"/>
                </a:solidFill>
                <a:latin typeface="Arimo"/>
                <a:ea typeface="Arimo"/>
                <a:cs typeface="Arimo"/>
                <a:sym typeface="Arimo"/>
              </a:rPr>
              <a:t>Highest and Lowest Region Coverage in 2008 and 2014 were Rift Valley and North Eastern respectively</a:t>
            </a:r>
          </a:p>
        </p:txBody>
      </p:sp>
      <p:sp>
        <p:nvSpPr>
          <p:cNvPr id="9" name="AutoShape 9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rgbClr val="DEEEFF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0794667" y="5334000"/>
            <a:ext cx="5842667" cy="3924300"/>
            <a:chOff x="0" y="0"/>
            <a:chExt cx="10513267" cy="706136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513314" cy="7061327"/>
            </a:xfrm>
            <a:custGeom>
              <a:avLst/>
              <a:gdLst/>
              <a:ahLst/>
              <a:cxnLst/>
              <a:rect l="l" t="t" r="r" b="b"/>
              <a:pathLst>
                <a:path w="10513314" h="7061327">
                  <a:moveTo>
                    <a:pt x="0" y="0"/>
                  </a:moveTo>
                  <a:lnTo>
                    <a:pt x="10513314" y="0"/>
                  </a:lnTo>
                  <a:lnTo>
                    <a:pt x="10513314" y="7061327"/>
                  </a:lnTo>
                  <a:lnTo>
                    <a:pt x="0" y="7061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855734" y="1028700"/>
            <a:ext cx="5720533" cy="3924300"/>
            <a:chOff x="0" y="0"/>
            <a:chExt cx="10963600" cy="752105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963656" cy="7521067"/>
            </a:xfrm>
            <a:custGeom>
              <a:avLst/>
              <a:gdLst/>
              <a:ahLst/>
              <a:cxnLst/>
              <a:rect l="l" t="t" r="r" b="b"/>
              <a:pathLst>
                <a:path w="10963656" h="7521067">
                  <a:moveTo>
                    <a:pt x="0" y="0"/>
                  </a:moveTo>
                  <a:lnTo>
                    <a:pt x="10963656" y="0"/>
                  </a:lnTo>
                  <a:lnTo>
                    <a:pt x="10963656" y="7521067"/>
                  </a:lnTo>
                  <a:lnTo>
                    <a:pt x="0" y="75210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990600"/>
            <a:ext cx="6267183" cy="258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20"/>
              </a:lnSpc>
            </a:pPr>
            <a:r>
              <a:rPr lang="en-US" sz="5600" b="1">
                <a:solidFill>
                  <a:srgbClr val="1E3063"/>
                </a:solidFill>
                <a:latin typeface="Arimo Bold"/>
                <a:ea typeface="Arimo Bold"/>
                <a:cs typeface="Arimo Bold"/>
                <a:sym typeface="Arimo Bold"/>
              </a:rPr>
              <a:t>Health Insurance Coverage by Region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536114"/>
            <a:ext cx="5898932" cy="54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60"/>
              </a:lnSpc>
            </a:pPr>
            <a:r>
              <a:rPr lang="en-US" sz="3200" b="1">
                <a:solidFill>
                  <a:srgbClr val="091C53"/>
                </a:solidFill>
                <a:latin typeface="Arimo Bold"/>
                <a:ea typeface="Arimo Bold"/>
                <a:cs typeface="Arimo Bold"/>
                <a:sym typeface="Arimo Bold"/>
              </a:rPr>
              <a:t>Insight: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8322595"/>
            <a:ext cx="5898932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30"/>
              </a:lnSpc>
            </a:pPr>
            <a:r>
              <a:rPr lang="en-US" sz="2100">
                <a:solidFill>
                  <a:srgbClr val="1E3063"/>
                </a:solidFill>
                <a:latin typeface="Arimo"/>
                <a:ea typeface="Arimo"/>
                <a:cs typeface="Arimo"/>
                <a:sym typeface="Arimo"/>
              </a:rPr>
              <a:t>Rift Valley increased by 40.22%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913495"/>
            <a:ext cx="5898932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30"/>
              </a:lnSpc>
            </a:pPr>
            <a:r>
              <a:rPr lang="en-US" sz="2100">
                <a:solidFill>
                  <a:srgbClr val="1E3063"/>
                </a:solidFill>
                <a:latin typeface="Arimo"/>
                <a:ea typeface="Arimo"/>
                <a:cs typeface="Arimo"/>
                <a:sym typeface="Arimo"/>
              </a:rPr>
              <a:t>North Eastern increased by 65.01%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671034" y="2627321"/>
            <a:ext cx="11102616" cy="6630979"/>
            <a:chOff x="0" y="0"/>
            <a:chExt cx="15671800" cy="93599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671800" cy="9359900"/>
            </a:xfrm>
            <a:custGeom>
              <a:avLst/>
              <a:gdLst/>
              <a:ahLst/>
              <a:cxnLst/>
              <a:rect l="l" t="t" r="r" b="b"/>
              <a:pathLst>
                <a:path w="15671800" h="9359900">
                  <a:moveTo>
                    <a:pt x="0" y="0"/>
                  </a:moveTo>
                  <a:lnTo>
                    <a:pt x="15671800" y="0"/>
                  </a:lnTo>
                  <a:lnTo>
                    <a:pt x="15671800" y="9359900"/>
                  </a:lnTo>
                  <a:lnTo>
                    <a:pt x="0" y="9359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990600"/>
            <a:ext cx="7241749" cy="258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20"/>
              </a:lnSpc>
            </a:pPr>
            <a:r>
              <a:rPr lang="en-US" sz="5600" b="1">
                <a:solidFill>
                  <a:srgbClr val="1E3063"/>
                </a:solidFill>
                <a:latin typeface="Arimo Bold"/>
                <a:ea typeface="Arimo Bold"/>
                <a:cs typeface="Arimo Bold"/>
                <a:sym typeface="Arimo Bold"/>
              </a:rPr>
              <a:t>Uninsured Men &amp; Women by Region in 2008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850314"/>
            <a:ext cx="5898932" cy="54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60"/>
              </a:lnSpc>
            </a:pPr>
            <a:r>
              <a:rPr lang="en-US" sz="3200" b="1">
                <a:solidFill>
                  <a:srgbClr val="091C53"/>
                </a:solidFill>
                <a:latin typeface="Arimo Bold"/>
                <a:ea typeface="Arimo Bold"/>
                <a:cs typeface="Arimo Bold"/>
                <a:sym typeface="Arimo Bold"/>
              </a:rPr>
              <a:t>Insight: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7636795"/>
            <a:ext cx="5898932" cy="68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30"/>
              </a:lnSpc>
            </a:pPr>
            <a:r>
              <a:rPr lang="en-US" sz="2100">
                <a:solidFill>
                  <a:srgbClr val="1E3063"/>
                </a:solidFill>
                <a:latin typeface="Arimo"/>
                <a:ea typeface="Arimo"/>
                <a:cs typeface="Arimo"/>
                <a:sym typeface="Arimo"/>
              </a:rPr>
              <a:t>North Eastern Region has the highest uninsured rates in 2008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570595"/>
            <a:ext cx="5898932" cy="687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30"/>
              </a:lnSpc>
            </a:pPr>
            <a:r>
              <a:rPr lang="en-US" sz="2100">
                <a:solidFill>
                  <a:srgbClr val="1E3063"/>
                </a:solidFill>
                <a:latin typeface="Arimo"/>
                <a:ea typeface="Arimo"/>
                <a:cs typeface="Arimo"/>
                <a:sym typeface="Arimo"/>
              </a:rPr>
              <a:t>Nairobi Region has the lowest rate of men and women with no insurance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927632" y="3112298"/>
            <a:ext cx="10846018" cy="5229189"/>
            <a:chOff x="0" y="0"/>
            <a:chExt cx="17411700" cy="83947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411700" cy="8394700"/>
            </a:xfrm>
            <a:custGeom>
              <a:avLst/>
              <a:gdLst/>
              <a:ahLst/>
              <a:cxnLst/>
              <a:rect l="l" t="t" r="r" b="b"/>
              <a:pathLst>
                <a:path w="17411700" h="8394700">
                  <a:moveTo>
                    <a:pt x="0" y="0"/>
                  </a:moveTo>
                  <a:lnTo>
                    <a:pt x="17411700" y="0"/>
                  </a:lnTo>
                  <a:lnTo>
                    <a:pt x="17411700" y="8394700"/>
                  </a:lnTo>
                  <a:lnTo>
                    <a:pt x="0" y="8394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65799" y="3583920"/>
            <a:ext cx="10907851" cy="5147164"/>
            <a:chOff x="0" y="0"/>
            <a:chExt cx="16407168" cy="774216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407130" cy="7742174"/>
            </a:xfrm>
            <a:custGeom>
              <a:avLst/>
              <a:gdLst/>
              <a:ahLst/>
              <a:cxnLst/>
              <a:rect l="l" t="t" r="r" b="b"/>
              <a:pathLst>
                <a:path w="16407130" h="7742174">
                  <a:moveTo>
                    <a:pt x="0" y="0"/>
                  </a:moveTo>
                  <a:lnTo>
                    <a:pt x="16407130" y="0"/>
                  </a:lnTo>
                  <a:lnTo>
                    <a:pt x="16407130" y="7742174"/>
                  </a:lnTo>
                  <a:lnTo>
                    <a:pt x="0" y="77421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1519781"/>
            <a:ext cx="7141593" cy="2162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64"/>
              </a:lnSpc>
            </a:pPr>
            <a:r>
              <a:rPr lang="en-US" sz="4720" b="1">
                <a:solidFill>
                  <a:srgbClr val="1E3063"/>
                </a:solidFill>
                <a:latin typeface="Arimo Bold"/>
                <a:ea typeface="Arimo Bold"/>
                <a:cs typeface="Arimo Bold"/>
                <a:sym typeface="Arimo Bold"/>
              </a:rPr>
              <a:t>Uninsured Men &amp; Women by Region in 2014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076721"/>
            <a:ext cx="7141593" cy="58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50"/>
              </a:lnSpc>
            </a:pPr>
            <a:r>
              <a:rPr lang="en-US" sz="3500" b="1">
                <a:solidFill>
                  <a:srgbClr val="091C53"/>
                </a:solidFill>
                <a:latin typeface="Arimo Bold"/>
                <a:ea typeface="Arimo Bold"/>
                <a:cs typeface="Arimo Bold"/>
                <a:sym typeface="Arimo Bold"/>
              </a:rPr>
              <a:t>Insight: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6023997"/>
            <a:ext cx="5950380" cy="88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47"/>
              </a:lnSpc>
            </a:pPr>
            <a:r>
              <a:rPr lang="en-US" sz="2574">
                <a:solidFill>
                  <a:srgbClr val="1E3063"/>
                </a:solidFill>
                <a:latin typeface="Arial"/>
                <a:ea typeface="Arial"/>
                <a:cs typeface="Arial"/>
                <a:sym typeface="Arial"/>
              </a:rPr>
              <a:t>North Eastern Region still has the highest number of uninsured rates.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5158054"/>
            <a:ext cx="1148328" cy="734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4443" b="1">
                <a:solidFill>
                  <a:srgbClr val="091C53"/>
                </a:solidFill>
                <a:latin typeface="Arimo Bold"/>
                <a:ea typeface="Arimo Bold"/>
                <a:cs typeface="Arimo Bold"/>
                <a:sym typeface="Arimo Bold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252135"/>
            <a:ext cx="5950380" cy="881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47"/>
              </a:lnSpc>
            </a:pPr>
            <a:r>
              <a:rPr lang="en-US" sz="2574">
                <a:solidFill>
                  <a:srgbClr val="1E3063"/>
                </a:solidFill>
                <a:latin typeface="Arial"/>
                <a:ea typeface="Arial"/>
                <a:cs typeface="Arial"/>
                <a:sym typeface="Arial"/>
              </a:rPr>
              <a:t>Nairobi Region has the lowest rate of men and women with no insurance.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7386192"/>
            <a:ext cx="1148328" cy="734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4443" b="1">
                <a:solidFill>
                  <a:srgbClr val="091C53"/>
                </a:solidFill>
                <a:latin typeface="Arimo Bold"/>
                <a:ea typeface="Arimo Bold"/>
                <a:cs typeface="Arimo Bold"/>
                <a:sym typeface="Arimo Bold"/>
              </a:rPr>
              <a:t>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990600"/>
            <a:ext cx="6267183" cy="512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20"/>
              </a:lnSpc>
            </a:pPr>
            <a:r>
              <a:rPr lang="en-US" sz="5600" b="1">
                <a:solidFill>
                  <a:srgbClr val="1E3063"/>
                </a:solidFill>
                <a:latin typeface="Arimo Bold"/>
                <a:ea typeface="Arimo Bold"/>
                <a:cs typeface="Arimo Bold"/>
                <a:sym typeface="Arimo Bold"/>
              </a:rPr>
              <a:t>Privately purchased commercial insurance between Men and Women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536114"/>
            <a:ext cx="5898932" cy="54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60"/>
              </a:lnSpc>
            </a:pPr>
            <a:r>
              <a:rPr lang="en-US" sz="3200" b="1">
                <a:solidFill>
                  <a:srgbClr val="091C53"/>
                </a:solidFill>
                <a:latin typeface="Arimo Bold"/>
                <a:ea typeface="Arimo Bold"/>
                <a:cs typeface="Arimo Bold"/>
                <a:sym typeface="Arimo Bold"/>
              </a:rPr>
              <a:t>Insight: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8322595"/>
            <a:ext cx="5898932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30"/>
              </a:lnSpc>
            </a:pPr>
            <a:r>
              <a:rPr lang="en-US" sz="2100">
                <a:solidFill>
                  <a:srgbClr val="1E3063"/>
                </a:solidFill>
                <a:latin typeface="Arimo"/>
                <a:ea typeface="Arimo"/>
                <a:cs typeface="Arimo"/>
                <a:sym typeface="Arimo"/>
              </a:rPr>
              <a:t>Men decreased from 61.95% to 49.76%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913495"/>
            <a:ext cx="5898932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30"/>
              </a:lnSpc>
            </a:pPr>
            <a:r>
              <a:rPr lang="en-US" sz="2100">
                <a:solidFill>
                  <a:srgbClr val="1E3063"/>
                </a:solidFill>
                <a:latin typeface="Arimo"/>
                <a:ea typeface="Arimo"/>
                <a:cs typeface="Arimo"/>
                <a:sym typeface="Arimo"/>
              </a:rPr>
              <a:t>Women increased from 38.05% to 50.24%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7295883" y="1028700"/>
            <a:ext cx="10477767" cy="7854703"/>
            <a:chOff x="0" y="0"/>
            <a:chExt cx="10435745" cy="782320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435717" cy="7823200"/>
            </a:xfrm>
            <a:custGeom>
              <a:avLst/>
              <a:gdLst/>
              <a:ahLst/>
              <a:cxnLst/>
              <a:rect l="l" t="t" r="r" b="b"/>
              <a:pathLst>
                <a:path w="10435717" h="7823200">
                  <a:moveTo>
                    <a:pt x="0" y="0"/>
                  </a:moveTo>
                  <a:lnTo>
                    <a:pt x="10435717" y="0"/>
                  </a:lnTo>
                  <a:lnTo>
                    <a:pt x="10435717" y="7823200"/>
                  </a:lnTo>
                  <a:lnTo>
                    <a:pt x="0" y="782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958236" y="2606774"/>
            <a:ext cx="8815414" cy="6651526"/>
            <a:chOff x="0" y="0"/>
            <a:chExt cx="12245667" cy="92397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245721" cy="9239758"/>
            </a:xfrm>
            <a:custGeom>
              <a:avLst/>
              <a:gdLst/>
              <a:ahLst/>
              <a:cxnLst/>
              <a:rect l="l" t="t" r="r" b="b"/>
              <a:pathLst>
                <a:path w="12245721" h="9239758">
                  <a:moveTo>
                    <a:pt x="0" y="0"/>
                  </a:moveTo>
                  <a:lnTo>
                    <a:pt x="12245721" y="0"/>
                  </a:lnTo>
                  <a:lnTo>
                    <a:pt x="12245721" y="9239758"/>
                  </a:lnTo>
                  <a:lnTo>
                    <a:pt x="0" y="92397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1519781"/>
            <a:ext cx="7141593" cy="2162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64"/>
              </a:lnSpc>
            </a:pPr>
            <a:r>
              <a:rPr lang="en-US" sz="4720" b="1">
                <a:solidFill>
                  <a:srgbClr val="1E3063"/>
                </a:solidFill>
                <a:latin typeface="Arimo Bold"/>
                <a:ea typeface="Arimo Bold"/>
                <a:cs typeface="Arimo Bold"/>
                <a:sym typeface="Arimo Bold"/>
              </a:rPr>
              <a:t>Social Security Health Insurance between Men and Women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076721"/>
            <a:ext cx="7141593" cy="584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50"/>
              </a:lnSpc>
            </a:pPr>
            <a:r>
              <a:rPr lang="en-US" sz="3500" b="1">
                <a:solidFill>
                  <a:srgbClr val="091C53"/>
                </a:solidFill>
                <a:latin typeface="Arimo Bold"/>
                <a:ea typeface="Arimo Bold"/>
                <a:cs typeface="Arimo Bold"/>
                <a:sym typeface="Arimo Bold"/>
              </a:rPr>
              <a:t>Insight: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6052572"/>
            <a:ext cx="5950380" cy="442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44"/>
              </a:lnSpc>
            </a:pPr>
            <a:r>
              <a:rPr lang="en-US" sz="2649">
                <a:solidFill>
                  <a:srgbClr val="1E3063"/>
                </a:solidFill>
                <a:latin typeface="Arimo"/>
                <a:ea typeface="Arimo"/>
                <a:cs typeface="Arimo"/>
                <a:sym typeface="Arimo"/>
              </a:rPr>
              <a:t>Men decreased from 65.96% to 55.85%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5158054"/>
            <a:ext cx="1148328" cy="734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4443" b="1">
                <a:solidFill>
                  <a:srgbClr val="091C53"/>
                </a:solidFill>
                <a:latin typeface="Arimo Bold"/>
                <a:ea typeface="Arimo Bold"/>
                <a:cs typeface="Arimo Bold"/>
                <a:sym typeface="Arimo Bold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280710"/>
            <a:ext cx="5950380" cy="889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10"/>
              </a:lnSpc>
            </a:pPr>
            <a:r>
              <a:rPr lang="en-US" sz="2700">
                <a:solidFill>
                  <a:srgbClr val="1E3063"/>
                </a:solidFill>
                <a:latin typeface="Arimo"/>
                <a:ea typeface="Arimo"/>
                <a:cs typeface="Arimo"/>
                <a:sym typeface="Arimo"/>
              </a:rPr>
              <a:t>women increased from 34.04% to 44.15%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7386192"/>
            <a:ext cx="1148328" cy="734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4443" b="1">
                <a:solidFill>
                  <a:srgbClr val="091C53"/>
                </a:solidFill>
                <a:latin typeface="Arimo Bold"/>
                <a:ea typeface="Arimo Bold"/>
                <a:cs typeface="Arimo Bold"/>
                <a:sym typeface="Arimo Bold"/>
              </a:rPr>
              <a:t>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Custom</PresentationFormat>
  <Paragraphs>143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Arimo</vt:lpstr>
      <vt:lpstr>Arial</vt:lpstr>
      <vt:lpstr>Arimo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Health-Insurance-Analysis-in-Kenya.pptx.pptx</dc:title>
  <cp:lastModifiedBy>Aristo Musonda</cp:lastModifiedBy>
  <cp:revision>2</cp:revision>
  <dcterms:created xsi:type="dcterms:W3CDTF">2006-08-16T00:00:00Z</dcterms:created>
  <dcterms:modified xsi:type="dcterms:W3CDTF">2025-08-08T10:43:05Z</dcterms:modified>
  <dc:identifier>DAGvesNLVsg</dc:identifier>
</cp:coreProperties>
</file>