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8288000" cy="10287000"/>
  <p:notesSz cx="6858000" cy="9144000"/>
  <p:embeddedFontLst>
    <p:embeddedFont>
      <p:font typeface="Arimo" panose="020B0604020202020204" charset="0"/>
      <p:regular r:id="rId12"/>
    </p:embeddedFont>
    <p:embeddedFont>
      <p:font typeface="Arimo Bold" panose="020B0604020202020204" charset="0"/>
      <p:regular r:id="rId13"/>
    </p:embeddedFont>
    <p:embeddedFont>
      <p:font typeface="Prata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07.08.2025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08C34-CC8C-5D6B-789C-F39167D05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CE7740-C27E-6874-714C-678A561DF3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5C8077-8033-4EAB-7075-61C417ED20B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EE8899A-E1EA-3FE3-FEA7-DB02AB1617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92A34AD-5650-64E1-463E-0CAA24F40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7B5BA-9D7F-46F1-AAC5-F29F7D2947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AA5EB-FBE1-6FFE-4EAE-419611A8C2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290647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3171B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12326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83144" y="1729259"/>
            <a:ext cx="14090256" cy="1861666"/>
            <a:chOff x="0" y="0"/>
            <a:chExt cx="18787008" cy="2482221"/>
          </a:xfrm>
        </p:grpSpPr>
        <p:sp>
          <p:nvSpPr>
            <p:cNvPr id="7" name="TextBox 7"/>
            <p:cNvSpPr txBox="1"/>
            <p:nvPr/>
          </p:nvSpPr>
          <p:spPr>
            <a:xfrm>
              <a:off x="0" y="0"/>
              <a:ext cx="18787008" cy="130035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7620"/>
                </a:lnSpc>
              </a:pPr>
              <a:r>
                <a:rPr lang="en-US" sz="6350" dirty="0">
                  <a:solidFill>
                    <a:srgbClr val="F2D4BA"/>
                  </a:solidFill>
                  <a:latin typeface="Prata"/>
                  <a:ea typeface="Prata"/>
                  <a:cs typeface="Prata"/>
                  <a:sym typeface="Prata"/>
                </a:rPr>
                <a:t>Kenya Literacy Trends &amp; Insights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824996"/>
              <a:ext cx="17005156" cy="657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</a:pPr>
              <a:r>
                <a:rPr lang="en-US" sz="3000" dirty="0">
                  <a:solidFill>
                    <a:srgbClr val="BDA189"/>
                  </a:solidFill>
                  <a:latin typeface="Arimo"/>
                  <a:ea typeface="Arimo"/>
                  <a:cs typeface="Arimo"/>
                  <a:sym typeface="Arimo"/>
                </a:rPr>
                <a:t>A data-driven analysis of literacy trends by gender, region, and year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511871" y="5928228"/>
            <a:ext cx="4880089" cy="762000"/>
            <a:chOff x="0" y="0"/>
            <a:chExt cx="6506785" cy="1016000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28575"/>
              <a:ext cx="1134891" cy="1044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BDA189"/>
                  </a:solidFill>
                  <a:latin typeface="Arimo"/>
                  <a:ea typeface="Arimo"/>
                  <a:cs typeface="Arimo"/>
                  <a:sym typeface="Arimo"/>
                </a:rPr>
                <a:t>01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636110" y="237067"/>
              <a:ext cx="4870675" cy="5228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249"/>
                </a:lnSpc>
              </a:pPr>
              <a:r>
                <a:rPr lang="en-US" sz="2499" dirty="0">
                  <a:solidFill>
                    <a:srgbClr val="F2D4BA"/>
                  </a:solidFill>
                  <a:latin typeface="Prata"/>
                  <a:ea typeface="Prata"/>
                  <a:cs typeface="Prata"/>
                  <a:sym typeface="Prata"/>
                </a:rPr>
                <a:t>Peter Moseti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511871" y="7774310"/>
            <a:ext cx="4880089" cy="783431"/>
            <a:chOff x="0" y="-28575"/>
            <a:chExt cx="6506785" cy="1044575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28575"/>
              <a:ext cx="1134891" cy="1044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BDA189"/>
                  </a:solidFill>
                  <a:latin typeface="Arimo"/>
                  <a:ea typeface="Arimo"/>
                  <a:cs typeface="Arimo"/>
                  <a:sym typeface="Arimo"/>
                </a:rPr>
                <a:t>03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636111" y="237067"/>
              <a:ext cx="4870674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249"/>
                </a:lnSpc>
              </a:pPr>
              <a:r>
                <a:rPr lang="en-US" sz="2499" dirty="0">
                  <a:solidFill>
                    <a:srgbClr val="F2D4BA"/>
                  </a:solidFill>
                  <a:latin typeface="Prata"/>
                  <a:ea typeface="Prata"/>
                  <a:cs typeface="Prata"/>
                  <a:sym typeface="Prata"/>
                </a:rPr>
                <a:t>Elizabeth </a:t>
              </a:r>
              <a:r>
                <a:rPr lang="en-US" sz="2499" dirty="0" err="1">
                  <a:solidFill>
                    <a:srgbClr val="F2D4BA"/>
                  </a:solidFill>
                  <a:latin typeface="Prata"/>
                  <a:ea typeface="Prata"/>
                  <a:cs typeface="Prata"/>
                  <a:sym typeface="Prata"/>
                </a:rPr>
                <a:t>Kagecha</a:t>
              </a:r>
              <a:endParaRPr lang="en-US" sz="2499" dirty="0">
                <a:solidFill>
                  <a:srgbClr val="F2D4BA"/>
                </a:solidFill>
                <a:latin typeface="Prata"/>
                <a:ea typeface="Prata"/>
                <a:cs typeface="Prata"/>
                <a:sym typeface="Prata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1724767" y="5906797"/>
            <a:ext cx="4880089" cy="783431"/>
            <a:chOff x="0" y="-28575"/>
            <a:chExt cx="6506785" cy="1044575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28575"/>
              <a:ext cx="1134891" cy="1044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BDA189"/>
                  </a:solidFill>
                  <a:latin typeface="Arimo"/>
                  <a:ea typeface="Arimo"/>
                  <a:cs typeface="Arimo"/>
                  <a:sym typeface="Arimo"/>
                </a:rPr>
                <a:t>02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636111" y="237067"/>
              <a:ext cx="4870674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249"/>
                </a:lnSpc>
              </a:pPr>
              <a:r>
                <a:rPr lang="en-US" sz="2499" dirty="0">
                  <a:solidFill>
                    <a:srgbClr val="F2D4BA"/>
                  </a:solidFill>
                  <a:latin typeface="Prata"/>
                  <a:ea typeface="Prata"/>
                  <a:cs typeface="Prata"/>
                  <a:sym typeface="Prata"/>
                </a:rPr>
                <a:t>Gideon Maingi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1724767" y="7795741"/>
            <a:ext cx="4880089" cy="762000"/>
            <a:chOff x="0" y="0"/>
            <a:chExt cx="6506785" cy="1016000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28575"/>
              <a:ext cx="1134891" cy="1044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BDA189"/>
                  </a:solidFill>
                  <a:latin typeface="Arimo"/>
                  <a:ea typeface="Arimo"/>
                  <a:cs typeface="Arimo"/>
                  <a:sym typeface="Arimo"/>
                </a:rPr>
                <a:t>04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636110" y="237067"/>
              <a:ext cx="4870675" cy="5228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249"/>
                </a:lnSpc>
              </a:pPr>
              <a:r>
                <a:rPr lang="en-US" sz="2499">
                  <a:solidFill>
                    <a:srgbClr val="F2D4BA"/>
                  </a:solidFill>
                  <a:latin typeface="Prata"/>
                  <a:ea typeface="Prata"/>
                  <a:cs typeface="Prata"/>
                  <a:sym typeface="Prata"/>
                </a:rPr>
                <a:t>Aristo Ayako</a:t>
              </a:r>
            </a:p>
          </p:txBody>
        </p:sp>
      </p:grpSp>
      <p:sp>
        <p:nvSpPr>
          <p:cNvPr id="21" name="AutoShape 21"/>
          <p:cNvSpPr/>
          <p:nvPr/>
        </p:nvSpPr>
        <p:spPr>
          <a:xfrm>
            <a:off x="1606944" y="4329385"/>
            <a:ext cx="10961021" cy="0"/>
          </a:xfrm>
          <a:prstGeom prst="line">
            <a:avLst/>
          </a:prstGeom>
          <a:ln w="1047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3171B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1232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1000125"/>
            <a:ext cx="8486061" cy="994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22"/>
              </a:lnSpc>
            </a:pPr>
            <a:r>
              <a:rPr lang="en-US" sz="6399">
                <a:solidFill>
                  <a:srgbClr val="F2D4BA"/>
                </a:solidFill>
                <a:latin typeface="Prata"/>
                <a:ea typeface="Prata"/>
                <a:cs typeface="Prata"/>
                <a:sym typeface="Prata"/>
              </a:rPr>
              <a:t>Project Overview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248495"/>
            <a:ext cx="11374785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2799" b="1">
                <a:solidFill>
                  <a:srgbClr val="BDA189"/>
                </a:solidFill>
                <a:latin typeface="Arimo Bold"/>
                <a:ea typeface="Arimo Bold"/>
                <a:cs typeface="Arimo Bold"/>
                <a:sym typeface="Arimo Bold"/>
              </a:rPr>
              <a:t>Purpose: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28700" y="3228210"/>
            <a:ext cx="11374785" cy="3322138"/>
            <a:chOff x="0" y="0"/>
            <a:chExt cx="15166380" cy="4429518"/>
          </a:xfrm>
        </p:grpSpPr>
        <p:sp>
          <p:nvSpPr>
            <p:cNvPr id="9" name="TextBox 9"/>
            <p:cNvSpPr txBox="1"/>
            <p:nvPr/>
          </p:nvSpPr>
          <p:spPr>
            <a:xfrm>
              <a:off x="0" y="-133350"/>
              <a:ext cx="15166380" cy="6921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22275" lvl="1" indent="-211137" algn="l">
                <a:lnSpc>
                  <a:spcPts val="4559"/>
                </a:lnSpc>
                <a:buFont typeface="Arial"/>
                <a:buChar char="•"/>
              </a:pPr>
              <a:r>
                <a:rPr lang="en-US" sz="2799">
                  <a:solidFill>
                    <a:srgbClr val="BDA189"/>
                  </a:solidFill>
                  <a:latin typeface="Arimo"/>
                  <a:ea typeface="Arimo"/>
                  <a:cs typeface="Arimo"/>
                  <a:sym typeface="Arimo"/>
                </a:rPr>
                <a:t>Analyze literacy trends in Kenya over time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557609"/>
              <a:ext cx="15166380" cy="6921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22275" lvl="1" indent="-211137" algn="l">
                <a:lnSpc>
                  <a:spcPts val="4559"/>
                </a:lnSpc>
                <a:buFont typeface="Arial"/>
                <a:buChar char="•"/>
              </a:pPr>
              <a:r>
                <a:rPr lang="en-US" sz="2799">
                  <a:solidFill>
                    <a:srgbClr val="BDA189"/>
                  </a:solidFill>
                  <a:latin typeface="Arimo"/>
                  <a:ea typeface="Arimo"/>
                  <a:cs typeface="Arimo"/>
                  <a:sym typeface="Arimo"/>
                </a:rPr>
                <a:t>Compare literacy levels between genders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248567"/>
              <a:ext cx="15166380" cy="6921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22275" lvl="1" indent="-211137" algn="l">
                <a:lnSpc>
                  <a:spcPts val="4559"/>
                </a:lnSpc>
                <a:buFont typeface="Arial"/>
                <a:buChar char="•"/>
              </a:pPr>
              <a:r>
                <a:rPr lang="en-US" sz="2799">
                  <a:solidFill>
                    <a:srgbClr val="BDA189"/>
                  </a:solidFill>
                  <a:latin typeface="Arimo"/>
                  <a:ea typeface="Arimo"/>
                  <a:cs typeface="Arimo"/>
                  <a:sym typeface="Arimo"/>
                </a:rPr>
                <a:t>Identify top &amp; bottom performing regions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939526"/>
              <a:ext cx="15166380" cy="6921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22275" lvl="1" indent="-211137" algn="l">
                <a:lnSpc>
                  <a:spcPts val="4559"/>
                </a:lnSpc>
                <a:buFont typeface="Arial"/>
                <a:buChar char="•"/>
              </a:pPr>
              <a:r>
                <a:rPr lang="en-US" sz="2799">
                  <a:solidFill>
                    <a:srgbClr val="BDA189"/>
                  </a:solidFill>
                  <a:latin typeface="Arimo"/>
                  <a:ea typeface="Arimo"/>
                  <a:cs typeface="Arimo"/>
                  <a:sym typeface="Arimo"/>
                </a:rPr>
                <a:t>Explore correlations between literacy and other factors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838447"/>
              <a:ext cx="15166380" cy="6921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559"/>
                </a:lnSpc>
              </a:pPr>
              <a:r>
                <a:rPr lang="en-US" sz="2799" b="1">
                  <a:solidFill>
                    <a:srgbClr val="BDA189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Dataset Source: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3737368"/>
              <a:ext cx="15166380" cy="6921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22275" lvl="1" indent="-211137" algn="l">
                <a:lnSpc>
                  <a:spcPts val="4559"/>
                </a:lnSpc>
                <a:buFont typeface="Arial"/>
                <a:buChar char="•"/>
              </a:pPr>
              <a:r>
                <a:rPr lang="en-US" sz="2799">
                  <a:solidFill>
                    <a:srgbClr val="BDA189"/>
                  </a:solidFill>
                  <a:latin typeface="Arimo"/>
                  <a:ea typeface="Arimo"/>
                  <a:cs typeface="Arimo"/>
                  <a:sym typeface="Arimo"/>
                </a:rPr>
                <a:t>Literacy Data for Kenya</a:t>
              </a:r>
            </a:p>
          </p:txBody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9514761" y="826106"/>
            <a:ext cx="7744539" cy="7744539"/>
            <a:chOff x="0" y="0"/>
            <a:chExt cx="5649118" cy="5649118"/>
          </a:xfrm>
        </p:grpSpPr>
        <p:sp>
          <p:nvSpPr>
            <p:cNvPr id="16" name="Freeform 16" descr="preencoded.png"/>
            <p:cNvSpPr/>
            <p:nvPr/>
          </p:nvSpPr>
          <p:spPr>
            <a:xfrm>
              <a:off x="0" y="0"/>
              <a:ext cx="5649087" cy="5649087"/>
            </a:xfrm>
            <a:custGeom>
              <a:avLst/>
              <a:gdLst/>
              <a:ahLst/>
              <a:cxnLst/>
              <a:rect l="l" t="t" r="r" b="b"/>
              <a:pathLst>
                <a:path w="5649087" h="5649087">
                  <a:moveTo>
                    <a:pt x="0" y="0"/>
                  </a:moveTo>
                  <a:lnTo>
                    <a:pt x="5649087" y="0"/>
                  </a:lnTo>
                  <a:lnTo>
                    <a:pt x="5649087" y="5649087"/>
                  </a:lnTo>
                  <a:lnTo>
                    <a:pt x="0" y="56490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3171B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12326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1000125"/>
            <a:ext cx="11555957" cy="994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22"/>
              </a:lnSpc>
            </a:pPr>
            <a:r>
              <a:rPr lang="en-US" sz="6399">
                <a:solidFill>
                  <a:srgbClr val="F2D4BA"/>
                </a:solidFill>
                <a:latin typeface="Prata"/>
                <a:ea typeface="Prata"/>
                <a:cs typeface="Prata"/>
                <a:sym typeface="Prata"/>
              </a:rPr>
              <a:t>Literacy Trends Over Time</a:t>
            </a:r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028700" y="2446120"/>
            <a:ext cx="13128643" cy="4239924"/>
            <a:chOff x="0" y="0"/>
            <a:chExt cx="12144573" cy="3922117"/>
          </a:xfrm>
        </p:grpSpPr>
        <p:sp>
          <p:nvSpPr>
            <p:cNvPr id="8" name="Freeform 8" descr="preencoded.png"/>
            <p:cNvSpPr/>
            <p:nvPr/>
          </p:nvSpPr>
          <p:spPr>
            <a:xfrm>
              <a:off x="0" y="0"/>
              <a:ext cx="12144629" cy="3922141"/>
            </a:xfrm>
            <a:custGeom>
              <a:avLst/>
              <a:gdLst/>
              <a:ahLst/>
              <a:cxnLst/>
              <a:rect l="l" t="t" r="r" b="b"/>
              <a:pathLst>
                <a:path w="12144629" h="3922141">
                  <a:moveTo>
                    <a:pt x="0" y="0"/>
                  </a:moveTo>
                  <a:lnTo>
                    <a:pt x="12144629" y="0"/>
                  </a:lnTo>
                  <a:lnTo>
                    <a:pt x="12144629" y="3922141"/>
                  </a:lnTo>
                  <a:lnTo>
                    <a:pt x="0" y="39221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41" b="-41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7033706"/>
            <a:ext cx="16096947" cy="2222147"/>
            <a:chOff x="0" y="-133350"/>
            <a:chExt cx="21462596" cy="2962861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133350"/>
              <a:ext cx="21462596" cy="6921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22275" lvl="1" indent="-211137" algn="l">
                <a:lnSpc>
                  <a:spcPts val="4559"/>
                </a:lnSpc>
                <a:buFont typeface="Arial"/>
                <a:buChar char="•"/>
              </a:pPr>
              <a:r>
                <a:rPr lang="en-US" sz="2799" b="1">
                  <a:solidFill>
                    <a:srgbClr val="BDA189"/>
                  </a:solidFill>
                  <a:latin typeface="Arimo Bold"/>
                  <a:ea typeface="Arimo Bold"/>
                  <a:cs typeface="Arimo Bold"/>
                  <a:sym typeface="Arimo Bold"/>
                </a:rPr>
                <a:t>Insight: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557608"/>
              <a:ext cx="21462596" cy="22719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209039" lvl="2" indent="-403013" algn="l">
                <a:lnSpc>
                  <a:spcPts val="4559"/>
                </a:lnSpc>
                <a:buFont typeface="Arial"/>
                <a:buChar char="⚬"/>
              </a:pPr>
              <a:r>
                <a:rPr lang="en-US" sz="2799" dirty="0">
                  <a:solidFill>
                    <a:srgbClr val="BDA189"/>
                  </a:solidFill>
                  <a:latin typeface="Arimo"/>
                  <a:ea typeface="Arimo"/>
                  <a:cs typeface="Arimo"/>
                  <a:sym typeface="Arimo"/>
                </a:rPr>
                <a:t>Literacy rates fluctuated over time, with peaks in </a:t>
              </a:r>
              <a:r>
                <a:rPr lang="en-US" sz="2799" b="1" dirty="0">
                  <a:solidFill>
                    <a:srgbClr val="BDA189"/>
                  </a:solidFill>
                  <a:latin typeface="Arimo Bold"/>
                  <a:ea typeface="Arimo Bold"/>
                  <a:cs typeface="Arimo Bold"/>
                  <a:sym typeface="Arimo Bold"/>
                </a:rPr>
                <a:t>2015</a:t>
              </a:r>
              <a:r>
                <a:rPr lang="en-US" sz="2799" dirty="0">
                  <a:solidFill>
                    <a:srgbClr val="BDA189"/>
                  </a:solidFill>
                  <a:latin typeface="Arimo"/>
                  <a:ea typeface="Arimo"/>
                  <a:cs typeface="Arimo"/>
                  <a:sym typeface="Arimo"/>
                </a:rPr>
                <a:t>, where only women took the survey.</a:t>
              </a:r>
            </a:p>
            <a:p>
              <a:pPr marL="1209039" lvl="2" indent="-403013" algn="l">
                <a:lnSpc>
                  <a:spcPts val="4559"/>
                </a:lnSpc>
                <a:buFont typeface="Arial"/>
                <a:buChar char="⚬"/>
              </a:pPr>
              <a:endParaRPr lang="en-US" sz="2799" dirty="0">
                <a:solidFill>
                  <a:srgbClr val="BDA189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marL="1209039" lvl="2" indent="-403013" algn="l">
                <a:lnSpc>
                  <a:spcPts val="4559"/>
                </a:lnSpc>
                <a:buFont typeface="Arial"/>
                <a:buChar char="⚬"/>
              </a:pPr>
              <a:r>
                <a:rPr lang="en-US" sz="2799" dirty="0">
                  <a:solidFill>
                    <a:srgbClr val="BDA189"/>
                  </a:solidFill>
                  <a:latin typeface="Arimo"/>
                  <a:ea typeface="Arimo"/>
                  <a:cs typeface="Arimo"/>
                  <a:sym typeface="Arimo"/>
                </a:rPr>
                <a:t>Reason was to focus on understanding the challenges women face in literacy.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248567"/>
              <a:ext cx="21462596" cy="6921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209039" lvl="2" indent="-403013" algn="l">
                <a:lnSpc>
                  <a:spcPts val="4559"/>
                </a:lnSpc>
                <a:buFont typeface="Arial"/>
                <a:buChar char="⚬"/>
              </a:pPr>
              <a:r>
                <a:rPr lang="en-US" sz="2799" dirty="0">
                  <a:solidFill>
                    <a:srgbClr val="BDA189"/>
                  </a:solidFill>
                  <a:latin typeface="Arimo"/>
                  <a:ea typeface="Arimo"/>
                  <a:cs typeface="Arimo"/>
                  <a:sym typeface="Arimo"/>
                </a:rPr>
                <a:t>Noticeable progress over the years.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3171B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-19050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1232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3" y="562753"/>
            <a:ext cx="10498322" cy="1012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06"/>
              </a:lnSpc>
            </a:pPr>
            <a:r>
              <a:rPr lang="en-US" sz="6399" dirty="0">
                <a:solidFill>
                  <a:srgbClr val="F2D4BA"/>
                </a:solidFill>
                <a:latin typeface="Prata"/>
                <a:ea typeface="Prata"/>
                <a:cs typeface="Prata"/>
                <a:sym typeface="Prata"/>
              </a:rPr>
              <a:t>Gender Literacy Trend</a:t>
            </a:r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152301" y="1562100"/>
            <a:ext cx="10251120" cy="6400800"/>
            <a:chOff x="0" y="0"/>
            <a:chExt cx="12691863" cy="7924800"/>
          </a:xfrm>
        </p:grpSpPr>
        <p:sp>
          <p:nvSpPr>
            <p:cNvPr id="8" name="Freeform 8" descr="preencoded.png"/>
            <p:cNvSpPr/>
            <p:nvPr/>
          </p:nvSpPr>
          <p:spPr>
            <a:xfrm>
              <a:off x="0" y="0"/>
              <a:ext cx="12691872" cy="7924800"/>
            </a:xfrm>
            <a:custGeom>
              <a:avLst/>
              <a:gdLst/>
              <a:ahLst/>
              <a:cxnLst/>
              <a:rect l="l" t="t" r="r" b="b"/>
              <a:pathLst>
                <a:path w="12691872" h="7924800">
                  <a:moveTo>
                    <a:pt x="0" y="0"/>
                  </a:moveTo>
                  <a:lnTo>
                    <a:pt x="12691872" y="0"/>
                  </a:lnTo>
                  <a:lnTo>
                    <a:pt x="12691872" y="7924800"/>
                  </a:lnTo>
                  <a:lnTo>
                    <a:pt x="0" y="7924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7" b="-17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44749" y="8082349"/>
            <a:ext cx="16598504" cy="1989952"/>
            <a:chOff x="0" y="0"/>
            <a:chExt cx="22131338" cy="2653269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123825"/>
              <a:ext cx="22131338" cy="6834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22275" lvl="1" indent="-211137" algn="l">
                <a:lnSpc>
                  <a:spcPts val="4479"/>
                </a:lnSpc>
                <a:buFont typeface="Arial"/>
                <a:buChar char="•"/>
              </a:pPr>
              <a:r>
                <a:rPr lang="en-US" sz="2799" b="1">
                  <a:solidFill>
                    <a:srgbClr val="BDA189"/>
                  </a:solidFill>
                  <a:latin typeface="Arimo Bold"/>
                  <a:ea typeface="Arimo Bold"/>
                  <a:cs typeface="Arimo Bold"/>
                  <a:sym typeface="Arimo Bold"/>
                </a:rPr>
                <a:t>Insight: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548337"/>
              <a:ext cx="22131338" cy="6834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062354" lvl="2" indent="-354118" algn="l">
                <a:lnSpc>
                  <a:spcPts val="4479"/>
                </a:lnSpc>
                <a:buFont typeface="Arial"/>
                <a:buChar char="⚬"/>
              </a:pPr>
              <a:r>
                <a:rPr lang="en-US" sz="2799">
                  <a:solidFill>
                    <a:srgbClr val="BDA189"/>
                  </a:solidFill>
                  <a:latin typeface="Arimo"/>
                  <a:ea typeface="Arimo"/>
                  <a:cs typeface="Arimo"/>
                  <a:sym typeface="Arimo"/>
                </a:rPr>
                <a:t>Men consistently have slightly higher literacy levels than women.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220497"/>
              <a:ext cx="22131338" cy="14327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062354" lvl="2" indent="-354118" algn="l">
                <a:lnSpc>
                  <a:spcPts val="4479"/>
                </a:lnSpc>
                <a:buFont typeface="Arial"/>
                <a:buChar char="⚬"/>
              </a:pPr>
              <a:r>
                <a:rPr lang="en-US" sz="2799" dirty="0">
                  <a:solidFill>
                    <a:srgbClr val="BDA189"/>
                  </a:solidFill>
                  <a:latin typeface="Arimo"/>
                  <a:ea typeface="Arimo"/>
                  <a:cs typeface="Arimo"/>
                  <a:sym typeface="Arimo"/>
                </a:rPr>
                <a:t>Correlation between men’s and women’s literacy: </a:t>
              </a:r>
              <a:r>
                <a:rPr lang="en-US" sz="2799" b="1" dirty="0">
                  <a:solidFill>
                    <a:srgbClr val="BDA189"/>
                  </a:solidFill>
                  <a:latin typeface="Arimo Bold"/>
                  <a:ea typeface="Arimo Bold"/>
                  <a:cs typeface="Arimo Bold"/>
                  <a:sym typeface="Arimo Bold"/>
                </a:rPr>
                <a:t>0.99</a:t>
              </a:r>
              <a:r>
                <a:rPr lang="en-US" sz="2799" dirty="0">
                  <a:solidFill>
                    <a:srgbClr val="BDA189"/>
                  </a:solidFill>
                  <a:latin typeface="Arimo"/>
                  <a:ea typeface="Arimo"/>
                  <a:cs typeface="Arimo"/>
                  <a:sym typeface="Arimo"/>
                </a:rPr>
                <a:t> (very strong). (Men’s and women’s literacy patterns move almost identically)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3171B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7620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1232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1000125"/>
            <a:ext cx="15977401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22"/>
              </a:lnSpc>
            </a:pPr>
            <a:r>
              <a:rPr lang="en-US" sz="6399" dirty="0">
                <a:solidFill>
                  <a:srgbClr val="F2D4BA"/>
                </a:solidFill>
                <a:latin typeface="Prata"/>
                <a:ea typeface="Prata"/>
                <a:cs typeface="Prata"/>
                <a:sym typeface="Prata"/>
              </a:rPr>
              <a:t>Top &amp; Bottom Performing Provinces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92237" y="7191077"/>
            <a:ext cx="16303526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22275" lvl="1" indent="-211137" algn="l">
              <a:lnSpc>
                <a:spcPts val="4559"/>
              </a:lnSpc>
              <a:buFont typeface="Arial"/>
              <a:buChar char="•"/>
            </a:pPr>
            <a:r>
              <a:rPr lang="en-US" sz="2799" b="1">
                <a:solidFill>
                  <a:srgbClr val="BDA189"/>
                </a:solidFill>
                <a:latin typeface="Arimo Bold"/>
                <a:ea typeface="Arimo Bold"/>
                <a:cs typeface="Arimo Bold"/>
                <a:sym typeface="Arimo Bold"/>
              </a:rPr>
              <a:t>Insight: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92237" y="7743825"/>
            <a:ext cx="16303526" cy="5241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0914" lvl="2" indent="-323638" algn="l">
              <a:lnSpc>
                <a:spcPts val="4559"/>
              </a:lnSpc>
              <a:buFont typeface="Arial"/>
              <a:buChar char="⚬"/>
            </a:pPr>
            <a:r>
              <a:rPr lang="en-US" sz="2799" dirty="0">
                <a:solidFill>
                  <a:srgbClr val="BDA189"/>
                </a:solidFill>
                <a:latin typeface="Arimo"/>
                <a:ea typeface="Arimo"/>
                <a:cs typeface="Arimo"/>
                <a:sym typeface="Arimo"/>
              </a:rPr>
              <a:t>Top regions: </a:t>
            </a:r>
            <a:r>
              <a:rPr lang="en-US" sz="2799" b="1" dirty="0">
                <a:solidFill>
                  <a:srgbClr val="BDA189"/>
                </a:solidFill>
                <a:latin typeface="Arimo Bold"/>
                <a:ea typeface="Arimo Bold"/>
                <a:cs typeface="Arimo Bold"/>
                <a:sym typeface="Arimo Bold"/>
              </a:rPr>
              <a:t>Nairobi, Central and Eastern</a:t>
            </a:r>
            <a:r>
              <a:rPr lang="en-US" sz="2799" dirty="0">
                <a:solidFill>
                  <a:srgbClr val="BDA189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92237" y="8296572"/>
            <a:ext cx="16303526" cy="5241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0914" lvl="2" indent="-323638" algn="l">
              <a:lnSpc>
                <a:spcPts val="4559"/>
              </a:lnSpc>
              <a:buFont typeface="Arial"/>
              <a:buChar char="⚬"/>
            </a:pPr>
            <a:r>
              <a:rPr lang="en-US" sz="2799" dirty="0">
                <a:solidFill>
                  <a:srgbClr val="BDA189"/>
                </a:solidFill>
                <a:latin typeface="Arimo"/>
                <a:ea typeface="Arimo"/>
                <a:cs typeface="Arimo"/>
                <a:sym typeface="Arimo"/>
              </a:rPr>
              <a:t>Lowest regions: </a:t>
            </a:r>
            <a:r>
              <a:rPr lang="en-US" sz="2799" b="1" dirty="0" err="1">
                <a:solidFill>
                  <a:srgbClr val="BDA189"/>
                </a:solidFill>
                <a:latin typeface="Arimo Bold"/>
                <a:ea typeface="Arimo Bold"/>
                <a:cs typeface="Arimo Bold"/>
                <a:sym typeface="Arimo Bold"/>
              </a:rPr>
              <a:t>Wajir</a:t>
            </a:r>
            <a:r>
              <a:rPr lang="en-US" sz="2799" b="1" dirty="0">
                <a:solidFill>
                  <a:srgbClr val="BDA189"/>
                </a:solidFill>
                <a:latin typeface="Arimo Bold"/>
                <a:ea typeface="Arimo Bold"/>
                <a:cs typeface="Arimo Bold"/>
                <a:sym typeface="Arimo Bold"/>
              </a:rPr>
              <a:t>, Turkana and Mandera</a:t>
            </a:r>
            <a:r>
              <a:rPr lang="en-US" sz="2799" dirty="0">
                <a:solidFill>
                  <a:srgbClr val="BDA189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92237" y="8849320"/>
            <a:ext cx="16303526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0914" lvl="2" indent="-323638" algn="l">
              <a:lnSpc>
                <a:spcPts val="4559"/>
              </a:lnSpc>
              <a:buFont typeface="Arial"/>
              <a:buChar char="⚬"/>
            </a:pPr>
            <a:r>
              <a:rPr lang="en-US" sz="2799">
                <a:solidFill>
                  <a:srgbClr val="BDA189"/>
                </a:solidFill>
                <a:latin typeface="Arimo"/>
                <a:ea typeface="Arimo"/>
                <a:cs typeface="Arimo"/>
                <a:sym typeface="Arimo"/>
              </a:rPr>
              <a:t>Large regional disparities exist.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828CC5-F290-0D17-9C0C-A572BC781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206816"/>
            <a:ext cx="7688470" cy="42306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EBFC23-D033-64BD-DE2E-0852F51AF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1724" y="2161826"/>
            <a:ext cx="7571103" cy="42756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83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295EB7-219B-52D9-C92B-71B8097C2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0866CA3-97F1-E5E1-8AB3-BFF55A5DA199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BDD5F5C9-4CBB-AAEA-06D0-F2EA35E8AF3D}"/>
                </a:ext>
              </a:extLst>
            </p:cNvPr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3171B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A592DA5D-1430-F7F4-D045-6065C232B8B4}"/>
              </a:ext>
            </a:extLst>
          </p:cNvPr>
          <p:cNvGrpSpPr/>
          <p:nvPr/>
        </p:nvGrpSpPr>
        <p:grpSpPr>
          <a:xfrm>
            <a:off x="76200" y="0"/>
            <a:ext cx="18288000" cy="10287000"/>
            <a:chOff x="0" y="0"/>
            <a:chExt cx="24384000" cy="137160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FD55A5F7-B5D7-16D6-5456-93160C61ADA7}"/>
                </a:ext>
              </a:extLst>
            </p:cNvPr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12326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E45D1525-10BC-C1EC-C37E-D6A6ABFD477E}"/>
              </a:ext>
            </a:extLst>
          </p:cNvPr>
          <p:cNvSpPr txBox="1"/>
          <p:nvPr/>
        </p:nvSpPr>
        <p:spPr>
          <a:xfrm>
            <a:off x="1028700" y="1000125"/>
            <a:ext cx="15977401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22"/>
              </a:lnSpc>
            </a:pPr>
            <a:r>
              <a:rPr lang="en-US" sz="6399" dirty="0">
                <a:solidFill>
                  <a:srgbClr val="F2D4BA"/>
                </a:solidFill>
                <a:latin typeface="Prata"/>
                <a:ea typeface="Prata"/>
                <a:cs typeface="Prata"/>
                <a:sym typeface="Prata"/>
              </a:rPr>
              <a:t>Performing Regions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1E450AD5-74F6-BFF3-5FEF-CDCCFB01BF07}"/>
              </a:ext>
            </a:extLst>
          </p:cNvPr>
          <p:cNvSpPr txBox="1"/>
          <p:nvPr/>
        </p:nvSpPr>
        <p:spPr>
          <a:xfrm>
            <a:off x="992237" y="7191077"/>
            <a:ext cx="16303526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22275" lvl="1" indent="-211137" algn="l">
              <a:lnSpc>
                <a:spcPts val="4559"/>
              </a:lnSpc>
              <a:buFont typeface="Arial"/>
              <a:buChar char="•"/>
            </a:pPr>
            <a:r>
              <a:rPr lang="en-US" sz="2799" b="1">
                <a:solidFill>
                  <a:srgbClr val="BDA189"/>
                </a:solidFill>
                <a:latin typeface="Arimo Bold"/>
                <a:ea typeface="Arimo Bold"/>
                <a:cs typeface="Arimo Bold"/>
                <a:sym typeface="Arimo Bold"/>
              </a:rPr>
              <a:t>Insight: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0E53310A-A199-9FEA-A548-9BF77D670A08}"/>
              </a:ext>
            </a:extLst>
          </p:cNvPr>
          <p:cNvSpPr txBox="1"/>
          <p:nvPr/>
        </p:nvSpPr>
        <p:spPr>
          <a:xfrm>
            <a:off x="992237" y="7743825"/>
            <a:ext cx="16303526" cy="5241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0914" lvl="2" indent="-323638" algn="l">
              <a:lnSpc>
                <a:spcPts val="4559"/>
              </a:lnSpc>
              <a:buFont typeface="Arial"/>
              <a:buChar char="⚬"/>
            </a:pPr>
            <a:r>
              <a:rPr lang="en-US" sz="2799" b="1" dirty="0">
                <a:solidFill>
                  <a:srgbClr val="BDA189"/>
                </a:solidFill>
                <a:latin typeface="Arimo"/>
                <a:ea typeface="Arimo"/>
                <a:cs typeface="Arimo"/>
                <a:sym typeface="Arimo"/>
              </a:rPr>
              <a:t>Highland Epidemic </a:t>
            </a:r>
            <a:r>
              <a:rPr lang="en-US" sz="2799" dirty="0">
                <a:solidFill>
                  <a:srgbClr val="BDA189"/>
                </a:solidFill>
                <a:latin typeface="Arimo"/>
                <a:ea typeface="Arimo"/>
                <a:cs typeface="Arimo"/>
                <a:sym typeface="Arimo"/>
              </a:rPr>
              <a:t>and </a:t>
            </a:r>
            <a:r>
              <a:rPr lang="en-US" sz="2799" b="1" dirty="0">
                <a:solidFill>
                  <a:srgbClr val="BDA189"/>
                </a:solidFill>
                <a:latin typeface="Arimo"/>
                <a:ea typeface="Arimo"/>
                <a:cs typeface="Arimo"/>
                <a:sym typeface="Arimo"/>
              </a:rPr>
              <a:t>Lake Endemic</a:t>
            </a:r>
            <a:r>
              <a:rPr lang="en-US" sz="2799" dirty="0">
                <a:solidFill>
                  <a:srgbClr val="BDA189"/>
                </a:solidFill>
                <a:latin typeface="Arimo"/>
                <a:ea typeface="Arimo"/>
                <a:cs typeface="Arimo"/>
                <a:sym typeface="Arimo"/>
              </a:rPr>
              <a:t> were the highest regions with a value of 29.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3CBECBEF-4091-7EA6-3C9B-4E4C4A3916F5}"/>
              </a:ext>
            </a:extLst>
          </p:cNvPr>
          <p:cNvSpPr txBox="1"/>
          <p:nvPr/>
        </p:nvSpPr>
        <p:spPr>
          <a:xfrm>
            <a:off x="992237" y="8296572"/>
            <a:ext cx="16303526" cy="5241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0914" lvl="2" indent="-323638" algn="l">
              <a:lnSpc>
                <a:spcPts val="4559"/>
              </a:lnSpc>
              <a:buFont typeface="Arial"/>
              <a:buChar char="⚬"/>
            </a:pPr>
            <a:r>
              <a:rPr lang="en-US" sz="2799" b="1" dirty="0">
                <a:solidFill>
                  <a:srgbClr val="BDA189"/>
                </a:solidFill>
                <a:latin typeface="Arimo"/>
                <a:ea typeface="Arimo"/>
                <a:cs typeface="Arimo"/>
                <a:sym typeface="Arimo"/>
              </a:rPr>
              <a:t>Semi-arid</a:t>
            </a:r>
            <a:r>
              <a:rPr lang="en-US" sz="2799" dirty="0">
                <a:solidFill>
                  <a:srgbClr val="BDA189"/>
                </a:solidFill>
                <a:latin typeface="Arimo"/>
                <a:ea typeface="Arimo"/>
                <a:cs typeface="Arimo"/>
                <a:sym typeface="Arimo"/>
              </a:rPr>
              <a:t> was the lowest region with a value of 27.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8B8728E-150C-E145-9886-9053CA4B0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818" y="2222335"/>
            <a:ext cx="8685163" cy="477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0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3171B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1232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52040" y="114300"/>
            <a:ext cx="15378559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73"/>
              </a:lnSpc>
            </a:pPr>
            <a:r>
              <a:rPr lang="en-US" sz="6399" dirty="0">
                <a:solidFill>
                  <a:srgbClr val="F2D4BA"/>
                </a:solidFill>
                <a:latin typeface="Prata"/>
                <a:ea typeface="Prata"/>
                <a:cs typeface="Prata"/>
                <a:sym typeface="Prata"/>
              </a:rPr>
              <a:t>Correlation Analysis</a:t>
            </a:r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5225098" y="1251574"/>
            <a:ext cx="6893421" cy="5295602"/>
            <a:chOff x="0" y="0"/>
            <a:chExt cx="9191228" cy="7060803"/>
          </a:xfrm>
        </p:grpSpPr>
        <p:sp>
          <p:nvSpPr>
            <p:cNvPr id="8" name="Freeform 8" descr="preencoded.png"/>
            <p:cNvSpPr/>
            <p:nvPr/>
          </p:nvSpPr>
          <p:spPr>
            <a:xfrm>
              <a:off x="0" y="0"/>
              <a:ext cx="9191244" cy="7060819"/>
            </a:xfrm>
            <a:custGeom>
              <a:avLst/>
              <a:gdLst/>
              <a:ahLst/>
              <a:cxnLst/>
              <a:rect l="l" t="t" r="r" b="b"/>
              <a:pathLst>
                <a:path w="9191244" h="7060819">
                  <a:moveTo>
                    <a:pt x="0" y="0"/>
                  </a:moveTo>
                  <a:lnTo>
                    <a:pt x="9191244" y="0"/>
                  </a:lnTo>
                  <a:lnTo>
                    <a:pt x="9191244" y="7060819"/>
                  </a:lnTo>
                  <a:lnTo>
                    <a:pt x="0" y="70608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6" r="-16"/>
              </a:stretch>
            </a:blipFill>
          </p:spPr>
          <p:txBody>
            <a:bodyPr/>
            <a:lstStyle/>
            <a:p>
              <a:pPr algn="ctr"/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52041" y="6438900"/>
            <a:ext cx="16583917" cy="3670561"/>
            <a:chOff x="0" y="-876499"/>
            <a:chExt cx="22111890" cy="4894082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876499"/>
              <a:ext cx="22111890" cy="6898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22275" lvl="1" indent="-211137" algn="l">
                <a:lnSpc>
                  <a:spcPts val="4573"/>
                </a:lnSpc>
                <a:buFont typeface="Arial"/>
                <a:buChar char="•"/>
              </a:pPr>
              <a:r>
                <a:rPr lang="en-US" sz="2799" b="1" dirty="0">
                  <a:solidFill>
                    <a:srgbClr val="BDA189"/>
                  </a:solidFill>
                  <a:latin typeface="Arimo Bold"/>
                  <a:ea typeface="Arimo Bold"/>
                  <a:cs typeface="Arimo Bold"/>
                  <a:sym typeface="Arimo Bold"/>
                </a:rPr>
                <a:t>Insight: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206452"/>
              <a:ext cx="22111890" cy="6898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062354" lvl="2" indent="-354118" algn="l">
                <a:lnSpc>
                  <a:spcPts val="4573"/>
                </a:lnSpc>
                <a:buFont typeface="Arial"/>
                <a:buChar char="⚬"/>
              </a:pPr>
              <a:r>
                <a:rPr lang="en-US" sz="2799">
                  <a:solidFill>
                    <a:srgbClr val="BDA189"/>
                  </a:solidFill>
                  <a:latin typeface="Arimo"/>
                  <a:ea typeface="Arimo"/>
                  <a:cs typeface="Arimo"/>
                  <a:sym typeface="Arimo"/>
                </a:rPr>
                <a:t>Men’s and women’s literacy levels strongly linked (0.99 correlation).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463596"/>
              <a:ext cx="22111890" cy="14518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062354" lvl="2" indent="-354118" algn="l">
                <a:lnSpc>
                  <a:spcPts val="4573"/>
                </a:lnSpc>
                <a:buFont typeface="Arial"/>
                <a:buChar char="⚬"/>
              </a:pPr>
              <a:r>
                <a:rPr lang="en-US" sz="2799" dirty="0">
                  <a:solidFill>
                    <a:srgbClr val="BDA189"/>
                  </a:solidFill>
                  <a:latin typeface="Arimo"/>
                  <a:ea typeface="Arimo"/>
                  <a:cs typeface="Arimo"/>
                  <a:sym typeface="Arimo"/>
                </a:rPr>
                <a:t>Year-to-literacy correlation of 0.35 indicates  a </a:t>
              </a:r>
              <a:r>
                <a:rPr lang="en-US" sz="2799" b="1" dirty="0">
                  <a:solidFill>
                    <a:srgbClr val="BDA189"/>
                  </a:solidFill>
                  <a:latin typeface="Arimo Bold"/>
                  <a:ea typeface="Arimo Bold"/>
                  <a:cs typeface="Arimo Bold"/>
                  <a:sym typeface="Arimo Bold"/>
                </a:rPr>
                <a:t>moderate positive correlation</a:t>
              </a:r>
              <a:r>
                <a:rPr lang="en-US" sz="2799" dirty="0">
                  <a:solidFill>
                    <a:srgbClr val="BDA189"/>
                  </a:solidFill>
                  <a:latin typeface="Arimo"/>
                  <a:ea typeface="Arimo"/>
                  <a:cs typeface="Arimo"/>
                  <a:sym typeface="Arimo"/>
                </a:rPr>
                <a:t> between </a:t>
              </a:r>
              <a:r>
                <a:rPr lang="en-US" sz="2799" b="1" dirty="0" err="1">
                  <a:solidFill>
                    <a:srgbClr val="BDA189"/>
                  </a:solidFill>
                  <a:latin typeface="Arimo Bold"/>
                  <a:ea typeface="Arimo Bold"/>
                  <a:cs typeface="Arimo Bold"/>
                  <a:sym typeface="Arimo Bold"/>
                </a:rPr>
                <a:t>SurveyYear</a:t>
              </a:r>
              <a:r>
                <a:rPr lang="en-US" sz="2799" dirty="0">
                  <a:solidFill>
                    <a:srgbClr val="BDA189"/>
                  </a:solidFill>
                  <a:latin typeface="Arimo"/>
                  <a:ea typeface="Arimo"/>
                  <a:cs typeface="Arimo"/>
                  <a:sym typeface="Arimo"/>
                </a:rPr>
                <a:t> and </a:t>
              </a:r>
              <a:r>
                <a:rPr lang="en-US" sz="2799" b="1" dirty="0">
                  <a:solidFill>
                    <a:srgbClr val="BDA189"/>
                  </a:solidFill>
                  <a:latin typeface="Arimo Bold"/>
                  <a:ea typeface="Arimo Bold"/>
                  <a:cs typeface="Arimo Bold"/>
                  <a:sym typeface="Arimo Bold"/>
                </a:rPr>
                <a:t>Literacy Value.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895644"/>
              <a:ext cx="22111890" cy="6898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062354" lvl="2" indent="-354118" algn="l">
                <a:lnSpc>
                  <a:spcPts val="4573"/>
                </a:lnSpc>
                <a:buFont typeface="Arial"/>
                <a:buChar char="⚬"/>
              </a:pPr>
              <a:r>
                <a:rPr lang="en-US" sz="2799" b="1">
                  <a:solidFill>
                    <a:srgbClr val="BDA189"/>
                  </a:solidFill>
                  <a:latin typeface="Arimo Bold"/>
                  <a:ea typeface="Arimo Bold"/>
                  <a:cs typeface="Arimo Bold"/>
                  <a:sym typeface="Arimo Bold"/>
                </a:rPr>
                <a:t>As the years increase, literacy levels tend to slightly increase</a:t>
              </a:r>
              <a:r>
                <a:rPr lang="en-US" sz="2799">
                  <a:solidFill>
                    <a:srgbClr val="BDA189"/>
                  </a:solidFill>
                  <a:latin typeface="Arimo"/>
                  <a:ea typeface="Arimo"/>
                  <a:cs typeface="Arimo"/>
                  <a:sym typeface="Arimo"/>
                </a:rPr>
                <a:t>.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2565691"/>
              <a:ext cx="22111890" cy="14518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062354" lvl="2" indent="-354118" algn="l">
                <a:lnSpc>
                  <a:spcPts val="4573"/>
                </a:lnSpc>
                <a:buFont typeface="Arial"/>
                <a:buChar char="⚬"/>
              </a:pPr>
              <a:r>
                <a:rPr lang="en-US" sz="2799">
                  <a:solidFill>
                    <a:srgbClr val="BDA189"/>
                  </a:solidFill>
                  <a:latin typeface="Arimo"/>
                  <a:ea typeface="Arimo"/>
                  <a:cs typeface="Arimo"/>
                  <a:sym typeface="Arimo"/>
                </a:rPr>
                <a:t>0.35 is not a strong correlation — it suggests the increase over time is </a:t>
              </a:r>
              <a:r>
                <a:rPr lang="en-US" sz="2799" b="1">
                  <a:solidFill>
                    <a:srgbClr val="BDA189"/>
                  </a:solidFill>
                  <a:latin typeface="Arimo Bold"/>
                  <a:ea typeface="Arimo Bold"/>
                  <a:cs typeface="Arimo Bold"/>
                  <a:sym typeface="Arimo Bold"/>
                </a:rPr>
                <a:t>not very strong</a:t>
              </a:r>
              <a:r>
                <a:rPr lang="en-US" sz="2799">
                  <a:solidFill>
                    <a:srgbClr val="BDA189"/>
                  </a:solidFill>
                  <a:latin typeface="Arimo"/>
                  <a:ea typeface="Arimo"/>
                  <a:cs typeface="Arimo"/>
                  <a:sym typeface="Arimo"/>
                </a:rPr>
                <a:t>, meaning other factors also influence literacy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3171B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1232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1170908"/>
            <a:ext cx="5670649" cy="994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22"/>
              </a:lnSpc>
            </a:pPr>
            <a:r>
              <a:rPr lang="en-US" sz="6399">
                <a:solidFill>
                  <a:srgbClr val="F2D4BA"/>
                </a:solidFill>
                <a:latin typeface="Prata"/>
                <a:ea typeface="Prata"/>
                <a:cs typeface="Prata"/>
                <a:sym typeface="Prata"/>
              </a:rPr>
              <a:t>Conclusions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28700" y="2460576"/>
            <a:ext cx="7805886" cy="3116757"/>
            <a:chOff x="0" y="0"/>
            <a:chExt cx="10407848" cy="4155676"/>
          </a:xfrm>
        </p:grpSpPr>
        <p:sp>
          <p:nvSpPr>
            <p:cNvPr id="8" name="TextBox 8"/>
            <p:cNvSpPr txBox="1"/>
            <p:nvPr/>
          </p:nvSpPr>
          <p:spPr>
            <a:xfrm>
              <a:off x="0" y="-133350"/>
              <a:ext cx="10407848" cy="14541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22275" lvl="1" indent="-211137" algn="l">
                <a:lnSpc>
                  <a:spcPts val="4559"/>
                </a:lnSpc>
                <a:buFont typeface="Arial"/>
                <a:buChar char="•"/>
              </a:pPr>
              <a:r>
                <a:rPr lang="en-US" sz="2799">
                  <a:solidFill>
                    <a:srgbClr val="BDA189"/>
                  </a:solidFill>
                  <a:latin typeface="Arimo"/>
                  <a:ea typeface="Arimo"/>
                  <a:cs typeface="Arimo"/>
                  <a:sym typeface="Arimo"/>
                </a:rPr>
                <a:t>Literacy has improved overall but with fluctuations.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319609"/>
              <a:ext cx="10407848" cy="6921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22275" lvl="1" indent="-211137" algn="l">
                <a:lnSpc>
                  <a:spcPts val="4559"/>
                </a:lnSpc>
                <a:buFont typeface="Arial"/>
                <a:buChar char="•"/>
              </a:pPr>
              <a:r>
                <a:rPr lang="en-US" sz="2799">
                  <a:solidFill>
                    <a:srgbClr val="BDA189"/>
                  </a:solidFill>
                  <a:latin typeface="Arimo"/>
                  <a:ea typeface="Arimo"/>
                  <a:cs typeface="Arimo"/>
                  <a:sym typeface="Arimo"/>
                </a:rPr>
                <a:t>Gender gap is small but consistent.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010567"/>
              <a:ext cx="10407848" cy="6921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22275" lvl="1" indent="-211137" algn="l">
                <a:lnSpc>
                  <a:spcPts val="4559"/>
                </a:lnSpc>
                <a:buFont typeface="Arial"/>
                <a:buChar char="•"/>
              </a:pPr>
              <a:r>
                <a:rPr lang="en-US" sz="2799">
                  <a:solidFill>
                    <a:srgbClr val="BDA189"/>
                  </a:solidFill>
                  <a:latin typeface="Arimo"/>
                  <a:ea typeface="Arimo"/>
                  <a:cs typeface="Arimo"/>
                  <a:sym typeface="Arimo"/>
                </a:rPr>
                <a:t>Significant regional inequalities remain.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701526"/>
              <a:ext cx="10407848" cy="14541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22275" lvl="1" indent="-211137" algn="l">
                <a:lnSpc>
                  <a:spcPts val="4559"/>
                </a:lnSpc>
                <a:buFont typeface="Arial"/>
                <a:buChar char="•"/>
              </a:pPr>
              <a:r>
                <a:rPr lang="en-US" sz="2799">
                  <a:solidFill>
                    <a:srgbClr val="BDA189"/>
                  </a:solidFill>
                  <a:latin typeface="Arimo"/>
                  <a:ea typeface="Arimo"/>
                  <a:cs typeface="Arimo"/>
                  <a:sym typeface="Arimo"/>
                </a:rPr>
                <a:t>Policy efforts should focus on low-performing counties.</a:t>
              </a:r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8834586" y="1417290"/>
            <a:ext cx="8424714" cy="8424714"/>
            <a:chOff x="0" y="0"/>
            <a:chExt cx="5649515" cy="5649515"/>
          </a:xfrm>
        </p:grpSpPr>
        <p:sp>
          <p:nvSpPr>
            <p:cNvPr id="13" name="Freeform 13" descr="preencoded.png"/>
            <p:cNvSpPr/>
            <p:nvPr/>
          </p:nvSpPr>
          <p:spPr>
            <a:xfrm>
              <a:off x="0" y="0"/>
              <a:ext cx="5649468" cy="5649468"/>
            </a:xfrm>
            <a:custGeom>
              <a:avLst/>
              <a:gdLst/>
              <a:ahLst/>
              <a:cxnLst/>
              <a:rect l="l" t="t" r="r" b="b"/>
              <a:pathLst>
                <a:path w="5649468" h="5649468">
                  <a:moveTo>
                    <a:pt x="0" y="0"/>
                  </a:moveTo>
                  <a:lnTo>
                    <a:pt x="5649468" y="0"/>
                  </a:lnTo>
                  <a:lnTo>
                    <a:pt x="5649468" y="5649468"/>
                  </a:lnTo>
                  <a:lnTo>
                    <a:pt x="0" y="56494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3171B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1232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 descr="preencoded.png"/>
          <p:cNvSpPr/>
          <p:nvPr/>
        </p:nvSpPr>
        <p:spPr>
          <a:xfrm>
            <a:off x="514350" y="1093186"/>
            <a:ext cx="8100629" cy="8100629"/>
          </a:xfrm>
          <a:custGeom>
            <a:avLst/>
            <a:gdLst/>
            <a:ahLst/>
            <a:cxnLst/>
            <a:rect l="l" t="t" r="r" b="b"/>
            <a:pathLst>
              <a:path w="8100629" h="8100629">
                <a:moveTo>
                  <a:pt x="0" y="0"/>
                </a:moveTo>
                <a:lnTo>
                  <a:pt x="8100629" y="0"/>
                </a:lnTo>
                <a:lnTo>
                  <a:pt x="8100629" y="8100628"/>
                </a:lnTo>
                <a:lnTo>
                  <a:pt x="0" y="81006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9634992" y="2527136"/>
            <a:ext cx="7624308" cy="5804585"/>
            <a:chOff x="0" y="0"/>
            <a:chExt cx="10165744" cy="7739447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"/>
              <a:ext cx="10165744" cy="1203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7109"/>
                </a:lnSpc>
              </a:pPr>
              <a:r>
                <a:rPr lang="en-US" sz="5925" u="none" strike="noStrike">
                  <a:solidFill>
                    <a:srgbClr val="F2D4BA"/>
                  </a:solidFill>
                  <a:latin typeface="Prata"/>
                  <a:ea typeface="Prata"/>
                  <a:cs typeface="Prata"/>
                  <a:sym typeface="Prata"/>
                </a:rPr>
                <a:t>Recommendations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647325"/>
              <a:ext cx="10165744" cy="12394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85"/>
                </a:lnSpc>
              </a:pPr>
              <a:r>
                <a:rPr lang="en-US" sz="3259" u="none" strike="noStrike" dirty="0">
                  <a:solidFill>
                    <a:srgbClr val="BDA189"/>
                  </a:solidFill>
                  <a:latin typeface="Arimo"/>
                  <a:ea typeface="Arimo"/>
                  <a:cs typeface="Arimo"/>
                  <a:sym typeface="Arimo"/>
                </a:rPr>
                <a:t>Target literacy programs in Turkana, Mandera, </a:t>
              </a:r>
              <a:r>
                <a:rPr lang="en-US" sz="3259" u="none" strike="noStrike" dirty="0" err="1">
                  <a:solidFill>
                    <a:srgbClr val="BDA189"/>
                  </a:solidFill>
                  <a:latin typeface="Arimo"/>
                  <a:ea typeface="Arimo"/>
                  <a:cs typeface="Arimo"/>
                  <a:sym typeface="Arimo"/>
                </a:rPr>
                <a:t>Wajir</a:t>
              </a:r>
              <a:r>
                <a:rPr lang="en-US" sz="3259" u="none" strike="noStrike" dirty="0">
                  <a:solidFill>
                    <a:srgbClr val="BDA189"/>
                  </a:solidFill>
                  <a:latin typeface="Arimo"/>
                  <a:ea typeface="Arimo"/>
                  <a:cs typeface="Arimo"/>
                  <a:sym typeface="Arimo"/>
                </a:rPr>
                <a:t>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5170552"/>
              <a:ext cx="10165744" cy="6425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85"/>
                </a:lnSpc>
              </a:pPr>
              <a:r>
                <a:rPr lang="en-US" sz="3259" u="none" strike="noStrike">
                  <a:solidFill>
                    <a:srgbClr val="BDA189"/>
                  </a:solidFill>
                  <a:latin typeface="Arimo"/>
                  <a:ea typeface="Arimo"/>
                  <a:cs typeface="Arimo"/>
                  <a:sym typeface="Arimo"/>
                </a:rPr>
                <a:t>Strengthen female literacy initiatives.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7096879"/>
              <a:ext cx="10165744" cy="6425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85"/>
                </a:lnSpc>
              </a:pPr>
              <a:r>
                <a:rPr lang="en-US" sz="3259" u="none" strike="noStrike">
                  <a:solidFill>
                    <a:srgbClr val="BDA189"/>
                  </a:solidFill>
                  <a:latin typeface="Arimo"/>
                  <a:ea typeface="Arimo"/>
                  <a:cs typeface="Arimo"/>
                  <a:sym typeface="Arimo"/>
                </a:rPr>
                <a:t>Invest in rural education infrastructure.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350</Words>
  <Application>Microsoft Office PowerPoint</Application>
  <PresentationFormat>Custom</PresentationFormat>
  <Paragraphs>79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Arial</vt:lpstr>
      <vt:lpstr>Arimo</vt:lpstr>
      <vt:lpstr>Prata</vt:lpstr>
      <vt:lpstr>Arimo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Kenya-Literacy-Trends-and-Insights.pptx</dc:title>
  <cp:lastModifiedBy>Aristo Musonda</cp:lastModifiedBy>
  <cp:revision>6</cp:revision>
  <dcterms:created xsi:type="dcterms:W3CDTF">2006-08-16T00:00:00Z</dcterms:created>
  <dcterms:modified xsi:type="dcterms:W3CDTF">2025-08-07T06:58:47Z</dcterms:modified>
  <dc:identifier>DAGvU5PSiNA</dc:identifier>
</cp:coreProperties>
</file>