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12"/>
  </p:notesMasterIdLst>
  <p:sldIdLst>
    <p:sldId id="261" r:id="rId2"/>
    <p:sldId id="256" r:id="rId3"/>
    <p:sldId id="258" r:id="rId4"/>
    <p:sldId id="263" r:id="rId5"/>
    <p:sldId id="262" r:id="rId6"/>
    <p:sldId id="260" r:id="rId7"/>
    <p:sldId id="265" r:id="rId8"/>
    <p:sldId id="264" r:id="rId9"/>
    <p:sldId id="259" r:id="rId10"/>
    <p:sldId id="257" r:id="rId11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13"/>
      <p:bold r:id="rId14"/>
    </p:embeddedFont>
    <p:embeddedFont>
      <p:font typeface="AR HERMANN" panose="02000000000000000000" pitchFamily="2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4" autoAdjust="0"/>
    <p:restoredTop sz="78325" autoAdjust="0"/>
  </p:normalViewPr>
  <p:slideViewPr>
    <p:cSldViewPr snapToGrid="0">
      <p:cViewPr varScale="1">
        <p:scale>
          <a:sx n="103" d="100"/>
          <a:sy n="103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2020. 12. 11.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ㅊ므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자신의 내용에 맞추어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6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38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9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2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5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81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0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3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2020. 12. 11.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2020. 12. 11.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7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2020. 12. 11.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6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2020. 12. 11.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9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2020. 12. 11.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3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2020. 12. 11.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33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2020. 12. 11.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90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sv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ko/topics/api/what-is-a-rest-ap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go.kr/index.do" TargetMode="External"/><Relationship Id="rId5" Type="http://schemas.openxmlformats.org/officeDocument/2006/relationships/hyperlink" Target="https://www.postgresql.org/download/" TargetMode="External"/><Relationship Id="rId4" Type="http://schemas.openxmlformats.org/officeDocument/2006/relationships/hyperlink" Target="https://gmlwjd9405.github.io/2018/09/21/rest-and-restfu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Are you ready?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44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92D050"/>
                </a:solidFill>
              </a:rPr>
              <a:t>Software Tool Time (</a:t>
            </a:r>
            <a:r>
              <a:rPr lang="ko-KR" altLang="en-US" sz="2000" dirty="0">
                <a:solidFill>
                  <a:srgbClr val="92D050"/>
                </a:solidFill>
              </a:rPr>
              <a:t>소프트웨어 툴 타임</a:t>
            </a:r>
            <a:r>
              <a:rPr lang="en-US" altLang="ko-KR" sz="2000" dirty="0">
                <a:solidFill>
                  <a:srgbClr val="92D050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/>
              <a:t>(CC-BY-NC)  Ajou University</a:t>
            </a:r>
          </a:p>
          <a:p>
            <a:pPr marL="0" indent="0" algn="ctr">
              <a:buNone/>
            </a:pPr>
            <a:endParaRPr lang="en-US" altLang="ko-KR" sz="1600" dirty="0"/>
          </a:p>
          <a:p>
            <a:pPr marL="0" indent="0" algn="ctr">
              <a:buNone/>
            </a:pPr>
            <a:r>
              <a:rPr lang="en-US" altLang="ko-KR" sz="1600" dirty="0"/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altLang="ko-KR" sz="1600" dirty="0"/>
              <a:t>Visit “Ajou SW Tool Time” channel in YouTube. It is only for ajou.ac.kr members : </a:t>
            </a:r>
            <a:br>
              <a:rPr lang="en-US" altLang="ko-KR" sz="1600" dirty="0"/>
            </a:b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https://www.youtube.com/channel/UC-Un-7jmeP-1OaHkS7awO0Q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This video was supported by the MIST (Ministry of Science and ICT), Korea, </a:t>
            </a:r>
            <a:b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under the National Program for Excellence in SW supervised by the IITP  (2015-0-00908) </a:t>
            </a:r>
          </a:p>
          <a:p>
            <a:pPr marL="0" indent="0" algn="ctr">
              <a:buNone/>
            </a:pPr>
            <a:r>
              <a:rPr lang="en-US" altLang="ko-KR" sz="1500" dirty="0"/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/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 err="1"/>
              <a:t>Audionautix’s</a:t>
            </a:r>
            <a:r>
              <a:rPr lang="en-US" altLang="ko-KR" sz="1500" dirty="0"/>
              <a:t> “Your Intro” is licensed to the public under a Creative Commons Attribution 4.0 License (Artist: http://audionautix.com) </a:t>
            </a:r>
          </a:p>
          <a:p>
            <a:pPr marL="0" indent="0" algn="ctr">
              <a:buNone/>
            </a:pPr>
            <a:r>
              <a:rPr lang="en-US" altLang="ko-KR" sz="1500" dirty="0"/>
              <a:t>Twin </a:t>
            </a:r>
            <a:r>
              <a:rPr lang="en-US" altLang="ko-KR" sz="1500" dirty="0" err="1"/>
              <a:t>Musicom’s</a:t>
            </a:r>
            <a:r>
              <a:rPr lang="ko-KR" altLang="en-US" sz="1500" dirty="0"/>
              <a:t> </a:t>
            </a:r>
            <a:r>
              <a:rPr lang="en-US" altLang="ko-KR" sz="1500" dirty="0"/>
              <a:t>“Puppy Love (Sting)” is licensed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7" name="Puppy_Love_Sting">
            <a:hlinkClick r:id="" action="ppaction://media"/>
            <a:extLst>
              <a:ext uri="{FF2B5EF4-FFF2-40B4-BE49-F238E27FC236}">
                <a16:creationId xmlns:a16="http://schemas.microsoft.com/office/drawing/2014/main" id="{7DF60583-6642-45EF-9119-65C23492D5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78363" y="480853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6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1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7576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5" y="1802309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76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5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Cruise_Sting">
            <a:hlinkClick r:id="" action="ppaction://media"/>
            <a:extLst>
              <a:ext uri="{FF2B5EF4-FFF2-40B4-BE49-F238E27FC236}">
                <a16:creationId xmlns:a16="http://schemas.microsoft.com/office/drawing/2014/main" id="{DB319B98-8CF5-4077-99E1-E754FC9C9C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816642" y="424012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7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2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grpId="0" nodeType="withEffect">
                                  <p:stCondLst>
                                    <p:cond delay="20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1667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10" y="365151"/>
            <a:ext cx="7501951" cy="79958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rgbClr val="00B0F0"/>
                </a:solidFill>
                <a:latin typeface="+mn-ea"/>
                <a:ea typeface="+mn-ea"/>
              </a:rPr>
              <a:t>Lecture : </a:t>
            </a:r>
            <a:r>
              <a:rPr lang="en-US" altLang="ko-KR" sz="3100" b="1" dirty="0">
                <a:solidFill>
                  <a:srgbClr val="00B0F0"/>
                </a:solidFill>
                <a:latin typeface="+mn-ea"/>
                <a:ea typeface="+mn-ea"/>
              </a:rPr>
              <a:t>open API</a:t>
            </a:r>
            <a:r>
              <a:rPr lang="ko-KR" altLang="en-US" sz="3100" b="1" dirty="0" err="1">
                <a:solidFill>
                  <a:srgbClr val="00B0F0"/>
                </a:solidFill>
                <a:latin typeface="+mn-ea"/>
                <a:ea typeface="+mn-ea"/>
              </a:rPr>
              <a:t>를</a:t>
            </a:r>
            <a:r>
              <a:rPr lang="ko-KR" altLang="en-US" sz="3100" b="1" dirty="0">
                <a:solidFill>
                  <a:srgbClr val="00B0F0"/>
                </a:solidFill>
                <a:latin typeface="+mn-ea"/>
                <a:ea typeface="+mn-ea"/>
              </a:rPr>
              <a:t> 이용한 </a:t>
            </a:r>
            <a:r>
              <a:rPr lang="en-US" altLang="ko-KR" sz="3100" b="1" dirty="0">
                <a:solidFill>
                  <a:srgbClr val="00B0F0"/>
                </a:solidFill>
                <a:latin typeface="+mn-ea"/>
                <a:ea typeface="+mn-ea"/>
              </a:rPr>
              <a:t>DB</a:t>
            </a:r>
            <a:r>
              <a:rPr lang="ko-KR" altLang="en-US" sz="3100" b="1" dirty="0">
                <a:solidFill>
                  <a:srgbClr val="00B0F0"/>
                </a:solidFill>
                <a:latin typeface="+mn-ea"/>
                <a:ea typeface="+mn-ea"/>
              </a:rPr>
              <a:t>구축</a:t>
            </a:r>
            <a:r>
              <a:rPr lang="en-US" altLang="ko-KR" sz="3100" b="1" dirty="0">
                <a:solidFill>
                  <a:srgbClr val="00B0F0"/>
                </a:solidFill>
                <a:latin typeface="+mn-ea"/>
                <a:ea typeface="+mn-ea"/>
              </a:rPr>
              <a:t> </a:t>
            </a:r>
            <a:r>
              <a:rPr lang="ko-KR" altLang="en-US" sz="3100" b="1" dirty="0">
                <a:solidFill>
                  <a:srgbClr val="00B0F0"/>
                </a:solidFill>
                <a:latin typeface="+mn-ea"/>
                <a:ea typeface="+mn-ea"/>
              </a:rPr>
              <a:t>기초</a:t>
            </a:r>
            <a:r>
              <a:rPr lang="en-US" altLang="ko-KR" sz="3100" b="1" dirty="0">
                <a:solidFill>
                  <a:srgbClr val="00B0F0"/>
                </a:solidFill>
                <a:latin typeface="+mn-ea"/>
                <a:ea typeface="+mn-ea"/>
              </a:rPr>
              <a:t>1,2</a:t>
            </a:r>
            <a:r>
              <a:rPr lang="ko-KR" altLang="en-US" sz="3100" b="1" dirty="0">
                <a:solidFill>
                  <a:srgbClr val="00B0F0"/>
                </a:solidFill>
                <a:latin typeface="+mn-ea"/>
                <a:ea typeface="+mn-ea"/>
              </a:rPr>
              <a:t>    </a:t>
            </a:r>
            <a:r>
              <a:rPr lang="en-US" altLang="ko-KR" sz="3100" b="1" dirty="0">
                <a:solidFill>
                  <a:srgbClr val="00B0F0"/>
                </a:solidFill>
                <a:latin typeface="+mn-ea"/>
                <a:ea typeface="+mn-ea"/>
              </a:rPr>
              <a:t> </a:t>
            </a:r>
            <a:r>
              <a:rPr lang="ko-KR" altLang="en-US" sz="3100" b="1" dirty="0">
                <a:solidFill>
                  <a:srgbClr val="00B0F0"/>
                </a:solidFill>
                <a:latin typeface="+mn-ea"/>
                <a:ea typeface="+mn-ea"/>
              </a:rPr>
              <a:t>           </a:t>
            </a:r>
            <a:r>
              <a:rPr lang="en-US" altLang="ko-KR" sz="3100" b="1" dirty="0">
                <a:solidFill>
                  <a:srgbClr val="00B0F0"/>
                </a:solidFill>
                <a:latin typeface="+mn-ea"/>
                <a:ea typeface="+mn-ea"/>
              </a:rPr>
              <a:t> </a:t>
            </a:r>
            <a:r>
              <a:rPr lang="ko-KR" altLang="en-US" sz="3100" b="1" dirty="0">
                <a:solidFill>
                  <a:srgbClr val="00B0F0"/>
                </a:solidFill>
                <a:latin typeface="+mn-ea"/>
                <a:ea typeface="+mn-ea"/>
              </a:rPr>
              <a:t>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800" y="1433322"/>
            <a:ext cx="7402062" cy="354600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>
                <a:solidFill>
                  <a:srgbClr val="92D050"/>
                </a:solidFill>
                <a:latin typeface="+mn-ea"/>
              </a:rPr>
              <a:t>강사</a:t>
            </a:r>
            <a:endParaRPr lang="en-US" altLang="ko-KR" sz="2000" dirty="0">
              <a:solidFill>
                <a:srgbClr val="92D050"/>
              </a:solidFill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Young Woo </a:t>
            </a:r>
            <a:r>
              <a:rPr lang="en-US" altLang="ko-KR" sz="1600" dirty="0" err="1">
                <a:latin typeface="+mn-ea"/>
              </a:rPr>
              <a:t>Yoo</a:t>
            </a:r>
            <a:br>
              <a:rPr lang="en-US" altLang="ko-KR" sz="1600" dirty="0">
                <a:latin typeface="+mn-ea"/>
              </a:rPr>
            </a:br>
            <a:endParaRPr lang="en-US" altLang="ko-KR" sz="1600" dirty="0">
              <a:latin typeface="+mn-ea"/>
            </a:endParaRPr>
          </a:p>
          <a:p>
            <a:r>
              <a:rPr lang="ko-KR" altLang="en-US" sz="2000" dirty="0">
                <a:solidFill>
                  <a:srgbClr val="92D050"/>
                </a:solidFill>
                <a:latin typeface="+mn-ea"/>
              </a:rPr>
              <a:t>배울 내용</a:t>
            </a:r>
            <a:endParaRPr lang="en-US" altLang="ko-KR" sz="2000" dirty="0">
              <a:solidFill>
                <a:srgbClr val="92D050"/>
              </a:solidFill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Open API</a:t>
            </a:r>
            <a:r>
              <a:rPr lang="ko-KR" altLang="en-US" sz="1600" dirty="0" err="1">
                <a:latin typeface="+mn-ea"/>
              </a:rPr>
              <a:t>를</a:t>
            </a:r>
            <a:r>
              <a:rPr lang="ko-KR" altLang="en-US" sz="1600" dirty="0">
                <a:latin typeface="+mn-ea"/>
              </a:rPr>
              <a:t> 이용한 </a:t>
            </a:r>
            <a:r>
              <a:rPr lang="en-US" altLang="ko-KR" sz="1600" dirty="0">
                <a:latin typeface="+mn-ea"/>
              </a:rPr>
              <a:t>DB</a:t>
            </a:r>
            <a:r>
              <a:rPr lang="ko-KR" altLang="en-US" sz="1600" dirty="0">
                <a:latin typeface="+mn-ea"/>
              </a:rPr>
              <a:t>구축 기초</a:t>
            </a:r>
            <a:br>
              <a:rPr lang="en-US" altLang="ko-KR" sz="1600" dirty="0">
                <a:latin typeface="+mn-ea"/>
              </a:rPr>
            </a:br>
            <a:endParaRPr lang="en-US" altLang="ko-KR" sz="1600" dirty="0">
              <a:latin typeface="+mn-ea"/>
            </a:endParaRPr>
          </a:p>
          <a:p>
            <a:r>
              <a:rPr lang="ko-KR" altLang="en-US" sz="2000" dirty="0">
                <a:solidFill>
                  <a:srgbClr val="92D050"/>
                </a:solidFill>
                <a:latin typeface="+mn-ea"/>
              </a:rPr>
              <a:t>사전 준비</a:t>
            </a:r>
            <a:endParaRPr lang="en-US" altLang="ko-KR" sz="2000" dirty="0">
              <a:solidFill>
                <a:srgbClr val="92D050"/>
              </a:solidFill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지식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컴퓨터 사용 기초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컴퓨터 </a:t>
            </a:r>
            <a:r>
              <a:rPr lang="en-US" altLang="ko-KR" sz="1600" dirty="0">
                <a:latin typeface="+mn-ea"/>
              </a:rPr>
              <a:t>– eclipse</a:t>
            </a:r>
            <a:r>
              <a:rPr lang="ko-KR" altLang="en-US" sz="1600" dirty="0">
                <a:latin typeface="+mn-ea"/>
              </a:rPr>
              <a:t>가 설치되어 있고 </a:t>
            </a:r>
            <a:r>
              <a:rPr lang="en-US" altLang="ko-KR" sz="1600" dirty="0" err="1">
                <a:latin typeface="+mn-ea"/>
              </a:rPr>
              <a:t>postgresql</a:t>
            </a:r>
            <a:r>
              <a:rPr lang="ko-KR" altLang="en-US" sz="1600" dirty="0">
                <a:latin typeface="+mn-ea"/>
              </a:rPr>
              <a:t>이 구동되는 모든 컴퓨터</a:t>
            </a:r>
            <a:br>
              <a:rPr lang="en-US" altLang="ko-KR" sz="1400" dirty="0">
                <a:latin typeface="+mn-ea"/>
              </a:rPr>
            </a:b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December 2020 - (CC-BY-NC) Hwanyong Lee and Ajou University</a:t>
            </a:r>
            <a:endParaRPr lang="en-US" altLang="ko-KR" sz="2000" dirty="0">
              <a:solidFill>
                <a:srgbClr val="FFC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553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8C728-4558-4AC3-9183-63833B2D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API(Application Programming Interface)</a:t>
            </a:r>
            <a:r>
              <a:rPr lang="ko-KR" altLang="en-US" sz="2400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2224C-F156-47A4-8D22-13498A81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애플리케이션 소프트웨어를 구축하고 통합하는 정의 및 프로토콜 세트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정보 제공자와 정보 사용자 간의 계약으로 지칭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639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8C728-4558-4AC3-9183-63833B2D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REST(Representational State </a:t>
            </a:r>
            <a:r>
              <a:rPr lang="en-US" altLang="ko-KR" dirty="0" err="1"/>
              <a:t>Treansfer</a:t>
            </a:r>
            <a:r>
              <a:rPr lang="en-US" altLang="ko-KR" dirty="0"/>
              <a:t>)</a:t>
            </a:r>
            <a:r>
              <a:rPr lang="ko-KR" altLang="en-US" sz="2400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2224C-F156-47A4-8D22-13498A81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프로토콜이나 표준이 아닌 아키텍처 원칙 세트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API </a:t>
            </a:r>
            <a:r>
              <a:rPr lang="ko-KR" altLang="en-US" sz="1800" dirty="0"/>
              <a:t>개발자는 </a:t>
            </a:r>
            <a:r>
              <a:rPr lang="en-US" altLang="ko-KR" sz="1800" dirty="0"/>
              <a:t>REST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다양한 방식으로 구현할 수 있다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" altLang="ko-Kore-KR" sz="1800" dirty="0"/>
              <a:t>API</a:t>
            </a:r>
            <a:r>
              <a:rPr lang="ko-KR" altLang="en-US" sz="1800" dirty="0"/>
              <a:t>가 </a:t>
            </a:r>
            <a:r>
              <a:rPr lang="en" altLang="ko-Kore-KR" sz="1800" dirty="0"/>
              <a:t>RESTful</a:t>
            </a:r>
            <a:r>
              <a:rPr lang="ko-KR" altLang="en-US" sz="1800" dirty="0"/>
              <a:t>로 간주되려면 어떠한 기준을 따라야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55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8C728-4558-4AC3-9183-63833B2D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API(RESTful API)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2224C-F156-47A4-8D22-13498A81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REST </a:t>
            </a:r>
            <a:r>
              <a:rPr lang="ko-KR" altLang="en-US" dirty="0"/>
              <a:t>아키텍처의 제약 조건을 준수하는 애플리케이션 프로그래밍 인터페이스를 뜻한다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42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8C728-4558-4AC3-9183-63833B2D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5047"/>
            <a:ext cx="7886700" cy="994172"/>
          </a:xfrm>
        </p:spPr>
        <p:txBody>
          <a:bodyPr/>
          <a:lstStyle/>
          <a:p>
            <a:r>
              <a:rPr lang="en-US" altLang="ko-KR" dirty="0" err="1"/>
              <a:t>DataBase</a:t>
            </a:r>
            <a:r>
              <a:rPr lang="ko-KR" altLang="en-US" dirty="0"/>
              <a:t>구축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2224C-F156-47A4-8D22-13498A81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C8C9301-489C-DE44-A340-80673AB9D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03" y="2143489"/>
            <a:ext cx="2527300" cy="62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49D8C7-6D87-BD41-A26C-A113E55632E1}"/>
              </a:ext>
            </a:extLst>
          </p:cNvPr>
          <p:cNvSpPr txBox="1"/>
          <p:nvPr/>
        </p:nvSpPr>
        <p:spPr>
          <a:xfrm>
            <a:off x="2023379" y="3221259"/>
            <a:ext cx="55559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accent6"/>
                </a:solidFill>
              </a:rPr>
              <a:t>IDE</a:t>
            </a:r>
            <a:endParaRPr kumimoji="0" lang="en-KR" sz="18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BAFE4-F807-A84D-A888-DEADCD48D3F7}"/>
              </a:ext>
            </a:extLst>
          </p:cNvPr>
          <p:cNvSpPr txBox="1"/>
          <p:nvPr/>
        </p:nvSpPr>
        <p:spPr>
          <a:xfrm>
            <a:off x="5565371" y="3146685"/>
            <a:ext cx="138274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accent6"/>
                </a:solidFill>
              </a:rPr>
              <a:t>Database</a:t>
            </a:r>
            <a:endParaRPr kumimoji="0" lang="en-KR" sz="18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7" name="Straight Arrow Connector 21">
            <a:extLst>
              <a:ext uri="{FF2B5EF4-FFF2-40B4-BE49-F238E27FC236}">
                <a16:creationId xmlns:a16="http://schemas.microsoft.com/office/drawing/2014/main" id="{50B5E463-03BD-7A41-A81D-73F03E5DE9DD}"/>
              </a:ext>
            </a:extLst>
          </p:cNvPr>
          <p:cNvCxnSpPr>
            <a:cxnSpLocks/>
          </p:cNvCxnSpPr>
          <p:nvPr/>
        </p:nvCxnSpPr>
        <p:spPr>
          <a:xfrm>
            <a:off x="3923549" y="2454639"/>
            <a:ext cx="1203506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Picture 25">
            <a:extLst>
              <a:ext uri="{FF2B5EF4-FFF2-40B4-BE49-F238E27FC236}">
                <a16:creationId xmlns:a16="http://schemas.microsoft.com/office/drawing/2014/main" id="{26CE3164-4CEE-EB4C-B1E8-3245DEC14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65" y="1967959"/>
            <a:ext cx="1009759" cy="103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8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8C728-4558-4AC3-9183-63833B2D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400" dirty="0"/>
              <a:t>구축하고자 하는 </a:t>
            </a:r>
            <a:r>
              <a:rPr lang="en-US" altLang="ko-KR" sz="3600" dirty="0"/>
              <a:t>Table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2224C-F156-47A4-8D22-13498A81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3600" dirty="0"/>
              <a:t>Mountain(</a:t>
            </a:r>
            <a:r>
              <a:rPr lang="ko-KR" altLang="en-US" sz="3600" dirty="0"/>
              <a:t>산</a:t>
            </a:r>
            <a:r>
              <a:rPr lang="en-US" altLang="ko-KR" sz="3600" dirty="0"/>
              <a:t> </a:t>
            </a:r>
            <a:r>
              <a:rPr lang="ko-KR" altLang="en-US" sz="3600" dirty="0"/>
              <a:t>이름</a:t>
            </a:r>
            <a:r>
              <a:rPr lang="en-US" altLang="ko-KR" sz="3600" dirty="0"/>
              <a:t>,</a:t>
            </a:r>
            <a:r>
              <a:rPr lang="ko-KR" altLang="en-US" sz="3600" dirty="0"/>
              <a:t>산 높이</a:t>
            </a:r>
            <a:r>
              <a:rPr lang="en-US" altLang="ko-KR" sz="3600" dirty="0"/>
              <a:t>,</a:t>
            </a:r>
            <a:r>
              <a:rPr lang="ko-KR" altLang="en-US" sz="3600" dirty="0"/>
              <a:t> 산 소재지</a:t>
            </a:r>
            <a:r>
              <a:rPr lang="en-US" altLang="ko-KR" sz="3600" dirty="0"/>
              <a:t>)</a:t>
            </a:r>
            <a:r>
              <a:rPr lang="ko-KR" alt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106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93" y="575552"/>
            <a:ext cx="7101784" cy="79958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rgbClr val="00B0F0"/>
                </a:solidFill>
                <a:latin typeface="+mn-ea"/>
                <a:ea typeface="+mn-ea"/>
              </a:rPr>
              <a:t>Lecture : </a:t>
            </a:r>
            <a:r>
              <a:rPr lang="en-US" altLang="ko-KR" sz="3600" b="1" dirty="0">
                <a:solidFill>
                  <a:srgbClr val="00B0F0"/>
                </a:solidFill>
                <a:latin typeface="+mn-ea"/>
              </a:rPr>
              <a:t>open API</a:t>
            </a:r>
            <a:r>
              <a:rPr lang="ko-KR" altLang="en-US" sz="3600" b="1" dirty="0" err="1">
                <a:solidFill>
                  <a:srgbClr val="00B0F0"/>
                </a:solidFill>
                <a:latin typeface="+mn-ea"/>
              </a:rPr>
              <a:t>를</a:t>
            </a:r>
            <a:r>
              <a:rPr lang="ko-KR" altLang="en-US" sz="3600" b="1" dirty="0">
                <a:solidFill>
                  <a:srgbClr val="00B0F0"/>
                </a:solidFill>
                <a:latin typeface="+mn-ea"/>
              </a:rPr>
              <a:t> 이용한 </a:t>
            </a:r>
            <a:r>
              <a:rPr lang="en-US" altLang="ko-KR" sz="3600" b="1" dirty="0">
                <a:solidFill>
                  <a:srgbClr val="00B0F0"/>
                </a:solidFill>
                <a:latin typeface="+mn-ea"/>
              </a:rPr>
              <a:t>DB</a:t>
            </a:r>
            <a:r>
              <a:rPr lang="ko-KR" altLang="en-US" sz="3600" b="1" dirty="0">
                <a:solidFill>
                  <a:srgbClr val="00B0F0"/>
                </a:solidFill>
                <a:latin typeface="+mn-ea"/>
              </a:rPr>
              <a:t>구축 </a:t>
            </a:r>
            <a:endParaRPr lang="ko-KR" altLang="en-US" sz="3600" b="1" dirty="0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62" y="1466574"/>
            <a:ext cx="6834565" cy="326350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92D050"/>
                </a:solidFill>
                <a:latin typeface="+mn-ea"/>
              </a:rPr>
              <a:t>Reference / </a:t>
            </a:r>
            <a:r>
              <a:rPr lang="ko-KR" altLang="en-US" sz="2000" dirty="0">
                <a:solidFill>
                  <a:srgbClr val="92D050"/>
                </a:solidFill>
                <a:latin typeface="+mn-ea"/>
              </a:rPr>
              <a:t>참고자료</a:t>
            </a:r>
            <a:endParaRPr lang="en-US" altLang="ko-KR" sz="2000" dirty="0">
              <a:solidFill>
                <a:srgbClr val="92D050"/>
              </a:solidFill>
              <a:latin typeface="+mn-ea"/>
            </a:endParaRPr>
          </a:p>
          <a:p>
            <a:pPr marL="342900" lvl="1" indent="0">
              <a:buNone/>
            </a:pPr>
            <a:r>
              <a:rPr lang="en-US" altLang="ko-KR" sz="1400" b="1" dirty="0">
                <a:latin typeface="+mn-ea"/>
              </a:rPr>
              <a:t>REST API</a:t>
            </a:r>
            <a:r>
              <a:rPr lang="en-US" altLang="ko-KR" sz="1500" b="1" dirty="0">
                <a:latin typeface="+mn-ea"/>
              </a:rPr>
              <a:t>– </a:t>
            </a:r>
          </a:p>
          <a:p>
            <a:pPr marL="342900" lvl="1" indent="0">
              <a:buNone/>
            </a:pPr>
            <a:r>
              <a:rPr lang="en-US" altLang="ko-KR" sz="1100" dirty="0">
                <a:latin typeface="+mn-ea"/>
                <a:hlinkClick r:id="rId3"/>
              </a:rPr>
              <a:t>https://www.redhat.com/ko/topics/api/what-is-a-rest-api</a:t>
            </a:r>
            <a:endParaRPr lang="en-US" altLang="ko-KR" sz="1100" dirty="0">
              <a:latin typeface="+mn-ea"/>
            </a:endParaRPr>
          </a:p>
          <a:p>
            <a:pPr marL="342900" lvl="1" indent="0">
              <a:buNone/>
            </a:pPr>
            <a:r>
              <a:rPr lang="en-US" altLang="ko-KR" sz="1100" dirty="0">
                <a:latin typeface="+mn-ea"/>
                <a:hlinkClick r:id="rId4"/>
              </a:rPr>
              <a:t>https://gmlwjd9405.github.io/2018/09/21/rest-and-restful.html</a:t>
            </a:r>
            <a:endParaRPr lang="en-US" altLang="ko-KR" sz="1100" dirty="0">
              <a:latin typeface="+mn-ea"/>
            </a:endParaRPr>
          </a:p>
          <a:p>
            <a:pPr lvl="1"/>
            <a:endParaRPr lang="en-US" altLang="ko-KR" sz="1100" dirty="0">
              <a:latin typeface="+mn-ea"/>
            </a:endParaRPr>
          </a:p>
          <a:p>
            <a:pPr marL="342900" lvl="1" indent="0">
              <a:buNone/>
            </a:pP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Postgres-</a:t>
            </a:r>
            <a:r>
              <a:rPr lang="en" altLang="ko-Kore-KR" sz="1400" dirty="0"/>
              <a:t> </a:t>
            </a:r>
            <a:r>
              <a:rPr lang="en" altLang="ko-Kore-KR" sz="1100" dirty="0"/>
              <a:t> </a:t>
            </a:r>
            <a:r>
              <a:rPr lang="en" altLang="ko-Kore-KR" sz="1100" dirty="0">
                <a:hlinkClick r:id="rId5"/>
              </a:rPr>
              <a:t>https://www.postgresql.org/download/</a:t>
            </a:r>
            <a:endParaRPr lang="en" altLang="ko-Kore-KR" sz="1100" dirty="0"/>
          </a:p>
          <a:p>
            <a:pPr marL="342900" lvl="1" indent="0">
              <a:buNone/>
            </a:pPr>
            <a:r>
              <a:rPr lang="ko-KR" altLang="en-US" sz="1100" dirty="0"/>
              <a:t>  </a:t>
            </a:r>
            <a:r>
              <a:rPr lang="ko-KR" altLang="en-US" sz="1400" b="1" dirty="0"/>
              <a:t>공공 데이터 포탈</a:t>
            </a:r>
            <a:r>
              <a:rPr lang="en-US" altLang="ko-KR" sz="1100" b="1" dirty="0"/>
              <a:t>-</a:t>
            </a:r>
            <a:r>
              <a:rPr lang="en-US" altLang="ko-KR" sz="1100" dirty="0"/>
              <a:t> </a:t>
            </a:r>
            <a:r>
              <a:rPr lang="en-US" altLang="ko-KR" sz="1100" dirty="0">
                <a:hlinkClick r:id="rId6"/>
              </a:rPr>
              <a:t>https://data.go.kr/index.do</a:t>
            </a:r>
            <a:endParaRPr lang="en-US" altLang="ko-KR" sz="1100" dirty="0"/>
          </a:p>
          <a:p>
            <a:pPr marL="342900" lvl="1" indent="0">
              <a:buNone/>
            </a:pPr>
            <a:endParaRPr lang="en" altLang="ko-Kore-KR" sz="1100" dirty="0"/>
          </a:p>
          <a:p>
            <a:pPr marL="342900" lvl="1" indent="0">
              <a:buNone/>
            </a:pPr>
            <a:endParaRPr lang="en-US" altLang="ko-KR" sz="11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92D05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92D050"/>
              </a:solidFill>
              <a:latin typeface="+mn-ea"/>
            </a:endParaRPr>
          </a:p>
          <a:p>
            <a:endParaRPr lang="en-US" altLang="ko-KR" sz="1200" dirty="0">
              <a:solidFill>
                <a:srgbClr val="92D050"/>
              </a:solidFill>
              <a:latin typeface="+mn-ea"/>
            </a:endParaRPr>
          </a:p>
          <a:p>
            <a:endParaRPr lang="en-US" altLang="ko-KR" sz="1200" dirty="0">
              <a:solidFill>
                <a:srgbClr val="92D050"/>
              </a:solidFill>
              <a:latin typeface="+mn-ea"/>
            </a:endParaRPr>
          </a:p>
          <a:p>
            <a:endParaRPr lang="en-US" altLang="ko-KR" sz="1200" dirty="0">
              <a:solidFill>
                <a:srgbClr val="92D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92D050"/>
                </a:solidFill>
                <a:latin typeface="+mn-ea"/>
              </a:rPr>
              <a:t>	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December 2020 - (CC-BY-NC) Hwanyong Lee and Ajou University</a:t>
            </a:r>
            <a:endParaRPr lang="en-US" altLang="ko-KR" sz="2000" dirty="0">
              <a:solidFill>
                <a:srgbClr val="FFC00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FFC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7938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1915</TotalTime>
  <Words>457</Words>
  <Application>Microsoft Macintosh PowerPoint</Application>
  <PresentationFormat>화면 슬라이드 쇼(16:9)</PresentationFormat>
  <Paragraphs>74</Paragraphs>
  <Slides>10</Slides>
  <Notes>5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 HERMANN</vt:lpstr>
      <vt:lpstr>Arial</vt:lpstr>
      <vt:lpstr>맑은 고딕</vt:lpstr>
      <vt:lpstr>Calibri Light</vt:lpstr>
      <vt:lpstr>Calibri</vt:lpstr>
      <vt:lpstr>Office Theme</vt:lpstr>
      <vt:lpstr>Are you ready?</vt:lpstr>
      <vt:lpstr>PowerPoint 프레젠테이션</vt:lpstr>
      <vt:lpstr>Lecture : open API를 이용한 DB구축 기초1,2                      </vt:lpstr>
      <vt:lpstr>API(Application Programming Interface)란?</vt:lpstr>
      <vt:lpstr>REST(Representational State Treansfer)란?</vt:lpstr>
      <vt:lpstr>REST API(RESTful API)란?</vt:lpstr>
      <vt:lpstr>DataBase구축 실습</vt:lpstr>
      <vt:lpstr> 구축하고자 하는 Table</vt:lpstr>
      <vt:lpstr>Lecture : open API를 이용한 DB구축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류영우</cp:lastModifiedBy>
  <cp:revision>42</cp:revision>
  <dcterms:created xsi:type="dcterms:W3CDTF">2017-03-17T07:48:16Z</dcterms:created>
  <dcterms:modified xsi:type="dcterms:W3CDTF">2020-12-11T14:29:57Z</dcterms:modified>
</cp:coreProperties>
</file>