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fec382df7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fec382df7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fec382df7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fec382df7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ff4a9b7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ff4a9b7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ff4a9b7e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ff4a9b7e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ff4a9b7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ff4a9b7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ff4a9b7e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ff4a9b7e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ff4a9b7e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ff4a9b7e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ff4a9b7e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ff4a9b7e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fe95a526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fe95a526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fec382d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fec382d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0ccfc514e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0ccfc514e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fec382d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fec382d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fec382d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fec382d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fec382d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fec382d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fec382d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fec382d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fec382d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fec382d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f0ccfc514e_2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f0ccfc514e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fe95a52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fe95a52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fec382df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fec382df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fe95a526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fe95a526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fec382df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fec382df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fe95a52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fe95a52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ec382df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fec382df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fe95a526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fe95a526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B7IhTgCkY-s" TargetMode="External"/><Relationship Id="rId4" Type="http://schemas.openxmlformats.org/officeDocument/2006/relationships/hyperlink" Target="https://youtu.be/W9XFH14UGY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24450" y="1391575"/>
            <a:ext cx="4387800" cy="21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500"/>
              <a:t>CS 5513 Advanced Database Management Project Final Presentation</a:t>
            </a:r>
            <a:endParaRPr sz="2500">
              <a:solidFill>
                <a:srgbClr val="FFFFFF"/>
              </a:solidFill>
            </a:endParaRPr>
          </a:p>
        </p:txBody>
      </p:sp>
      <p:sp>
        <p:nvSpPr>
          <p:cNvPr id="135" name="Google Shape;135;p13"/>
          <p:cNvSpPr txBox="1"/>
          <p:nvPr>
            <p:ph idx="1" type="subTitle"/>
          </p:nvPr>
        </p:nvSpPr>
        <p:spPr>
          <a:xfrm>
            <a:off x="5375525" y="3939850"/>
            <a:ext cx="3470700" cy="7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CS-5513-001 / Spring 2024</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Team# 5</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56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400">
                <a:solidFill>
                  <a:srgbClr val="F2F2F2"/>
                </a:solidFill>
                <a:latin typeface="Roboto"/>
                <a:ea typeface="Roboto"/>
                <a:cs typeface="Roboto"/>
                <a:sym typeface="Roboto"/>
              </a:rPr>
              <a:t>SQLite</a:t>
            </a:r>
            <a:r>
              <a:rPr lang="en" sz="1400">
                <a:solidFill>
                  <a:srgbClr val="F2F2F2"/>
                </a:solidFill>
                <a:latin typeface="Roboto"/>
                <a:ea typeface="Roboto"/>
                <a:cs typeface="Roboto"/>
                <a:sym typeface="Roboto"/>
              </a:rPr>
              <a:t> Transaction Process : </a:t>
            </a:r>
            <a:endParaRPr sz="2660">
              <a:solidFill>
                <a:srgbClr val="F2F2F2"/>
              </a:solidFill>
            </a:endParaRPr>
          </a:p>
        </p:txBody>
      </p:sp>
      <p:pic>
        <p:nvPicPr>
          <p:cNvPr id="188" name="Google Shape;188;p22"/>
          <p:cNvPicPr preferRelativeResize="0"/>
          <p:nvPr/>
        </p:nvPicPr>
        <p:blipFill>
          <a:blip r:embed="rId3">
            <a:alphaModFix/>
          </a:blip>
          <a:stretch>
            <a:fillRect/>
          </a:stretch>
        </p:blipFill>
        <p:spPr>
          <a:xfrm>
            <a:off x="2276125" y="1036100"/>
            <a:ext cx="5081651" cy="378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54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929">
                <a:latin typeface="Times New Roman"/>
                <a:ea typeface="Times New Roman"/>
                <a:cs typeface="Times New Roman"/>
                <a:sym typeface="Times New Roman"/>
              </a:rPr>
              <a:t>Logical </a:t>
            </a:r>
            <a:r>
              <a:rPr lang="en" sz="1929">
                <a:latin typeface="Times New Roman"/>
                <a:ea typeface="Times New Roman"/>
                <a:cs typeface="Times New Roman"/>
                <a:sym typeface="Times New Roman"/>
              </a:rPr>
              <a:t>Querying</a:t>
            </a:r>
            <a:r>
              <a:rPr lang="en" sz="1929">
                <a:latin typeface="Times New Roman"/>
                <a:ea typeface="Times New Roman"/>
                <a:cs typeface="Times New Roman"/>
                <a:sym typeface="Times New Roman"/>
              </a:rPr>
              <a:t> Model for the Timestamp:</a:t>
            </a:r>
            <a:endParaRPr sz="1929">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459"/>
          </a:p>
        </p:txBody>
      </p:sp>
      <p:pic>
        <p:nvPicPr>
          <p:cNvPr id="194" name="Google Shape;194;p23"/>
          <p:cNvPicPr preferRelativeResize="0"/>
          <p:nvPr/>
        </p:nvPicPr>
        <p:blipFill>
          <a:blip r:embed="rId3">
            <a:alphaModFix/>
          </a:blip>
          <a:stretch>
            <a:fillRect/>
          </a:stretch>
        </p:blipFill>
        <p:spPr>
          <a:xfrm>
            <a:off x="2341500" y="1073900"/>
            <a:ext cx="4572000" cy="352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Implementation</a:t>
            </a:r>
            <a:endParaRPr/>
          </a:p>
        </p:txBody>
      </p:sp>
      <p:sp>
        <p:nvSpPr>
          <p:cNvPr id="200" name="Google Shape;200;p24"/>
          <p:cNvSpPr txBox="1"/>
          <p:nvPr>
            <p:ph idx="1" type="body"/>
          </p:nvPr>
        </p:nvSpPr>
        <p:spPr>
          <a:xfrm>
            <a:off x="1297500" y="1052325"/>
            <a:ext cx="7846500" cy="3363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rgbClr val="FFFFFF"/>
                </a:solidFill>
              </a:rPr>
              <a:t>Modifying SQLite3:</a:t>
            </a:r>
            <a:endParaRPr>
              <a:solidFill>
                <a:srgbClr val="FFFFFF"/>
              </a:solidFill>
            </a:endParaRPr>
          </a:p>
          <a:p>
            <a:pPr indent="431800" lvl="0" marL="25400" rtl="0" algn="l">
              <a:lnSpc>
                <a:spcPct val="115000"/>
              </a:lnSpc>
              <a:spcBef>
                <a:spcPts val="0"/>
              </a:spcBef>
              <a:spcAft>
                <a:spcPts val="0"/>
              </a:spcAft>
              <a:buNone/>
            </a:pPr>
            <a:r>
              <a:rPr lang="en" sz="1100">
                <a:solidFill>
                  <a:srgbClr val="FFFFFF"/>
                </a:solidFill>
              </a:rPr>
              <a:t>Data Structure Changes</a:t>
            </a:r>
            <a:endParaRPr sz="1100">
              <a:solidFill>
                <a:srgbClr val="FFFFFF"/>
              </a:solidFill>
            </a:endParaRPr>
          </a:p>
          <a:p>
            <a:pPr indent="431800" lvl="0" marL="25400" rtl="0" algn="l">
              <a:lnSpc>
                <a:spcPct val="115000"/>
              </a:lnSpc>
              <a:spcBef>
                <a:spcPts val="0"/>
              </a:spcBef>
              <a:spcAft>
                <a:spcPts val="0"/>
              </a:spcAft>
              <a:buNone/>
            </a:pPr>
            <a:r>
              <a:rPr lang="en" sz="1100">
                <a:solidFill>
                  <a:srgbClr val="FFFFFF"/>
                </a:solidFill>
              </a:rPr>
              <a:t>Key Functions Modified/Added:</a:t>
            </a:r>
            <a:endParaRPr sz="1100">
              <a:solidFill>
                <a:srgbClr val="FFFFFF"/>
              </a:solidFill>
            </a:endParaRPr>
          </a:p>
          <a:p>
            <a:pPr indent="431800" lvl="0" marL="482600" rtl="0" algn="l">
              <a:lnSpc>
                <a:spcPct val="115000"/>
              </a:lnSpc>
              <a:spcBef>
                <a:spcPts val="0"/>
              </a:spcBef>
              <a:spcAft>
                <a:spcPts val="0"/>
              </a:spcAft>
              <a:buNone/>
            </a:pPr>
            <a:r>
              <a:rPr lang="en" sz="1100">
                <a:solidFill>
                  <a:srgbClr val="FFFFFF"/>
                </a:solidFill>
              </a:rPr>
              <a:t>●‘sqlite3BeginTransaction’ : Initializes the transaction timestamps.</a:t>
            </a:r>
            <a:endParaRPr sz="1100">
              <a:solidFill>
                <a:srgbClr val="FFFFFF"/>
              </a:solidFill>
            </a:endParaRPr>
          </a:p>
          <a:p>
            <a:pPr indent="0" lvl="0" marL="939800" rtl="0" algn="l">
              <a:lnSpc>
                <a:spcPct val="115000"/>
              </a:lnSpc>
              <a:spcBef>
                <a:spcPts val="0"/>
              </a:spcBef>
              <a:spcAft>
                <a:spcPts val="0"/>
              </a:spcAft>
              <a:buNone/>
            </a:pPr>
            <a:r>
              <a:rPr lang="en" sz="1100">
                <a:solidFill>
                  <a:srgbClr val="FFFFFF"/>
                </a:solidFill>
              </a:rPr>
              <a:t>●‘get_current_timestamp’: Fetches the current system time, converting it into an integer.</a:t>
            </a:r>
            <a:endParaRPr sz="1100">
              <a:solidFill>
                <a:srgbClr val="FFFFFF"/>
              </a:solidFill>
            </a:endParaRPr>
          </a:p>
          <a:p>
            <a:pPr indent="0" lvl="0" marL="939800" rtl="0" algn="l">
              <a:lnSpc>
                <a:spcPct val="115000"/>
              </a:lnSpc>
              <a:spcBef>
                <a:spcPts val="0"/>
              </a:spcBef>
              <a:spcAft>
                <a:spcPts val="0"/>
              </a:spcAft>
              <a:buNone/>
            </a:pPr>
            <a:r>
              <a:rPr lang="en" sz="1100">
                <a:solidFill>
                  <a:srgbClr val="FFFFFF"/>
                </a:solidFill>
              </a:rPr>
              <a:t>●‘can_proceed’: Checks the transaction timestamps against last modified timestamps to maintain data integrity.</a:t>
            </a:r>
            <a:endParaRPr sz="1100">
              <a:solidFill>
                <a:srgbClr val="FFFFFF"/>
              </a:solidFill>
            </a:endParaRPr>
          </a:p>
          <a:p>
            <a:pPr indent="431800" lvl="0" marL="482600" rtl="0" algn="l">
              <a:lnSpc>
                <a:spcPct val="115000"/>
              </a:lnSpc>
              <a:spcBef>
                <a:spcPts val="0"/>
              </a:spcBef>
              <a:spcAft>
                <a:spcPts val="0"/>
              </a:spcAft>
              <a:buNone/>
            </a:pPr>
            <a:r>
              <a:rPr lang="en" sz="1100">
                <a:solidFill>
                  <a:srgbClr val="FFFFFF"/>
                </a:solidFill>
              </a:rPr>
              <a:t>●‘modify_data’: Enforces timestamp rules before data modification.</a:t>
            </a:r>
            <a:endParaRPr sz="1100">
              <a:solidFill>
                <a:srgbClr val="FFFFFF"/>
              </a:solidFill>
            </a:endParaRPr>
          </a:p>
          <a:p>
            <a:pPr indent="431800" lvl="0" marL="482600" rtl="0" algn="l">
              <a:lnSpc>
                <a:spcPct val="115000"/>
              </a:lnSpc>
              <a:spcBef>
                <a:spcPts val="0"/>
              </a:spcBef>
              <a:spcAft>
                <a:spcPts val="0"/>
              </a:spcAft>
              <a:buNone/>
            </a:pPr>
            <a:r>
              <a:rPr lang="en" sz="1100">
                <a:solidFill>
                  <a:srgbClr val="FFFFFF"/>
                </a:solidFill>
              </a:rPr>
              <a:t>●‘sqlite3CommitTransaction’:  Performs final checks against the transaction's timestamp</a:t>
            </a:r>
            <a:endParaRPr sz="1100">
              <a:solidFill>
                <a:srgbClr val="FFFFFF"/>
              </a:solidFill>
            </a:endParaRPr>
          </a:p>
          <a:p>
            <a:pPr indent="431800" lvl="0" marL="482600" rtl="0" algn="l">
              <a:lnSpc>
                <a:spcPct val="115000"/>
              </a:lnSpc>
              <a:spcBef>
                <a:spcPts val="0"/>
              </a:spcBef>
              <a:spcAft>
                <a:spcPts val="0"/>
              </a:spcAft>
              <a:buNone/>
            </a:pPr>
            <a:r>
              <a:rPr lang="en" sz="1100">
                <a:solidFill>
                  <a:srgbClr val="FFFFFF"/>
                </a:solidFill>
              </a:rPr>
              <a:t>●‘sqlite3RollbackTransaction’: Reverts any changes made during the transaction </a:t>
            </a:r>
            <a:endParaRPr sz="1100">
              <a:solidFill>
                <a:srgbClr val="FFFFFF"/>
              </a:solidFill>
            </a:endParaRPr>
          </a:p>
          <a:p>
            <a:pPr indent="431800" lvl="0" marL="482600" rtl="0" algn="l">
              <a:lnSpc>
                <a:spcPct val="115000"/>
              </a:lnSpc>
              <a:spcBef>
                <a:spcPts val="0"/>
              </a:spcBef>
              <a:spcAft>
                <a:spcPts val="0"/>
              </a:spcAft>
              <a:buNone/>
            </a:pPr>
            <a:r>
              <a:t/>
            </a:r>
            <a:endParaRPr sz="1100">
              <a:solidFill>
                <a:srgbClr val="FFFFFF"/>
              </a:solidFill>
            </a:endParaRPr>
          </a:p>
          <a:p>
            <a:pPr indent="431800" lvl="0" marL="48260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Integration Challenges:</a:t>
            </a:r>
            <a:endParaRPr sz="1100">
              <a:solidFill>
                <a:srgbClr val="FFFFFF"/>
              </a:solidFill>
            </a:endParaRPr>
          </a:p>
          <a:p>
            <a:pPr indent="0" lvl="0" marL="482600" rtl="0" algn="l">
              <a:lnSpc>
                <a:spcPct val="115000"/>
              </a:lnSpc>
              <a:spcBef>
                <a:spcPts val="0"/>
              </a:spcBef>
              <a:spcAft>
                <a:spcPts val="0"/>
              </a:spcAft>
              <a:buNone/>
            </a:pPr>
            <a:r>
              <a:rPr lang="en" sz="1100">
                <a:solidFill>
                  <a:srgbClr val="FFFFFF"/>
                </a:solidFill>
              </a:rPr>
              <a:t>Existing locking mechanism is hard to remove and it’s difficult to integrate new timestamp concurrency mechanism.</a:t>
            </a:r>
            <a:endParaRPr sz="1100">
              <a:solidFill>
                <a:srgbClr val="FFFFFF"/>
              </a:solidFill>
            </a:endParaRPr>
          </a:p>
          <a:p>
            <a:pPr indent="0" lvl="0" marL="482600" rtl="0" algn="l">
              <a:lnSpc>
                <a:spcPct val="115000"/>
              </a:lnSpc>
              <a:spcBef>
                <a:spcPts val="0"/>
              </a:spcBef>
              <a:spcAft>
                <a:spcPts val="0"/>
              </a:spcAft>
              <a:buNone/>
            </a:pPr>
            <a:r>
              <a:t/>
            </a:r>
            <a:endParaRPr sz="11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SQLite code changes</a:t>
            </a:r>
            <a:endParaRPr/>
          </a:p>
        </p:txBody>
      </p:sp>
      <p:sp>
        <p:nvSpPr>
          <p:cNvPr id="206" name="Google Shape;206;p25"/>
          <p:cNvSpPr txBox="1"/>
          <p:nvPr>
            <p:ph idx="1" type="body"/>
          </p:nvPr>
        </p:nvSpPr>
        <p:spPr>
          <a:xfrm>
            <a:off x="1152575" y="1071150"/>
            <a:ext cx="7183800" cy="3407700"/>
          </a:xfrm>
          <a:prstGeom prst="rect">
            <a:avLst/>
          </a:prstGeom>
        </p:spPr>
        <p:txBody>
          <a:bodyPr anchorCtr="0" anchor="t" bIns="91425" lIns="91425" spcFirstLastPara="1" rIns="91425" wrap="square" tIns="91425">
            <a:normAutofit lnSpcReduction="20000"/>
          </a:bodyPr>
          <a:lstStyle/>
          <a:p>
            <a:pPr indent="0" lvl="0" marL="12700" rtl="0" algn="l">
              <a:lnSpc>
                <a:spcPct val="115000"/>
              </a:lnSpc>
              <a:spcBef>
                <a:spcPts val="0"/>
              </a:spcBef>
              <a:spcAft>
                <a:spcPts val="0"/>
              </a:spcAft>
              <a:buNone/>
            </a:pPr>
            <a:r>
              <a:rPr lang="en">
                <a:solidFill>
                  <a:srgbClr val="FFFFFF"/>
                </a:solidFill>
                <a:latin typeface="Arial"/>
                <a:ea typeface="Arial"/>
                <a:cs typeface="Arial"/>
                <a:sym typeface="Arial"/>
              </a:rPr>
              <a:t>1.</a:t>
            </a:r>
            <a:r>
              <a:rPr lang="en">
                <a:solidFill>
                  <a:srgbClr val="FFFFFF"/>
                </a:solidFill>
              </a:rPr>
              <a:t>Function: sqlite3BeginTransaction:</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Detail modifications to this function to include timestamp initialization.</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void sqlite3BeginTransaction(sqlite3 *db) {</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db-&gt;transactionTimestamp = get_current_timestamp();</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a:t>
            </a:r>
            <a:endParaRPr>
              <a:solidFill>
                <a:srgbClr val="FFFFFF"/>
              </a:solidFill>
            </a:endParaRPr>
          </a:p>
          <a:p>
            <a:pPr indent="0" lvl="0" marL="0" rtl="0" algn="l">
              <a:lnSpc>
                <a:spcPct val="115000"/>
              </a:lnSpc>
              <a:spcBef>
                <a:spcPts val="0"/>
              </a:spcBef>
              <a:spcAft>
                <a:spcPts val="0"/>
              </a:spcAft>
              <a:buNone/>
            </a:pPr>
            <a:r>
              <a:rPr lang="en">
                <a:solidFill>
                  <a:srgbClr val="FFFFFF"/>
                </a:solidFill>
              </a:rPr>
              <a:t>2. Function: get_current_timestamp</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Purpose: Generate a real-time timestamp when a transaction begins.</a:t>
            </a:r>
            <a:br>
              <a:rPr lang="en">
                <a:solidFill>
                  <a:srgbClr val="FFFFFF"/>
                </a:solidFill>
              </a:rPr>
            </a:br>
            <a:r>
              <a:rPr lang="en">
                <a:solidFill>
                  <a:srgbClr val="FFFFFF"/>
                </a:solidFill>
              </a:rPr>
              <a:t> int get_current_timestamp() {</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return (int)time(NULL);  // Returns the current system time as an integer.</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a:t>
            </a:r>
            <a:endParaRPr>
              <a:solidFill>
                <a:srgbClr val="FFFFFF"/>
              </a:solidFill>
            </a:endParaRPr>
          </a:p>
          <a:p>
            <a:pPr indent="0" lvl="0" marL="0" rtl="0" algn="l">
              <a:lnSpc>
                <a:spcPct val="115000"/>
              </a:lnSpc>
              <a:spcBef>
                <a:spcPts val="0"/>
              </a:spcBef>
              <a:spcAft>
                <a:spcPts val="0"/>
              </a:spcAft>
              <a:buNone/>
            </a:pPr>
            <a:r>
              <a:rPr lang="en">
                <a:solidFill>
                  <a:srgbClr val="FFFFFF"/>
                </a:solidFill>
              </a:rPr>
              <a:t>3. Function: can_proceed:</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Role: Ensure that a transaction can proceed based on its timestamp compared to data modification times.</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int can_proceed(sqlite3 *db, int lastModifiedTimestamp) {</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return db-&gt;transactionTimestamp &gt; lastModifiedTimestamp;</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a:t>
            </a:r>
            <a:endParaRPr>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Code changes</a:t>
            </a:r>
            <a:endParaRPr/>
          </a:p>
        </p:txBody>
      </p:sp>
      <p:sp>
        <p:nvSpPr>
          <p:cNvPr id="212" name="Google Shape;212;p26"/>
          <p:cNvSpPr txBox="1"/>
          <p:nvPr>
            <p:ph idx="1" type="body"/>
          </p:nvPr>
        </p:nvSpPr>
        <p:spPr>
          <a:xfrm>
            <a:off x="1096050" y="948700"/>
            <a:ext cx="7240500" cy="3530100"/>
          </a:xfrm>
          <a:prstGeom prst="rect">
            <a:avLst/>
          </a:prstGeom>
        </p:spPr>
        <p:txBody>
          <a:bodyPr anchorCtr="0" anchor="t" bIns="91425" lIns="91425" spcFirstLastPara="1" rIns="91425" wrap="square" tIns="91425">
            <a:normAutofit lnSpcReduction="20000"/>
          </a:bodyPr>
          <a:lstStyle/>
          <a:p>
            <a:pPr indent="0" lvl="0" marL="152400" rtl="0" algn="l">
              <a:lnSpc>
                <a:spcPct val="115000"/>
              </a:lnSpc>
              <a:spcBef>
                <a:spcPts val="0"/>
              </a:spcBef>
              <a:spcAft>
                <a:spcPts val="0"/>
              </a:spcAft>
              <a:buNone/>
            </a:pPr>
            <a:r>
              <a:rPr lang="en">
                <a:solidFill>
                  <a:srgbClr val="FFFFFF"/>
                </a:solidFill>
              </a:rPr>
              <a:t>4. Function: modify_data:</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Modifications to include timestamp checking before data changes are committed.</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int modify_data(sqlite3 *db, int lastModifiedTimestamp, char* data) {</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if (can_proceed(db, lastModifiedTimestamp)) {</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 Data modification logic here</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return 1; // Success</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 else {</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return 0; // Fail due to timestamp conflict</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5. Function: sqlite3CommitTransaction:</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Details on how timestamp checks are integrated into the transaction commit process.</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int sqlite3CommitTransaction(sqlite3 *db) {</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 Additional timestamp validation logic before committing</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    // Commit transaction if valid</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a:t>
            </a:r>
            <a:endParaRPr>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Build Process</a:t>
            </a:r>
            <a:endParaRPr/>
          </a:p>
        </p:txBody>
      </p:sp>
      <p:sp>
        <p:nvSpPr>
          <p:cNvPr id="218" name="Google Shape;218;p27"/>
          <p:cNvSpPr txBox="1"/>
          <p:nvPr>
            <p:ph idx="1" type="body"/>
          </p:nvPr>
        </p:nvSpPr>
        <p:spPr>
          <a:xfrm>
            <a:off x="1193875" y="983500"/>
            <a:ext cx="7038900" cy="2911200"/>
          </a:xfrm>
          <a:prstGeom prst="rect">
            <a:avLst/>
          </a:prstGeom>
        </p:spPr>
        <p:txBody>
          <a:bodyPr anchorCtr="0" anchor="t" bIns="91425" lIns="91425" spcFirstLastPara="1" rIns="91425" wrap="square" tIns="91425">
            <a:normAutofit/>
          </a:bodyPr>
          <a:lstStyle/>
          <a:p>
            <a:pPr indent="0" lvl="0" marL="152400" rtl="0" algn="l">
              <a:lnSpc>
                <a:spcPct val="115000"/>
              </a:lnSpc>
              <a:spcBef>
                <a:spcPts val="0"/>
              </a:spcBef>
              <a:spcAft>
                <a:spcPts val="0"/>
              </a:spcAft>
              <a:buNone/>
            </a:pPr>
            <a:r>
              <a:rPr lang="en">
                <a:solidFill>
                  <a:srgbClr val="FFFFFF"/>
                </a:solidFill>
              </a:rPr>
              <a:t>Visual Studio Code compiles the sqlite3.c and shell.c to create an executable file.</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GCC compiler is used.</a:t>
            </a:r>
            <a:endParaRPr>
              <a:solidFill>
                <a:srgbClr val="FFFFFF"/>
              </a:solidFill>
            </a:endParaRPr>
          </a:p>
          <a:p>
            <a:pPr indent="0" lvl="0" marL="152400" rtl="0" algn="l">
              <a:lnSpc>
                <a:spcPct val="115000"/>
              </a:lnSpc>
              <a:spcBef>
                <a:spcPts val="0"/>
              </a:spcBef>
              <a:spcAft>
                <a:spcPts val="0"/>
              </a:spcAft>
              <a:buNone/>
            </a:pPr>
            <a:r>
              <a:rPr lang="en">
                <a:solidFill>
                  <a:srgbClr val="FFFFFF"/>
                </a:solidFill>
              </a:rPr>
              <a:t>Build tasks are written as follows</a:t>
            </a:r>
            <a:endParaRPr>
              <a:solidFill>
                <a:srgbClr val="FFFFFF"/>
              </a:solidFill>
            </a:endParaRPr>
          </a:p>
          <a:p>
            <a:pPr indent="0" lvl="0" marL="0" rtl="0" algn="l">
              <a:spcBef>
                <a:spcPts val="0"/>
              </a:spcBef>
              <a:spcAft>
                <a:spcPts val="1200"/>
              </a:spcAft>
              <a:buNone/>
            </a:pPr>
            <a:r>
              <a:t/>
            </a:r>
            <a:endParaRPr/>
          </a:p>
        </p:txBody>
      </p:sp>
      <p:pic>
        <p:nvPicPr>
          <p:cNvPr id="219" name="Google Shape;219;p27"/>
          <p:cNvPicPr preferRelativeResize="0"/>
          <p:nvPr/>
        </p:nvPicPr>
        <p:blipFill>
          <a:blip r:embed="rId3">
            <a:alphaModFix/>
          </a:blip>
          <a:stretch>
            <a:fillRect/>
          </a:stretch>
        </p:blipFill>
        <p:spPr>
          <a:xfrm>
            <a:off x="1297499" y="1833774"/>
            <a:ext cx="3983274" cy="2854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Test Process</a:t>
            </a:r>
            <a:endParaRPr/>
          </a:p>
        </p:txBody>
      </p:sp>
      <p:sp>
        <p:nvSpPr>
          <p:cNvPr id="225" name="Google Shape;225;p28"/>
          <p:cNvSpPr txBox="1"/>
          <p:nvPr>
            <p:ph idx="1" type="body"/>
          </p:nvPr>
        </p:nvSpPr>
        <p:spPr>
          <a:xfrm>
            <a:off x="1137350" y="908125"/>
            <a:ext cx="7038900" cy="2911200"/>
          </a:xfrm>
          <a:prstGeom prst="rect">
            <a:avLst/>
          </a:prstGeom>
        </p:spPr>
        <p:txBody>
          <a:bodyPr anchorCtr="0" anchor="t" bIns="91425" lIns="91425" spcFirstLastPara="1" rIns="91425" wrap="square" tIns="91425">
            <a:normAutofit/>
          </a:bodyPr>
          <a:lstStyle/>
          <a:p>
            <a:pPr indent="0" lvl="0" marL="12700" rtl="0" algn="l">
              <a:lnSpc>
                <a:spcPct val="115000"/>
              </a:lnSpc>
              <a:spcBef>
                <a:spcPts val="0"/>
              </a:spcBef>
              <a:spcAft>
                <a:spcPts val="0"/>
              </a:spcAft>
              <a:buNone/>
            </a:pPr>
            <a:r>
              <a:rPr lang="en">
                <a:solidFill>
                  <a:srgbClr val="FFFFFF"/>
                </a:solidFill>
              </a:rPr>
              <a:t>●To test the SQLite execution a new database with tables are created.</a:t>
            </a:r>
            <a:endParaRPr>
              <a:solidFill>
                <a:srgbClr val="FFFFFF"/>
              </a:solidFill>
            </a:endParaRPr>
          </a:p>
          <a:p>
            <a:pPr indent="0" lvl="0" marL="12700" rtl="0" algn="l">
              <a:lnSpc>
                <a:spcPct val="115000"/>
              </a:lnSpc>
              <a:spcBef>
                <a:spcPts val="0"/>
              </a:spcBef>
              <a:spcAft>
                <a:spcPts val="0"/>
              </a:spcAft>
              <a:buNone/>
            </a:pPr>
            <a:r>
              <a:rPr lang="en">
                <a:solidFill>
                  <a:srgbClr val="FFFFFF"/>
                </a:solidFill>
              </a:rPr>
              <a:t>●A python script is used to create </a:t>
            </a:r>
            <a:r>
              <a:rPr lang="en">
                <a:solidFill>
                  <a:srgbClr val="FFFFFF"/>
                </a:solidFill>
              </a:rPr>
              <a:t>multithreaded</a:t>
            </a:r>
            <a:r>
              <a:rPr lang="en">
                <a:solidFill>
                  <a:srgbClr val="FFFFFF"/>
                </a:solidFill>
              </a:rPr>
              <a:t> scenario to test the concurrency mechanism</a:t>
            </a:r>
            <a:endParaRPr>
              <a:solidFill>
                <a:srgbClr val="FFFFFF"/>
              </a:solidFill>
            </a:endParaRPr>
          </a:p>
          <a:p>
            <a:pPr indent="0" lvl="0" marL="12700" rtl="0" algn="l">
              <a:lnSpc>
                <a:spcPct val="115000"/>
              </a:lnSpc>
              <a:spcBef>
                <a:spcPts val="0"/>
              </a:spcBef>
              <a:spcAft>
                <a:spcPts val="0"/>
              </a:spcAft>
              <a:buNone/>
            </a:pPr>
            <a:r>
              <a:rPr lang="en">
                <a:solidFill>
                  <a:srgbClr val="FFFFFF"/>
                </a:solidFill>
              </a:rPr>
              <a:t>●The results of this script test shows the time taken for execution</a:t>
            </a:r>
            <a:endParaRPr>
              <a:solidFill>
                <a:srgbClr val="FFFFFF"/>
              </a:solidFill>
            </a:endParaRPr>
          </a:p>
          <a:p>
            <a:pPr indent="0" lvl="0" marL="0" rtl="0" algn="l">
              <a:spcBef>
                <a:spcPts val="0"/>
              </a:spcBef>
              <a:spcAft>
                <a:spcPts val="1200"/>
              </a:spcAft>
              <a:buNone/>
            </a:pPr>
            <a:r>
              <a:t/>
            </a:r>
            <a:endParaRPr/>
          </a:p>
        </p:txBody>
      </p:sp>
      <p:pic>
        <p:nvPicPr>
          <p:cNvPr id="226" name="Google Shape;226;p28"/>
          <p:cNvPicPr preferRelativeResize="0"/>
          <p:nvPr/>
        </p:nvPicPr>
        <p:blipFill>
          <a:blip r:embed="rId3">
            <a:alphaModFix/>
          </a:blip>
          <a:stretch>
            <a:fillRect/>
          </a:stretch>
        </p:blipFill>
        <p:spPr>
          <a:xfrm>
            <a:off x="1137348" y="1994325"/>
            <a:ext cx="3290250" cy="1378025"/>
          </a:xfrm>
          <a:prstGeom prst="rect">
            <a:avLst/>
          </a:prstGeom>
          <a:noFill/>
          <a:ln>
            <a:noFill/>
          </a:ln>
        </p:spPr>
      </p:pic>
      <p:pic>
        <p:nvPicPr>
          <p:cNvPr id="227" name="Google Shape;227;p28"/>
          <p:cNvPicPr preferRelativeResize="0"/>
          <p:nvPr/>
        </p:nvPicPr>
        <p:blipFill>
          <a:blip r:embed="rId4">
            <a:alphaModFix/>
          </a:blip>
          <a:stretch>
            <a:fillRect/>
          </a:stretch>
        </p:blipFill>
        <p:spPr>
          <a:xfrm>
            <a:off x="4823100" y="1994325"/>
            <a:ext cx="2955967" cy="1378025"/>
          </a:xfrm>
          <a:prstGeom prst="rect">
            <a:avLst/>
          </a:prstGeom>
          <a:noFill/>
          <a:ln>
            <a:noFill/>
          </a:ln>
        </p:spPr>
      </p:pic>
      <p:pic>
        <p:nvPicPr>
          <p:cNvPr id="228" name="Google Shape;228;p28"/>
          <p:cNvPicPr preferRelativeResize="0"/>
          <p:nvPr/>
        </p:nvPicPr>
        <p:blipFill>
          <a:blip r:embed="rId5">
            <a:alphaModFix/>
          </a:blip>
          <a:stretch>
            <a:fillRect/>
          </a:stretch>
        </p:blipFill>
        <p:spPr>
          <a:xfrm>
            <a:off x="3445350" y="3447700"/>
            <a:ext cx="1965250" cy="156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Script</a:t>
            </a:r>
            <a:endParaRPr/>
          </a:p>
        </p:txBody>
      </p:sp>
      <p:pic>
        <p:nvPicPr>
          <p:cNvPr id="234" name="Google Shape;234;p29"/>
          <p:cNvPicPr preferRelativeResize="0"/>
          <p:nvPr/>
        </p:nvPicPr>
        <p:blipFill>
          <a:blip r:embed="rId3">
            <a:alphaModFix/>
          </a:blip>
          <a:stretch>
            <a:fillRect/>
          </a:stretch>
        </p:blipFill>
        <p:spPr>
          <a:xfrm>
            <a:off x="1245150" y="1121125"/>
            <a:ext cx="3142182" cy="3530849"/>
          </a:xfrm>
          <a:prstGeom prst="rect">
            <a:avLst/>
          </a:prstGeom>
          <a:noFill/>
          <a:ln>
            <a:noFill/>
          </a:ln>
        </p:spPr>
      </p:pic>
      <p:pic>
        <p:nvPicPr>
          <p:cNvPr id="235" name="Google Shape;235;p29"/>
          <p:cNvPicPr preferRelativeResize="0"/>
          <p:nvPr/>
        </p:nvPicPr>
        <p:blipFill>
          <a:blip r:embed="rId4">
            <a:alphaModFix/>
          </a:blip>
          <a:stretch>
            <a:fillRect/>
          </a:stretch>
        </p:blipFill>
        <p:spPr>
          <a:xfrm>
            <a:off x="4572007" y="1121125"/>
            <a:ext cx="4451868" cy="33097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583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1C5A7"/>
                </a:solidFill>
              </a:rPr>
              <a:t>Performing Benchmarks</a:t>
            </a:r>
            <a:endParaRPr>
              <a:solidFill>
                <a:srgbClr val="91C5A7"/>
              </a:solidFill>
            </a:endParaRPr>
          </a:p>
        </p:txBody>
      </p:sp>
      <p:sp>
        <p:nvSpPr>
          <p:cNvPr id="241" name="Google Shape;241;p30"/>
          <p:cNvSpPr txBox="1"/>
          <p:nvPr>
            <p:ph idx="1" type="body"/>
          </p:nvPr>
        </p:nvSpPr>
        <p:spPr>
          <a:xfrm>
            <a:off x="2568000" y="1498000"/>
            <a:ext cx="4008000" cy="2277300"/>
          </a:xfrm>
          <a:prstGeom prst="rect">
            <a:avLst/>
          </a:prstGeom>
        </p:spPr>
        <p:txBody>
          <a:bodyPr anchorCtr="0" anchor="t" bIns="91425" lIns="91425" spcFirstLastPara="1" rIns="91425" wrap="square" tIns="91425">
            <a:normAutofit fontScale="25000"/>
          </a:bodyPr>
          <a:lstStyle/>
          <a:p>
            <a:pPr indent="-343815" lvl="0" marL="457200" rtl="0" algn="l">
              <a:spcBef>
                <a:spcPts val="0"/>
              </a:spcBef>
              <a:spcAft>
                <a:spcPts val="0"/>
              </a:spcAft>
              <a:buSzPct val="100000"/>
              <a:buChar char="●"/>
            </a:pPr>
            <a:r>
              <a:rPr lang="en" sz="7257"/>
              <a:t>We performed 2 tests  that are for the following use:</a:t>
            </a:r>
            <a:endParaRPr sz="7257"/>
          </a:p>
          <a:p>
            <a:pPr indent="-324765" lvl="1" marL="914400" rtl="0" algn="l">
              <a:spcBef>
                <a:spcPts val="0"/>
              </a:spcBef>
              <a:spcAft>
                <a:spcPts val="0"/>
              </a:spcAft>
              <a:buSzPct val="100000"/>
              <a:buChar char="○"/>
            </a:pPr>
            <a:r>
              <a:rPr lang="en" sz="6057"/>
              <a:t>Concurrency Test</a:t>
            </a:r>
            <a:endParaRPr sz="6057"/>
          </a:p>
          <a:p>
            <a:pPr indent="-324765" lvl="1" marL="914400" rtl="0" algn="l">
              <a:spcBef>
                <a:spcPts val="0"/>
              </a:spcBef>
              <a:spcAft>
                <a:spcPts val="0"/>
              </a:spcAft>
              <a:buSzPct val="100000"/>
              <a:buChar char="○"/>
            </a:pPr>
            <a:r>
              <a:rPr lang="en" sz="6057"/>
              <a:t>Query Performance test</a:t>
            </a:r>
            <a:endParaRPr sz="6057"/>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42" name="Google Shape;242;p30"/>
          <p:cNvSpPr txBox="1"/>
          <p:nvPr/>
        </p:nvSpPr>
        <p:spPr>
          <a:xfrm>
            <a:off x="1297500" y="3358575"/>
            <a:ext cx="66912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For Concurrency Test</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Mptest.c</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Config01.test</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Multiwrite01.test</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MPplot.py</a:t>
            </a:r>
            <a:endParaRPr sz="1300">
              <a:solidFill>
                <a:schemeClr val="lt1"/>
              </a:solidFill>
              <a:latin typeface="Lato"/>
              <a:ea typeface="Lato"/>
              <a:cs typeface="Lato"/>
              <a:sym typeface="Lato"/>
            </a:endParaRPr>
          </a:p>
        </p:txBody>
      </p:sp>
      <p:sp>
        <p:nvSpPr>
          <p:cNvPr id="243" name="Google Shape;243;p30"/>
          <p:cNvSpPr txBox="1"/>
          <p:nvPr/>
        </p:nvSpPr>
        <p:spPr>
          <a:xfrm>
            <a:off x="4969800" y="3358575"/>
            <a:ext cx="30189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For Query Performance Test</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performanceTest.py</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PerformancePlot.py</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1C5A7"/>
                </a:solidFill>
              </a:rPr>
              <a:t>System that we used:</a:t>
            </a:r>
            <a:r>
              <a:rPr lang="en"/>
              <a:t> </a:t>
            </a:r>
            <a:endParaRPr/>
          </a:p>
        </p:txBody>
      </p:sp>
      <p:sp>
        <p:nvSpPr>
          <p:cNvPr id="249" name="Google Shape;249;p31"/>
          <p:cNvSpPr txBox="1"/>
          <p:nvPr>
            <p:ph idx="1" type="body"/>
          </p:nvPr>
        </p:nvSpPr>
        <p:spPr>
          <a:xfrm>
            <a:off x="1017375" y="1307850"/>
            <a:ext cx="8072400" cy="37632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SzPts val="1200"/>
              <a:buChar char="●"/>
            </a:pPr>
            <a:r>
              <a:rPr lang="en" sz="1200"/>
              <a:t>Hardware Specifications</a:t>
            </a:r>
            <a:endParaRPr sz="1200"/>
          </a:p>
          <a:p>
            <a:pPr indent="-304800" lvl="1" marL="914400" rtl="0" algn="l">
              <a:lnSpc>
                <a:spcPct val="100000"/>
              </a:lnSpc>
              <a:spcBef>
                <a:spcPts val="0"/>
              </a:spcBef>
              <a:spcAft>
                <a:spcPts val="0"/>
              </a:spcAft>
              <a:buSzPts val="1200"/>
              <a:buChar char="○"/>
            </a:pPr>
            <a:r>
              <a:rPr lang="en" sz="1200"/>
              <a:t>Processor (CPU): Intel® Core™ i7-12700H Processor 2.3 GHz (24M Cache, up to 4.7 GHz, 6P+8E cores)</a:t>
            </a:r>
            <a:endParaRPr sz="1200"/>
          </a:p>
          <a:p>
            <a:pPr indent="-304800" lvl="1" marL="914400" rtl="0" algn="l">
              <a:lnSpc>
                <a:spcPct val="100000"/>
              </a:lnSpc>
              <a:spcBef>
                <a:spcPts val="0"/>
              </a:spcBef>
              <a:spcAft>
                <a:spcPts val="0"/>
              </a:spcAft>
              <a:buSzPts val="1200"/>
              <a:buChar char="○"/>
            </a:pPr>
            <a:r>
              <a:rPr lang="en" sz="1200"/>
              <a:t>Memory (RAM): 16GB DDR5 SO-DIMM</a:t>
            </a:r>
            <a:endParaRPr sz="1200"/>
          </a:p>
          <a:p>
            <a:pPr indent="-304800" lvl="1" marL="914400" rtl="0" algn="l">
              <a:lnSpc>
                <a:spcPct val="100000"/>
              </a:lnSpc>
              <a:spcBef>
                <a:spcPts val="0"/>
              </a:spcBef>
              <a:spcAft>
                <a:spcPts val="0"/>
              </a:spcAft>
              <a:buSzPts val="1200"/>
              <a:buChar char="○"/>
            </a:pPr>
            <a:r>
              <a:rPr lang="en" sz="1200"/>
              <a:t>Storage: 1TB M.2 NVMe PCIe 4.0 Performance SSD</a:t>
            </a:r>
            <a:endParaRPr sz="1200"/>
          </a:p>
          <a:p>
            <a:pPr indent="-304800" lvl="1" marL="914400" rtl="0" algn="l">
              <a:lnSpc>
                <a:spcPct val="100000"/>
              </a:lnSpc>
              <a:spcBef>
                <a:spcPts val="0"/>
              </a:spcBef>
              <a:spcAft>
                <a:spcPts val="0"/>
              </a:spcAft>
              <a:buSzPts val="1200"/>
              <a:buChar char="○"/>
            </a:pPr>
            <a:r>
              <a:rPr lang="en" sz="1200"/>
              <a:t>Graphics Card: NVIDIA® GeForce® RTX™ 3060 Laptop GPU 6GB GDDR6</a:t>
            </a:r>
            <a:endParaRPr sz="1200"/>
          </a:p>
          <a:p>
            <a:pPr indent="-304800" lvl="1" marL="914400" rtl="0" algn="l">
              <a:lnSpc>
                <a:spcPct val="100000"/>
              </a:lnSpc>
              <a:spcBef>
                <a:spcPts val="0"/>
              </a:spcBef>
              <a:spcAft>
                <a:spcPts val="0"/>
              </a:spcAft>
              <a:buSzPts val="1200"/>
              <a:buChar char="○"/>
            </a:pPr>
            <a:r>
              <a:rPr lang="en" sz="1200"/>
              <a:t>Network: Wi-Fi 6(802.11ax)+Bluetooth 5.0 (Dual band) 2*2</a:t>
            </a:r>
            <a:endParaRPr sz="12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23850" lvl="0" marL="457200" rtl="0" algn="l">
              <a:lnSpc>
                <a:spcPct val="100000"/>
              </a:lnSpc>
              <a:spcBef>
                <a:spcPts val="0"/>
              </a:spcBef>
              <a:spcAft>
                <a:spcPts val="0"/>
              </a:spcAft>
              <a:buSzPts val="1500"/>
              <a:buChar char="●"/>
            </a:pPr>
            <a:r>
              <a:rPr lang="en" sz="1500"/>
              <a:t>Software Specifications</a:t>
            </a:r>
            <a:endParaRPr sz="1500"/>
          </a:p>
          <a:p>
            <a:pPr indent="-323850" lvl="1" marL="914400" rtl="0" algn="l">
              <a:lnSpc>
                <a:spcPct val="100000"/>
              </a:lnSpc>
              <a:spcBef>
                <a:spcPts val="0"/>
              </a:spcBef>
              <a:spcAft>
                <a:spcPts val="0"/>
              </a:spcAft>
              <a:buSzPts val="1500"/>
              <a:buChar char="○"/>
            </a:pPr>
            <a:r>
              <a:rPr lang="en" sz="1500"/>
              <a:t>Operating System: Windows 11 Home</a:t>
            </a:r>
            <a:endParaRPr sz="1500"/>
          </a:p>
          <a:p>
            <a:pPr indent="-323850" lvl="1" marL="914400" rtl="0" algn="l">
              <a:lnSpc>
                <a:spcPct val="100000"/>
              </a:lnSpc>
              <a:spcBef>
                <a:spcPts val="0"/>
              </a:spcBef>
              <a:spcAft>
                <a:spcPts val="0"/>
              </a:spcAft>
              <a:buSzPts val="1500"/>
              <a:buChar char="○"/>
            </a:pPr>
            <a:r>
              <a:rPr lang="en" sz="1500"/>
              <a:t>Database System: SQLite 3.36.0</a:t>
            </a:r>
            <a:endParaRPr sz="1500"/>
          </a:p>
          <a:p>
            <a:pPr indent="-323850" lvl="1" marL="914400" rtl="0" algn="l">
              <a:lnSpc>
                <a:spcPct val="100000"/>
              </a:lnSpc>
              <a:spcBef>
                <a:spcPts val="0"/>
              </a:spcBef>
              <a:spcAft>
                <a:spcPts val="0"/>
              </a:spcAft>
              <a:buSzPts val="1500"/>
              <a:buChar char="○"/>
            </a:pPr>
            <a:r>
              <a:rPr lang="en" sz="1500"/>
              <a:t>Programming Language: Python 3.9.5</a:t>
            </a:r>
            <a:endParaRPr sz="1500"/>
          </a:p>
          <a:p>
            <a:pPr indent="-323850" lvl="1" marL="914400" rtl="0" algn="l">
              <a:lnSpc>
                <a:spcPct val="100000"/>
              </a:lnSpc>
              <a:spcBef>
                <a:spcPts val="0"/>
              </a:spcBef>
              <a:spcAft>
                <a:spcPts val="0"/>
              </a:spcAft>
              <a:buSzPts val="1500"/>
              <a:buChar char="○"/>
            </a:pPr>
            <a:r>
              <a:rPr lang="en" sz="1500"/>
              <a:t>Libraries and Dependencies: numpy 1.21.0, pandas 1.3.0, matplotlib 3.4.2</a:t>
            </a:r>
            <a:endParaRPr sz="1500"/>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a:t>
            </a:r>
            <a:r>
              <a:rPr lang="en">
                <a:solidFill>
                  <a:srgbClr val="3C78D8"/>
                </a:solidFill>
              </a:rPr>
              <a:t>Team #5</a:t>
            </a:r>
            <a:endParaRPr>
              <a:solidFill>
                <a:srgbClr val="3C78D8"/>
              </a:solidFill>
            </a:endParaRPr>
          </a:p>
        </p:txBody>
      </p:sp>
      <p:sp>
        <p:nvSpPr>
          <p:cNvPr id="141" name="Google Shape;141;p14"/>
          <p:cNvSpPr txBox="1"/>
          <p:nvPr/>
        </p:nvSpPr>
        <p:spPr>
          <a:xfrm>
            <a:off x="2120750" y="2165125"/>
            <a:ext cx="6823800" cy="1662300"/>
          </a:xfrm>
          <a:prstGeom prst="rect">
            <a:avLst/>
          </a:prstGeom>
          <a:noFill/>
          <a:ln>
            <a:noFill/>
          </a:ln>
        </p:spPr>
        <p:txBody>
          <a:bodyPr anchorCtr="0" anchor="t" bIns="91425" lIns="91425" spcFirstLastPara="1" rIns="91425" wrap="square" tIns="91425">
            <a:spAutoFit/>
          </a:bodyPr>
          <a:lstStyle/>
          <a:p>
            <a:pPr indent="-381000" lvl="0" marL="457200" marR="274320" rtl="0" algn="l">
              <a:lnSpc>
                <a:spcPct val="150000"/>
              </a:lnSpc>
              <a:spcBef>
                <a:spcPts val="1200"/>
              </a:spcBef>
              <a:spcAft>
                <a:spcPts val="0"/>
              </a:spcAft>
              <a:buClr>
                <a:srgbClr val="91C5A7"/>
              </a:buClr>
              <a:buSzPts val="2400"/>
              <a:buFont typeface="Montserrat"/>
              <a:buChar char="●"/>
            </a:pPr>
            <a:r>
              <a:rPr lang="en" sz="2400">
                <a:solidFill>
                  <a:srgbClr val="91C5A7"/>
                </a:solidFill>
                <a:latin typeface="Montserrat"/>
                <a:ea typeface="Montserrat"/>
                <a:cs typeface="Montserrat"/>
                <a:sym typeface="Montserrat"/>
              </a:rPr>
              <a:t>Mounica Pragyna Ravilla </a:t>
            </a:r>
            <a:endParaRPr sz="2400">
              <a:solidFill>
                <a:srgbClr val="91C5A7"/>
              </a:solidFill>
              <a:latin typeface="Montserrat"/>
              <a:ea typeface="Montserrat"/>
              <a:cs typeface="Montserrat"/>
              <a:sym typeface="Montserrat"/>
            </a:endParaRPr>
          </a:p>
          <a:p>
            <a:pPr indent="-381000" lvl="0" marL="457200" marR="274320" rtl="0" algn="l">
              <a:lnSpc>
                <a:spcPct val="150000"/>
              </a:lnSpc>
              <a:spcBef>
                <a:spcPts val="0"/>
              </a:spcBef>
              <a:spcAft>
                <a:spcPts val="0"/>
              </a:spcAft>
              <a:buClr>
                <a:srgbClr val="91C5A7"/>
              </a:buClr>
              <a:buSzPts val="2400"/>
              <a:buFont typeface="Montserrat"/>
              <a:buChar char="●"/>
            </a:pPr>
            <a:r>
              <a:rPr lang="en" sz="2400">
                <a:solidFill>
                  <a:srgbClr val="91C5A7"/>
                </a:solidFill>
                <a:latin typeface="Montserrat"/>
                <a:ea typeface="Montserrat"/>
                <a:cs typeface="Montserrat"/>
                <a:sym typeface="Montserrat"/>
              </a:rPr>
              <a:t>Oohasripriya Nandipati </a:t>
            </a:r>
            <a:endParaRPr sz="2400">
              <a:solidFill>
                <a:srgbClr val="91C5A7"/>
              </a:solidFill>
              <a:latin typeface="Montserrat"/>
              <a:ea typeface="Montserrat"/>
              <a:cs typeface="Montserrat"/>
              <a:sym typeface="Montserrat"/>
            </a:endParaRPr>
          </a:p>
          <a:p>
            <a:pPr indent="-381000" lvl="0" marL="457200" marR="274320" rtl="0" algn="l">
              <a:lnSpc>
                <a:spcPct val="150000"/>
              </a:lnSpc>
              <a:spcBef>
                <a:spcPts val="0"/>
              </a:spcBef>
              <a:spcAft>
                <a:spcPts val="0"/>
              </a:spcAft>
              <a:buClr>
                <a:srgbClr val="91C5A7"/>
              </a:buClr>
              <a:buSzPts val="2400"/>
              <a:buFont typeface="Montserrat"/>
              <a:buChar char="●"/>
            </a:pPr>
            <a:r>
              <a:rPr lang="en" sz="2400">
                <a:solidFill>
                  <a:srgbClr val="91C5A7"/>
                </a:solidFill>
                <a:latin typeface="Montserrat"/>
                <a:ea typeface="Montserrat"/>
                <a:cs typeface="Montserrat"/>
                <a:sym typeface="Montserrat"/>
              </a:rPr>
              <a:t>Farhan Hussain Abedi Syed </a:t>
            </a:r>
            <a:endParaRPr sz="24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1C5A7"/>
                </a:solidFill>
              </a:rPr>
              <a:t>Outcome and Conclusion of Concurrency Test</a:t>
            </a:r>
            <a:endParaRPr>
              <a:solidFill>
                <a:srgbClr val="91C5A7"/>
              </a:solidFill>
            </a:endParaRPr>
          </a:p>
        </p:txBody>
      </p:sp>
      <p:sp>
        <p:nvSpPr>
          <p:cNvPr id="255" name="Google Shape;255;p32"/>
          <p:cNvSpPr txBox="1"/>
          <p:nvPr>
            <p:ph idx="1" type="body"/>
          </p:nvPr>
        </p:nvSpPr>
        <p:spPr>
          <a:xfrm>
            <a:off x="1077350" y="1507550"/>
            <a:ext cx="4006200" cy="2248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Zero Errors in all the systems</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HC tree had better results</a:t>
            </a:r>
            <a:endParaRPr sz="1100"/>
          </a:p>
          <a:p>
            <a:pPr indent="-285750" lvl="1" marL="914400" rtl="0" algn="l">
              <a:spcBef>
                <a:spcPts val="0"/>
              </a:spcBef>
              <a:spcAft>
                <a:spcPts val="0"/>
              </a:spcAft>
              <a:buSzPts val="900"/>
              <a:buChar char="○"/>
            </a:pPr>
            <a:r>
              <a:rPr lang="en" sz="900"/>
              <a:t>Better Elapsed Time</a:t>
            </a:r>
            <a:endParaRPr sz="900"/>
          </a:p>
          <a:p>
            <a:pPr indent="-285750" lvl="1" marL="914400" rtl="0" algn="l">
              <a:spcBef>
                <a:spcPts val="0"/>
              </a:spcBef>
              <a:spcAft>
                <a:spcPts val="0"/>
              </a:spcAft>
              <a:buSzPts val="900"/>
              <a:buChar char="○"/>
            </a:pPr>
            <a:r>
              <a:rPr lang="en" sz="900"/>
              <a:t>Better Throughput</a:t>
            </a:r>
            <a:endParaRPr sz="9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Sqlite with Timestamp Implementation has high Elapsed time and low Throughput</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OUTCOME of Concurreny Test</a:t>
            </a:r>
            <a:endParaRPr sz="1100"/>
          </a:p>
          <a:p>
            <a:pPr indent="0" lvl="0" marL="0" rtl="0" algn="l">
              <a:spcBef>
                <a:spcPts val="0"/>
              </a:spcBef>
              <a:spcAft>
                <a:spcPts val="0"/>
              </a:spcAft>
              <a:buNone/>
            </a:pPr>
            <a:r>
              <a:t/>
            </a:r>
            <a:endParaRPr/>
          </a:p>
        </p:txBody>
      </p:sp>
      <p:pic>
        <p:nvPicPr>
          <p:cNvPr id="256" name="Google Shape;256;p32"/>
          <p:cNvPicPr preferRelativeResize="0"/>
          <p:nvPr/>
        </p:nvPicPr>
        <p:blipFill>
          <a:blip r:embed="rId3">
            <a:alphaModFix/>
          </a:blip>
          <a:stretch>
            <a:fillRect/>
          </a:stretch>
        </p:blipFill>
        <p:spPr>
          <a:xfrm>
            <a:off x="5244203" y="1507550"/>
            <a:ext cx="3092198" cy="3100451"/>
          </a:xfrm>
          <a:prstGeom prst="rect">
            <a:avLst/>
          </a:prstGeom>
          <a:noFill/>
          <a:ln>
            <a:noFill/>
          </a:ln>
        </p:spPr>
      </p:pic>
      <p:sp>
        <p:nvSpPr>
          <p:cNvPr id="257" name="Google Shape;257;p32"/>
          <p:cNvSpPr txBox="1"/>
          <p:nvPr/>
        </p:nvSpPr>
        <p:spPr>
          <a:xfrm>
            <a:off x="1077350" y="3703300"/>
            <a:ext cx="5426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In this case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Throughput is measured in Operations/Second</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Elapsed Time is measured in seconds</a:t>
            </a:r>
            <a:endParaRPr sz="13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1C5A7"/>
                </a:solidFill>
              </a:rPr>
              <a:t>Performance Tests</a:t>
            </a:r>
            <a:endParaRPr>
              <a:solidFill>
                <a:srgbClr val="91C5A7"/>
              </a:solidFill>
            </a:endParaRPr>
          </a:p>
        </p:txBody>
      </p:sp>
      <p:pic>
        <p:nvPicPr>
          <p:cNvPr id="263" name="Google Shape;263;p33"/>
          <p:cNvPicPr preferRelativeResize="0"/>
          <p:nvPr/>
        </p:nvPicPr>
        <p:blipFill>
          <a:blip r:embed="rId3">
            <a:alphaModFix/>
          </a:blip>
          <a:stretch>
            <a:fillRect/>
          </a:stretch>
        </p:blipFill>
        <p:spPr>
          <a:xfrm>
            <a:off x="152400" y="1464100"/>
            <a:ext cx="2775301" cy="2083987"/>
          </a:xfrm>
          <a:prstGeom prst="rect">
            <a:avLst/>
          </a:prstGeom>
          <a:noFill/>
          <a:ln>
            <a:noFill/>
          </a:ln>
        </p:spPr>
      </p:pic>
      <p:pic>
        <p:nvPicPr>
          <p:cNvPr id="264" name="Google Shape;264;p33"/>
          <p:cNvPicPr preferRelativeResize="0"/>
          <p:nvPr/>
        </p:nvPicPr>
        <p:blipFill>
          <a:blip r:embed="rId4">
            <a:alphaModFix/>
          </a:blip>
          <a:stretch>
            <a:fillRect/>
          </a:stretch>
        </p:blipFill>
        <p:spPr>
          <a:xfrm>
            <a:off x="3184350" y="1468325"/>
            <a:ext cx="2775298" cy="2075526"/>
          </a:xfrm>
          <a:prstGeom prst="rect">
            <a:avLst/>
          </a:prstGeom>
          <a:noFill/>
          <a:ln>
            <a:noFill/>
          </a:ln>
        </p:spPr>
      </p:pic>
      <p:pic>
        <p:nvPicPr>
          <p:cNvPr id="265" name="Google Shape;265;p33"/>
          <p:cNvPicPr preferRelativeResize="0"/>
          <p:nvPr/>
        </p:nvPicPr>
        <p:blipFill>
          <a:blip r:embed="rId5">
            <a:alphaModFix/>
          </a:blip>
          <a:stretch>
            <a:fillRect/>
          </a:stretch>
        </p:blipFill>
        <p:spPr>
          <a:xfrm>
            <a:off x="6216300" y="1460250"/>
            <a:ext cx="2775298" cy="2089711"/>
          </a:xfrm>
          <a:prstGeom prst="rect">
            <a:avLst/>
          </a:prstGeom>
          <a:noFill/>
          <a:ln>
            <a:noFill/>
          </a:ln>
        </p:spPr>
      </p:pic>
      <p:sp>
        <p:nvSpPr>
          <p:cNvPr id="266" name="Google Shape;266;p33"/>
          <p:cNvSpPr txBox="1"/>
          <p:nvPr/>
        </p:nvSpPr>
        <p:spPr>
          <a:xfrm>
            <a:off x="415525" y="4024150"/>
            <a:ext cx="5426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67" name="Google Shape;267;p33"/>
          <p:cNvSpPr txBox="1"/>
          <p:nvPr/>
        </p:nvSpPr>
        <p:spPr>
          <a:xfrm>
            <a:off x="2440725" y="4065575"/>
            <a:ext cx="43863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rgbClr val="4A86E8"/>
                </a:solidFill>
                <a:latin typeface="Lato"/>
                <a:ea typeface="Lato"/>
                <a:cs typeface="Lato"/>
                <a:sym typeface="Lato"/>
              </a:rPr>
              <a:t>X-axis:</a:t>
            </a:r>
            <a:r>
              <a:rPr lang="en" sz="1300">
                <a:solidFill>
                  <a:schemeClr val="lt1"/>
                </a:solidFill>
                <a:latin typeface="Lato"/>
                <a:ea typeface="Lato"/>
                <a:cs typeface="Lato"/>
                <a:sym typeface="Lato"/>
              </a:rPr>
              <a:t> N</a:t>
            </a:r>
            <a:r>
              <a:rPr lang="en" sz="1300">
                <a:solidFill>
                  <a:schemeClr val="lt1"/>
                </a:solidFill>
                <a:latin typeface="Lato"/>
                <a:ea typeface="Lato"/>
                <a:cs typeface="Lato"/>
                <a:sym typeface="Lato"/>
              </a:rPr>
              <a:t>umber</a:t>
            </a:r>
            <a:r>
              <a:rPr lang="en" sz="1300">
                <a:solidFill>
                  <a:schemeClr val="lt1"/>
                </a:solidFill>
                <a:latin typeface="Lato"/>
                <a:ea typeface="Lato"/>
                <a:cs typeface="Lato"/>
                <a:sym typeface="Lato"/>
              </a:rPr>
              <a:t> of threads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rgbClr val="4A86E8"/>
                </a:solidFill>
                <a:latin typeface="Lato"/>
                <a:ea typeface="Lato"/>
                <a:cs typeface="Lato"/>
                <a:sym typeface="Lato"/>
              </a:rPr>
              <a:t>Y-axis: </a:t>
            </a:r>
            <a:r>
              <a:rPr lang="en" sz="1300">
                <a:solidFill>
                  <a:schemeClr val="lt1"/>
                </a:solidFill>
                <a:latin typeface="Lato"/>
                <a:ea typeface="Lato"/>
                <a:cs typeface="Lato"/>
                <a:sym typeface="Lato"/>
              </a:rPr>
              <a:t>Time it took for queries to be </a:t>
            </a:r>
            <a:r>
              <a:rPr lang="en" sz="1300">
                <a:solidFill>
                  <a:schemeClr val="lt1"/>
                </a:solidFill>
                <a:latin typeface="Lato"/>
                <a:ea typeface="Lato"/>
                <a:cs typeface="Lato"/>
                <a:sym typeface="Lato"/>
              </a:rPr>
              <a:t>executed</a:t>
            </a:r>
            <a:endParaRPr sz="13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1C5A7"/>
                </a:solidFill>
              </a:rPr>
              <a:t>Outcome of Performance Test</a:t>
            </a:r>
            <a:endParaRPr/>
          </a:p>
        </p:txBody>
      </p:sp>
      <p:sp>
        <p:nvSpPr>
          <p:cNvPr id="273" name="Google Shape;273;p34"/>
          <p:cNvSpPr txBox="1"/>
          <p:nvPr>
            <p:ph idx="1" type="body"/>
          </p:nvPr>
        </p:nvSpPr>
        <p:spPr>
          <a:xfrm>
            <a:off x="984950" y="1567550"/>
            <a:ext cx="3542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Timestamp Implemented SQlite has the highest Average </a:t>
            </a:r>
            <a:r>
              <a:rPr lang="en"/>
              <a:t>execution</a:t>
            </a:r>
            <a:r>
              <a:rPr lang="en"/>
              <a:t> time for both read and write Operations.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In this case too, HCtree was relatively faster.</a:t>
            </a:r>
            <a:endParaRPr/>
          </a:p>
          <a:p>
            <a:pPr indent="0" lvl="0" marL="18288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74" name="Google Shape;274;p34"/>
          <p:cNvPicPr preferRelativeResize="0"/>
          <p:nvPr/>
        </p:nvPicPr>
        <p:blipFill>
          <a:blip r:embed="rId3">
            <a:alphaModFix/>
          </a:blip>
          <a:stretch>
            <a:fillRect/>
          </a:stretch>
        </p:blipFill>
        <p:spPr>
          <a:xfrm>
            <a:off x="4697725" y="1584838"/>
            <a:ext cx="4331100" cy="2876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1C5A7"/>
                </a:solidFill>
              </a:rPr>
              <a:t>Overall Conclusion of Results</a:t>
            </a:r>
            <a:endParaRPr>
              <a:solidFill>
                <a:srgbClr val="91C5A7"/>
              </a:solidFill>
            </a:endParaRPr>
          </a:p>
        </p:txBody>
      </p:sp>
      <p:sp>
        <p:nvSpPr>
          <p:cNvPr id="280" name="Google Shape;280;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SzPts val="1800"/>
              <a:buChar char="●"/>
            </a:pPr>
            <a:r>
              <a:rPr lang="en" sz="1800"/>
              <a:t>According to our Tests/Results:</a:t>
            </a:r>
            <a:endParaRPr sz="1800"/>
          </a:p>
          <a:p>
            <a:pPr indent="-330200" lvl="1" marL="914400" rtl="0" algn="l">
              <a:lnSpc>
                <a:spcPct val="80000"/>
              </a:lnSpc>
              <a:spcBef>
                <a:spcPts val="0"/>
              </a:spcBef>
              <a:spcAft>
                <a:spcPts val="0"/>
              </a:spcAft>
              <a:buSzPts val="1600"/>
              <a:buChar char="○"/>
            </a:pPr>
            <a:r>
              <a:rPr lang="en" sz="1600"/>
              <a:t>Reliability/concurrency:</a:t>
            </a:r>
            <a:endParaRPr sz="1600"/>
          </a:p>
          <a:p>
            <a:pPr indent="-330200" lvl="2" marL="1371600" rtl="0" algn="l">
              <a:lnSpc>
                <a:spcPct val="80000"/>
              </a:lnSpc>
              <a:spcBef>
                <a:spcPts val="0"/>
              </a:spcBef>
              <a:spcAft>
                <a:spcPts val="0"/>
              </a:spcAft>
              <a:buSzPts val="1600"/>
              <a:buChar char="■"/>
            </a:pPr>
            <a:r>
              <a:rPr lang="en" sz="1600"/>
              <a:t>All the Three systems were reliable in terms of concurrency.</a:t>
            </a:r>
            <a:endParaRPr sz="1600"/>
          </a:p>
          <a:p>
            <a:pPr indent="0" lvl="0" marL="1371600" rtl="0" algn="l">
              <a:lnSpc>
                <a:spcPct val="80000"/>
              </a:lnSpc>
              <a:spcBef>
                <a:spcPts val="0"/>
              </a:spcBef>
              <a:spcAft>
                <a:spcPts val="0"/>
              </a:spcAft>
              <a:buNone/>
            </a:pPr>
            <a:r>
              <a:t/>
            </a:r>
            <a:endParaRPr sz="1800"/>
          </a:p>
          <a:p>
            <a:pPr indent="-330200" lvl="1" marL="914400" rtl="0" algn="l">
              <a:lnSpc>
                <a:spcPct val="80000"/>
              </a:lnSpc>
              <a:spcBef>
                <a:spcPts val="0"/>
              </a:spcBef>
              <a:spcAft>
                <a:spcPts val="0"/>
              </a:spcAft>
              <a:buSzPts val="1600"/>
              <a:buChar char="○"/>
            </a:pPr>
            <a:r>
              <a:rPr lang="en" sz="1600"/>
              <a:t>Performance:</a:t>
            </a:r>
            <a:endParaRPr sz="1600"/>
          </a:p>
          <a:p>
            <a:pPr indent="-330200" lvl="2" marL="1371600" rtl="0" algn="l">
              <a:lnSpc>
                <a:spcPct val="80000"/>
              </a:lnSpc>
              <a:spcBef>
                <a:spcPts val="0"/>
              </a:spcBef>
              <a:spcAft>
                <a:spcPts val="0"/>
              </a:spcAft>
              <a:buSzPts val="1600"/>
              <a:buChar char="■"/>
            </a:pPr>
            <a:r>
              <a:rPr lang="en" sz="1600"/>
              <a:t>HCtree consistently outperformed.</a:t>
            </a:r>
            <a:endParaRPr sz="1600"/>
          </a:p>
          <a:p>
            <a:pPr indent="0" lvl="0" marL="1371600" rtl="0" algn="l">
              <a:lnSpc>
                <a:spcPct val="80000"/>
              </a:lnSpc>
              <a:spcBef>
                <a:spcPts val="0"/>
              </a:spcBef>
              <a:spcAft>
                <a:spcPts val="0"/>
              </a:spcAft>
              <a:buNone/>
            </a:pPr>
            <a:r>
              <a:t/>
            </a:r>
            <a:endParaRPr sz="1800"/>
          </a:p>
          <a:p>
            <a:pPr indent="-342900" lvl="0" marL="457200" rtl="0" algn="l">
              <a:lnSpc>
                <a:spcPct val="80000"/>
              </a:lnSpc>
              <a:spcBef>
                <a:spcPts val="0"/>
              </a:spcBef>
              <a:spcAft>
                <a:spcPts val="0"/>
              </a:spcAft>
              <a:buSzPts val="1800"/>
              <a:buChar char="●"/>
            </a:pPr>
            <a:r>
              <a:rPr lang="en" sz="1800"/>
              <a:t>Hence, if speed is priority, HCtree might be good according to results</a:t>
            </a:r>
            <a:endParaRPr sz="1800"/>
          </a:p>
          <a:p>
            <a:pPr indent="0" lvl="0" marL="457200" rtl="0" algn="l">
              <a:lnSpc>
                <a:spcPct val="80000"/>
              </a:lnSpc>
              <a:spcBef>
                <a:spcPts val="0"/>
              </a:spcBef>
              <a:spcAft>
                <a:spcPts val="0"/>
              </a:spcAft>
              <a:buNone/>
            </a:pPr>
            <a:r>
              <a:t/>
            </a:r>
            <a:endParaRPr sz="1800"/>
          </a:p>
          <a:p>
            <a:pPr indent="-342900" lvl="0" marL="457200" rtl="0" algn="l">
              <a:lnSpc>
                <a:spcPct val="80000"/>
              </a:lnSpc>
              <a:spcBef>
                <a:spcPts val="0"/>
              </a:spcBef>
              <a:spcAft>
                <a:spcPts val="0"/>
              </a:spcAft>
              <a:buSzPts val="1800"/>
              <a:buChar char="●"/>
            </a:pPr>
            <a:r>
              <a:rPr lang="en" sz="1800"/>
              <a:t>Regarding which is better at concurrency is hard to tell as all the systems showed no errors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 </a:t>
            </a:r>
            <a:endParaRPr/>
          </a:p>
        </p:txBody>
      </p:sp>
      <p:sp>
        <p:nvSpPr>
          <p:cNvPr id="286" name="Google Shape;286;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1700"/>
              <a:t>Future research aims to explore the two-version timestamp approach for further concurrency enhancements, potentially integrating and evaluating its performance within SQLite through comparative simulations against other concurrency control mechanisms.</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367800" y="186450"/>
            <a:ext cx="4587000" cy="28338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sz="2000"/>
              <a:t>                Thank You</a:t>
            </a:r>
            <a:endParaRPr sz="2000"/>
          </a:p>
          <a:p>
            <a:pPr indent="0" lvl="0" marL="457200" rtl="0" algn="l">
              <a:spcBef>
                <a:spcPts val="0"/>
              </a:spcBef>
              <a:spcAft>
                <a:spcPts val="0"/>
              </a:spcAft>
              <a:buNone/>
            </a:pPr>
            <a:r>
              <a:t/>
            </a:r>
            <a:endParaRPr sz="2000"/>
          </a:p>
          <a:p>
            <a:pPr indent="0" lvl="0" marL="0" rtl="0" algn="ctr">
              <a:spcBef>
                <a:spcPts val="0"/>
              </a:spcBef>
              <a:spcAft>
                <a:spcPts val="0"/>
              </a:spcAft>
              <a:buNone/>
            </a:pPr>
            <a:r>
              <a:rPr lang="en" sz="1211"/>
              <a:t>We would like to express our sincere gratitude to the entire team for their hard work and dedication in Starting this Advanced Database Management Course Project. And letting Professor Le Gruenwald for giving us this opportunity.</a:t>
            </a:r>
            <a:endParaRPr sz="1211"/>
          </a:p>
          <a:p>
            <a:pPr indent="0" lvl="0" marL="0" rtl="0" algn="ctr">
              <a:spcBef>
                <a:spcPts val="0"/>
              </a:spcBef>
              <a:spcAft>
                <a:spcPts val="0"/>
              </a:spcAft>
              <a:buNone/>
            </a:pPr>
            <a:r>
              <a:t/>
            </a:r>
            <a:endParaRPr sz="1211"/>
          </a:p>
          <a:p>
            <a:pPr indent="0" lvl="0" marL="0" rtl="0" algn="ctr">
              <a:spcBef>
                <a:spcPts val="0"/>
              </a:spcBef>
              <a:spcAft>
                <a:spcPts val="0"/>
              </a:spcAft>
              <a:buNone/>
            </a:pPr>
            <a:r>
              <a:t/>
            </a:r>
            <a:endParaRPr sz="1211"/>
          </a:p>
        </p:txBody>
      </p:sp>
      <p:sp>
        <p:nvSpPr>
          <p:cNvPr id="292" name="Google Shape;292;p37"/>
          <p:cNvSpPr txBox="1"/>
          <p:nvPr/>
        </p:nvSpPr>
        <p:spPr>
          <a:xfrm>
            <a:off x="1981150" y="3020250"/>
            <a:ext cx="4306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Team Members:  				</a:t>
            </a:r>
            <a:r>
              <a:rPr lang="en" sz="1300">
                <a:solidFill>
                  <a:srgbClr val="3C78D8"/>
                </a:solidFill>
                <a:latin typeface="Lato"/>
                <a:ea typeface="Lato"/>
                <a:cs typeface="Lato"/>
                <a:sym typeface="Lato"/>
              </a:rPr>
              <a:t>TEAM #5</a:t>
            </a:r>
            <a:endParaRPr sz="1300">
              <a:solidFill>
                <a:srgbClr val="3C78D8"/>
              </a:solidFill>
              <a:latin typeface="Lato"/>
              <a:ea typeface="Lato"/>
              <a:cs typeface="Lato"/>
              <a:sym typeface="Lato"/>
            </a:endParaRPr>
          </a:p>
          <a:p>
            <a:pPr indent="-304800" lvl="0" marL="457200" marR="274320" rtl="0" algn="l">
              <a:lnSpc>
                <a:spcPct val="150000"/>
              </a:lnSpc>
              <a:spcBef>
                <a:spcPts val="1200"/>
              </a:spcBef>
              <a:spcAft>
                <a:spcPts val="0"/>
              </a:spcAft>
              <a:buClr>
                <a:srgbClr val="91C5A7"/>
              </a:buClr>
              <a:buSzPts val="1200"/>
              <a:buFont typeface="Montserrat"/>
              <a:buChar char="●"/>
            </a:pPr>
            <a:r>
              <a:rPr lang="en" sz="1200">
                <a:solidFill>
                  <a:srgbClr val="91C5A7"/>
                </a:solidFill>
                <a:latin typeface="Montserrat"/>
                <a:ea typeface="Montserrat"/>
                <a:cs typeface="Montserrat"/>
                <a:sym typeface="Montserrat"/>
              </a:rPr>
              <a:t>Mounica Pragyna Ravilla </a:t>
            </a:r>
            <a:endParaRPr sz="1200">
              <a:solidFill>
                <a:srgbClr val="91C5A7"/>
              </a:solidFill>
              <a:latin typeface="Montserrat"/>
              <a:ea typeface="Montserrat"/>
              <a:cs typeface="Montserrat"/>
              <a:sym typeface="Montserrat"/>
            </a:endParaRPr>
          </a:p>
          <a:p>
            <a:pPr indent="-304800" lvl="0" marL="457200" marR="274320" rtl="0" algn="l">
              <a:lnSpc>
                <a:spcPct val="150000"/>
              </a:lnSpc>
              <a:spcBef>
                <a:spcPts val="0"/>
              </a:spcBef>
              <a:spcAft>
                <a:spcPts val="0"/>
              </a:spcAft>
              <a:buClr>
                <a:srgbClr val="91C5A7"/>
              </a:buClr>
              <a:buSzPts val="1200"/>
              <a:buFont typeface="Montserrat"/>
              <a:buChar char="●"/>
            </a:pPr>
            <a:r>
              <a:rPr lang="en" sz="1200">
                <a:solidFill>
                  <a:srgbClr val="91C5A7"/>
                </a:solidFill>
                <a:latin typeface="Montserrat"/>
                <a:ea typeface="Montserrat"/>
                <a:cs typeface="Montserrat"/>
                <a:sym typeface="Montserrat"/>
              </a:rPr>
              <a:t>Oohasripriya Nandipati </a:t>
            </a:r>
            <a:endParaRPr sz="1200">
              <a:solidFill>
                <a:srgbClr val="91C5A7"/>
              </a:solidFill>
              <a:latin typeface="Montserrat"/>
              <a:ea typeface="Montserrat"/>
              <a:cs typeface="Montserrat"/>
              <a:sym typeface="Montserrat"/>
            </a:endParaRPr>
          </a:p>
          <a:p>
            <a:pPr indent="-304800" lvl="0" marL="457200" marR="274320" rtl="0" algn="l">
              <a:lnSpc>
                <a:spcPct val="150000"/>
              </a:lnSpc>
              <a:spcBef>
                <a:spcPts val="0"/>
              </a:spcBef>
              <a:spcAft>
                <a:spcPts val="0"/>
              </a:spcAft>
              <a:buClr>
                <a:srgbClr val="91C5A7"/>
              </a:buClr>
              <a:buSzPts val="1200"/>
              <a:buFont typeface="Montserrat"/>
              <a:buChar char="●"/>
            </a:pPr>
            <a:r>
              <a:rPr lang="en" sz="1200">
                <a:solidFill>
                  <a:srgbClr val="91C5A7"/>
                </a:solidFill>
                <a:latin typeface="Montserrat"/>
                <a:ea typeface="Montserrat"/>
                <a:cs typeface="Montserrat"/>
                <a:sym typeface="Montserrat"/>
              </a:rPr>
              <a:t>Farhan Hussain Abedi Syed</a:t>
            </a:r>
            <a:endParaRPr sz="1200">
              <a:solidFill>
                <a:srgbClr val="91C5A7"/>
              </a:solidFill>
              <a:latin typeface="Montserrat"/>
              <a:ea typeface="Montserrat"/>
              <a:cs typeface="Montserrat"/>
              <a:sym typeface="Montserrat"/>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5762400" cy="29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844">
                <a:solidFill>
                  <a:srgbClr val="91C5A7"/>
                </a:solidFill>
              </a:rPr>
              <a:t>Project Title:</a:t>
            </a:r>
            <a:endParaRPr sz="2844">
              <a:solidFill>
                <a:srgbClr val="91C5A7"/>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t>EXTENDING THE TIME-STAMP ORDERING TECHNIQUE IN SQLITE OF HCTREE AND PERFORMING COMPARATIVE ANALYSIS.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91C5A7"/>
                </a:solidFill>
              </a:rPr>
              <a:t>YouTube Link to More details about Project:</a:t>
            </a:r>
            <a:endParaRPr>
              <a:solidFill>
                <a:srgbClr val="91C5A7"/>
              </a:solidFill>
            </a:endParaRPr>
          </a:p>
          <a:p>
            <a:pPr indent="0" lvl="0" marL="0" rtl="0" algn="ctr">
              <a:spcBef>
                <a:spcPts val="0"/>
              </a:spcBef>
              <a:spcAft>
                <a:spcPts val="0"/>
              </a:spcAft>
              <a:buNone/>
            </a:pPr>
            <a:r>
              <a:rPr lang="en" u="sng">
                <a:solidFill>
                  <a:schemeClr val="hlink"/>
                </a:solidFill>
                <a:hlinkClick r:id="rId3"/>
              </a:rPr>
              <a:t>https://www.youtube.com/watch?v=B7IhTgCkY-s</a:t>
            </a:r>
            <a:endParaRPr>
              <a:solidFill>
                <a:srgbClr val="91C5A7"/>
              </a:solidFill>
            </a:endParaRPr>
          </a:p>
          <a:p>
            <a:pPr indent="0" lvl="0" marL="0" rtl="0" algn="ctr">
              <a:spcBef>
                <a:spcPts val="0"/>
              </a:spcBef>
              <a:spcAft>
                <a:spcPts val="0"/>
              </a:spcAft>
              <a:buNone/>
            </a:pPr>
            <a:r>
              <a:rPr lang="en" u="sng">
                <a:solidFill>
                  <a:schemeClr val="hlink"/>
                </a:solidFill>
                <a:hlinkClick r:id="rId4"/>
              </a:rPr>
              <a:t>https://youtu.be/W9XFH14UGYE</a:t>
            </a:r>
            <a:endParaRPr>
              <a:solidFill>
                <a:srgbClr val="91C5A7"/>
              </a:solidFill>
            </a:endParaRPr>
          </a:p>
          <a:p>
            <a:pPr indent="0" lvl="0" marL="0" rtl="0" algn="l">
              <a:spcBef>
                <a:spcPts val="0"/>
              </a:spcBef>
              <a:spcAft>
                <a:spcPts val="0"/>
              </a:spcAft>
              <a:buNone/>
            </a:pPr>
            <a:r>
              <a:t/>
            </a:r>
            <a:endParaRPr>
              <a:solidFill>
                <a:srgbClr val="91C5A7"/>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sz="2066">
              <a:solidFill>
                <a:srgbClr val="3D85C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152" name="Google Shape;152;p16"/>
          <p:cNvSpPr txBox="1"/>
          <p:nvPr>
            <p:ph idx="1" type="body"/>
          </p:nvPr>
        </p:nvSpPr>
        <p:spPr>
          <a:xfrm>
            <a:off x="1258125" y="1156350"/>
            <a:ext cx="7391400" cy="33225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lang="en" sz="2300"/>
              <a:t>Abstract</a:t>
            </a:r>
            <a:endParaRPr sz="2300"/>
          </a:p>
          <a:p>
            <a:pPr indent="-374650" lvl="0" marL="457200" rtl="0" algn="l">
              <a:spcBef>
                <a:spcPts val="0"/>
              </a:spcBef>
              <a:spcAft>
                <a:spcPts val="0"/>
              </a:spcAft>
              <a:buSzPts val="2300"/>
              <a:buAutoNum type="arabicPeriod"/>
            </a:pPr>
            <a:r>
              <a:rPr lang="en" sz="2300"/>
              <a:t>Introduction</a:t>
            </a:r>
            <a:endParaRPr sz="2300"/>
          </a:p>
          <a:p>
            <a:pPr indent="-374650" lvl="0" marL="457200" rtl="0" algn="l">
              <a:spcBef>
                <a:spcPts val="0"/>
              </a:spcBef>
              <a:spcAft>
                <a:spcPts val="0"/>
              </a:spcAft>
              <a:buSzPts val="2300"/>
              <a:buAutoNum type="arabicPeriod"/>
            </a:pPr>
            <a:r>
              <a:rPr lang="en" sz="2300"/>
              <a:t>Related Work</a:t>
            </a:r>
            <a:endParaRPr sz="2300"/>
          </a:p>
          <a:p>
            <a:pPr indent="-374650" lvl="0" marL="457200" rtl="0" algn="l">
              <a:spcBef>
                <a:spcPts val="0"/>
              </a:spcBef>
              <a:spcAft>
                <a:spcPts val="0"/>
              </a:spcAft>
              <a:buSzPts val="2300"/>
              <a:buAutoNum type="arabicPeriod"/>
            </a:pPr>
            <a:r>
              <a:rPr lang="en" sz="2300"/>
              <a:t>Proposed Work and Results</a:t>
            </a:r>
            <a:endParaRPr sz="2300"/>
          </a:p>
          <a:p>
            <a:pPr indent="-374650" lvl="0" marL="457200" rtl="0" algn="l">
              <a:spcBef>
                <a:spcPts val="0"/>
              </a:spcBef>
              <a:spcAft>
                <a:spcPts val="0"/>
              </a:spcAft>
              <a:buSzPts val="2300"/>
              <a:buAutoNum type="arabicPeriod"/>
            </a:pPr>
            <a:r>
              <a:rPr lang="en" sz="2300"/>
              <a:t>Conclusion and Future Work</a:t>
            </a:r>
            <a:endParaRPr sz="2300"/>
          </a:p>
          <a:p>
            <a:pPr indent="-374650" lvl="0" marL="457200" rtl="0" algn="l">
              <a:spcBef>
                <a:spcPts val="0"/>
              </a:spcBef>
              <a:spcAft>
                <a:spcPts val="0"/>
              </a:spcAft>
              <a:buSzPts val="2300"/>
              <a:buAutoNum type="arabicPeriod"/>
            </a:pPr>
            <a:r>
              <a:rPr lang="en" sz="2300"/>
              <a:t>Demo.</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943600" y="393750"/>
            <a:ext cx="7937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1C5A7"/>
                </a:solidFill>
              </a:rPr>
              <a:t>Abstract</a:t>
            </a:r>
            <a:endParaRPr>
              <a:solidFill>
                <a:srgbClr val="91C5A7"/>
              </a:solidFill>
            </a:endParaRPr>
          </a:p>
        </p:txBody>
      </p:sp>
      <p:sp>
        <p:nvSpPr>
          <p:cNvPr id="158" name="Google Shape;158;p17"/>
          <p:cNvSpPr txBox="1"/>
          <p:nvPr>
            <p:ph idx="1" type="body"/>
          </p:nvPr>
        </p:nvSpPr>
        <p:spPr>
          <a:xfrm>
            <a:off x="379300" y="1507900"/>
            <a:ext cx="8214900" cy="2850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0"/>
              </a:spcBef>
              <a:spcAft>
                <a:spcPts val="0"/>
              </a:spcAft>
              <a:buNone/>
            </a:pPr>
            <a:r>
              <a:rPr lang="en" sz="1800">
                <a:solidFill>
                  <a:schemeClr val="dk2"/>
                </a:solidFill>
                <a:latin typeface="Times New Roman"/>
                <a:ea typeface="Times New Roman"/>
                <a:cs typeface="Times New Roman"/>
                <a:sym typeface="Times New Roman"/>
              </a:rPr>
              <a:t>In this project we propose an implementation of an algorithm for the basic timestamp-ordering concurrency control in centralized database system (SQLite) to improve the degree of concurrency. This project conducts comparative simulation experiments between Hctree, a specialized backend for SQLite, and SQLite itself, evaluating their respective performances alongside the timestamp ordering algorithm integrated within SQLite.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t>Introduction.</a:t>
            </a:r>
            <a:endParaRPr b="1" sz="2900"/>
          </a:p>
        </p:txBody>
      </p:sp>
      <p:sp>
        <p:nvSpPr>
          <p:cNvPr id="164" name="Google Shape;164;p18"/>
          <p:cNvSpPr txBox="1"/>
          <p:nvPr>
            <p:ph idx="1" type="body"/>
          </p:nvPr>
        </p:nvSpPr>
        <p:spPr>
          <a:xfrm>
            <a:off x="1297500" y="1147100"/>
            <a:ext cx="7038900" cy="3376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3151"/>
              <a:t>What is Concurrency Control?</a:t>
            </a:r>
            <a:endParaRPr sz="3151"/>
          </a:p>
          <a:p>
            <a:pPr indent="0" lvl="0" marL="0" rtl="0" algn="l">
              <a:spcBef>
                <a:spcPts val="1200"/>
              </a:spcBef>
              <a:spcAft>
                <a:spcPts val="0"/>
              </a:spcAft>
              <a:buNone/>
            </a:pPr>
            <a:r>
              <a:rPr lang="en" sz="3151"/>
              <a:t>Which Concurrency Control  SQLite is using?</a:t>
            </a:r>
            <a:endParaRPr sz="3151"/>
          </a:p>
          <a:p>
            <a:pPr indent="0" lvl="0" marL="0" rtl="0" algn="l">
              <a:spcBef>
                <a:spcPts val="1200"/>
              </a:spcBef>
              <a:spcAft>
                <a:spcPts val="0"/>
              </a:spcAft>
              <a:buNone/>
            </a:pPr>
            <a:r>
              <a:rPr lang="en" sz="3151"/>
              <a:t>What is the Concept of HCtree ?</a:t>
            </a:r>
            <a:endParaRPr sz="3151"/>
          </a:p>
          <a:p>
            <a:pPr indent="0" lvl="0" marL="0" rtl="0" algn="l">
              <a:spcBef>
                <a:spcPts val="1200"/>
              </a:spcBef>
              <a:spcAft>
                <a:spcPts val="0"/>
              </a:spcAft>
              <a:buNone/>
            </a:pPr>
            <a:r>
              <a:rPr lang="en" sz="3151"/>
              <a:t>Why this project is important ?</a:t>
            </a:r>
            <a:endParaRPr sz="3151"/>
          </a:p>
          <a:p>
            <a:pPr indent="0" lvl="0" marL="0" rtl="0" algn="l">
              <a:spcBef>
                <a:spcPts val="1200"/>
              </a:spcBef>
              <a:spcAft>
                <a:spcPts val="0"/>
              </a:spcAft>
              <a:buNone/>
            </a:pPr>
            <a:r>
              <a:rPr lang="en" sz="3151"/>
              <a:t>What are we Comparing?</a:t>
            </a:r>
            <a:endParaRPr sz="3151"/>
          </a:p>
          <a:p>
            <a:pPr indent="0" lvl="0" marL="0" rtl="0" algn="l">
              <a:spcBef>
                <a:spcPts val="1200"/>
              </a:spcBef>
              <a:spcAft>
                <a:spcPts val="0"/>
              </a:spcAft>
              <a:buNone/>
            </a:pPr>
            <a:r>
              <a:t/>
            </a:r>
            <a:endParaRPr sz="315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1C5A7"/>
                </a:solidFill>
              </a:rPr>
              <a:t>Related </a:t>
            </a:r>
            <a:r>
              <a:rPr lang="en">
                <a:solidFill>
                  <a:srgbClr val="91C5A7"/>
                </a:solidFill>
              </a:rPr>
              <a:t>Work</a:t>
            </a:r>
            <a:endParaRPr>
              <a:solidFill>
                <a:srgbClr val="91C5A7"/>
              </a:solidFill>
            </a:endParaRPr>
          </a:p>
        </p:txBody>
      </p:sp>
      <p:sp>
        <p:nvSpPr>
          <p:cNvPr id="170" name="Google Shape;170;p19"/>
          <p:cNvSpPr txBox="1"/>
          <p:nvPr>
            <p:ph idx="1" type="body"/>
          </p:nvPr>
        </p:nvSpPr>
        <p:spPr>
          <a:xfrm>
            <a:off x="1128600" y="1156350"/>
            <a:ext cx="7622700" cy="3478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sz="1700"/>
              <a:t>Performance Analysis of an Optimistic and </a:t>
            </a:r>
            <a:r>
              <a:rPr b="1" lang="en" sz="1700"/>
              <a:t>a basic Timestamp-Ordering Concurrency Control Algorithms in</a:t>
            </a:r>
            <a:r>
              <a:rPr b="1" lang="en" sz="1700"/>
              <a:t> Centralized Database Systems :</a:t>
            </a:r>
            <a:endParaRPr b="1" sz="1700"/>
          </a:p>
          <a:p>
            <a:pPr indent="0" lvl="0" marL="0" rtl="0" algn="just">
              <a:spcBef>
                <a:spcPts val="1200"/>
              </a:spcBef>
              <a:spcAft>
                <a:spcPts val="0"/>
              </a:spcAft>
              <a:buNone/>
            </a:pPr>
            <a:r>
              <a:rPr lang="en"/>
              <a:t>This paper compares optimistic and Timestamp-Ordering concurrency control algorithms in centralized database systems, concluding that the optimistic approach is more suitable for retrieval-dominant transaction mixes. It provides insights into the functionality of the timestamp algorithm, pertinent to our project aimed at enhancing concurrency control in SQLite.</a:t>
            </a:r>
            <a:endParaRPr/>
          </a:p>
          <a:p>
            <a:pPr indent="0" lvl="0" marL="0" rtl="0" algn="just">
              <a:spcBef>
                <a:spcPts val="1200"/>
              </a:spcBef>
              <a:spcAft>
                <a:spcPts val="0"/>
              </a:spcAft>
              <a:buNone/>
            </a:pPr>
            <a:r>
              <a:t/>
            </a:r>
            <a:endParaRPr sz="1608"/>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165625" y="749325"/>
            <a:ext cx="7410000" cy="37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F2F2F2"/>
                </a:solidFill>
              </a:rPr>
              <a:t>Scalable Timestamp Allocation for Deadlock Prevention in Two-phase Locking based Protocols:</a:t>
            </a:r>
            <a:endParaRPr b="1" sz="1400">
              <a:solidFill>
                <a:srgbClr val="F2F2F2"/>
              </a:solidFill>
            </a:endParaRPr>
          </a:p>
          <a:p>
            <a:pPr indent="0" lvl="0" marL="0" rtl="0" algn="just">
              <a:spcBef>
                <a:spcPts val="1200"/>
              </a:spcBef>
              <a:spcAft>
                <a:spcPts val="1200"/>
              </a:spcAft>
              <a:buNone/>
            </a:pPr>
            <a:r>
              <a:rPr lang="en">
                <a:solidFill>
                  <a:srgbClr val="F2F2F2"/>
                </a:solidFill>
              </a:rPr>
              <a:t>This literature introduces Bamboo, a protocol extending 2PL Wound-Wait, but proposes decentralization methods like FairTID and RandID to mitigate the centralized counter bottleneck, achieving significant throughput improvements. While focused on 2PL optimization, our project diverges by employing timestamp ordering and conducting comparative analysis between SQLite and HCTree.</a:t>
            </a:r>
            <a:endParaRPr>
              <a:solidFill>
                <a:srgbClr val="F2F2F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6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work</a:t>
            </a:r>
            <a:endParaRPr/>
          </a:p>
        </p:txBody>
      </p:sp>
      <p:sp>
        <p:nvSpPr>
          <p:cNvPr id="181" name="Google Shape;181;p21"/>
          <p:cNvSpPr txBox="1"/>
          <p:nvPr>
            <p:ph idx="1" type="body"/>
          </p:nvPr>
        </p:nvSpPr>
        <p:spPr>
          <a:xfrm>
            <a:off x="1297500" y="1156350"/>
            <a:ext cx="7157700" cy="33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50">
                <a:solidFill>
                  <a:srgbClr val="F2F2F2"/>
                </a:solidFill>
                <a:latin typeface="Times New Roman"/>
                <a:ea typeface="Times New Roman"/>
                <a:cs typeface="Times New Roman"/>
                <a:sym typeface="Times New Roman"/>
              </a:rPr>
              <a:t>SYSTEM DIAGRAM OF SQLITE:</a:t>
            </a:r>
            <a:endParaRPr b="1" sz="1250">
              <a:solidFill>
                <a:srgbClr val="F2F2F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50">
              <a:solidFill>
                <a:srgbClr val="F2F2F2"/>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solidFill>
                <a:srgbClr val="F2F2F2"/>
              </a:solidFill>
            </a:endParaRPr>
          </a:p>
        </p:txBody>
      </p:sp>
      <p:pic>
        <p:nvPicPr>
          <p:cNvPr id="182" name="Google Shape;182;p21"/>
          <p:cNvPicPr preferRelativeResize="0"/>
          <p:nvPr/>
        </p:nvPicPr>
        <p:blipFill rotWithShape="1">
          <a:blip r:embed="rId3">
            <a:alphaModFix/>
          </a:blip>
          <a:srcRect b="10402" l="0" r="0" t="0"/>
          <a:stretch/>
        </p:blipFill>
        <p:spPr>
          <a:xfrm>
            <a:off x="2567225" y="1609175"/>
            <a:ext cx="4009550" cy="305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