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3"/>
  </p:notesMasterIdLst>
  <p:sldIdLst>
    <p:sldId id="256" r:id="rId2"/>
    <p:sldId id="286" r:id="rId3"/>
    <p:sldId id="287" r:id="rId4"/>
    <p:sldId id="259" r:id="rId5"/>
    <p:sldId id="267" r:id="rId6"/>
    <p:sldId id="260" r:id="rId7"/>
    <p:sldId id="282" r:id="rId8"/>
    <p:sldId id="261" r:id="rId9"/>
    <p:sldId id="277" r:id="rId10"/>
    <p:sldId id="268" r:id="rId11"/>
    <p:sldId id="283" r:id="rId12"/>
    <p:sldId id="305" r:id="rId13"/>
    <p:sldId id="269" r:id="rId14"/>
    <p:sldId id="304" r:id="rId15"/>
    <p:sldId id="284" r:id="rId16"/>
    <p:sldId id="280" r:id="rId17"/>
    <p:sldId id="291" r:id="rId18"/>
    <p:sldId id="292" r:id="rId19"/>
    <p:sldId id="295" r:id="rId20"/>
    <p:sldId id="296" r:id="rId21"/>
    <p:sldId id="270" r:id="rId22"/>
    <p:sldId id="285" r:id="rId23"/>
    <p:sldId id="263" r:id="rId24"/>
    <p:sldId id="303" r:id="rId25"/>
    <p:sldId id="264" r:id="rId26"/>
    <p:sldId id="299" r:id="rId27"/>
    <p:sldId id="302" r:id="rId28"/>
    <p:sldId id="297" r:id="rId29"/>
    <p:sldId id="298" r:id="rId30"/>
    <p:sldId id="266" r:id="rId31"/>
    <p:sldId id="27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06D47-2450-46A4-D1F1-6E0F88BF8606}" v="237" dt="2024-11-30T02:42:20.481"/>
    <p1510:client id="{33675986-3A80-648E-4FB9-35F973913599}" v="3" dt="2024-11-28T23:06:41.981"/>
    <p1510:client id="{42D225B6-9C7C-4F24-2026-B463E32EA719}" v="23" dt="2024-11-30T02:49:42.880"/>
    <p1510:client id="{DCF13838-4665-03F9-9700-4E10DB6912E1}" v="2" dt="2024-11-28T23:05:04.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4DCC9-A1BA-46F7-A90A-18232F0E585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047DA1B-5211-4036-9B77-FB806D97C4F8}">
      <dgm:prSet/>
      <dgm:spPr/>
      <dgm:t>
        <a:bodyPr/>
        <a:lstStyle/>
        <a:p>
          <a:r>
            <a:rPr lang="en-US"/>
            <a:t>Biochar is a super charcoal made by heating any biomass – for example, corncob, husk or stalk, potato or soy hay, rice or wheat straw – without oxygen. All of the cellulose, lignin and other, non-carbon materials gasify and are burned away(</a:t>
          </a:r>
          <a:r>
            <a:rPr lang="en-US" err="1"/>
            <a:t>pylorysis</a:t>
          </a:r>
          <a:r>
            <a:rPr lang="en-US"/>
            <a:t>) . What remains is pure carbon – 40% of the carbon originally contained in the biomass.</a:t>
          </a:r>
        </a:p>
      </dgm:t>
    </dgm:pt>
    <dgm:pt modelId="{4E34CFCE-8410-4687-944D-EDDD60A119A2}" type="parTrans" cxnId="{02A8C529-3EEE-4FFF-B1EC-F90BA6D7B5AC}">
      <dgm:prSet/>
      <dgm:spPr/>
      <dgm:t>
        <a:bodyPr/>
        <a:lstStyle/>
        <a:p>
          <a:endParaRPr lang="en-US"/>
        </a:p>
      </dgm:t>
    </dgm:pt>
    <dgm:pt modelId="{C47E49F0-B60C-4B64-85F3-DED3FAD04F3A}" type="sibTrans" cxnId="{02A8C529-3EEE-4FFF-B1EC-F90BA6D7B5AC}">
      <dgm:prSet/>
      <dgm:spPr/>
      <dgm:t>
        <a:bodyPr/>
        <a:lstStyle/>
        <a:p>
          <a:endParaRPr lang="en-US"/>
        </a:p>
      </dgm:t>
    </dgm:pt>
    <dgm:pt modelId="{9236AE25-E8AF-4745-8275-5ED774E58FE2}">
      <dgm:prSet/>
      <dgm:spPr/>
      <dgm:t>
        <a:bodyPr/>
        <a:lstStyle/>
        <a:p>
          <a:r>
            <a:rPr lang="en-US"/>
            <a:t>It is highly effective in removing organic and inorganic pollutants due to its unique properties, including large surface area, varied pore size distribution, surface functional groups, and cation/anion exchange capacity. These properties are influenced by the nature of the feedstock and the preparation method, such as pyrolysis. High-temperature pyrolysis typically produces hydrophobic </a:t>
          </a:r>
          <a:r>
            <a:rPr lang="en-US" err="1"/>
            <a:t>biochars</a:t>
          </a:r>
          <a:r>
            <a:rPr lang="en-US"/>
            <a:t> with higher surface area and micropore volume, making them ideal for organic pollutant adsorption. Conversely, low-temperature pyrolysis yields </a:t>
          </a:r>
          <a:r>
            <a:rPr lang="en-US" err="1"/>
            <a:t>biochars</a:t>
          </a:r>
          <a:r>
            <a:rPr lang="en-US"/>
            <a:t> with smaller pore sizes, lower surface area, and higher oxygen-containing functional groups, better suited for inorganic contaminants. The enhanced characteristics of biochar, such as its stable structure, rich carbon content, and adsorption capacity, make it an efficient material for removing heavy metals, dyes, and even pathogens from wastewater.</a:t>
          </a:r>
        </a:p>
      </dgm:t>
    </dgm:pt>
    <dgm:pt modelId="{3F74D315-9219-4664-AAAA-996F96B28131}" type="parTrans" cxnId="{7E067ABD-7C2A-41B5-BD15-47AC85AF7B0D}">
      <dgm:prSet/>
      <dgm:spPr/>
      <dgm:t>
        <a:bodyPr/>
        <a:lstStyle/>
        <a:p>
          <a:endParaRPr lang="en-US"/>
        </a:p>
      </dgm:t>
    </dgm:pt>
    <dgm:pt modelId="{887DF7B0-057C-482C-A221-53FFFAD974B2}" type="sibTrans" cxnId="{7E067ABD-7C2A-41B5-BD15-47AC85AF7B0D}">
      <dgm:prSet/>
      <dgm:spPr/>
      <dgm:t>
        <a:bodyPr/>
        <a:lstStyle/>
        <a:p>
          <a:endParaRPr lang="en-US"/>
        </a:p>
      </dgm:t>
    </dgm:pt>
    <dgm:pt modelId="{BD394ED5-11F2-4748-B82C-3AFAC14A1C78}" type="pres">
      <dgm:prSet presAssocID="{9AA4DCC9-A1BA-46F7-A90A-18232F0E585C}" presName="vert0" presStyleCnt="0">
        <dgm:presLayoutVars>
          <dgm:dir/>
          <dgm:animOne val="branch"/>
          <dgm:animLvl val="lvl"/>
        </dgm:presLayoutVars>
      </dgm:prSet>
      <dgm:spPr/>
    </dgm:pt>
    <dgm:pt modelId="{E8FF2DB2-8820-C44F-82E7-5273532D3DB5}" type="pres">
      <dgm:prSet presAssocID="{4047DA1B-5211-4036-9B77-FB806D97C4F8}" presName="thickLine" presStyleLbl="alignNode1" presStyleIdx="0" presStyleCnt="2"/>
      <dgm:spPr/>
    </dgm:pt>
    <dgm:pt modelId="{0C63B329-C92D-E445-B6CD-64BB943EF306}" type="pres">
      <dgm:prSet presAssocID="{4047DA1B-5211-4036-9B77-FB806D97C4F8}" presName="horz1" presStyleCnt="0"/>
      <dgm:spPr/>
    </dgm:pt>
    <dgm:pt modelId="{9FCD8E50-C574-FF48-AB78-E0E7D761A509}" type="pres">
      <dgm:prSet presAssocID="{4047DA1B-5211-4036-9B77-FB806D97C4F8}" presName="tx1" presStyleLbl="revTx" presStyleIdx="0" presStyleCnt="2"/>
      <dgm:spPr/>
    </dgm:pt>
    <dgm:pt modelId="{72CA5E2D-EA94-DF47-A8D5-456C3AF31037}" type="pres">
      <dgm:prSet presAssocID="{4047DA1B-5211-4036-9B77-FB806D97C4F8}" presName="vert1" presStyleCnt="0"/>
      <dgm:spPr/>
    </dgm:pt>
    <dgm:pt modelId="{DDC59585-1D7C-8041-9B32-F58D90BAFD7E}" type="pres">
      <dgm:prSet presAssocID="{9236AE25-E8AF-4745-8275-5ED774E58FE2}" presName="thickLine" presStyleLbl="alignNode1" presStyleIdx="1" presStyleCnt="2"/>
      <dgm:spPr/>
    </dgm:pt>
    <dgm:pt modelId="{526A5CBB-970B-4742-BA41-F62FA9D86530}" type="pres">
      <dgm:prSet presAssocID="{9236AE25-E8AF-4745-8275-5ED774E58FE2}" presName="horz1" presStyleCnt="0"/>
      <dgm:spPr/>
    </dgm:pt>
    <dgm:pt modelId="{C69CCA51-06F7-9248-9F40-FB69E4BFEA97}" type="pres">
      <dgm:prSet presAssocID="{9236AE25-E8AF-4745-8275-5ED774E58FE2}" presName="tx1" presStyleLbl="revTx" presStyleIdx="1" presStyleCnt="2"/>
      <dgm:spPr/>
    </dgm:pt>
    <dgm:pt modelId="{F1E5E160-8673-BD48-8165-9ABC2530516E}" type="pres">
      <dgm:prSet presAssocID="{9236AE25-E8AF-4745-8275-5ED774E58FE2}" presName="vert1" presStyleCnt="0"/>
      <dgm:spPr/>
    </dgm:pt>
  </dgm:ptLst>
  <dgm:cxnLst>
    <dgm:cxn modelId="{02A8C529-3EEE-4FFF-B1EC-F90BA6D7B5AC}" srcId="{9AA4DCC9-A1BA-46F7-A90A-18232F0E585C}" destId="{4047DA1B-5211-4036-9B77-FB806D97C4F8}" srcOrd="0" destOrd="0" parTransId="{4E34CFCE-8410-4687-944D-EDDD60A119A2}" sibTransId="{C47E49F0-B60C-4B64-85F3-DED3FAD04F3A}"/>
    <dgm:cxn modelId="{B24AB436-0FB7-074C-9363-2277C21831C6}" type="presOf" srcId="{4047DA1B-5211-4036-9B77-FB806D97C4F8}" destId="{9FCD8E50-C574-FF48-AB78-E0E7D761A509}" srcOrd="0" destOrd="0" presId="urn:microsoft.com/office/officeart/2008/layout/LinedList"/>
    <dgm:cxn modelId="{50B4223D-2B9E-764C-BB72-220D7FD32391}" type="presOf" srcId="{9AA4DCC9-A1BA-46F7-A90A-18232F0E585C}" destId="{BD394ED5-11F2-4748-B82C-3AFAC14A1C78}" srcOrd="0" destOrd="0" presId="urn:microsoft.com/office/officeart/2008/layout/LinedList"/>
    <dgm:cxn modelId="{41F219BB-75A6-ED4C-8163-5962F2FD6F2F}" type="presOf" srcId="{9236AE25-E8AF-4745-8275-5ED774E58FE2}" destId="{C69CCA51-06F7-9248-9F40-FB69E4BFEA97}" srcOrd="0" destOrd="0" presId="urn:microsoft.com/office/officeart/2008/layout/LinedList"/>
    <dgm:cxn modelId="{7E067ABD-7C2A-41B5-BD15-47AC85AF7B0D}" srcId="{9AA4DCC9-A1BA-46F7-A90A-18232F0E585C}" destId="{9236AE25-E8AF-4745-8275-5ED774E58FE2}" srcOrd="1" destOrd="0" parTransId="{3F74D315-9219-4664-AAAA-996F96B28131}" sibTransId="{887DF7B0-057C-482C-A221-53FFFAD974B2}"/>
    <dgm:cxn modelId="{051C25B9-5284-C54A-B0F0-01DC5481939F}" type="presParOf" srcId="{BD394ED5-11F2-4748-B82C-3AFAC14A1C78}" destId="{E8FF2DB2-8820-C44F-82E7-5273532D3DB5}" srcOrd="0" destOrd="0" presId="urn:microsoft.com/office/officeart/2008/layout/LinedList"/>
    <dgm:cxn modelId="{59D5926F-B32A-5549-B85A-E75BB9079DA7}" type="presParOf" srcId="{BD394ED5-11F2-4748-B82C-3AFAC14A1C78}" destId="{0C63B329-C92D-E445-B6CD-64BB943EF306}" srcOrd="1" destOrd="0" presId="urn:microsoft.com/office/officeart/2008/layout/LinedList"/>
    <dgm:cxn modelId="{238E252F-7CB7-9144-AE24-0269FE14E4A5}" type="presParOf" srcId="{0C63B329-C92D-E445-B6CD-64BB943EF306}" destId="{9FCD8E50-C574-FF48-AB78-E0E7D761A509}" srcOrd="0" destOrd="0" presId="urn:microsoft.com/office/officeart/2008/layout/LinedList"/>
    <dgm:cxn modelId="{15B62CAB-8283-874C-B88E-E37DF019D566}" type="presParOf" srcId="{0C63B329-C92D-E445-B6CD-64BB943EF306}" destId="{72CA5E2D-EA94-DF47-A8D5-456C3AF31037}" srcOrd="1" destOrd="0" presId="urn:microsoft.com/office/officeart/2008/layout/LinedList"/>
    <dgm:cxn modelId="{3EDD971D-A180-9741-8D43-F7415AB6299B}" type="presParOf" srcId="{BD394ED5-11F2-4748-B82C-3AFAC14A1C78}" destId="{DDC59585-1D7C-8041-9B32-F58D90BAFD7E}" srcOrd="2" destOrd="0" presId="urn:microsoft.com/office/officeart/2008/layout/LinedList"/>
    <dgm:cxn modelId="{3B86AD7A-ED23-704F-ADE9-F9A6777C8479}" type="presParOf" srcId="{BD394ED5-11F2-4748-B82C-3AFAC14A1C78}" destId="{526A5CBB-970B-4742-BA41-F62FA9D86530}" srcOrd="3" destOrd="0" presId="urn:microsoft.com/office/officeart/2008/layout/LinedList"/>
    <dgm:cxn modelId="{0D8EAA62-85E5-334D-835C-4A0926AD2877}" type="presParOf" srcId="{526A5CBB-970B-4742-BA41-F62FA9D86530}" destId="{C69CCA51-06F7-9248-9F40-FB69E4BFEA97}" srcOrd="0" destOrd="0" presId="urn:microsoft.com/office/officeart/2008/layout/LinedList"/>
    <dgm:cxn modelId="{31970881-BF45-6446-B524-87EE71F7C587}" type="presParOf" srcId="{526A5CBB-970B-4742-BA41-F62FA9D86530}" destId="{F1E5E160-8673-BD48-8165-9ABC253051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97878-84BA-4107-AECE-6FAF8D298B6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34A87505-44B1-4D1E-8447-391A8709FA70}">
      <dgm:prSet/>
      <dgm:spPr/>
      <dgm:t>
        <a:bodyPr/>
        <a:lstStyle/>
        <a:p>
          <a:r>
            <a:rPr lang="en-US" b="0" i="0"/>
            <a:t>Since the dataset involves </a:t>
          </a:r>
          <a:r>
            <a:rPr lang="en-US" b="1" i="0"/>
            <a:t>scientific and practical evaluation of pollutant removal efficiency</a:t>
          </a:r>
          <a:r>
            <a:rPr lang="en-US" b="0" i="0"/>
            <a:t>:</a:t>
          </a:r>
          <a:endParaRPr lang="en-US"/>
        </a:p>
      </dgm:t>
    </dgm:pt>
    <dgm:pt modelId="{505A7405-D372-4B4F-915E-EBD44C7EAB78}" type="parTrans" cxnId="{5117B37E-592B-4BB5-9D67-44C786A4A31F}">
      <dgm:prSet/>
      <dgm:spPr/>
      <dgm:t>
        <a:bodyPr/>
        <a:lstStyle/>
        <a:p>
          <a:endParaRPr lang="en-US"/>
        </a:p>
      </dgm:t>
    </dgm:pt>
    <dgm:pt modelId="{6A4D9D18-58A8-4E75-9863-09F0E48D000E}" type="sibTrans" cxnId="{5117B37E-592B-4BB5-9D67-44C786A4A31F}">
      <dgm:prSet/>
      <dgm:spPr/>
      <dgm:t>
        <a:bodyPr/>
        <a:lstStyle/>
        <a:p>
          <a:endParaRPr lang="en-US"/>
        </a:p>
      </dgm:t>
    </dgm:pt>
    <dgm:pt modelId="{0D795201-359D-4AEE-A616-34CF2645BB77}">
      <dgm:prSet/>
      <dgm:spPr/>
      <dgm:t>
        <a:bodyPr/>
        <a:lstStyle/>
        <a:p>
          <a:r>
            <a:rPr lang="en-US" b="0" i="0"/>
            <a:t>Use </a:t>
          </a:r>
          <a:r>
            <a:rPr lang="en-US" b="1" i="0"/>
            <a:t>RMSE</a:t>
          </a:r>
          <a:r>
            <a:rPr lang="en-US" b="0" i="0"/>
            <a:t> as the primary metric because it reflects the magnitude of prediction error in the same units as the target variable, which is critical for interpreting pollutant removal in mg/g.</a:t>
          </a:r>
          <a:endParaRPr lang="en-US"/>
        </a:p>
      </dgm:t>
    </dgm:pt>
    <dgm:pt modelId="{212645AF-6F1D-4A50-BBCC-10C0F2F57651}" type="parTrans" cxnId="{68BC417C-D09D-4662-AC8C-297707B76274}">
      <dgm:prSet/>
      <dgm:spPr/>
      <dgm:t>
        <a:bodyPr/>
        <a:lstStyle/>
        <a:p>
          <a:endParaRPr lang="en-US"/>
        </a:p>
      </dgm:t>
    </dgm:pt>
    <dgm:pt modelId="{ADDA809E-FC10-4331-AEE3-E77EC52D1844}" type="sibTrans" cxnId="{68BC417C-D09D-4662-AC8C-297707B76274}">
      <dgm:prSet/>
      <dgm:spPr/>
      <dgm:t>
        <a:bodyPr/>
        <a:lstStyle/>
        <a:p>
          <a:endParaRPr lang="en-US"/>
        </a:p>
      </dgm:t>
    </dgm:pt>
    <dgm:pt modelId="{DF2F19BA-BE1C-42A3-8325-C5FB5EA43812}">
      <dgm:prSet/>
      <dgm:spPr/>
      <dgm:t>
        <a:bodyPr/>
        <a:lstStyle/>
        <a:p>
          <a:r>
            <a:rPr lang="en-US"/>
            <a:t>Untuned:</a:t>
          </a:r>
        </a:p>
      </dgm:t>
    </dgm:pt>
    <dgm:pt modelId="{6B819CA3-8E99-4DFD-AA71-DF662474DCF4}" type="parTrans" cxnId="{5E5B0EAF-B53C-481F-AAA7-932C49AA0B3C}">
      <dgm:prSet/>
      <dgm:spPr/>
      <dgm:t>
        <a:bodyPr/>
        <a:lstStyle/>
        <a:p>
          <a:endParaRPr lang="en-US"/>
        </a:p>
      </dgm:t>
    </dgm:pt>
    <dgm:pt modelId="{1BF908BE-DAC0-48C4-8F3C-1C8CE10BF6E8}" type="sibTrans" cxnId="{5E5B0EAF-B53C-481F-AAA7-932C49AA0B3C}">
      <dgm:prSet/>
      <dgm:spPr/>
      <dgm:t>
        <a:bodyPr/>
        <a:lstStyle/>
        <a:p>
          <a:endParaRPr lang="en-US"/>
        </a:p>
      </dgm:t>
    </dgm:pt>
    <dgm:pt modelId="{EE070870-5957-431B-A58F-F3A5A6C035A5}">
      <dgm:prSet/>
      <dgm:spPr/>
      <dgm:t>
        <a:bodyPr/>
        <a:lstStyle/>
        <a:p>
          <a:r>
            <a:rPr lang="en-US" b="1" i="0"/>
            <a:t>Best Untuned Model</a:t>
          </a:r>
          <a:r>
            <a:rPr lang="en-US" b="0" i="0"/>
            <a:t>: </a:t>
          </a:r>
          <a:r>
            <a:rPr lang="en-US" b="1" i="0"/>
            <a:t>XGBoost</a:t>
          </a:r>
          <a:r>
            <a:rPr lang="en-US" b="0" i="0"/>
            <a:t> with the lowest RMSE (55.03).</a:t>
          </a:r>
          <a:endParaRPr lang="en-US"/>
        </a:p>
      </dgm:t>
    </dgm:pt>
    <dgm:pt modelId="{9A0FB62B-084B-4462-AEB7-B658371B374D}" type="parTrans" cxnId="{12128238-258C-4E19-B647-32D4A9763D25}">
      <dgm:prSet/>
      <dgm:spPr/>
      <dgm:t>
        <a:bodyPr/>
        <a:lstStyle/>
        <a:p>
          <a:endParaRPr lang="en-US"/>
        </a:p>
      </dgm:t>
    </dgm:pt>
    <dgm:pt modelId="{F7325148-F15C-4419-934B-FFE5AC304A81}" type="sibTrans" cxnId="{12128238-258C-4E19-B647-32D4A9763D25}">
      <dgm:prSet/>
      <dgm:spPr/>
      <dgm:t>
        <a:bodyPr/>
        <a:lstStyle/>
        <a:p>
          <a:endParaRPr lang="en-US"/>
        </a:p>
      </dgm:t>
    </dgm:pt>
    <dgm:pt modelId="{FB047645-A002-4484-8818-C1328CC1909C}">
      <dgm:prSet/>
      <dgm:spPr/>
      <dgm:t>
        <a:bodyPr/>
        <a:lstStyle/>
        <a:p>
          <a:r>
            <a:rPr lang="en-US" b="1" i="0"/>
            <a:t>Worst Untuned Model</a:t>
          </a:r>
          <a:r>
            <a:rPr lang="en-US" b="0" i="0"/>
            <a:t>: </a:t>
          </a:r>
          <a:r>
            <a:rPr lang="en-US" b="1" i="0"/>
            <a:t>Decision Tree</a:t>
          </a:r>
          <a:r>
            <a:rPr lang="en-US" b="0" i="0"/>
            <a:t> with the highest RMSE (67.72).</a:t>
          </a:r>
          <a:endParaRPr lang="en-US"/>
        </a:p>
      </dgm:t>
    </dgm:pt>
    <dgm:pt modelId="{91383F07-1B7B-45ED-967E-3C90CFA2C912}" type="parTrans" cxnId="{9AE531A6-A8BA-4B25-BA3D-FC203A3509C6}">
      <dgm:prSet/>
      <dgm:spPr/>
      <dgm:t>
        <a:bodyPr/>
        <a:lstStyle/>
        <a:p>
          <a:endParaRPr lang="en-US"/>
        </a:p>
      </dgm:t>
    </dgm:pt>
    <dgm:pt modelId="{DDB41CAF-C956-4F02-97AB-43EF32DA8914}" type="sibTrans" cxnId="{9AE531A6-A8BA-4B25-BA3D-FC203A3509C6}">
      <dgm:prSet/>
      <dgm:spPr/>
      <dgm:t>
        <a:bodyPr/>
        <a:lstStyle/>
        <a:p>
          <a:endParaRPr lang="en-US"/>
        </a:p>
      </dgm:t>
    </dgm:pt>
    <dgm:pt modelId="{C2D8B0E4-FF96-4A54-8C60-0E7CE1F0390C}">
      <dgm:prSet/>
      <dgm:spPr/>
      <dgm:t>
        <a:bodyPr/>
        <a:lstStyle/>
        <a:p>
          <a:r>
            <a:rPr lang="en-US"/>
            <a:t>Tuned: </a:t>
          </a:r>
        </a:p>
      </dgm:t>
    </dgm:pt>
    <dgm:pt modelId="{6973973E-2CA9-4022-BEF2-CDA008B459F8}" type="parTrans" cxnId="{1F35B5AE-F56B-42B3-B3A3-D413757E4838}">
      <dgm:prSet/>
      <dgm:spPr/>
      <dgm:t>
        <a:bodyPr/>
        <a:lstStyle/>
        <a:p>
          <a:endParaRPr lang="en-US"/>
        </a:p>
      </dgm:t>
    </dgm:pt>
    <dgm:pt modelId="{1C33010F-617E-4DA0-B4C7-1CEA4450DCDB}" type="sibTrans" cxnId="{1F35B5AE-F56B-42B3-B3A3-D413757E4838}">
      <dgm:prSet/>
      <dgm:spPr/>
      <dgm:t>
        <a:bodyPr/>
        <a:lstStyle/>
        <a:p>
          <a:endParaRPr lang="en-US"/>
        </a:p>
      </dgm:t>
    </dgm:pt>
    <dgm:pt modelId="{899AC396-8CE9-49C3-B861-B1DE7824A25C}">
      <dgm:prSet/>
      <dgm:spPr/>
      <dgm:t>
        <a:bodyPr/>
        <a:lstStyle/>
        <a:p>
          <a:r>
            <a:rPr lang="en-US" b="1" i="0"/>
            <a:t>Best Tuned Model</a:t>
          </a:r>
          <a:r>
            <a:rPr lang="en-US" b="0" i="0"/>
            <a:t>: </a:t>
          </a:r>
          <a:r>
            <a:rPr lang="en-US" b="1" i="0"/>
            <a:t>Random Forest</a:t>
          </a:r>
          <a:r>
            <a:rPr lang="en-US" b="0" i="0"/>
            <a:t> with the lowest RMSE (53.81). Tuning improved its performance significantly, making it more accurate than XGBoost.</a:t>
          </a:r>
          <a:endParaRPr lang="en-US"/>
        </a:p>
      </dgm:t>
    </dgm:pt>
    <dgm:pt modelId="{D6E3E42C-B391-486E-924B-FB23189E651C}" type="parTrans" cxnId="{59656B64-F852-4AF1-BF23-BD82C006EFDE}">
      <dgm:prSet/>
      <dgm:spPr/>
      <dgm:t>
        <a:bodyPr/>
        <a:lstStyle/>
        <a:p>
          <a:endParaRPr lang="en-US"/>
        </a:p>
      </dgm:t>
    </dgm:pt>
    <dgm:pt modelId="{7F80FF09-C941-452D-BC5D-B6F45184C938}" type="sibTrans" cxnId="{59656B64-F852-4AF1-BF23-BD82C006EFDE}">
      <dgm:prSet/>
      <dgm:spPr/>
      <dgm:t>
        <a:bodyPr/>
        <a:lstStyle/>
        <a:p>
          <a:endParaRPr lang="en-US"/>
        </a:p>
      </dgm:t>
    </dgm:pt>
    <dgm:pt modelId="{8F4EA182-97A0-4CB8-82FF-EA003F8672AF}">
      <dgm:prSet/>
      <dgm:spPr/>
      <dgm:t>
        <a:bodyPr/>
        <a:lstStyle/>
        <a:p>
          <a:r>
            <a:rPr lang="en-US" b="1" i="0"/>
            <a:t>Worst Tuned Model</a:t>
          </a:r>
          <a:r>
            <a:rPr lang="en-US" b="0" i="0"/>
            <a:t>: </a:t>
          </a:r>
          <a:r>
            <a:rPr lang="en-US" b="1" i="0"/>
            <a:t>Decision Tree</a:t>
          </a:r>
          <a:r>
            <a:rPr lang="en-US" b="0" i="0"/>
            <a:t>, with an RMSE of 65.75 despite slight improvement from tuning.</a:t>
          </a:r>
          <a:endParaRPr lang="en-US"/>
        </a:p>
      </dgm:t>
    </dgm:pt>
    <dgm:pt modelId="{4A858A3E-A319-4EED-AB5C-679B062E0FD2}" type="parTrans" cxnId="{7CA9DB40-6D06-472A-B655-2DBFA632A61F}">
      <dgm:prSet/>
      <dgm:spPr/>
      <dgm:t>
        <a:bodyPr/>
        <a:lstStyle/>
        <a:p>
          <a:endParaRPr lang="en-US"/>
        </a:p>
      </dgm:t>
    </dgm:pt>
    <dgm:pt modelId="{6510332C-B8CD-47C5-9C30-25532F98301A}" type="sibTrans" cxnId="{7CA9DB40-6D06-472A-B655-2DBFA632A61F}">
      <dgm:prSet/>
      <dgm:spPr/>
      <dgm:t>
        <a:bodyPr/>
        <a:lstStyle/>
        <a:p>
          <a:endParaRPr lang="en-US"/>
        </a:p>
      </dgm:t>
    </dgm:pt>
    <dgm:pt modelId="{D01CB95B-11A1-478F-AD9F-8CDD9635F502}">
      <dgm:prSet/>
      <dgm:spPr/>
      <dgm:t>
        <a:bodyPr/>
        <a:lstStyle/>
        <a:p>
          <a:r>
            <a:rPr lang="en-US"/>
            <a:t>K fold: </a:t>
          </a:r>
        </a:p>
      </dgm:t>
    </dgm:pt>
    <dgm:pt modelId="{F26EB2CA-6137-4235-BE52-235EF2071685}" type="parTrans" cxnId="{E94EE529-2B2C-4189-812A-F24BDB410271}">
      <dgm:prSet/>
      <dgm:spPr/>
      <dgm:t>
        <a:bodyPr/>
        <a:lstStyle/>
        <a:p>
          <a:endParaRPr lang="en-US"/>
        </a:p>
      </dgm:t>
    </dgm:pt>
    <dgm:pt modelId="{B9D125F5-6118-4F7E-95B8-EDAD6257EBFD}" type="sibTrans" cxnId="{E94EE529-2B2C-4189-812A-F24BDB410271}">
      <dgm:prSet/>
      <dgm:spPr/>
      <dgm:t>
        <a:bodyPr/>
        <a:lstStyle/>
        <a:p>
          <a:endParaRPr lang="en-US"/>
        </a:p>
      </dgm:t>
    </dgm:pt>
    <dgm:pt modelId="{D69E5813-2675-4782-81DF-013E9FDB8368}">
      <dgm:prSet/>
      <dgm:spPr/>
      <dgm:t>
        <a:bodyPr/>
        <a:lstStyle/>
        <a:p>
          <a:r>
            <a:rPr lang="en-US" b="1" i="0"/>
            <a:t>Best Model with </a:t>
          </a:r>
          <a:r>
            <a:rPr lang="en-US" b="1"/>
            <a:t>K</a:t>
          </a:r>
          <a:r>
            <a:rPr lang="en-US" b="1" i="0"/>
            <a:t> fold</a:t>
          </a:r>
          <a:r>
            <a:rPr lang="en-US" b="0" i="0"/>
            <a:t>: </a:t>
          </a:r>
          <a:r>
            <a:rPr lang="en-US" b="1" i="0"/>
            <a:t>XGBoost</a:t>
          </a:r>
          <a:r>
            <a:rPr lang="en-US" b="0" i="0"/>
            <a:t> achieves the lowest RMSE (47.78), demonstrating the best predictive accuracy when validated robustly.</a:t>
          </a:r>
          <a:endParaRPr lang="en-US"/>
        </a:p>
      </dgm:t>
    </dgm:pt>
    <dgm:pt modelId="{CB457DAD-2680-4A4A-9AEC-34C1D292616A}" type="parTrans" cxnId="{A1E9564D-92E8-4076-B2CF-FEF9032A9BE6}">
      <dgm:prSet/>
      <dgm:spPr/>
      <dgm:t>
        <a:bodyPr/>
        <a:lstStyle/>
        <a:p>
          <a:endParaRPr lang="en-US"/>
        </a:p>
      </dgm:t>
    </dgm:pt>
    <dgm:pt modelId="{75B4B14F-8628-4AE1-A5FC-27038E5EAA9A}" type="sibTrans" cxnId="{A1E9564D-92E8-4076-B2CF-FEF9032A9BE6}">
      <dgm:prSet/>
      <dgm:spPr/>
      <dgm:t>
        <a:bodyPr/>
        <a:lstStyle/>
        <a:p>
          <a:endParaRPr lang="en-US"/>
        </a:p>
      </dgm:t>
    </dgm:pt>
    <dgm:pt modelId="{DCEDEF16-E159-460D-B45F-7523F2B293D6}">
      <dgm:prSet/>
      <dgm:spPr/>
      <dgm:t>
        <a:bodyPr/>
        <a:lstStyle/>
        <a:p>
          <a:r>
            <a:rPr lang="en-US" b="1" i="0"/>
            <a:t>Second-Best Model</a:t>
          </a:r>
          <a:r>
            <a:rPr lang="en-US" b="0" i="0"/>
            <a:t>: </a:t>
          </a:r>
          <a:r>
            <a:rPr lang="en-US" b="1" i="0"/>
            <a:t>Random Forest</a:t>
          </a:r>
          <a:r>
            <a:rPr lang="en-US" b="0" i="0"/>
            <a:t>, with a slightly higher RMSE (48.79).</a:t>
          </a:r>
          <a:endParaRPr lang="en-US"/>
        </a:p>
      </dgm:t>
    </dgm:pt>
    <dgm:pt modelId="{22F258D5-20AB-4340-A0DD-09BAD194B5EB}" type="parTrans" cxnId="{E1E0BB35-C709-4688-B43A-D2A1D9D50B50}">
      <dgm:prSet/>
      <dgm:spPr/>
      <dgm:t>
        <a:bodyPr/>
        <a:lstStyle/>
        <a:p>
          <a:endParaRPr lang="en-US"/>
        </a:p>
      </dgm:t>
    </dgm:pt>
    <dgm:pt modelId="{4070574C-F2AA-4FC7-9D8C-19571C1F9FAE}" type="sibTrans" cxnId="{E1E0BB35-C709-4688-B43A-D2A1D9D50B50}">
      <dgm:prSet/>
      <dgm:spPr/>
      <dgm:t>
        <a:bodyPr/>
        <a:lstStyle/>
        <a:p>
          <a:endParaRPr lang="en-US"/>
        </a:p>
      </dgm:t>
    </dgm:pt>
    <dgm:pt modelId="{17C3CB93-562D-45D9-B9E1-6E4E91E5AA48}">
      <dgm:prSet/>
      <dgm:spPr/>
      <dgm:t>
        <a:bodyPr/>
        <a:lstStyle/>
        <a:p>
          <a:r>
            <a:rPr lang="en-US" b="1" i="0"/>
            <a:t>Worst Model with K fold</a:t>
          </a:r>
          <a:r>
            <a:rPr lang="en-US" b="0" i="0"/>
            <a:t>: </a:t>
          </a:r>
          <a:r>
            <a:rPr lang="en-US" b="1" i="0"/>
            <a:t>Gradient Boosting</a:t>
          </a:r>
          <a:r>
            <a:rPr lang="en-US" b="0" i="0"/>
            <a:t> with the highest RMSE (53.27).</a:t>
          </a:r>
          <a:endParaRPr lang="en-US"/>
        </a:p>
      </dgm:t>
    </dgm:pt>
    <dgm:pt modelId="{78D9A278-8FA6-4036-90A8-E4BEC71D3A47}" type="parTrans" cxnId="{7F1C6809-19DF-4632-88B5-0AA1790A8761}">
      <dgm:prSet/>
      <dgm:spPr/>
      <dgm:t>
        <a:bodyPr/>
        <a:lstStyle/>
        <a:p>
          <a:endParaRPr lang="en-US"/>
        </a:p>
      </dgm:t>
    </dgm:pt>
    <dgm:pt modelId="{27655BFC-3CC5-4B1E-8551-D7F9AF5883FF}" type="sibTrans" cxnId="{7F1C6809-19DF-4632-88B5-0AA1790A8761}">
      <dgm:prSet/>
      <dgm:spPr/>
      <dgm:t>
        <a:bodyPr/>
        <a:lstStyle/>
        <a:p>
          <a:endParaRPr lang="en-US"/>
        </a:p>
      </dgm:t>
    </dgm:pt>
    <dgm:pt modelId="{2E7A843A-4884-45B8-AEAB-2213AA44FA95}" type="pres">
      <dgm:prSet presAssocID="{A7C97878-84BA-4107-AECE-6FAF8D298B60}" presName="diagram" presStyleCnt="0">
        <dgm:presLayoutVars>
          <dgm:dir/>
          <dgm:resizeHandles val="exact"/>
        </dgm:presLayoutVars>
      </dgm:prSet>
      <dgm:spPr/>
    </dgm:pt>
    <dgm:pt modelId="{09759985-3A8D-47E0-AA2F-D92FA8974BE3}" type="pres">
      <dgm:prSet presAssocID="{34A87505-44B1-4D1E-8447-391A8709FA70}" presName="node" presStyleLbl="node1" presStyleIdx="0" presStyleCnt="5">
        <dgm:presLayoutVars>
          <dgm:bulletEnabled val="1"/>
        </dgm:presLayoutVars>
      </dgm:prSet>
      <dgm:spPr/>
    </dgm:pt>
    <dgm:pt modelId="{DF936FDF-0997-457A-8896-E02A8837F94C}" type="pres">
      <dgm:prSet presAssocID="{6A4D9D18-58A8-4E75-9863-09F0E48D000E}" presName="sibTrans" presStyleCnt="0"/>
      <dgm:spPr/>
    </dgm:pt>
    <dgm:pt modelId="{DEE6E2FF-16E1-4873-AFD2-E6449D03089A}" type="pres">
      <dgm:prSet presAssocID="{0D795201-359D-4AEE-A616-34CF2645BB77}" presName="node" presStyleLbl="node1" presStyleIdx="1" presStyleCnt="5">
        <dgm:presLayoutVars>
          <dgm:bulletEnabled val="1"/>
        </dgm:presLayoutVars>
      </dgm:prSet>
      <dgm:spPr/>
    </dgm:pt>
    <dgm:pt modelId="{6395C5E7-20D2-4666-B8B3-24B804C24BD7}" type="pres">
      <dgm:prSet presAssocID="{ADDA809E-FC10-4331-AEE3-E77EC52D1844}" presName="sibTrans" presStyleCnt="0"/>
      <dgm:spPr/>
    </dgm:pt>
    <dgm:pt modelId="{C066949C-A6EA-4F4C-B8FA-C32FC7280783}" type="pres">
      <dgm:prSet presAssocID="{DF2F19BA-BE1C-42A3-8325-C5FB5EA43812}" presName="node" presStyleLbl="node1" presStyleIdx="2" presStyleCnt="5">
        <dgm:presLayoutVars>
          <dgm:bulletEnabled val="1"/>
        </dgm:presLayoutVars>
      </dgm:prSet>
      <dgm:spPr/>
    </dgm:pt>
    <dgm:pt modelId="{BB98C17A-E84C-4BD6-A719-97F991DD32D2}" type="pres">
      <dgm:prSet presAssocID="{1BF908BE-DAC0-48C4-8F3C-1C8CE10BF6E8}" presName="sibTrans" presStyleCnt="0"/>
      <dgm:spPr/>
    </dgm:pt>
    <dgm:pt modelId="{E971C4D9-DF8E-42C2-AB7A-85F3F603E219}" type="pres">
      <dgm:prSet presAssocID="{C2D8B0E4-FF96-4A54-8C60-0E7CE1F0390C}" presName="node" presStyleLbl="node1" presStyleIdx="3" presStyleCnt="5">
        <dgm:presLayoutVars>
          <dgm:bulletEnabled val="1"/>
        </dgm:presLayoutVars>
      </dgm:prSet>
      <dgm:spPr/>
    </dgm:pt>
    <dgm:pt modelId="{B28441EF-3970-4AD3-92BD-AA52F13C3BB5}" type="pres">
      <dgm:prSet presAssocID="{1C33010F-617E-4DA0-B4C7-1CEA4450DCDB}" presName="sibTrans" presStyleCnt="0"/>
      <dgm:spPr/>
    </dgm:pt>
    <dgm:pt modelId="{29018D32-DBF9-4A26-A973-3791219CB354}" type="pres">
      <dgm:prSet presAssocID="{D01CB95B-11A1-478F-AD9F-8CDD9635F502}" presName="node" presStyleLbl="node1" presStyleIdx="4" presStyleCnt="5">
        <dgm:presLayoutVars>
          <dgm:bulletEnabled val="1"/>
        </dgm:presLayoutVars>
      </dgm:prSet>
      <dgm:spPr/>
    </dgm:pt>
  </dgm:ptLst>
  <dgm:cxnLst>
    <dgm:cxn modelId="{7F1C6809-19DF-4632-88B5-0AA1790A8761}" srcId="{D01CB95B-11A1-478F-AD9F-8CDD9635F502}" destId="{17C3CB93-562D-45D9-B9E1-6E4E91E5AA48}" srcOrd="2" destOrd="0" parTransId="{78D9A278-8FA6-4036-90A8-E4BEC71D3A47}" sibTransId="{27655BFC-3CC5-4B1E-8551-D7F9AF5883FF}"/>
    <dgm:cxn modelId="{A733D323-F880-49B6-A488-081B50C1011A}" type="presOf" srcId="{899AC396-8CE9-49C3-B861-B1DE7824A25C}" destId="{E971C4D9-DF8E-42C2-AB7A-85F3F603E219}" srcOrd="0" destOrd="1" presId="urn:microsoft.com/office/officeart/2005/8/layout/default"/>
    <dgm:cxn modelId="{E94EE529-2B2C-4189-812A-F24BDB410271}" srcId="{A7C97878-84BA-4107-AECE-6FAF8D298B60}" destId="{D01CB95B-11A1-478F-AD9F-8CDD9635F502}" srcOrd="4" destOrd="0" parTransId="{F26EB2CA-6137-4235-BE52-235EF2071685}" sibTransId="{B9D125F5-6118-4F7E-95B8-EDAD6257EBFD}"/>
    <dgm:cxn modelId="{E1E0BB35-C709-4688-B43A-D2A1D9D50B50}" srcId="{D01CB95B-11A1-478F-AD9F-8CDD9635F502}" destId="{DCEDEF16-E159-460D-B45F-7523F2B293D6}" srcOrd="1" destOrd="0" parTransId="{22F258D5-20AB-4340-A0DD-09BAD194B5EB}" sibTransId="{4070574C-F2AA-4FC7-9D8C-19571C1F9FAE}"/>
    <dgm:cxn modelId="{12128238-258C-4E19-B647-32D4A9763D25}" srcId="{DF2F19BA-BE1C-42A3-8325-C5FB5EA43812}" destId="{EE070870-5957-431B-A58F-F3A5A6C035A5}" srcOrd="0" destOrd="0" parTransId="{9A0FB62B-084B-4462-AEB7-B658371B374D}" sibTransId="{F7325148-F15C-4419-934B-FFE5AC304A81}"/>
    <dgm:cxn modelId="{7CA9DB40-6D06-472A-B655-2DBFA632A61F}" srcId="{C2D8B0E4-FF96-4A54-8C60-0E7CE1F0390C}" destId="{8F4EA182-97A0-4CB8-82FF-EA003F8672AF}" srcOrd="1" destOrd="0" parTransId="{4A858A3E-A319-4EED-AB5C-679B062E0FD2}" sibTransId="{6510332C-B8CD-47C5-9C30-25532F98301A}"/>
    <dgm:cxn modelId="{59656B64-F852-4AF1-BF23-BD82C006EFDE}" srcId="{C2D8B0E4-FF96-4A54-8C60-0E7CE1F0390C}" destId="{899AC396-8CE9-49C3-B861-B1DE7824A25C}" srcOrd="0" destOrd="0" parTransId="{D6E3E42C-B391-486E-924B-FB23189E651C}" sibTransId="{7F80FF09-C941-452D-BC5D-B6F45184C938}"/>
    <dgm:cxn modelId="{A1E9564D-92E8-4076-B2CF-FEF9032A9BE6}" srcId="{D01CB95B-11A1-478F-AD9F-8CDD9635F502}" destId="{D69E5813-2675-4782-81DF-013E9FDB8368}" srcOrd="0" destOrd="0" parTransId="{CB457DAD-2680-4A4A-9AEC-34C1D292616A}" sibTransId="{75B4B14F-8628-4AE1-A5FC-27038E5EAA9A}"/>
    <dgm:cxn modelId="{68BC417C-D09D-4662-AC8C-297707B76274}" srcId="{A7C97878-84BA-4107-AECE-6FAF8D298B60}" destId="{0D795201-359D-4AEE-A616-34CF2645BB77}" srcOrd="1" destOrd="0" parTransId="{212645AF-6F1D-4A50-BBCC-10C0F2F57651}" sibTransId="{ADDA809E-FC10-4331-AEE3-E77EC52D1844}"/>
    <dgm:cxn modelId="{5117B37E-592B-4BB5-9D67-44C786A4A31F}" srcId="{A7C97878-84BA-4107-AECE-6FAF8D298B60}" destId="{34A87505-44B1-4D1E-8447-391A8709FA70}" srcOrd="0" destOrd="0" parTransId="{505A7405-D372-4B4F-915E-EBD44C7EAB78}" sibTransId="{6A4D9D18-58A8-4E75-9863-09F0E48D000E}"/>
    <dgm:cxn modelId="{2D55178B-396B-4C49-8D7C-2A2BAF7B7322}" type="presOf" srcId="{D69E5813-2675-4782-81DF-013E9FDB8368}" destId="{29018D32-DBF9-4A26-A973-3791219CB354}" srcOrd="0" destOrd="1" presId="urn:microsoft.com/office/officeart/2005/8/layout/default"/>
    <dgm:cxn modelId="{961A519B-3475-4278-80AF-81BC2A1DB983}" type="presOf" srcId="{A7C97878-84BA-4107-AECE-6FAF8D298B60}" destId="{2E7A843A-4884-45B8-AEAB-2213AA44FA95}" srcOrd="0" destOrd="0" presId="urn:microsoft.com/office/officeart/2005/8/layout/default"/>
    <dgm:cxn modelId="{9AE531A6-A8BA-4B25-BA3D-FC203A3509C6}" srcId="{DF2F19BA-BE1C-42A3-8325-C5FB5EA43812}" destId="{FB047645-A002-4484-8818-C1328CC1909C}" srcOrd="1" destOrd="0" parTransId="{91383F07-1B7B-45ED-967E-3C90CFA2C912}" sibTransId="{DDB41CAF-C956-4F02-97AB-43EF32DA8914}"/>
    <dgm:cxn modelId="{1F35B5AE-F56B-42B3-B3A3-D413757E4838}" srcId="{A7C97878-84BA-4107-AECE-6FAF8D298B60}" destId="{C2D8B0E4-FF96-4A54-8C60-0E7CE1F0390C}" srcOrd="3" destOrd="0" parTransId="{6973973E-2CA9-4022-BEF2-CDA008B459F8}" sibTransId="{1C33010F-617E-4DA0-B4C7-1CEA4450DCDB}"/>
    <dgm:cxn modelId="{5E5B0EAF-B53C-481F-AAA7-932C49AA0B3C}" srcId="{A7C97878-84BA-4107-AECE-6FAF8D298B60}" destId="{DF2F19BA-BE1C-42A3-8325-C5FB5EA43812}" srcOrd="2" destOrd="0" parTransId="{6B819CA3-8E99-4DFD-AA71-DF662474DCF4}" sibTransId="{1BF908BE-DAC0-48C4-8F3C-1C8CE10BF6E8}"/>
    <dgm:cxn modelId="{C51E0BC5-E256-4798-93E6-0A8CE8A7ABC4}" type="presOf" srcId="{EE070870-5957-431B-A58F-F3A5A6C035A5}" destId="{C066949C-A6EA-4F4C-B8FA-C32FC7280783}" srcOrd="0" destOrd="1" presId="urn:microsoft.com/office/officeart/2005/8/layout/default"/>
    <dgm:cxn modelId="{D11FB8C8-1E37-4123-9903-060ADB0041A0}" type="presOf" srcId="{0D795201-359D-4AEE-A616-34CF2645BB77}" destId="{DEE6E2FF-16E1-4873-AFD2-E6449D03089A}" srcOrd="0" destOrd="0" presId="urn:microsoft.com/office/officeart/2005/8/layout/default"/>
    <dgm:cxn modelId="{7EE2E3D9-85F6-4805-A166-B6489B1F8F0F}" type="presOf" srcId="{C2D8B0E4-FF96-4A54-8C60-0E7CE1F0390C}" destId="{E971C4D9-DF8E-42C2-AB7A-85F3F603E219}" srcOrd="0" destOrd="0" presId="urn:microsoft.com/office/officeart/2005/8/layout/default"/>
    <dgm:cxn modelId="{F8154AE2-46CD-46E7-9796-56652F7AC126}" type="presOf" srcId="{DCEDEF16-E159-460D-B45F-7523F2B293D6}" destId="{29018D32-DBF9-4A26-A973-3791219CB354}" srcOrd="0" destOrd="2" presId="urn:microsoft.com/office/officeart/2005/8/layout/default"/>
    <dgm:cxn modelId="{3F1BECE9-CE86-4522-966B-824E97C15E64}" type="presOf" srcId="{8F4EA182-97A0-4CB8-82FF-EA003F8672AF}" destId="{E971C4D9-DF8E-42C2-AB7A-85F3F603E219}" srcOrd="0" destOrd="2" presId="urn:microsoft.com/office/officeart/2005/8/layout/default"/>
    <dgm:cxn modelId="{7E8D9DF2-AE01-4B52-8379-3E6B13B485EC}" type="presOf" srcId="{FB047645-A002-4484-8818-C1328CC1909C}" destId="{C066949C-A6EA-4F4C-B8FA-C32FC7280783}" srcOrd="0" destOrd="2" presId="urn:microsoft.com/office/officeart/2005/8/layout/default"/>
    <dgm:cxn modelId="{001AE1F3-4A63-495F-BBD5-5C9B807E5933}" type="presOf" srcId="{D01CB95B-11A1-478F-AD9F-8CDD9635F502}" destId="{29018D32-DBF9-4A26-A973-3791219CB354}" srcOrd="0" destOrd="0" presId="urn:microsoft.com/office/officeart/2005/8/layout/default"/>
    <dgm:cxn modelId="{3B38AFFA-B24F-49F4-9E05-CB11BC71037D}" type="presOf" srcId="{17C3CB93-562D-45D9-B9E1-6E4E91E5AA48}" destId="{29018D32-DBF9-4A26-A973-3791219CB354}" srcOrd="0" destOrd="3" presId="urn:microsoft.com/office/officeart/2005/8/layout/default"/>
    <dgm:cxn modelId="{6B21D7FA-FB21-495F-9F18-3C1297FB4293}" type="presOf" srcId="{DF2F19BA-BE1C-42A3-8325-C5FB5EA43812}" destId="{C066949C-A6EA-4F4C-B8FA-C32FC7280783}" srcOrd="0" destOrd="0" presId="urn:microsoft.com/office/officeart/2005/8/layout/default"/>
    <dgm:cxn modelId="{9DF2FAFF-4F93-49D3-A603-D289222FF325}" type="presOf" srcId="{34A87505-44B1-4D1E-8447-391A8709FA70}" destId="{09759985-3A8D-47E0-AA2F-D92FA8974BE3}" srcOrd="0" destOrd="0" presId="urn:microsoft.com/office/officeart/2005/8/layout/default"/>
    <dgm:cxn modelId="{514359E9-3252-4A60-B861-0618752A9D22}" type="presParOf" srcId="{2E7A843A-4884-45B8-AEAB-2213AA44FA95}" destId="{09759985-3A8D-47E0-AA2F-D92FA8974BE3}" srcOrd="0" destOrd="0" presId="urn:microsoft.com/office/officeart/2005/8/layout/default"/>
    <dgm:cxn modelId="{AB0195B3-34B5-42FD-87DF-21AC3ABFDDEA}" type="presParOf" srcId="{2E7A843A-4884-45B8-AEAB-2213AA44FA95}" destId="{DF936FDF-0997-457A-8896-E02A8837F94C}" srcOrd="1" destOrd="0" presId="urn:microsoft.com/office/officeart/2005/8/layout/default"/>
    <dgm:cxn modelId="{3195890C-1FCA-4ECF-9F83-AFB626C0D61F}" type="presParOf" srcId="{2E7A843A-4884-45B8-AEAB-2213AA44FA95}" destId="{DEE6E2FF-16E1-4873-AFD2-E6449D03089A}" srcOrd="2" destOrd="0" presId="urn:microsoft.com/office/officeart/2005/8/layout/default"/>
    <dgm:cxn modelId="{793A3CB7-09AD-4646-BB69-DE7D0D9F5C30}" type="presParOf" srcId="{2E7A843A-4884-45B8-AEAB-2213AA44FA95}" destId="{6395C5E7-20D2-4666-B8B3-24B804C24BD7}" srcOrd="3" destOrd="0" presId="urn:microsoft.com/office/officeart/2005/8/layout/default"/>
    <dgm:cxn modelId="{A9D05716-8EED-4345-8334-ECDD72524FB5}" type="presParOf" srcId="{2E7A843A-4884-45B8-AEAB-2213AA44FA95}" destId="{C066949C-A6EA-4F4C-B8FA-C32FC7280783}" srcOrd="4" destOrd="0" presId="urn:microsoft.com/office/officeart/2005/8/layout/default"/>
    <dgm:cxn modelId="{8058F483-CC56-4531-B9B8-8B57BF5C1AE6}" type="presParOf" srcId="{2E7A843A-4884-45B8-AEAB-2213AA44FA95}" destId="{BB98C17A-E84C-4BD6-A719-97F991DD32D2}" srcOrd="5" destOrd="0" presId="urn:microsoft.com/office/officeart/2005/8/layout/default"/>
    <dgm:cxn modelId="{C337D5EA-3033-4A7E-BFBE-5ADC69A7D073}" type="presParOf" srcId="{2E7A843A-4884-45B8-AEAB-2213AA44FA95}" destId="{E971C4D9-DF8E-42C2-AB7A-85F3F603E219}" srcOrd="6" destOrd="0" presId="urn:microsoft.com/office/officeart/2005/8/layout/default"/>
    <dgm:cxn modelId="{D2A06C0C-F4FB-48B5-8583-ED1E45BBDFCF}" type="presParOf" srcId="{2E7A843A-4884-45B8-AEAB-2213AA44FA95}" destId="{B28441EF-3970-4AD3-92BD-AA52F13C3BB5}" srcOrd="7" destOrd="0" presId="urn:microsoft.com/office/officeart/2005/8/layout/default"/>
    <dgm:cxn modelId="{1AA8586B-2391-48F5-A539-8DC89A7AE00D}" type="presParOf" srcId="{2E7A843A-4884-45B8-AEAB-2213AA44FA95}" destId="{29018D32-DBF9-4A26-A973-3791219CB35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F2DB2-8820-C44F-82E7-5273532D3DB5}">
      <dsp:nvSpPr>
        <dsp:cNvPr id="0" name=""/>
        <dsp:cNvSpPr/>
      </dsp:nvSpPr>
      <dsp:spPr>
        <a:xfrm>
          <a:off x="0" y="0"/>
          <a:ext cx="1019556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D8E50-C574-FF48-AB78-E0E7D761A509}">
      <dsp:nvSpPr>
        <dsp:cNvPr id="0" name=""/>
        <dsp:cNvSpPr/>
      </dsp:nvSpPr>
      <dsp:spPr>
        <a:xfrm>
          <a:off x="0" y="0"/>
          <a:ext cx="10195560" cy="2423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Biochar is a super charcoal made by heating any biomass – for example, corncob, husk or stalk, potato or soy hay, rice or wheat straw – without oxygen. All of the cellulose, lignin and other, non-carbon materials gasify and are burned away(</a:t>
          </a:r>
          <a:r>
            <a:rPr lang="en-US" sz="1800" kern="1200" err="1"/>
            <a:t>pylorysis</a:t>
          </a:r>
          <a:r>
            <a:rPr lang="en-US" sz="1800" kern="1200"/>
            <a:t>) . What remains is pure carbon – 40% of the carbon originally contained in the biomass.</a:t>
          </a:r>
        </a:p>
      </dsp:txBody>
      <dsp:txXfrm>
        <a:off x="0" y="0"/>
        <a:ext cx="10195560" cy="2423159"/>
      </dsp:txXfrm>
    </dsp:sp>
    <dsp:sp modelId="{DDC59585-1D7C-8041-9B32-F58D90BAFD7E}">
      <dsp:nvSpPr>
        <dsp:cNvPr id="0" name=""/>
        <dsp:cNvSpPr/>
      </dsp:nvSpPr>
      <dsp:spPr>
        <a:xfrm>
          <a:off x="0" y="2423159"/>
          <a:ext cx="1019556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9CCA51-06F7-9248-9F40-FB69E4BFEA97}">
      <dsp:nvSpPr>
        <dsp:cNvPr id="0" name=""/>
        <dsp:cNvSpPr/>
      </dsp:nvSpPr>
      <dsp:spPr>
        <a:xfrm>
          <a:off x="0" y="2423159"/>
          <a:ext cx="10195560" cy="2423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It is highly effective in removing organic and inorganic pollutants due to its unique properties, including large surface area, varied pore size distribution, surface functional groups, and cation/anion exchange capacity. These properties are influenced by the nature of the feedstock and the preparation method, such as pyrolysis. High-temperature pyrolysis typically produces hydrophobic </a:t>
          </a:r>
          <a:r>
            <a:rPr lang="en-US" sz="1800" kern="1200" err="1"/>
            <a:t>biochars</a:t>
          </a:r>
          <a:r>
            <a:rPr lang="en-US" sz="1800" kern="1200"/>
            <a:t> with higher surface area and micropore volume, making them ideal for organic pollutant adsorption. Conversely, low-temperature pyrolysis yields </a:t>
          </a:r>
          <a:r>
            <a:rPr lang="en-US" sz="1800" kern="1200" err="1"/>
            <a:t>biochars</a:t>
          </a:r>
          <a:r>
            <a:rPr lang="en-US" sz="1800" kern="1200"/>
            <a:t> with smaller pore sizes, lower surface area, and higher oxygen-containing functional groups, better suited for inorganic contaminants. The enhanced characteristics of biochar, such as its stable structure, rich carbon content, and adsorption capacity, make it an efficient material for removing heavy metals, dyes, and even pathogens from wastewater.</a:t>
          </a:r>
        </a:p>
      </dsp:txBody>
      <dsp:txXfrm>
        <a:off x="0" y="2423159"/>
        <a:ext cx="10195560" cy="2423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59985-3A8D-47E0-AA2F-D92FA8974BE3}">
      <dsp:nvSpPr>
        <dsp:cNvPr id="0" name=""/>
        <dsp:cNvSpPr/>
      </dsp:nvSpPr>
      <dsp:spPr>
        <a:xfrm>
          <a:off x="0" y="352186"/>
          <a:ext cx="3186112" cy="1911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Since the dataset involves </a:t>
          </a:r>
          <a:r>
            <a:rPr lang="en-US" sz="1600" b="1" i="0" kern="1200"/>
            <a:t>scientific and practical evaluation of pollutant removal efficiency</a:t>
          </a:r>
          <a:r>
            <a:rPr lang="en-US" sz="1600" b="0" i="0" kern="1200"/>
            <a:t>:</a:t>
          </a:r>
          <a:endParaRPr lang="en-US" sz="1600" kern="1200"/>
        </a:p>
      </dsp:txBody>
      <dsp:txXfrm>
        <a:off x="0" y="352186"/>
        <a:ext cx="3186112" cy="1911667"/>
      </dsp:txXfrm>
    </dsp:sp>
    <dsp:sp modelId="{DEE6E2FF-16E1-4873-AFD2-E6449D03089A}">
      <dsp:nvSpPr>
        <dsp:cNvPr id="0" name=""/>
        <dsp:cNvSpPr/>
      </dsp:nvSpPr>
      <dsp:spPr>
        <a:xfrm>
          <a:off x="3504723" y="352186"/>
          <a:ext cx="3186112" cy="1911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Use </a:t>
          </a:r>
          <a:r>
            <a:rPr lang="en-US" sz="1600" b="1" i="0" kern="1200"/>
            <a:t>RMSE</a:t>
          </a:r>
          <a:r>
            <a:rPr lang="en-US" sz="1600" b="0" i="0" kern="1200"/>
            <a:t> as the primary metric because it reflects the magnitude of prediction error in the same units as the target variable, which is critical for interpreting pollutant removal in mg/g.</a:t>
          </a:r>
          <a:endParaRPr lang="en-US" sz="1600" kern="1200"/>
        </a:p>
      </dsp:txBody>
      <dsp:txXfrm>
        <a:off x="3504723" y="352186"/>
        <a:ext cx="3186112" cy="1911667"/>
      </dsp:txXfrm>
    </dsp:sp>
    <dsp:sp modelId="{C066949C-A6EA-4F4C-B8FA-C32FC7280783}">
      <dsp:nvSpPr>
        <dsp:cNvPr id="0" name=""/>
        <dsp:cNvSpPr/>
      </dsp:nvSpPr>
      <dsp:spPr>
        <a:xfrm>
          <a:off x="7009447" y="352186"/>
          <a:ext cx="3186112" cy="1911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Untuned:</a:t>
          </a:r>
        </a:p>
        <a:p>
          <a:pPr marL="114300" lvl="1" indent="-114300" algn="l" defTabSz="533400">
            <a:lnSpc>
              <a:spcPct val="90000"/>
            </a:lnSpc>
            <a:spcBef>
              <a:spcPct val="0"/>
            </a:spcBef>
            <a:spcAft>
              <a:spcPct val="15000"/>
            </a:spcAft>
            <a:buChar char="•"/>
          </a:pPr>
          <a:r>
            <a:rPr lang="en-US" sz="1200" b="1" i="0" kern="1200"/>
            <a:t>Best Untuned Model</a:t>
          </a:r>
          <a:r>
            <a:rPr lang="en-US" sz="1200" b="0" i="0" kern="1200"/>
            <a:t>: </a:t>
          </a:r>
          <a:r>
            <a:rPr lang="en-US" sz="1200" b="1" i="0" kern="1200"/>
            <a:t>XGBoost</a:t>
          </a:r>
          <a:r>
            <a:rPr lang="en-US" sz="1200" b="0" i="0" kern="1200"/>
            <a:t> with the lowest RMSE (55.03).</a:t>
          </a:r>
          <a:endParaRPr lang="en-US" sz="1200" kern="1200"/>
        </a:p>
        <a:p>
          <a:pPr marL="114300" lvl="1" indent="-114300" algn="l" defTabSz="533400">
            <a:lnSpc>
              <a:spcPct val="90000"/>
            </a:lnSpc>
            <a:spcBef>
              <a:spcPct val="0"/>
            </a:spcBef>
            <a:spcAft>
              <a:spcPct val="15000"/>
            </a:spcAft>
            <a:buChar char="•"/>
          </a:pPr>
          <a:r>
            <a:rPr lang="en-US" sz="1200" b="1" i="0" kern="1200"/>
            <a:t>Worst Untuned Model</a:t>
          </a:r>
          <a:r>
            <a:rPr lang="en-US" sz="1200" b="0" i="0" kern="1200"/>
            <a:t>: </a:t>
          </a:r>
          <a:r>
            <a:rPr lang="en-US" sz="1200" b="1" i="0" kern="1200"/>
            <a:t>Decision Tree</a:t>
          </a:r>
          <a:r>
            <a:rPr lang="en-US" sz="1200" b="0" i="0" kern="1200"/>
            <a:t> with the highest RMSE (67.72).</a:t>
          </a:r>
          <a:endParaRPr lang="en-US" sz="1200" kern="1200"/>
        </a:p>
      </dsp:txBody>
      <dsp:txXfrm>
        <a:off x="7009447" y="352186"/>
        <a:ext cx="3186112" cy="1911667"/>
      </dsp:txXfrm>
    </dsp:sp>
    <dsp:sp modelId="{E971C4D9-DF8E-42C2-AB7A-85F3F603E219}">
      <dsp:nvSpPr>
        <dsp:cNvPr id="0" name=""/>
        <dsp:cNvSpPr/>
      </dsp:nvSpPr>
      <dsp:spPr>
        <a:xfrm>
          <a:off x="1752361" y="2582465"/>
          <a:ext cx="3186112" cy="1911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Tuned: </a:t>
          </a:r>
        </a:p>
        <a:p>
          <a:pPr marL="114300" lvl="1" indent="-114300" algn="l" defTabSz="533400">
            <a:lnSpc>
              <a:spcPct val="90000"/>
            </a:lnSpc>
            <a:spcBef>
              <a:spcPct val="0"/>
            </a:spcBef>
            <a:spcAft>
              <a:spcPct val="15000"/>
            </a:spcAft>
            <a:buChar char="•"/>
          </a:pPr>
          <a:r>
            <a:rPr lang="en-US" sz="1200" b="1" i="0" kern="1200"/>
            <a:t>Best Tuned Model</a:t>
          </a:r>
          <a:r>
            <a:rPr lang="en-US" sz="1200" b="0" i="0" kern="1200"/>
            <a:t>: </a:t>
          </a:r>
          <a:r>
            <a:rPr lang="en-US" sz="1200" b="1" i="0" kern="1200"/>
            <a:t>Random Forest</a:t>
          </a:r>
          <a:r>
            <a:rPr lang="en-US" sz="1200" b="0" i="0" kern="1200"/>
            <a:t> with the lowest RMSE (53.81). Tuning improved its performance significantly, making it more accurate than XGBoost.</a:t>
          </a:r>
          <a:endParaRPr lang="en-US" sz="1200" kern="1200"/>
        </a:p>
        <a:p>
          <a:pPr marL="114300" lvl="1" indent="-114300" algn="l" defTabSz="533400">
            <a:lnSpc>
              <a:spcPct val="90000"/>
            </a:lnSpc>
            <a:spcBef>
              <a:spcPct val="0"/>
            </a:spcBef>
            <a:spcAft>
              <a:spcPct val="15000"/>
            </a:spcAft>
            <a:buChar char="•"/>
          </a:pPr>
          <a:r>
            <a:rPr lang="en-US" sz="1200" b="1" i="0" kern="1200"/>
            <a:t>Worst Tuned Model</a:t>
          </a:r>
          <a:r>
            <a:rPr lang="en-US" sz="1200" b="0" i="0" kern="1200"/>
            <a:t>: </a:t>
          </a:r>
          <a:r>
            <a:rPr lang="en-US" sz="1200" b="1" i="0" kern="1200"/>
            <a:t>Decision Tree</a:t>
          </a:r>
          <a:r>
            <a:rPr lang="en-US" sz="1200" b="0" i="0" kern="1200"/>
            <a:t>, with an RMSE of 65.75 despite slight improvement from tuning.</a:t>
          </a:r>
          <a:endParaRPr lang="en-US" sz="1200" kern="1200"/>
        </a:p>
      </dsp:txBody>
      <dsp:txXfrm>
        <a:off x="1752361" y="2582465"/>
        <a:ext cx="3186112" cy="1911667"/>
      </dsp:txXfrm>
    </dsp:sp>
    <dsp:sp modelId="{29018D32-DBF9-4A26-A973-3791219CB354}">
      <dsp:nvSpPr>
        <dsp:cNvPr id="0" name=""/>
        <dsp:cNvSpPr/>
      </dsp:nvSpPr>
      <dsp:spPr>
        <a:xfrm>
          <a:off x="5257085" y="2582465"/>
          <a:ext cx="3186112" cy="191166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K fold: </a:t>
          </a:r>
        </a:p>
        <a:p>
          <a:pPr marL="114300" lvl="1" indent="-114300" algn="l" defTabSz="533400">
            <a:lnSpc>
              <a:spcPct val="90000"/>
            </a:lnSpc>
            <a:spcBef>
              <a:spcPct val="0"/>
            </a:spcBef>
            <a:spcAft>
              <a:spcPct val="15000"/>
            </a:spcAft>
            <a:buChar char="•"/>
          </a:pPr>
          <a:r>
            <a:rPr lang="en-US" sz="1200" b="1" i="0" kern="1200"/>
            <a:t>Best Model with </a:t>
          </a:r>
          <a:r>
            <a:rPr lang="en-US" sz="1200" b="1" kern="1200"/>
            <a:t>K</a:t>
          </a:r>
          <a:r>
            <a:rPr lang="en-US" sz="1200" b="1" i="0" kern="1200"/>
            <a:t> fold</a:t>
          </a:r>
          <a:r>
            <a:rPr lang="en-US" sz="1200" b="0" i="0" kern="1200"/>
            <a:t>: </a:t>
          </a:r>
          <a:r>
            <a:rPr lang="en-US" sz="1200" b="1" i="0" kern="1200"/>
            <a:t>XGBoost</a:t>
          </a:r>
          <a:r>
            <a:rPr lang="en-US" sz="1200" b="0" i="0" kern="1200"/>
            <a:t> achieves the lowest RMSE (47.78), demonstrating the best predictive accuracy when validated robustly.</a:t>
          </a:r>
          <a:endParaRPr lang="en-US" sz="1200" kern="1200"/>
        </a:p>
        <a:p>
          <a:pPr marL="114300" lvl="1" indent="-114300" algn="l" defTabSz="533400">
            <a:lnSpc>
              <a:spcPct val="90000"/>
            </a:lnSpc>
            <a:spcBef>
              <a:spcPct val="0"/>
            </a:spcBef>
            <a:spcAft>
              <a:spcPct val="15000"/>
            </a:spcAft>
            <a:buChar char="•"/>
          </a:pPr>
          <a:r>
            <a:rPr lang="en-US" sz="1200" b="1" i="0" kern="1200"/>
            <a:t>Second-Best Model</a:t>
          </a:r>
          <a:r>
            <a:rPr lang="en-US" sz="1200" b="0" i="0" kern="1200"/>
            <a:t>: </a:t>
          </a:r>
          <a:r>
            <a:rPr lang="en-US" sz="1200" b="1" i="0" kern="1200"/>
            <a:t>Random Forest</a:t>
          </a:r>
          <a:r>
            <a:rPr lang="en-US" sz="1200" b="0" i="0" kern="1200"/>
            <a:t>, with a slightly higher RMSE (48.79).</a:t>
          </a:r>
          <a:endParaRPr lang="en-US" sz="1200" kern="1200"/>
        </a:p>
        <a:p>
          <a:pPr marL="114300" lvl="1" indent="-114300" algn="l" defTabSz="533400">
            <a:lnSpc>
              <a:spcPct val="90000"/>
            </a:lnSpc>
            <a:spcBef>
              <a:spcPct val="0"/>
            </a:spcBef>
            <a:spcAft>
              <a:spcPct val="15000"/>
            </a:spcAft>
            <a:buChar char="•"/>
          </a:pPr>
          <a:r>
            <a:rPr lang="en-US" sz="1200" b="1" i="0" kern="1200"/>
            <a:t>Worst Model with K fold</a:t>
          </a:r>
          <a:r>
            <a:rPr lang="en-US" sz="1200" b="0" i="0" kern="1200"/>
            <a:t>: </a:t>
          </a:r>
          <a:r>
            <a:rPr lang="en-US" sz="1200" b="1" i="0" kern="1200"/>
            <a:t>Gradient Boosting</a:t>
          </a:r>
          <a:r>
            <a:rPr lang="en-US" sz="1200" b="0" i="0" kern="1200"/>
            <a:t> with the highest RMSE (53.27).</a:t>
          </a:r>
          <a:endParaRPr lang="en-US" sz="1200" kern="1200"/>
        </a:p>
      </dsp:txBody>
      <dsp:txXfrm>
        <a:off x="5257085" y="2582465"/>
        <a:ext cx="3186112" cy="19116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BD2-4D8D-4C7C-9FC3-7949CD64F1DB}"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F85EE-B8C7-4022-BB9B-12295E0AB03A}" type="slidenum">
              <a:rPr lang="en-US" smtClean="0"/>
              <a:t>‹#›</a:t>
            </a:fld>
            <a:endParaRPr lang="en-US"/>
          </a:p>
        </p:txBody>
      </p:sp>
    </p:spTree>
    <p:extLst>
      <p:ext uri="{BB962C8B-B14F-4D97-AF65-F5344CB8AC3E}">
        <p14:creationId xmlns:p14="http://schemas.microsoft.com/office/powerpoint/2010/main" val="297235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1F85EE-B8C7-4022-BB9B-12295E0AB03A}" type="slidenum">
              <a:rPr lang="en-US" smtClean="0"/>
              <a:t>1</a:t>
            </a:fld>
            <a:endParaRPr lang="en-US"/>
          </a:p>
        </p:txBody>
      </p:sp>
    </p:spTree>
    <p:extLst>
      <p:ext uri="{BB962C8B-B14F-4D97-AF65-F5344CB8AC3E}">
        <p14:creationId xmlns:p14="http://schemas.microsoft.com/office/powerpoint/2010/main" val="20182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31F85EE-B8C7-4022-BB9B-12295E0AB03A}" type="slidenum">
              <a:rPr lang="en-US" smtClean="0"/>
              <a:t>15</a:t>
            </a:fld>
            <a:endParaRPr lang="en-US"/>
          </a:p>
        </p:txBody>
      </p:sp>
    </p:spTree>
    <p:extLst>
      <p:ext uri="{BB962C8B-B14F-4D97-AF65-F5344CB8AC3E}">
        <p14:creationId xmlns:p14="http://schemas.microsoft.com/office/powerpoint/2010/main" val="1704346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84161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a:prstGeom prst="rect">
            <a:avLst/>
          </a:prstGeo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pic>
        <p:nvPicPr>
          <p:cNvPr id="11" name="Picture 10" descr="A red sign with white text&#10;&#10;Description automatically generated with medium confidence">
            <a:extLst>
              <a:ext uri="{FF2B5EF4-FFF2-40B4-BE49-F238E27FC236}">
                <a16:creationId xmlns:a16="http://schemas.microsoft.com/office/drawing/2014/main" id="{BC34F553-55EA-4369-B68E-EE41D42548F6}"/>
              </a:ext>
            </a:extLst>
          </p:cNvPr>
          <p:cNvPicPr>
            <a:picLocks noChangeAspect="1"/>
          </p:cNvPicPr>
          <p:nvPr userDrawn="1"/>
        </p:nvPicPr>
        <p:blipFill>
          <a:blip r:embed="rId2"/>
          <a:stretch>
            <a:fillRect/>
          </a:stretch>
        </p:blipFill>
        <p:spPr>
          <a:xfrm>
            <a:off x="0" y="0"/>
            <a:ext cx="4090771" cy="1042506"/>
          </a:xfrm>
          <a:prstGeom prst="rect">
            <a:avLst/>
          </a:prstGeom>
        </p:spPr>
      </p:pic>
      <p:sp>
        <p:nvSpPr>
          <p:cNvPr id="12" name="Rectangle 11">
            <a:extLst>
              <a:ext uri="{FF2B5EF4-FFF2-40B4-BE49-F238E27FC236}">
                <a16:creationId xmlns:a16="http://schemas.microsoft.com/office/drawing/2014/main" id="{829F3D58-D86E-4144-A128-24EFB891083E}"/>
              </a:ext>
            </a:extLst>
          </p:cNvPr>
          <p:cNvSpPr/>
          <p:nvPr userDrawn="1"/>
        </p:nvSpPr>
        <p:spPr>
          <a:xfrm>
            <a:off x="4090771" y="0"/>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568" y="1163788"/>
            <a:ext cx="101955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EA0444F7-538A-4798-8CDE-AFD424AF3090}"/>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47518E5A-9DA6-4D2C-A601-0F0F61CF6974}"/>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a:t>Enter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nserte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3994" y="1161288"/>
            <a:ext cx="347472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51E21E41-8BF0-41C9-ACD8-CA6419F77FB4}"/>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ABE1F361-C5EB-49C9-93AD-4517D86991C3}"/>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a:t>Enter title here</a:t>
            </a:r>
          </a:p>
        </p:txBody>
      </p:sp>
      <p:sp>
        <p:nvSpPr>
          <p:cNvPr id="17" name="Picture Placeholder 16">
            <a:extLst>
              <a:ext uri="{FF2B5EF4-FFF2-40B4-BE49-F238E27FC236}">
                <a16:creationId xmlns:a16="http://schemas.microsoft.com/office/drawing/2014/main" id="{29889E13-2DF0-404F-AB5B-7D9E9A809394}"/>
              </a:ext>
            </a:extLst>
          </p:cNvPr>
          <p:cNvSpPr>
            <a:spLocks noGrp="1"/>
          </p:cNvSpPr>
          <p:nvPr>
            <p:ph type="pic" sz="quarter" idx="11"/>
          </p:nvPr>
        </p:nvSpPr>
        <p:spPr>
          <a:xfrm>
            <a:off x="4520046" y="1162050"/>
            <a:ext cx="6705670" cy="4845050"/>
          </a:xfrm>
        </p:spPr>
        <p:txBody>
          <a:bodyPr/>
          <a:lstStyle/>
          <a:p>
            <a:r>
              <a:rPr lang="en-US"/>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7" name="Straight Connector 16">
            <a:extLst>
              <a:ext uri="{FF2B5EF4-FFF2-40B4-BE49-F238E27FC236}">
                <a16:creationId xmlns:a16="http://schemas.microsoft.com/office/drawing/2014/main" id="{EBE2B110-0E06-4FB2-A334-F0AA1DB04B6C}"/>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80325713-227A-4668-BD80-2EF04F0A41D1}"/>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a:t>Enter title here</a:t>
            </a:r>
          </a:p>
        </p:txBody>
      </p:sp>
      <p:sp>
        <p:nvSpPr>
          <p:cNvPr id="8" name="Picture Placeholder 7">
            <a:extLst>
              <a:ext uri="{FF2B5EF4-FFF2-40B4-BE49-F238E27FC236}">
                <a16:creationId xmlns:a16="http://schemas.microsoft.com/office/drawing/2014/main" id="{48FA6EC9-9A83-4730-B416-38BD5FC51EE7}"/>
              </a:ext>
            </a:extLst>
          </p:cNvPr>
          <p:cNvSpPr>
            <a:spLocks noGrp="1"/>
          </p:cNvSpPr>
          <p:nvPr>
            <p:ph type="pic" sz="quarter" idx="11"/>
          </p:nvPr>
        </p:nvSpPr>
        <p:spPr>
          <a:xfrm>
            <a:off x="520700" y="1090613"/>
            <a:ext cx="3225800" cy="4811712"/>
          </a:xfrm>
        </p:spPr>
        <p:txBody>
          <a:body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Graphic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107" y="1143000"/>
            <a:ext cx="731520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1947C6A2-E6CB-47A5-A271-10EE96FEFAC2}"/>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151A1B1-2B06-49A0-84C6-A153EFEE746B}"/>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a:t>Enter title here</a:t>
            </a:r>
          </a:p>
        </p:txBody>
      </p:sp>
      <p:sp>
        <p:nvSpPr>
          <p:cNvPr id="7" name="Picture Placeholder 6">
            <a:extLst>
              <a:ext uri="{FF2B5EF4-FFF2-40B4-BE49-F238E27FC236}">
                <a16:creationId xmlns:a16="http://schemas.microsoft.com/office/drawing/2014/main" id="{4C2F945C-2674-4148-B9E6-D293361BD28E}"/>
              </a:ext>
            </a:extLst>
          </p:cNvPr>
          <p:cNvSpPr>
            <a:spLocks noGrp="1"/>
          </p:cNvSpPr>
          <p:nvPr>
            <p:ph type="pic" sz="quarter" idx="11"/>
          </p:nvPr>
        </p:nvSpPr>
        <p:spPr>
          <a:xfrm>
            <a:off x="520999" y="1143000"/>
            <a:ext cx="3154680" cy="2286000"/>
          </a:xfrm>
        </p:spPr>
        <p:txBody>
          <a:bodyPr/>
          <a:lstStyle/>
          <a:p>
            <a:r>
              <a:rPr lang="en-US"/>
              <a:t>Click icon to add picture</a:t>
            </a:r>
          </a:p>
        </p:txBody>
      </p:sp>
      <p:sp>
        <p:nvSpPr>
          <p:cNvPr id="16" name="Picture Placeholder 6">
            <a:extLst>
              <a:ext uri="{FF2B5EF4-FFF2-40B4-BE49-F238E27FC236}">
                <a16:creationId xmlns:a16="http://schemas.microsoft.com/office/drawing/2014/main" id="{33C51787-C5B9-41F5-AB84-ED96B8869B1A}"/>
              </a:ext>
            </a:extLst>
          </p:cNvPr>
          <p:cNvSpPr>
            <a:spLocks noGrp="1"/>
          </p:cNvSpPr>
          <p:nvPr>
            <p:ph type="pic" sz="quarter" idx="12"/>
          </p:nvPr>
        </p:nvSpPr>
        <p:spPr>
          <a:xfrm>
            <a:off x="559099" y="3683000"/>
            <a:ext cx="3154680" cy="2286000"/>
          </a:xfrm>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765" y="864108"/>
            <a:ext cx="10174941"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A red sign with white text&#10;&#10;Description automatically generated with medium confidence">
            <a:extLst>
              <a:ext uri="{FF2B5EF4-FFF2-40B4-BE49-F238E27FC236}">
                <a16:creationId xmlns:a16="http://schemas.microsoft.com/office/drawing/2014/main" id="{E8D706B1-3225-4C3A-B570-BBE7AD1E3610}"/>
              </a:ext>
            </a:extLst>
          </p:cNvPr>
          <p:cNvPicPr>
            <a:picLocks noChangeAspect="1"/>
          </p:cNvPicPr>
          <p:nvPr userDrawn="1"/>
        </p:nvPicPr>
        <p:blipFill>
          <a:blip r:embed="rId7"/>
          <a:stretch>
            <a:fillRect/>
          </a:stretch>
        </p:blipFill>
        <p:spPr>
          <a:xfrm>
            <a:off x="0" y="6327506"/>
            <a:ext cx="2081646" cy="530494"/>
          </a:xfrm>
          <a:prstGeom prst="rect">
            <a:avLst/>
          </a:prstGeom>
        </p:spPr>
      </p:pic>
      <p:sp>
        <p:nvSpPr>
          <p:cNvPr id="8" name="Rectangle 7">
            <a:extLst>
              <a:ext uri="{FF2B5EF4-FFF2-40B4-BE49-F238E27FC236}">
                <a16:creationId xmlns:a16="http://schemas.microsoft.com/office/drawing/2014/main" id="{31708095-C2E4-4097-9C6E-9B6853D3CC12}"/>
              </a:ext>
            </a:extLst>
          </p:cNvPr>
          <p:cNvSpPr/>
          <p:nvPr userDrawn="1"/>
        </p:nvSpPr>
        <p:spPr>
          <a:xfrm>
            <a:off x="2081646" y="6327506"/>
            <a:ext cx="10110354" cy="530494"/>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4" r:id="rId3"/>
    <p:sldLayoutId id="2147483845" r:id="rId4"/>
    <p:sldLayoutId id="2147483848" r:id="rId5"/>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biocharapp.streamlit.app/"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C67C-AED7-4161-9FCA-CF36592E0BCC}"/>
              </a:ext>
            </a:extLst>
          </p:cNvPr>
          <p:cNvSpPr>
            <a:spLocks noGrp="1"/>
          </p:cNvSpPr>
          <p:nvPr>
            <p:ph type="ctrTitle"/>
          </p:nvPr>
        </p:nvSpPr>
        <p:spPr/>
        <p:txBody>
          <a:bodyPr>
            <a:normAutofit/>
          </a:bodyPr>
          <a:lstStyle/>
          <a:p>
            <a:r>
              <a:rPr lang="en-US" sz="4000"/>
              <a:t>Evaluating Biochar for the Removal of Pharmaceutical Pollutants from Wastewater</a:t>
            </a:r>
          </a:p>
        </p:txBody>
      </p:sp>
      <p:sp>
        <p:nvSpPr>
          <p:cNvPr id="3" name="Subtitle 2">
            <a:extLst>
              <a:ext uri="{FF2B5EF4-FFF2-40B4-BE49-F238E27FC236}">
                <a16:creationId xmlns:a16="http://schemas.microsoft.com/office/drawing/2014/main" id="{EA32D73A-A897-4632-B581-3B0F4513C20D}"/>
              </a:ext>
            </a:extLst>
          </p:cNvPr>
          <p:cNvSpPr>
            <a:spLocks noGrp="1"/>
          </p:cNvSpPr>
          <p:nvPr>
            <p:ph type="subTitle" idx="1"/>
          </p:nvPr>
        </p:nvSpPr>
        <p:spPr>
          <a:xfrm>
            <a:off x="1100015" y="4670246"/>
            <a:ext cx="7315200" cy="1238848"/>
          </a:xfrm>
        </p:spPr>
        <p:txBody>
          <a:bodyPr>
            <a:normAutofit fontScale="70000" lnSpcReduction="20000"/>
          </a:bodyPr>
          <a:lstStyle/>
          <a:p>
            <a:r>
              <a:rPr lang="en-US"/>
              <a:t>Harika </a:t>
            </a:r>
            <a:r>
              <a:rPr lang="en-US" err="1"/>
              <a:t>Vengala</a:t>
            </a:r>
          </a:p>
          <a:p>
            <a:r>
              <a:rPr lang="en-US" err="1"/>
              <a:t>Oohasripriya</a:t>
            </a:r>
            <a:r>
              <a:rPr lang="en-US"/>
              <a:t> </a:t>
            </a:r>
            <a:r>
              <a:rPr lang="en-US" err="1"/>
              <a:t>Nandipati</a:t>
            </a:r>
          </a:p>
          <a:p>
            <a:r>
              <a:rPr lang="en-US"/>
              <a:t>Tolulope </a:t>
            </a:r>
            <a:r>
              <a:rPr lang="en-US" err="1"/>
              <a:t>Okeowo</a:t>
            </a:r>
            <a:endParaRPr lang="en-US"/>
          </a:p>
          <a:p>
            <a:r>
              <a:rPr lang="en-US"/>
              <a:t>Date : 12-02-2024</a:t>
            </a:r>
          </a:p>
          <a:p>
            <a:endParaRPr lang="en-US"/>
          </a:p>
        </p:txBody>
      </p:sp>
    </p:spTree>
    <p:extLst>
      <p:ext uri="{BB962C8B-B14F-4D97-AF65-F5344CB8AC3E}">
        <p14:creationId xmlns:p14="http://schemas.microsoft.com/office/powerpoint/2010/main" val="320874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D0C7268-5267-0FDD-25D1-03048A070AAB}"/>
              </a:ext>
            </a:extLst>
          </p:cNvPr>
          <p:cNvSpPr>
            <a:spLocks noGrp="1" noChangeArrowheads="1"/>
          </p:cNvSpPr>
          <p:nvPr>
            <p:ph sz="half" idx="1"/>
          </p:nvPr>
        </p:nvSpPr>
        <p:spPr bwMode="auto">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None/>
              <a:tabLst/>
            </a:pPr>
            <a:endParaRPr lang="en-US" altLang="en-US">
              <a:solidFill>
                <a:srgbClr val="0D0D0D"/>
              </a:solidFill>
              <a:latin typeface="Corbel"/>
            </a:endParaRPr>
          </a:p>
          <a:p>
            <a:pPr marL="800100" marR="0" lvl="1" indent="-342900" defTabSz="914400" rtl="0" eaLnBrk="0" fontAlgn="base" latinLnBrk="0" hangingPunct="0">
              <a:spcBef>
                <a:spcPct val="0"/>
              </a:spcBef>
              <a:spcAft>
                <a:spcPts val="600"/>
              </a:spcAft>
              <a:buClrTx/>
              <a:buSzTx/>
              <a:buFont typeface="Arial" pitchFamily="18" charset="2"/>
              <a:buChar char="•"/>
              <a:tabLst/>
            </a:pPr>
            <a:r>
              <a:rPr lang="en-US" altLang="en-US" sz="2000">
                <a:solidFill>
                  <a:srgbClr val="0D0D0D"/>
                </a:solidFill>
                <a:latin typeface="Corbel"/>
              </a:rPr>
              <a:t>Features exhibiting right skewness (Time, PS, BET, PV) underwent log transformation to reduce skewness and achieve a more normal distribution. This step helps improve the performance of machine learning models.</a:t>
            </a:r>
          </a:p>
          <a:p>
            <a:pPr marL="457200" marR="0" lvl="1" indent="0" defTabSz="914400" rtl="0" eaLnBrk="0" fontAlgn="base" latinLnBrk="0" hangingPunct="0">
              <a:spcBef>
                <a:spcPct val="0"/>
              </a:spcBef>
              <a:spcAft>
                <a:spcPts val="600"/>
              </a:spcAft>
              <a:buClrTx/>
              <a:buSzTx/>
              <a:buNone/>
              <a:tabLst/>
            </a:pPr>
            <a:endParaRPr lang="en-US" altLang="en-US" sz="2000">
              <a:solidFill>
                <a:srgbClr val="0D0D0D"/>
              </a:solidFill>
              <a:latin typeface="Corbel"/>
            </a:endParaRPr>
          </a:p>
          <a:p>
            <a:pPr marL="800100" marR="0" lvl="1" indent="-342900" defTabSz="914400" rtl="0" eaLnBrk="0" fontAlgn="base" latinLnBrk="0" hangingPunct="0">
              <a:spcBef>
                <a:spcPct val="0"/>
              </a:spcBef>
              <a:spcAft>
                <a:spcPts val="600"/>
              </a:spcAft>
              <a:buClrTx/>
              <a:buSzTx/>
              <a:buFont typeface="Arial" pitchFamily="18" charset="2"/>
              <a:buChar char="•"/>
              <a:tabLst/>
            </a:pPr>
            <a:r>
              <a:rPr lang="en-US" altLang="en-US" sz="2000">
                <a:solidFill>
                  <a:srgbClr val="0D0D0D"/>
                </a:solidFill>
                <a:latin typeface="Corbel"/>
              </a:rPr>
              <a:t>Histograms were used to confirm the normalization effect of the log transformation.</a:t>
            </a:r>
          </a:p>
          <a:p>
            <a:pPr marL="457200" marR="0" lvl="1" indent="0" defTabSz="914400" rtl="0" eaLnBrk="0" fontAlgn="base" latinLnBrk="0" hangingPunct="0">
              <a:spcBef>
                <a:spcPct val="0"/>
              </a:spcBef>
              <a:spcAft>
                <a:spcPts val="600"/>
              </a:spcAft>
              <a:buClrTx/>
              <a:buSzTx/>
              <a:buNone/>
              <a:tabLst/>
            </a:pPr>
            <a:endParaRPr lang="en-US" altLang="en-US" sz="1900"/>
          </a:p>
          <a:p>
            <a:pPr marL="0" marR="0" lvl="0" indent="0" defTabSz="914400" rtl="0" eaLnBrk="0" fontAlgn="base" latinLnBrk="0" hangingPunct="0">
              <a:spcBef>
                <a:spcPct val="0"/>
              </a:spcBef>
              <a:spcAft>
                <a:spcPts val="600"/>
              </a:spcAft>
              <a:buClrTx/>
              <a:buSzTx/>
              <a:buFontTx/>
              <a:buNone/>
              <a:tabLst/>
            </a:pPr>
            <a:endParaRPr kumimoji="0" lang="en-US" altLang="en-US" sz="1900" b="1" i="0" u="none" strike="noStrike" cap="none" normalizeH="0" baseline="0">
              <a:ln>
                <a:noFill/>
              </a:ln>
              <a:effectLst/>
            </a:endParaRPr>
          </a:p>
        </p:txBody>
      </p:sp>
      <p:sp>
        <p:nvSpPr>
          <p:cNvPr id="3" name="Text Placeholder 2">
            <a:extLst>
              <a:ext uri="{FF2B5EF4-FFF2-40B4-BE49-F238E27FC236}">
                <a16:creationId xmlns:a16="http://schemas.microsoft.com/office/drawing/2014/main" id="{68567348-6715-4631-8F0D-DA1BD64D3EBE}"/>
              </a:ext>
            </a:extLst>
          </p:cNvPr>
          <p:cNvSpPr>
            <a:spLocks noGrp="1"/>
          </p:cNvSpPr>
          <p:nvPr>
            <p:ph type="body" sz="quarter" idx="10"/>
          </p:nvPr>
        </p:nvSpPr>
        <p:spPr/>
        <p:txBody>
          <a:bodyPr anchor="ctr">
            <a:normAutofit/>
          </a:bodyPr>
          <a:lstStyle/>
          <a:p>
            <a:r>
              <a:rPr lang="en-US"/>
              <a:t>Data Exploration and Preparation</a:t>
            </a:r>
          </a:p>
        </p:txBody>
      </p:sp>
      <p:pic>
        <p:nvPicPr>
          <p:cNvPr id="8" name="Picture 7" descr="A screenshot of a graph&#10;&#10;Description automatically generated">
            <a:extLst>
              <a:ext uri="{FF2B5EF4-FFF2-40B4-BE49-F238E27FC236}">
                <a16:creationId xmlns:a16="http://schemas.microsoft.com/office/drawing/2014/main" id="{32868557-D423-5614-F17A-059D6E48C0B9}"/>
              </a:ext>
            </a:extLst>
          </p:cNvPr>
          <p:cNvPicPr>
            <a:picLocks noChangeAspect="1"/>
          </p:cNvPicPr>
          <p:nvPr/>
        </p:nvPicPr>
        <p:blipFill>
          <a:blip r:embed="rId2"/>
          <a:stretch>
            <a:fillRect/>
          </a:stretch>
        </p:blipFill>
        <p:spPr>
          <a:xfrm>
            <a:off x="4766310" y="1831123"/>
            <a:ext cx="6172199" cy="4175977"/>
          </a:xfrm>
          <a:prstGeom prst="rect">
            <a:avLst/>
          </a:prstGeom>
          <a:noFill/>
        </p:spPr>
      </p:pic>
      <p:sp>
        <p:nvSpPr>
          <p:cNvPr id="4" name="Text Placeholder 2">
            <a:extLst>
              <a:ext uri="{FF2B5EF4-FFF2-40B4-BE49-F238E27FC236}">
                <a16:creationId xmlns:a16="http://schemas.microsoft.com/office/drawing/2014/main" id="{21B10F15-8223-5F5D-7B26-9A3EB0F4D621}"/>
              </a:ext>
            </a:extLst>
          </p:cNvPr>
          <p:cNvSpPr txBox="1">
            <a:spLocks/>
          </p:cNvSpPr>
          <p:nvPr/>
        </p:nvSpPr>
        <p:spPr>
          <a:xfrm>
            <a:off x="4910863" y="1188661"/>
            <a:ext cx="6931886" cy="64477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buClr>
              <a:buFontTx/>
              <a:buNone/>
              <a:defRPr sz="3600" kern="1200">
                <a:solidFill>
                  <a:srgbClr val="841617"/>
                </a:solidFill>
                <a:latin typeface="+mn-lt"/>
                <a:ea typeface="+mn-ea"/>
                <a:cs typeface="+mn-cs"/>
              </a:defRPr>
            </a:lvl1pPr>
            <a:lvl2pPr marL="502920" indent="0" algn="l" defTabSz="914400" rtl="0" eaLnBrk="1" latinLnBrk="0" hangingPunct="1">
              <a:lnSpc>
                <a:spcPct val="90000"/>
              </a:lnSpc>
              <a:spcBef>
                <a:spcPts val="250"/>
              </a:spcBef>
              <a:spcAft>
                <a:spcPts val="250"/>
              </a:spcAft>
              <a:buClr>
                <a:schemeClr val="accent1"/>
              </a:buClr>
              <a:buFontTx/>
              <a:buNone/>
              <a:defRPr sz="1800" kern="1200">
                <a:solidFill>
                  <a:schemeClr val="tx1">
                    <a:lumMod val="65000"/>
                    <a:lumOff val="35000"/>
                  </a:schemeClr>
                </a:solidFill>
                <a:latin typeface="+mn-lt"/>
                <a:ea typeface="+mn-ea"/>
                <a:cs typeface="+mn-cs"/>
              </a:defRPr>
            </a:lvl2pPr>
            <a:lvl3pPr marL="960120" indent="0" algn="l" defTabSz="914400" rtl="0" eaLnBrk="1" latinLnBrk="0" hangingPunct="1">
              <a:lnSpc>
                <a:spcPct val="90000"/>
              </a:lnSpc>
              <a:spcBef>
                <a:spcPts val="250"/>
              </a:spcBef>
              <a:spcAft>
                <a:spcPts val="250"/>
              </a:spcAft>
              <a:buClr>
                <a:schemeClr val="accent1"/>
              </a:buClr>
              <a:buFontTx/>
              <a:buNone/>
              <a:defRPr sz="1600" kern="1200">
                <a:solidFill>
                  <a:schemeClr val="tx1">
                    <a:lumMod val="65000"/>
                    <a:lumOff val="35000"/>
                  </a:schemeClr>
                </a:solidFill>
                <a:latin typeface="+mn-lt"/>
                <a:ea typeface="+mn-ea"/>
                <a:cs typeface="+mn-cs"/>
              </a:defRPr>
            </a:lvl3pPr>
            <a:lvl4pPr marL="1417320" indent="0" algn="l" defTabSz="914400" rtl="0" eaLnBrk="1" latinLnBrk="0" hangingPunct="1">
              <a:lnSpc>
                <a:spcPct val="90000"/>
              </a:lnSpc>
              <a:spcBef>
                <a:spcPts val="250"/>
              </a:spcBef>
              <a:spcAft>
                <a:spcPts val="250"/>
              </a:spcAft>
              <a:buClr>
                <a:schemeClr val="accent1"/>
              </a:buClr>
              <a:buFontTx/>
              <a:buNone/>
              <a:defRPr sz="1400" kern="1200">
                <a:solidFill>
                  <a:schemeClr val="tx1">
                    <a:lumMod val="65000"/>
                    <a:lumOff val="35000"/>
                  </a:schemeClr>
                </a:solidFill>
                <a:latin typeface="+mn-lt"/>
                <a:ea typeface="+mn-ea"/>
                <a:cs typeface="+mn-cs"/>
              </a:defRPr>
            </a:lvl4pPr>
            <a:lvl5pPr marL="1874520" indent="0" algn="l" defTabSz="914400" rtl="0" eaLnBrk="1" latinLnBrk="0" hangingPunct="1">
              <a:lnSpc>
                <a:spcPct val="90000"/>
              </a:lnSpc>
              <a:spcBef>
                <a:spcPts val="250"/>
              </a:spcBef>
              <a:spcAft>
                <a:spcPts val="250"/>
              </a:spcAft>
              <a:buClr>
                <a:schemeClr val="accent1"/>
              </a:buClr>
              <a:buFontTx/>
              <a:buNone/>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2800"/>
              <a:t>Before Log Transformation</a:t>
            </a:r>
          </a:p>
        </p:txBody>
      </p:sp>
    </p:spTree>
    <p:extLst>
      <p:ext uri="{BB962C8B-B14F-4D97-AF65-F5344CB8AC3E}">
        <p14:creationId xmlns:p14="http://schemas.microsoft.com/office/powerpoint/2010/main" val="2564301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1EA0F88-64DC-7892-DE77-1C0F050FBFB2}"/>
              </a:ext>
            </a:extLst>
          </p:cNvPr>
          <p:cNvPicPr>
            <a:picLocks noGrp="1" noChangeAspect="1"/>
          </p:cNvPicPr>
          <p:nvPr>
            <p:ph idx="1"/>
          </p:nvPr>
        </p:nvPicPr>
        <p:blipFill>
          <a:blip r:embed="rId2"/>
          <a:stretch>
            <a:fillRect/>
          </a:stretch>
        </p:blipFill>
        <p:spPr>
          <a:xfrm>
            <a:off x="1069975" y="2343229"/>
            <a:ext cx="10196513" cy="2487455"/>
          </a:xfrm>
          <a:prstGeom prst="rect">
            <a:avLst/>
          </a:prstGeom>
          <a:noFill/>
        </p:spPr>
      </p:pic>
      <p:sp>
        <p:nvSpPr>
          <p:cNvPr id="10" name="Text Placeholder 2">
            <a:extLst>
              <a:ext uri="{FF2B5EF4-FFF2-40B4-BE49-F238E27FC236}">
                <a16:creationId xmlns:a16="http://schemas.microsoft.com/office/drawing/2014/main" id="{8E977DED-C545-06B4-462D-6266DB04B968}"/>
              </a:ext>
            </a:extLst>
          </p:cNvPr>
          <p:cNvSpPr>
            <a:spLocks noGrp="1"/>
          </p:cNvSpPr>
          <p:nvPr>
            <p:ph type="body" sz="quarter" idx="10"/>
          </p:nvPr>
        </p:nvSpPr>
        <p:spPr/>
        <p:txBody>
          <a:bodyPr/>
          <a:lstStyle/>
          <a:p>
            <a:r>
              <a:rPr lang="en-US"/>
              <a:t>After Log Transformation</a:t>
            </a:r>
          </a:p>
        </p:txBody>
      </p:sp>
    </p:spTree>
    <p:extLst>
      <p:ext uri="{BB962C8B-B14F-4D97-AF65-F5344CB8AC3E}">
        <p14:creationId xmlns:p14="http://schemas.microsoft.com/office/powerpoint/2010/main" val="190186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BEFE-CA58-1EFB-1185-C3FC65987084}"/>
              </a:ext>
            </a:extLst>
          </p:cNvPr>
          <p:cNvSpPr>
            <a:spLocks noGrp="1"/>
          </p:cNvSpPr>
          <p:nvPr>
            <p:ph idx="1"/>
          </p:nvPr>
        </p:nvSpPr>
        <p:spPr>
          <a:xfrm>
            <a:off x="1070568" y="1163788"/>
            <a:ext cx="4440936" cy="4846320"/>
          </a:xfrm>
        </p:spPr>
        <p:txBody>
          <a:bodyPr/>
          <a:lstStyle/>
          <a:p>
            <a:r>
              <a:rPr lang="en-US">
                <a:ea typeface="+mn-lt"/>
                <a:cs typeface="+mn-lt"/>
              </a:rPr>
              <a:t>After applying log transformation, all features are approximately normally distributed.</a:t>
            </a:r>
            <a:endParaRPr lang="en-US"/>
          </a:p>
          <a:p>
            <a:r>
              <a:rPr lang="en-US">
                <a:ea typeface="+mn-lt"/>
                <a:cs typeface="+mn-lt"/>
              </a:rPr>
              <a:t>Although a few outliers are observed in the boxplot, Grubbs' test was conducted to confirm their presence.</a:t>
            </a:r>
            <a:endParaRPr lang="en-US"/>
          </a:p>
          <a:p>
            <a:r>
              <a:rPr lang="en-US">
                <a:ea typeface="+mn-lt"/>
                <a:cs typeface="+mn-lt"/>
              </a:rPr>
              <a:t>With 95% confidence, the test results indicate that all data points lie within the threshold, confirming the absence of outliers.</a:t>
            </a:r>
            <a:endParaRPr lang="en-US"/>
          </a:p>
        </p:txBody>
      </p:sp>
      <p:sp>
        <p:nvSpPr>
          <p:cNvPr id="3" name="Text Placeholder 2">
            <a:extLst>
              <a:ext uri="{FF2B5EF4-FFF2-40B4-BE49-F238E27FC236}">
                <a16:creationId xmlns:a16="http://schemas.microsoft.com/office/drawing/2014/main" id="{F1015A03-1125-4D0B-6A87-6C5322536A69}"/>
              </a:ext>
            </a:extLst>
          </p:cNvPr>
          <p:cNvSpPr>
            <a:spLocks noGrp="1"/>
          </p:cNvSpPr>
          <p:nvPr>
            <p:ph type="body" sz="quarter" idx="10"/>
          </p:nvPr>
        </p:nvSpPr>
        <p:spPr/>
        <p:txBody>
          <a:bodyPr/>
          <a:lstStyle/>
          <a:p>
            <a:r>
              <a:rPr lang="en-US"/>
              <a:t>Grubb's Test</a:t>
            </a:r>
          </a:p>
        </p:txBody>
      </p:sp>
      <p:pic>
        <p:nvPicPr>
          <p:cNvPr id="4" name="Picture 3" descr="A graph of blue dots&#10;&#10;Description automatically generated">
            <a:extLst>
              <a:ext uri="{FF2B5EF4-FFF2-40B4-BE49-F238E27FC236}">
                <a16:creationId xmlns:a16="http://schemas.microsoft.com/office/drawing/2014/main" id="{591DAA0A-F0B4-D314-43CD-012595150314}"/>
              </a:ext>
            </a:extLst>
          </p:cNvPr>
          <p:cNvPicPr>
            <a:picLocks noChangeAspect="1"/>
          </p:cNvPicPr>
          <p:nvPr/>
        </p:nvPicPr>
        <p:blipFill>
          <a:blip r:embed="rId2"/>
          <a:stretch>
            <a:fillRect/>
          </a:stretch>
        </p:blipFill>
        <p:spPr>
          <a:xfrm>
            <a:off x="5547360" y="1411224"/>
            <a:ext cx="6096000" cy="3657600"/>
          </a:xfrm>
          <a:prstGeom prst="rect">
            <a:avLst/>
          </a:prstGeom>
        </p:spPr>
      </p:pic>
    </p:spTree>
    <p:extLst>
      <p:ext uri="{BB962C8B-B14F-4D97-AF65-F5344CB8AC3E}">
        <p14:creationId xmlns:p14="http://schemas.microsoft.com/office/powerpoint/2010/main" val="591687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5A0A994-856E-1A53-ED2F-3B86FE10A142}"/>
              </a:ext>
            </a:extLst>
          </p:cNvPr>
          <p:cNvSpPr>
            <a:spLocks noGrp="1" noChangeArrowheads="1"/>
          </p:cNvSpPr>
          <p:nvPr>
            <p:ph sz="half" idx="1"/>
          </p:nvPr>
        </p:nvSpPr>
        <p:spPr bwMode="auto">
          <a:xfrm>
            <a:off x="434604" y="1012604"/>
            <a:ext cx="3614110" cy="5292369"/>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fontScale="92500" lnSpcReduction="20000"/>
          </a:bodyPr>
          <a:lstStyle/>
          <a:p>
            <a:pPr marL="800100" lvl="1" indent="-342900" eaLnBrk="0" fontAlgn="base" hangingPunct="0">
              <a:spcBef>
                <a:spcPct val="0"/>
              </a:spcBef>
              <a:spcAft>
                <a:spcPts val="600"/>
              </a:spcAft>
              <a:buClrTx/>
              <a:buFont typeface="Arial" pitchFamily="18" charset="2"/>
              <a:buChar char="•"/>
            </a:pPr>
            <a:r>
              <a:rPr lang="en-US" sz="2000">
                <a:solidFill>
                  <a:srgbClr val="0D0D0D"/>
                </a:solidFill>
                <a:latin typeface="Corbel"/>
              </a:rPr>
              <a:t>A correlation heatmap was used to analyze the linear relationships between variables.</a:t>
            </a:r>
          </a:p>
          <a:p>
            <a:pPr marL="800100" lvl="1" indent="-342900" eaLnBrk="0" fontAlgn="base" hangingPunct="0">
              <a:spcBef>
                <a:spcPct val="0"/>
              </a:spcBef>
              <a:spcAft>
                <a:spcPts val="600"/>
              </a:spcAft>
              <a:buClrTx/>
              <a:buFont typeface="Arial" pitchFamily="18" charset="2"/>
              <a:buChar char="•"/>
            </a:pPr>
            <a:r>
              <a:rPr lang="en-US" sz="2000">
                <a:solidFill>
                  <a:srgbClr val="0D0D0D"/>
                </a:solidFill>
                <a:latin typeface="Corbel"/>
              </a:rPr>
              <a:t>Key Finding: BET and PV showed a positive correlation of 0.68.</a:t>
            </a:r>
          </a:p>
          <a:p>
            <a:pPr marL="800100" lvl="1" indent="-342900" eaLnBrk="0" fontAlgn="base" hangingPunct="0">
              <a:spcBef>
                <a:spcPct val="0"/>
              </a:spcBef>
              <a:spcAft>
                <a:spcPts val="600"/>
              </a:spcAft>
              <a:buClrTx/>
              <a:buFont typeface="Arial" pitchFamily="18" charset="2"/>
              <a:buChar char="•"/>
            </a:pPr>
            <a:r>
              <a:rPr lang="en-US" sz="2000">
                <a:solidFill>
                  <a:srgbClr val="0D0D0D"/>
                </a:solidFill>
                <a:latin typeface="Corbel"/>
              </a:rPr>
              <a:t>Features with low positive correlations to the target variable (</a:t>
            </a:r>
            <a:r>
              <a:rPr lang="en-US" sz="2000" err="1">
                <a:solidFill>
                  <a:srgbClr val="0D0D0D"/>
                </a:solidFill>
                <a:latin typeface="Corbel"/>
              </a:rPr>
              <a:t>Qm</a:t>
            </a:r>
            <a:r>
              <a:rPr lang="en-US" sz="2000">
                <a:solidFill>
                  <a:srgbClr val="0D0D0D"/>
                </a:solidFill>
                <a:latin typeface="Corbel"/>
              </a:rPr>
              <a:t> (mg/g))—such as </a:t>
            </a:r>
            <a:r>
              <a:rPr lang="en-US" sz="2000" err="1">
                <a:solidFill>
                  <a:srgbClr val="0D0D0D"/>
                </a:solidFill>
                <a:latin typeface="Corbel"/>
              </a:rPr>
              <a:t>PV_log</a:t>
            </a:r>
            <a:r>
              <a:rPr lang="en-US" sz="2000">
                <a:solidFill>
                  <a:srgbClr val="0D0D0D"/>
                </a:solidFill>
                <a:latin typeface="Corbel"/>
              </a:rPr>
              <a:t>, </a:t>
            </a:r>
            <a:r>
              <a:rPr lang="en-US" sz="2000" err="1">
                <a:solidFill>
                  <a:srgbClr val="0D0D0D"/>
                </a:solidFill>
                <a:latin typeface="Corbel"/>
              </a:rPr>
              <a:t>BET_log</a:t>
            </a:r>
            <a:r>
              <a:rPr lang="en-US" sz="2000">
                <a:solidFill>
                  <a:srgbClr val="0D0D0D"/>
                </a:solidFill>
                <a:latin typeface="Corbel"/>
              </a:rPr>
              <a:t>, N, and O</a:t>
            </a:r>
          </a:p>
          <a:p>
            <a:pPr marL="800100" lvl="1" indent="-342900" eaLnBrk="0" fontAlgn="base" hangingPunct="0">
              <a:spcBef>
                <a:spcPct val="0"/>
              </a:spcBef>
              <a:spcAft>
                <a:spcPts val="600"/>
              </a:spcAft>
              <a:buClrTx/>
              <a:buFont typeface="Arial" pitchFamily="18" charset="2"/>
              <a:buChar char="•"/>
            </a:pPr>
            <a:r>
              <a:rPr lang="en-US" sz="2000">
                <a:solidFill>
                  <a:srgbClr val="0D0D0D"/>
                </a:solidFill>
                <a:latin typeface="Corbel"/>
              </a:rPr>
              <a:t>However, features with lower correlation—like C, </a:t>
            </a:r>
            <a:r>
              <a:rPr lang="en-US" sz="2000" err="1">
                <a:solidFill>
                  <a:srgbClr val="0D0D0D"/>
                </a:solidFill>
                <a:latin typeface="Corbel"/>
              </a:rPr>
              <a:t>Time_log</a:t>
            </a:r>
            <a:r>
              <a:rPr lang="en-US" sz="2000">
                <a:solidFill>
                  <a:srgbClr val="0D0D0D"/>
                </a:solidFill>
                <a:latin typeface="Corbel"/>
              </a:rPr>
              <a:t>, and </a:t>
            </a:r>
            <a:r>
              <a:rPr lang="en-US" sz="2000" err="1">
                <a:solidFill>
                  <a:srgbClr val="0D0D0D"/>
                </a:solidFill>
                <a:latin typeface="Corbel"/>
              </a:rPr>
              <a:t>PS_log</a:t>
            </a:r>
            <a:r>
              <a:rPr lang="en-US" sz="2000">
                <a:solidFill>
                  <a:srgbClr val="0D0D0D"/>
                </a:solidFill>
                <a:latin typeface="Corbel"/>
              </a:rPr>
              <a:t>.</a:t>
            </a:r>
          </a:p>
          <a:p>
            <a:pPr marL="800100" lvl="1" indent="-342900" eaLnBrk="0" fontAlgn="base" hangingPunct="0">
              <a:spcBef>
                <a:spcPct val="0"/>
              </a:spcBef>
              <a:spcAft>
                <a:spcPts val="600"/>
              </a:spcAft>
              <a:buClrTx/>
              <a:buFont typeface="Arial" pitchFamily="18" charset="2"/>
              <a:buChar char="•"/>
            </a:pPr>
            <a:r>
              <a:rPr lang="en-US" sz="2000">
                <a:solidFill>
                  <a:srgbClr val="0D0D0D"/>
                </a:solidFill>
                <a:latin typeface="Corbel"/>
              </a:rPr>
              <a:t>Low correlation does not necessarily mean these features are irrelevant. They may still contribute to the model through nonlinear relationships or interactions with other features. </a:t>
            </a:r>
            <a:endParaRPr lang="en-US" altLang="en-US" sz="2000">
              <a:solidFill>
                <a:srgbClr val="0D0D0D"/>
              </a:solidFill>
              <a:latin typeface="Corbel"/>
            </a:endParaRPr>
          </a:p>
        </p:txBody>
      </p:sp>
      <p:sp>
        <p:nvSpPr>
          <p:cNvPr id="3" name="Text Placeholder 2">
            <a:extLst>
              <a:ext uri="{FF2B5EF4-FFF2-40B4-BE49-F238E27FC236}">
                <a16:creationId xmlns:a16="http://schemas.microsoft.com/office/drawing/2014/main" id="{13238187-522F-3F35-186C-8E39208753A9}"/>
              </a:ext>
            </a:extLst>
          </p:cNvPr>
          <p:cNvSpPr>
            <a:spLocks noGrp="1"/>
          </p:cNvSpPr>
          <p:nvPr>
            <p:ph type="body" sz="quarter" idx="10"/>
          </p:nvPr>
        </p:nvSpPr>
        <p:spPr/>
        <p:txBody>
          <a:bodyPr anchor="ctr">
            <a:normAutofit/>
          </a:bodyPr>
          <a:lstStyle/>
          <a:p>
            <a:r>
              <a:rPr lang="en-US"/>
              <a:t>Data Exploration and Preparation</a:t>
            </a:r>
          </a:p>
        </p:txBody>
      </p:sp>
      <p:pic>
        <p:nvPicPr>
          <p:cNvPr id="2" name="Picture 1" descr="A diagram of a heat map&#10;&#10;Description automatically generated">
            <a:extLst>
              <a:ext uri="{FF2B5EF4-FFF2-40B4-BE49-F238E27FC236}">
                <a16:creationId xmlns:a16="http://schemas.microsoft.com/office/drawing/2014/main" id="{491C03F5-DEE7-EA98-4E03-5FF81546C596}"/>
              </a:ext>
            </a:extLst>
          </p:cNvPr>
          <p:cNvPicPr>
            <a:picLocks noChangeAspect="1"/>
          </p:cNvPicPr>
          <p:nvPr/>
        </p:nvPicPr>
        <p:blipFill>
          <a:blip r:embed="rId2"/>
          <a:stretch>
            <a:fillRect/>
          </a:stretch>
        </p:blipFill>
        <p:spPr>
          <a:xfrm>
            <a:off x="4992809" y="1016000"/>
            <a:ext cx="6605199" cy="5126182"/>
          </a:xfrm>
          <a:prstGeom prst="rect">
            <a:avLst/>
          </a:prstGeom>
        </p:spPr>
      </p:pic>
    </p:spTree>
    <p:extLst>
      <p:ext uri="{BB962C8B-B14F-4D97-AF65-F5344CB8AC3E}">
        <p14:creationId xmlns:p14="http://schemas.microsoft.com/office/powerpoint/2010/main" val="282274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5A0A994-856E-1A53-ED2F-3B86FE10A142}"/>
              </a:ext>
            </a:extLst>
          </p:cNvPr>
          <p:cNvSpPr>
            <a:spLocks noGrp="1" noChangeArrowheads="1"/>
          </p:cNvSpPr>
          <p:nvPr>
            <p:ph sz="half" idx="1"/>
          </p:nvPr>
        </p:nvSpPr>
        <p:spPr bwMode="auto">
          <a:xfrm>
            <a:off x="503876" y="1012604"/>
            <a:ext cx="4988019" cy="5292369"/>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fontScale="92500" lnSpcReduction="10000"/>
          </a:bodyPr>
          <a:lstStyle/>
          <a:p>
            <a:pPr lvl="1">
              <a:buClrTx/>
            </a:pPr>
            <a:r>
              <a:rPr lang="en-US" sz="2000">
                <a:solidFill>
                  <a:schemeClr val="tx1"/>
                </a:solidFill>
                <a:latin typeface="Corbel"/>
              </a:rPr>
              <a:t>Random Forest Setup: The </a:t>
            </a:r>
            <a:r>
              <a:rPr lang="en-US" sz="2000" err="1">
                <a:solidFill>
                  <a:schemeClr val="tx1"/>
                </a:solidFill>
                <a:latin typeface="Corbel"/>
              </a:rPr>
              <a:t>RandomForestRegressor</a:t>
            </a:r>
            <a:r>
              <a:rPr lang="en-US" sz="2000">
                <a:solidFill>
                  <a:schemeClr val="tx1"/>
                </a:solidFill>
                <a:latin typeface="Corbel"/>
              </a:rPr>
              <a:t> serves as the base model for Boruta.</a:t>
            </a:r>
            <a:br>
              <a:rPr lang="en-US" sz="2000"/>
            </a:br>
            <a:endParaRPr lang="en-US" sz="2000">
              <a:solidFill>
                <a:schemeClr val="tx1"/>
              </a:solidFill>
            </a:endParaRPr>
          </a:p>
          <a:p>
            <a:pPr lvl="1">
              <a:buClrTx/>
            </a:pPr>
            <a:r>
              <a:rPr lang="en-US" sz="2000" err="1">
                <a:solidFill>
                  <a:schemeClr val="tx1"/>
                </a:solidFill>
                <a:latin typeface="Corbel"/>
              </a:rPr>
              <a:t>BorutaPy</a:t>
            </a:r>
            <a:r>
              <a:rPr lang="en-US" sz="2000">
                <a:solidFill>
                  <a:schemeClr val="tx1"/>
                </a:solidFill>
                <a:latin typeface="Corbel"/>
              </a:rPr>
              <a:t>: Automatically tunes the number of estimators (</a:t>
            </a:r>
            <a:r>
              <a:rPr lang="en-US" sz="2000" err="1">
                <a:solidFill>
                  <a:schemeClr val="tx1"/>
                </a:solidFill>
                <a:latin typeface="Corbel"/>
              </a:rPr>
              <a:t>n_estimators</a:t>
            </a:r>
            <a:r>
              <a:rPr lang="en-US" sz="2000">
                <a:solidFill>
                  <a:schemeClr val="tx1"/>
                </a:solidFill>
                <a:latin typeface="Corbel"/>
              </a:rPr>
              <a:t>='auto').</a:t>
            </a:r>
            <a:br>
              <a:rPr lang="en-US" sz="2000"/>
            </a:br>
            <a:endParaRPr lang="en-US" sz="2000">
              <a:solidFill>
                <a:schemeClr val="tx1"/>
              </a:solidFill>
            </a:endParaRPr>
          </a:p>
          <a:p>
            <a:pPr lvl="1">
              <a:buClrTx/>
            </a:pPr>
            <a:r>
              <a:rPr lang="en-US" sz="2000">
                <a:solidFill>
                  <a:schemeClr val="tx1"/>
                </a:solidFill>
                <a:latin typeface="Corbel"/>
              </a:rPr>
              <a:t>Feature Ranking: Boruta ranks features, where 1 indicates the most important ones.</a:t>
            </a:r>
            <a:br>
              <a:rPr lang="en-US" sz="2000"/>
            </a:br>
            <a:endParaRPr lang="en-US" sz="2000">
              <a:solidFill>
                <a:schemeClr val="tx1"/>
              </a:solidFill>
            </a:endParaRPr>
          </a:p>
          <a:p>
            <a:pPr lvl="1">
              <a:buClrTx/>
            </a:pPr>
            <a:r>
              <a:rPr lang="en-US" sz="2000">
                <a:solidFill>
                  <a:schemeClr val="tx1"/>
                </a:solidFill>
                <a:latin typeface="Corbel"/>
              </a:rPr>
              <a:t>Pie Chart Visualization: Displays only the selected features with ranks of 1.</a:t>
            </a:r>
          </a:p>
          <a:p>
            <a:pPr marL="457200" lvl="1" indent="0">
              <a:spcBef>
                <a:spcPct val="0"/>
              </a:spcBef>
              <a:spcAft>
                <a:spcPts val="600"/>
              </a:spcAft>
              <a:buClrTx/>
              <a:buNone/>
            </a:pPr>
            <a:endParaRPr lang="en-US" sz="2000">
              <a:solidFill>
                <a:srgbClr val="0D0D0D"/>
              </a:solidFill>
              <a:ea typeface="+mn-lt"/>
              <a:cs typeface="+mn-lt"/>
            </a:endParaRPr>
          </a:p>
          <a:p>
            <a:pPr marL="457200" lvl="1" indent="0">
              <a:spcBef>
                <a:spcPct val="0"/>
              </a:spcBef>
              <a:spcAft>
                <a:spcPts val="600"/>
              </a:spcAft>
              <a:buClrTx/>
              <a:buNone/>
            </a:pPr>
            <a:r>
              <a:rPr lang="en-US" sz="2000">
                <a:solidFill>
                  <a:srgbClr val="0D0D0D"/>
                </a:solidFill>
                <a:ea typeface="+mn-lt"/>
                <a:cs typeface="+mn-lt"/>
              </a:rPr>
              <a:t>Based on the Boruta feature importance pie chart, the features PV_log, BET_log, TP_encoded, N, and O have been identified as having high importance. Therefore, we are considering these features for building our machine learning models.</a:t>
            </a:r>
            <a:endParaRPr lang="en-US" sz="2000">
              <a:solidFill>
                <a:srgbClr val="0D0D0D"/>
              </a:solidFill>
              <a:latin typeface="Corbel"/>
            </a:endParaRPr>
          </a:p>
        </p:txBody>
      </p:sp>
      <p:sp>
        <p:nvSpPr>
          <p:cNvPr id="3" name="Text Placeholder 2">
            <a:extLst>
              <a:ext uri="{FF2B5EF4-FFF2-40B4-BE49-F238E27FC236}">
                <a16:creationId xmlns:a16="http://schemas.microsoft.com/office/drawing/2014/main" id="{13238187-522F-3F35-186C-8E39208753A9}"/>
              </a:ext>
            </a:extLst>
          </p:cNvPr>
          <p:cNvSpPr>
            <a:spLocks noGrp="1"/>
          </p:cNvSpPr>
          <p:nvPr>
            <p:ph type="body" sz="quarter" idx="10"/>
          </p:nvPr>
        </p:nvSpPr>
        <p:spPr/>
        <p:txBody>
          <a:bodyPr anchor="ctr">
            <a:normAutofit/>
          </a:bodyPr>
          <a:lstStyle/>
          <a:p>
            <a:r>
              <a:rPr lang="en-US"/>
              <a:t>Feature Selection </a:t>
            </a:r>
          </a:p>
        </p:txBody>
      </p:sp>
      <p:pic>
        <p:nvPicPr>
          <p:cNvPr id="4" name="Picture 3" descr="A pie chart with different colored circles&#10;&#10;Description automatically generated">
            <a:extLst>
              <a:ext uri="{FF2B5EF4-FFF2-40B4-BE49-F238E27FC236}">
                <a16:creationId xmlns:a16="http://schemas.microsoft.com/office/drawing/2014/main" id="{901BF1F7-46F2-EF7F-9462-C48DBD990175}"/>
              </a:ext>
            </a:extLst>
          </p:cNvPr>
          <p:cNvPicPr>
            <a:picLocks noChangeAspect="1"/>
          </p:cNvPicPr>
          <p:nvPr/>
        </p:nvPicPr>
        <p:blipFill>
          <a:blip r:embed="rId2"/>
          <a:stretch>
            <a:fillRect/>
          </a:stretch>
        </p:blipFill>
        <p:spPr>
          <a:xfrm>
            <a:off x="6117214" y="1156565"/>
            <a:ext cx="5527098" cy="4893542"/>
          </a:xfrm>
          <a:prstGeom prst="rect">
            <a:avLst/>
          </a:prstGeom>
        </p:spPr>
      </p:pic>
    </p:spTree>
    <p:extLst>
      <p:ext uri="{BB962C8B-B14F-4D97-AF65-F5344CB8AC3E}">
        <p14:creationId xmlns:p14="http://schemas.microsoft.com/office/powerpoint/2010/main" val="413653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13CDF4-F1C7-16AF-A027-94F19A3B13CF}"/>
              </a:ext>
            </a:extLst>
          </p:cNvPr>
          <p:cNvSpPr>
            <a:spLocks noGrp="1"/>
          </p:cNvSpPr>
          <p:nvPr>
            <p:ph idx="1"/>
          </p:nvPr>
        </p:nvSpPr>
        <p:spPr/>
        <p:txBody>
          <a:bodyPr anchor="ctr">
            <a:normAutofit/>
          </a:bodyPr>
          <a:lstStyle/>
          <a:p>
            <a:pPr marL="0" indent="0" algn="just">
              <a:buNone/>
            </a:pPr>
            <a:r>
              <a:rPr lang="en-US" b="1">
                <a:solidFill>
                  <a:srgbClr val="0D0D0D"/>
                </a:solidFill>
                <a:latin typeface="Corbel"/>
              </a:rPr>
              <a:t>Purpose of Standardization</a:t>
            </a:r>
            <a:r>
              <a:rPr lang="en-US">
                <a:solidFill>
                  <a:srgbClr val="0D0D0D"/>
                </a:solidFill>
                <a:latin typeface="Corbel"/>
              </a:rPr>
              <a:t>: It ensures all variables have a mean of 0 and a standard deviation of 1, preventing the model from being biased toward features with larger scales.</a:t>
            </a:r>
          </a:p>
          <a:p>
            <a:pPr marL="0" indent="0" algn="just">
              <a:buNone/>
            </a:pPr>
            <a:endParaRPr lang="en-US">
              <a:solidFill>
                <a:srgbClr val="0D0D0D"/>
              </a:solidFill>
              <a:latin typeface="Corbel"/>
            </a:endParaRPr>
          </a:p>
          <a:p>
            <a:pPr marL="0" indent="0" algn="just">
              <a:buNone/>
            </a:pPr>
            <a:r>
              <a:rPr lang="en-US" b="1">
                <a:solidFill>
                  <a:srgbClr val="0D0D0D"/>
                </a:solidFill>
                <a:latin typeface="Corbel"/>
              </a:rPr>
              <a:t>Tree-Based Models</a:t>
            </a:r>
            <a:r>
              <a:rPr lang="en-US">
                <a:solidFill>
                  <a:srgbClr val="0D0D0D"/>
                </a:solidFill>
                <a:latin typeface="Corbel"/>
              </a:rPr>
              <a:t>: Since tree-based models construct decision trees using attribute conditions rather than scales of features, standardization is unnecessary for these models.</a:t>
            </a:r>
          </a:p>
          <a:p>
            <a:pPr marL="0" indent="0">
              <a:buNone/>
            </a:pPr>
            <a:endParaRPr lang="en-US"/>
          </a:p>
        </p:txBody>
      </p:sp>
      <p:sp>
        <p:nvSpPr>
          <p:cNvPr id="3" name="Text Placeholder 2">
            <a:extLst>
              <a:ext uri="{FF2B5EF4-FFF2-40B4-BE49-F238E27FC236}">
                <a16:creationId xmlns:a16="http://schemas.microsoft.com/office/drawing/2014/main" id="{070BFE17-DFB3-7555-420D-9EA7A8D6DBC1}"/>
              </a:ext>
            </a:extLst>
          </p:cNvPr>
          <p:cNvSpPr>
            <a:spLocks noGrp="1"/>
          </p:cNvSpPr>
          <p:nvPr>
            <p:ph type="body" sz="quarter" idx="10"/>
          </p:nvPr>
        </p:nvSpPr>
        <p:spPr/>
        <p:txBody>
          <a:bodyPr anchor="ctr">
            <a:normAutofit/>
          </a:bodyPr>
          <a:lstStyle/>
          <a:p>
            <a:r>
              <a:rPr lang="en-US"/>
              <a:t>Why is Standardization not Required?</a:t>
            </a:r>
          </a:p>
        </p:txBody>
      </p:sp>
    </p:spTree>
    <p:extLst>
      <p:ext uri="{BB962C8B-B14F-4D97-AF65-F5344CB8AC3E}">
        <p14:creationId xmlns:p14="http://schemas.microsoft.com/office/powerpoint/2010/main" val="6697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7B510E-54FF-5919-8ECF-47349948791A}"/>
              </a:ext>
            </a:extLst>
          </p:cNvPr>
          <p:cNvSpPr>
            <a:spLocks noGrp="1"/>
          </p:cNvSpPr>
          <p:nvPr>
            <p:ph sz="half" idx="1"/>
          </p:nvPr>
        </p:nvSpPr>
        <p:spPr>
          <a:xfrm>
            <a:off x="573994" y="1161288"/>
            <a:ext cx="3474720" cy="5431744"/>
          </a:xfrm>
        </p:spPr>
        <p:txBody>
          <a:bodyPr anchor="ctr">
            <a:normAutofit/>
          </a:bodyPr>
          <a:lstStyle/>
          <a:p>
            <a:pPr>
              <a:buFont typeface="Arial" pitchFamily="18" charset="2"/>
              <a:buChar char="•"/>
            </a:pPr>
            <a:r>
              <a:rPr lang="en-US" dirty="0">
                <a:solidFill>
                  <a:srgbClr val="0D0D0D"/>
                </a:solidFill>
                <a:ea typeface="+mn-lt"/>
                <a:cs typeface="+mn-lt"/>
              </a:rPr>
              <a:t>Aim to improve regressor accuracy produced from using one single regressor.</a:t>
            </a:r>
            <a:endParaRPr lang="en-US" dirty="0">
              <a:solidFill>
                <a:srgbClr val="595959"/>
              </a:solidFill>
              <a:ea typeface="+mn-lt"/>
              <a:cs typeface="+mn-lt"/>
            </a:endParaRPr>
          </a:p>
          <a:p>
            <a:pPr>
              <a:buFont typeface="Arial" pitchFamily="18" charset="2"/>
              <a:buChar char="•"/>
            </a:pPr>
            <a:r>
              <a:rPr lang="en-US" dirty="0">
                <a:solidFill>
                  <a:srgbClr val="0D0D0D"/>
                </a:solidFill>
                <a:ea typeface="+mn-lt"/>
                <a:cs typeface="+mn-lt"/>
              </a:rPr>
              <a:t>Construct a set of regressors from the training data. </a:t>
            </a:r>
            <a:endParaRPr lang="en-US" dirty="0">
              <a:solidFill>
                <a:srgbClr val="0D0D0D"/>
              </a:solidFill>
            </a:endParaRPr>
          </a:p>
          <a:p>
            <a:pPr>
              <a:buFont typeface="Arial" pitchFamily="18" charset="2"/>
              <a:buChar char="•"/>
            </a:pPr>
            <a:r>
              <a:rPr lang="en-US" dirty="0">
                <a:solidFill>
                  <a:srgbClr val="0D0D0D"/>
                </a:solidFill>
                <a:ea typeface="+mn-lt"/>
                <a:cs typeface="+mn-lt"/>
              </a:rPr>
              <a:t>Predict target value of test records by combining the predictions made by multiple regressors. </a:t>
            </a:r>
            <a:endParaRPr lang="en-US" dirty="0">
              <a:solidFill>
                <a:srgbClr val="0D0D0D"/>
              </a:solidFill>
              <a:latin typeface="Corbel"/>
            </a:endParaRPr>
          </a:p>
          <a:p>
            <a:pPr>
              <a:buFont typeface="Arial" pitchFamily="18" charset="2"/>
              <a:buChar char="•"/>
            </a:pPr>
            <a:r>
              <a:rPr lang="en-US" dirty="0">
                <a:solidFill>
                  <a:srgbClr val="0D0D0D"/>
                </a:solidFill>
                <a:latin typeface="Corbel"/>
              </a:rPr>
              <a:t>Types of Ensemble Methods:</a:t>
            </a:r>
            <a:endParaRPr lang="en-US"/>
          </a:p>
          <a:p>
            <a:pPr lvl="1">
              <a:spcAft>
                <a:spcPts val="0"/>
              </a:spcAft>
              <a:buFont typeface="Courier New" pitchFamily="18" charset="2"/>
              <a:buChar char="o"/>
            </a:pPr>
            <a:r>
              <a:rPr lang="en-US" sz="2000" dirty="0">
                <a:solidFill>
                  <a:srgbClr val="0D0D0D"/>
                </a:solidFill>
                <a:latin typeface="Corbel"/>
              </a:rPr>
              <a:t>Bagging (Bootstrap Aggregating) , Boosting.</a:t>
            </a:r>
          </a:p>
          <a:p>
            <a:pPr>
              <a:buFont typeface="Arial" pitchFamily="18" charset="2"/>
              <a:buChar char="•"/>
            </a:pPr>
            <a:endParaRPr lang="en-US">
              <a:effectLst/>
            </a:endParaRPr>
          </a:p>
          <a:p>
            <a:pPr>
              <a:buFont typeface="Arial" pitchFamily="18" charset="2"/>
              <a:buChar char="•"/>
            </a:pPr>
            <a:endParaRPr lang="en-US">
              <a:effectLst/>
            </a:endParaRPr>
          </a:p>
          <a:p>
            <a:pPr>
              <a:buFont typeface="Arial" pitchFamily="18" charset="2"/>
              <a:buChar char="•"/>
            </a:pPr>
            <a:endParaRPr lang="en-US"/>
          </a:p>
        </p:txBody>
      </p:sp>
      <p:sp>
        <p:nvSpPr>
          <p:cNvPr id="3" name="Text Placeholder 2">
            <a:extLst>
              <a:ext uri="{FF2B5EF4-FFF2-40B4-BE49-F238E27FC236}">
                <a16:creationId xmlns:a16="http://schemas.microsoft.com/office/drawing/2014/main" id="{85BFD90E-BA7D-DDA8-673C-078B6628AC48}"/>
              </a:ext>
            </a:extLst>
          </p:cNvPr>
          <p:cNvSpPr>
            <a:spLocks noGrp="1"/>
          </p:cNvSpPr>
          <p:nvPr>
            <p:ph type="body" sz="quarter" idx="10"/>
          </p:nvPr>
        </p:nvSpPr>
        <p:spPr>
          <a:xfrm>
            <a:off x="521000" y="264968"/>
            <a:ext cx="10704715" cy="644777"/>
          </a:xfrm>
        </p:spPr>
        <p:txBody>
          <a:bodyPr anchor="ctr">
            <a:normAutofit/>
          </a:bodyPr>
          <a:lstStyle/>
          <a:p>
            <a:r>
              <a:rPr lang="en-US"/>
              <a:t>Ensemble Methods</a:t>
            </a:r>
          </a:p>
        </p:txBody>
      </p:sp>
      <p:pic>
        <p:nvPicPr>
          <p:cNvPr id="6" name="Picture 5" descr="A diagram of a training process&#10;&#10;Description automatically generated">
            <a:extLst>
              <a:ext uri="{FF2B5EF4-FFF2-40B4-BE49-F238E27FC236}">
                <a16:creationId xmlns:a16="http://schemas.microsoft.com/office/drawing/2014/main" id="{870A44F9-017A-AE8E-1083-6CFBB4DFD70F}"/>
              </a:ext>
            </a:extLst>
          </p:cNvPr>
          <p:cNvPicPr>
            <a:picLocks noChangeAspect="1"/>
          </p:cNvPicPr>
          <p:nvPr/>
        </p:nvPicPr>
        <p:blipFill>
          <a:blip r:embed="rId2"/>
          <a:stretch>
            <a:fillRect/>
          </a:stretch>
        </p:blipFill>
        <p:spPr>
          <a:xfrm>
            <a:off x="4520046" y="1170534"/>
            <a:ext cx="6705670" cy="4828081"/>
          </a:xfrm>
          <a:prstGeom prst="rect">
            <a:avLst/>
          </a:prstGeom>
          <a:noFill/>
        </p:spPr>
      </p:pic>
    </p:spTree>
    <p:extLst>
      <p:ext uri="{BB962C8B-B14F-4D97-AF65-F5344CB8AC3E}">
        <p14:creationId xmlns:p14="http://schemas.microsoft.com/office/powerpoint/2010/main" val="1231971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5051BD-F2B7-3DDE-DD54-2F87D879A2C7}"/>
              </a:ext>
            </a:extLst>
          </p:cNvPr>
          <p:cNvSpPr>
            <a:spLocks noGrp="1"/>
          </p:cNvSpPr>
          <p:nvPr>
            <p:ph idx="1"/>
          </p:nvPr>
        </p:nvSpPr>
        <p:spPr>
          <a:xfrm>
            <a:off x="1070568" y="2087880"/>
            <a:ext cx="10195560" cy="3922228"/>
          </a:xfrm>
        </p:spPr>
        <p:txBody>
          <a:bodyPr anchor="ctr">
            <a:normAutofit/>
          </a:bodyPr>
          <a:lstStyle/>
          <a:p>
            <a:r>
              <a:rPr lang="en-US" dirty="0">
                <a:solidFill>
                  <a:srgbClr val="000000"/>
                </a:solidFill>
                <a:effectLst/>
              </a:rPr>
              <a:t>Sampling </a:t>
            </a:r>
            <a:r>
              <a:rPr lang="en-US" b="1" dirty="0">
                <a:solidFill>
                  <a:srgbClr val="000000"/>
                </a:solidFill>
                <a:effectLst/>
              </a:rPr>
              <a:t>with replacement. </a:t>
            </a:r>
            <a:r>
              <a:rPr lang="en-US" dirty="0">
                <a:solidFill>
                  <a:srgbClr val="000000"/>
                </a:solidFill>
                <a:effectLst/>
              </a:rPr>
              <a:t>Each bootstrap sample has the same size as the original data.</a:t>
            </a:r>
            <a:endParaRPr lang="en-US" dirty="0">
              <a:effectLst/>
            </a:endParaRPr>
          </a:p>
          <a:p>
            <a:r>
              <a:rPr lang="en-US" dirty="0">
                <a:solidFill>
                  <a:srgbClr val="0D0D0D"/>
                </a:solidFill>
                <a:latin typeface="Corbel"/>
              </a:rPr>
              <a:t>Some instances may appear several times. Others may be omitted.</a:t>
            </a:r>
          </a:p>
          <a:p>
            <a:r>
              <a:rPr lang="en-US" dirty="0">
                <a:solidFill>
                  <a:srgbClr val="0D0D0D"/>
                </a:solidFill>
                <a:ea typeface="+mn-lt"/>
                <a:cs typeface="+mn-lt"/>
              </a:rPr>
              <a:t>Build regressor on each bootstrap sample. </a:t>
            </a:r>
            <a:r>
              <a:rPr lang="en-US" dirty="0">
                <a:solidFill>
                  <a:srgbClr val="0D0D0D"/>
                </a:solidFill>
                <a:latin typeface="Corbel"/>
              </a:rPr>
              <a:t>.</a:t>
            </a:r>
          </a:p>
          <a:p>
            <a:r>
              <a:rPr lang="en-US" dirty="0">
                <a:solidFill>
                  <a:srgbClr val="0D0D0D"/>
                </a:solidFill>
                <a:latin typeface="Corbel"/>
              </a:rPr>
              <a:t>A bootstrap sample contains approximately 63% of the original training data.</a:t>
            </a:r>
          </a:p>
          <a:p>
            <a:r>
              <a:rPr lang="en-US" dirty="0">
                <a:solidFill>
                  <a:srgbClr val="0D0D0D"/>
                </a:solidFill>
                <a:ea typeface="+mn-lt"/>
                <a:cs typeface="+mn-lt"/>
              </a:rPr>
              <a:t>It improves error by reducing the variance of the base regressors. </a:t>
            </a:r>
          </a:p>
          <a:p>
            <a:r>
              <a:rPr lang="en-US" dirty="0">
                <a:solidFill>
                  <a:srgbClr val="0D0D0D"/>
                </a:solidFill>
                <a:ea typeface="+mn-lt"/>
                <a:cs typeface="+mn-lt"/>
              </a:rPr>
              <a:t>Its performance depends on the stability of the base regressor. </a:t>
            </a:r>
            <a:endParaRPr lang="en-US" dirty="0">
              <a:solidFill>
                <a:srgbClr val="0D0D0D"/>
              </a:solidFill>
              <a:latin typeface="Corbel"/>
            </a:endParaRPr>
          </a:p>
          <a:p>
            <a:r>
              <a:rPr lang="en-US" dirty="0">
                <a:solidFill>
                  <a:srgbClr val="0D0D0D"/>
                </a:solidFill>
                <a:ea typeface="+mn-lt"/>
                <a:cs typeface="+mn-lt"/>
              </a:rPr>
              <a:t>If a base regressor is unstable, bagging helps to reduce errors associated with random fluctuations in the training data. </a:t>
            </a:r>
          </a:p>
          <a:p>
            <a:r>
              <a:rPr lang="en-US" dirty="0">
                <a:solidFill>
                  <a:srgbClr val="0D0D0D"/>
                </a:solidFill>
                <a:ea typeface="+mn-lt"/>
                <a:cs typeface="+mn-lt"/>
              </a:rPr>
              <a:t>If a base regressor is stable, bagging might not be able to improve error; it might degrade the regressor’s performance due to its use of 37% less training data. </a:t>
            </a:r>
            <a:endParaRPr lang="en-US" dirty="0">
              <a:solidFill>
                <a:srgbClr val="0D0D0D"/>
              </a:solidFill>
              <a:effectLst/>
            </a:endParaRPr>
          </a:p>
          <a:p>
            <a:endParaRPr lang="en-US">
              <a:effectLst/>
            </a:endParaRPr>
          </a:p>
          <a:p>
            <a:endParaRPr lang="en-US" b="1">
              <a:effectLst/>
            </a:endParaRPr>
          </a:p>
          <a:p>
            <a:endParaRPr lang="en-US"/>
          </a:p>
        </p:txBody>
      </p:sp>
      <p:sp>
        <p:nvSpPr>
          <p:cNvPr id="3" name="Text Placeholder 2">
            <a:extLst>
              <a:ext uri="{FF2B5EF4-FFF2-40B4-BE49-F238E27FC236}">
                <a16:creationId xmlns:a16="http://schemas.microsoft.com/office/drawing/2014/main" id="{176DB9D1-2322-3FF2-6911-E3C5F1117E91}"/>
              </a:ext>
            </a:extLst>
          </p:cNvPr>
          <p:cNvSpPr>
            <a:spLocks noGrp="1"/>
          </p:cNvSpPr>
          <p:nvPr>
            <p:ph type="body" sz="quarter" idx="10"/>
          </p:nvPr>
        </p:nvSpPr>
        <p:spPr>
          <a:xfrm>
            <a:off x="521000" y="264968"/>
            <a:ext cx="10704715" cy="644777"/>
          </a:xfrm>
        </p:spPr>
        <p:txBody>
          <a:bodyPr anchor="ctr">
            <a:normAutofit/>
          </a:bodyPr>
          <a:lstStyle/>
          <a:p>
            <a:r>
              <a:rPr lang="en-US"/>
              <a:t>Bagging(Bootstrap Aggregating)</a:t>
            </a:r>
          </a:p>
        </p:txBody>
      </p:sp>
    </p:spTree>
    <p:extLst>
      <p:ext uri="{BB962C8B-B14F-4D97-AF65-F5344CB8AC3E}">
        <p14:creationId xmlns:p14="http://schemas.microsoft.com/office/powerpoint/2010/main" val="3794960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DA32C-2CB6-89EE-AE4C-8541B35C255F}"/>
              </a:ext>
            </a:extLst>
          </p:cNvPr>
          <p:cNvSpPr>
            <a:spLocks noGrp="1"/>
          </p:cNvSpPr>
          <p:nvPr>
            <p:ph idx="1"/>
          </p:nvPr>
        </p:nvSpPr>
        <p:spPr>
          <a:xfrm>
            <a:off x="1070568" y="2225040"/>
            <a:ext cx="10195560" cy="3785068"/>
          </a:xfrm>
        </p:spPr>
        <p:txBody>
          <a:bodyPr anchor="ctr">
            <a:normAutofit/>
          </a:bodyPr>
          <a:lstStyle/>
          <a:p>
            <a:r>
              <a:rPr lang="en-US" dirty="0">
                <a:solidFill>
                  <a:srgbClr val="0D0D0D"/>
                </a:solidFill>
                <a:ea typeface="+mn-lt"/>
                <a:cs typeface="+mn-lt"/>
              </a:rPr>
              <a:t>An iterative procedure to adaptively change the distribution of training data by focusing more on higher residual errors in regression tasks. </a:t>
            </a:r>
            <a:endParaRPr lang="en-US" dirty="0">
              <a:solidFill>
                <a:srgbClr val="595959"/>
              </a:solidFill>
              <a:ea typeface="+mn-lt"/>
              <a:cs typeface="+mn-lt"/>
            </a:endParaRPr>
          </a:p>
          <a:p>
            <a:r>
              <a:rPr lang="en-US" dirty="0">
                <a:solidFill>
                  <a:srgbClr val="0D0D0D"/>
                </a:solidFill>
                <a:latin typeface="Corbel"/>
              </a:rPr>
              <a:t>Initially, all N records are assigned equal weights.</a:t>
            </a:r>
            <a:endParaRPr lang="en-US" dirty="0"/>
          </a:p>
          <a:p>
            <a:r>
              <a:rPr lang="en-US" dirty="0">
                <a:solidFill>
                  <a:srgbClr val="0D0D0D"/>
                </a:solidFill>
                <a:latin typeface="Corbel"/>
              </a:rPr>
              <a:t>Unlike bagging, weights may change at the end of each boosting round.</a:t>
            </a:r>
          </a:p>
          <a:p>
            <a:r>
              <a:rPr lang="en-US" dirty="0">
                <a:solidFill>
                  <a:srgbClr val="0D0D0D"/>
                </a:solidFill>
                <a:latin typeface="Corbel"/>
              </a:rPr>
              <a:t>Used as a sampling distribution to draw a set of bootstrap samples.</a:t>
            </a:r>
          </a:p>
          <a:p>
            <a:r>
              <a:rPr lang="en-US" dirty="0">
                <a:solidFill>
                  <a:srgbClr val="0D0D0D"/>
                </a:solidFill>
                <a:ea typeface="+mn-lt"/>
                <a:cs typeface="+mn-lt"/>
              </a:rPr>
              <a:t>Used by the base regressor to learn a model that is biased toward higher-weight examples. </a:t>
            </a:r>
            <a:endParaRPr lang="en-US" dirty="0">
              <a:solidFill>
                <a:srgbClr val="0D0D0D"/>
              </a:solidFill>
              <a:latin typeface="Corbel"/>
            </a:endParaRPr>
          </a:p>
          <a:p>
            <a:r>
              <a:rPr lang="en-US" dirty="0">
                <a:solidFill>
                  <a:srgbClr val="0D0D0D"/>
                </a:solidFill>
                <a:latin typeface="Corbel"/>
              </a:rPr>
              <a:t>Records that have high residual errors will have their weights increased.</a:t>
            </a:r>
          </a:p>
          <a:p>
            <a:r>
              <a:rPr lang="en-US" dirty="0">
                <a:solidFill>
                  <a:srgbClr val="0D0D0D"/>
                </a:solidFill>
                <a:latin typeface="Corbel"/>
              </a:rPr>
              <a:t>Records that have less residual errors will have their weights decreased.</a:t>
            </a:r>
          </a:p>
          <a:p>
            <a:endParaRPr lang="en-US">
              <a:effectLst/>
            </a:endParaRPr>
          </a:p>
          <a:p>
            <a:endParaRPr lang="en-US">
              <a:effectLst/>
            </a:endParaRPr>
          </a:p>
          <a:p>
            <a:endParaRPr lang="en-US">
              <a:effectLst/>
            </a:endParaRPr>
          </a:p>
          <a:p>
            <a:endParaRPr lang="en-US">
              <a:effectLst/>
            </a:endParaRPr>
          </a:p>
          <a:p>
            <a:endParaRPr lang="en-US"/>
          </a:p>
        </p:txBody>
      </p:sp>
      <p:sp>
        <p:nvSpPr>
          <p:cNvPr id="3" name="Text Placeholder 2">
            <a:extLst>
              <a:ext uri="{FF2B5EF4-FFF2-40B4-BE49-F238E27FC236}">
                <a16:creationId xmlns:a16="http://schemas.microsoft.com/office/drawing/2014/main" id="{AF2226C9-EF16-FFA8-390A-161C5FE141B1}"/>
              </a:ext>
            </a:extLst>
          </p:cNvPr>
          <p:cNvSpPr>
            <a:spLocks noGrp="1"/>
          </p:cNvSpPr>
          <p:nvPr>
            <p:ph type="body" sz="quarter" idx="10"/>
          </p:nvPr>
        </p:nvSpPr>
        <p:spPr>
          <a:xfrm>
            <a:off x="521000" y="264968"/>
            <a:ext cx="10704715" cy="644777"/>
          </a:xfrm>
        </p:spPr>
        <p:txBody>
          <a:bodyPr anchor="ctr">
            <a:normAutofit/>
          </a:bodyPr>
          <a:lstStyle/>
          <a:p>
            <a:r>
              <a:rPr lang="en-US"/>
              <a:t>Boosting</a:t>
            </a:r>
          </a:p>
        </p:txBody>
      </p:sp>
    </p:spTree>
    <p:extLst>
      <p:ext uri="{BB962C8B-B14F-4D97-AF65-F5344CB8AC3E}">
        <p14:creationId xmlns:p14="http://schemas.microsoft.com/office/powerpoint/2010/main" val="162409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C29744-E9D3-67A7-A093-91F703D3C69B}"/>
              </a:ext>
            </a:extLst>
          </p:cNvPr>
          <p:cNvSpPr>
            <a:spLocks noGrp="1"/>
          </p:cNvSpPr>
          <p:nvPr>
            <p:ph idx="1"/>
          </p:nvPr>
        </p:nvSpPr>
        <p:spPr/>
        <p:txBody>
          <a:bodyPr/>
          <a:lstStyle/>
          <a:p>
            <a:r>
              <a:rPr lang="en-US">
                <a:solidFill>
                  <a:srgbClr val="0D0D0D"/>
                </a:solidFill>
                <a:latin typeface="Corbel"/>
              </a:rPr>
              <a:t>This project is a regression model. The goal is to predict the adsorption capacity (</a:t>
            </a:r>
            <a:r>
              <a:rPr lang="en-US" err="1">
                <a:solidFill>
                  <a:srgbClr val="0D0D0D"/>
                </a:solidFill>
                <a:latin typeface="Corbel"/>
              </a:rPr>
              <a:t>Qm</a:t>
            </a:r>
            <a:r>
              <a:rPr lang="en-US">
                <a:solidFill>
                  <a:srgbClr val="0D0D0D"/>
                </a:solidFill>
                <a:latin typeface="Corbel"/>
              </a:rPr>
              <a:t> (mg/g)) of biochar needed to remove pharmaceutical pollutants. </a:t>
            </a:r>
          </a:p>
          <a:p>
            <a:r>
              <a:rPr lang="en-US">
                <a:solidFill>
                  <a:srgbClr val="0D0D0D"/>
                </a:solidFill>
                <a:latin typeface="Corbel"/>
              </a:rPr>
              <a:t>We used decision tree, Random Forest Regressor , Gradient Boosting , XG Boosting techniques.</a:t>
            </a:r>
          </a:p>
          <a:p>
            <a:pPr marL="0" indent="0">
              <a:buNone/>
            </a:pPr>
            <a:r>
              <a:rPr lang="en-US" b="1">
                <a:solidFill>
                  <a:srgbClr val="0D0D0D"/>
                </a:solidFill>
                <a:latin typeface="Corbel"/>
              </a:rPr>
              <a:t>Why this models</a:t>
            </a:r>
            <a:r>
              <a:rPr lang="en-US" b="1">
                <a:solidFill>
                  <a:srgbClr val="595959"/>
                </a:solidFill>
                <a:latin typeface="Corbel"/>
              </a:rPr>
              <a:t>:</a:t>
            </a:r>
            <a:br>
              <a:rPr lang="en-US" b="1"/>
            </a:br>
            <a:r>
              <a:rPr lang="en-US">
                <a:solidFill>
                  <a:srgbClr val="0D0D0D"/>
                </a:solidFill>
                <a:latin typeface="Corbel"/>
              </a:rPr>
              <a:t>We have chosen ensemble methods because they are particularly suitable as our dataset has a</a:t>
            </a:r>
            <a:r>
              <a:rPr lang="en-US">
                <a:solidFill>
                  <a:srgbClr val="595959"/>
                </a:solidFill>
                <a:latin typeface="Corbel"/>
              </a:rPr>
              <a:t> </a:t>
            </a:r>
            <a:r>
              <a:rPr lang="en-US" b="1">
                <a:solidFill>
                  <a:srgbClr val="0D0D0D"/>
                </a:solidFill>
                <a:latin typeface="Corbel"/>
              </a:rPr>
              <a:t>non-linear relationship</a:t>
            </a:r>
            <a:r>
              <a:rPr lang="en-US">
                <a:solidFill>
                  <a:srgbClr val="595959"/>
                </a:solidFill>
                <a:latin typeface="Corbel"/>
              </a:rPr>
              <a:t> </a:t>
            </a:r>
            <a:r>
              <a:rPr lang="en-US">
                <a:solidFill>
                  <a:srgbClr val="0D0D0D"/>
                </a:solidFill>
                <a:latin typeface="Corbel"/>
              </a:rPr>
              <a:t>between features, target and </a:t>
            </a:r>
            <a:r>
              <a:rPr lang="en-US" b="1">
                <a:solidFill>
                  <a:srgbClr val="0D0D0D"/>
                </a:solidFill>
                <a:latin typeface="Corbel"/>
              </a:rPr>
              <a:t>a small number of observations</a:t>
            </a:r>
            <a:r>
              <a:rPr lang="en-US">
                <a:solidFill>
                  <a:srgbClr val="595959"/>
                </a:solidFill>
                <a:latin typeface="Corbel"/>
              </a:rPr>
              <a:t>, </a:t>
            </a:r>
            <a:r>
              <a:rPr lang="en-US">
                <a:solidFill>
                  <a:srgbClr val="0D0D0D"/>
                </a:solidFill>
                <a:latin typeface="Corbel"/>
              </a:rPr>
              <a:t>requiring</a:t>
            </a:r>
            <a:r>
              <a:rPr lang="en-US">
                <a:solidFill>
                  <a:srgbClr val="595959"/>
                </a:solidFill>
                <a:latin typeface="Corbel"/>
              </a:rPr>
              <a:t> </a:t>
            </a:r>
            <a:r>
              <a:rPr lang="en-US" b="1">
                <a:solidFill>
                  <a:srgbClr val="0D0D0D"/>
                </a:solidFill>
                <a:latin typeface="Corbel"/>
              </a:rPr>
              <a:t>complex models</a:t>
            </a:r>
            <a:r>
              <a:rPr lang="en-US">
                <a:solidFill>
                  <a:srgbClr val="595959"/>
                </a:solidFill>
                <a:latin typeface="Corbel"/>
              </a:rPr>
              <a:t> </a:t>
            </a:r>
            <a:r>
              <a:rPr lang="en-US">
                <a:solidFill>
                  <a:srgbClr val="0D0D0D"/>
                </a:solidFill>
                <a:latin typeface="Corbel"/>
              </a:rPr>
              <a:t>that can generalize well by leveraging multiple learners to capture intricate patterns.</a:t>
            </a:r>
          </a:p>
          <a:p>
            <a:pPr marL="0" indent="0">
              <a:buNone/>
            </a:pPr>
            <a:r>
              <a:rPr lang="en-US" b="1">
                <a:solidFill>
                  <a:srgbClr val="0D0D0D"/>
                </a:solidFill>
                <a:latin typeface="Corbel"/>
              </a:rPr>
              <a:t>Decision Tree Regressor</a:t>
            </a:r>
            <a:r>
              <a:rPr lang="en-US">
                <a:solidFill>
                  <a:srgbClr val="595959"/>
                </a:solidFill>
                <a:latin typeface="Corbel"/>
              </a:rPr>
              <a:t>: </a:t>
            </a:r>
            <a:r>
              <a:rPr lang="en-US">
                <a:solidFill>
                  <a:srgbClr val="0D0D0D"/>
                </a:solidFill>
                <a:latin typeface="Corbel"/>
              </a:rPr>
              <a:t>This model predicts target values by splitting the dataset into smaller subsets based on feature thresholds, creating a tree-like structure of decision nodes and leaves. It follows a "divide-and-conquer" approach to minimize error at each split.</a:t>
            </a:r>
          </a:p>
          <a:p>
            <a:pPr marL="0" indent="0">
              <a:buNone/>
            </a:pPr>
            <a:r>
              <a:rPr lang="en-US">
                <a:solidFill>
                  <a:srgbClr val="595959"/>
                </a:solidFill>
                <a:latin typeface="Corbel"/>
              </a:rPr>
              <a:t> </a:t>
            </a:r>
            <a:r>
              <a:rPr lang="en-US" b="1">
                <a:solidFill>
                  <a:srgbClr val="0D0D0D"/>
                </a:solidFill>
                <a:latin typeface="Corbel"/>
              </a:rPr>
              <a:t>Random Forest Regressor</a:t>
            </a:r>
            <a:r>
              <a:rPr lang="en-US">
                <a:solidFill>
                  <a:srgbClr val="595959"/>
                </a:solidFill>
                <a:latin typeface="Corbel"/>
              </a:rPr>
              <a:t>: </a:t>
            </a:r>
            <a:r>
              <a:rPr lang="en-US">
                <a:solidFill>
                  <a:srgbClr val="0D0D0D"/>
                </a:solidFill>
                <a:latin typeface="Corbel"/>
              </a:rPr>
              <a:t>An ensemble method that builds multiple decision trees using different subsets of data and averages their predictions. It reduces overfitting by combining diverse trees and improves prediction accuracy</a:t>
            </a:r>
            <a:r>
              <a:rPr lang="en-US">
                <a:solidFill>
                  <a:srgbClr val="595959"/>
                </a:solidFill>
                <a:latin typeface="Corbel"/>
              </a:rPr>
              <a:t>.</a:t>
            </a:r>
          </a:p>
        </p:txBody>
      </p:sp>
      <p:sp>
        <p:nvSpPr>
          <p:cNvPr id="3" name="Text Placeholder 2">
            <a:extLst>
              <a:ext uri="{FF2B5EF4-FFF2-40B4-BE49-F238E27FC236}">
                <a16:creationId xmlns:a16="http://schemas.microsoft.com/office/drawing/2014/main" id="{BE7B142F-1CE9-41CD-3B77-0EE1FAF5FECD}"/>
              </a:ext>
            </a:extLst>
          </p:cNvPr>
          <p:cNvSpPr>
            <a:spLocks noGrp="1"/>
          </p:cNvSpPr>
          <p:nvPr>
            <p:ph type="body" sz="quarter" idx="10"/>
          </p:nvPr>
        </p:nvSpPr>
        <p:spPr/>
        <p:txBody>
          <a:bodyPr/>
          <a:lstStyle/>
          <a:p>
            <a:r>
              <a:rPr lang="en-US"/>
              <a:t>Model Design</a:t>
            </a:r>
          </a:p>
        </p:txBody>
      </p:sp>
    </p:spTree>
    <p:extLst>
      <p:ext uri="{BB962C8B-B14F-4D97-AF65-F5344CB8AC3E}">
        <p14:creationId xmlns:p14="http://schemas.microsoft.com/office/powerpoint/2010/main" val="119956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433507-F362-365D-4BB1-729C98F50BCC}"/>
              </a:ext>
            </a:extLst>
          </p:cNvPr>
          <p:cNvSpPr>
            <a:spLocks noGrp="1"/>
          </p:cNvSpPr>
          <p:nvPr>
            <p:ph type="body" sz="quarter" idx="10"/>
          </p:nvPr>
        </p:nvSpPr>
        <p:spPr>
          <a:xfrm>
            <a:off x="521000" y="264968"/>
            <a:ext cx="10704715" cy="644777"/>
          </a:xfrm>
        </p:spPr>
        <p:txBody>
          <a:bodyPr anchor="ctr">
            <a:normAutofit/>
          </a:bodyPr>
          <a:lstStyle/>
          <a:p>
            <a:r>
              <a:rPr lang="en-US"/>
              <a:t>What is Biochar?</a:t>
            </a:r>
          </a:p>
        </p:txBody>
      </p:sp>
      <p:graphicFrame>
        <p:nvGraphicFramePr>
          <p:cNvPr id="6" name="Content Placeholder 1">
            <a:extLst>
              <a:ext uri="{FF2B5EF4-FFF2-40B4-BE49-F238E27FC236}">
                <a16:creationId xmlns:a16="http://schemas.microsoft.com/office/drawing/2014/main" id="{03387EA8-646E-EF9D-59F9-AB00E7AFC6B9}"/>
              </a:ext>
            </a:extLst>
          </p:cNvPr>
          <p:cNvGraphicFramePr>
            <a:graphicFrameLocks noGrp="1"/>
          </p:cNvGraphicFramePr>
          <p:nvPr>
            <p:ph idx="1"/>
            <p:extLst>
              <p:ext uri="{D42A27DB-BD31-4B8C-83A1-F6EECF244321}">
                <p14:modId xmlns:p14="http://schemas.microsoft.com/office/powerpoint/2010/main" val="3810818990"/>
              </p:ext>
            </p:extLst>
          </p:nvPr>
        </p:nvGraphicFramePr>
        <p:xfrm>
          <a:off x="1070568" y="1163788"/>
          <a:ext cx="10195560" cy="484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463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784D10-21C2-DD40-CC0D-6ABE76C4C586}"/>
              </a:ext>
            </a:extLst>
          </p:cNvPr>
          <p:cNvSpPr>
            <a:spLocks noGrp="1"/>
          </p:cNvSpPr>
          <p:nvPr>
            <p:ph idx="1"/>
          </p:nvPr>
        </p:nvSpPr>
        <p:spPr>
          <a:xfrm>
            <a:off x="931178" y="754910"/>
            <a:ext cx="10195560" cy="4846320"/>
          </a:xfrm>
        </p:spPr>
        <p:txBody>
          <a:bodyPr/>
          <a:lstStyle/>
          <a:p>
            <a:r>
              <a:rPr lang="en-US" b="1">
                <a:solidFill>
                  <a:srgbClr val="0D0D0D"/>
                </a:solidFill>
                <a:latin typeface="Corbel"/>
              </a:rPr>
              <a:t>Gradient Boosting</a:t>
            </a:r>
            <a:r>
              <a:rPr lang="en-US">
                <a:solidFill>
                  <a:srgbClr val="595959"/>
                </a:solidFill>
                <a:latin typeface="Corbel"/>
              </a:rPr>
              <a:t>: </a:t>
            </a:r>
            <a:r>
              <a:rPr lang="en-US">
                <a:solidFill>
                  <a:srgbClr val="0D0D0D"/>
                </a:solidFill>
                <a:latin typeface="Corbel"/>
              </a:rPr>
              <a:t>A sequential ensemble method where each new tree corrects the errors of the previous one by focusing more on samples with higher residual errors. It builds a strong model by combining the predictions of many weak models.</a:t>
            </a:r>
          </a:p>
          <a:p>
            <a:endParaRPr lang="en-US"/>
          </a:p>
          <a:p>
            <a:endParaRPr lang="en-US"/>
          </a:p>
          <a:p>
            <a:r>
              <a:rPr lang="en-US" b="1" err="1">
                <a:solidFill>
                  <a:srgbClr val="0D0D0D"/>
                </a:solidFill>
                <a:latin typeface="Corbel"/>
              </a:rPr>
              <a:t>XGBoost</a:t>
            </a:r>
            <a:r>
              <a:rPr lang="en-US"/>
              <a:t>: </a:t>
            </a:r>
            <a:r>
              <a:rPr lang="en-US">
                <a:solidFill>
                  <a:srgbClr val="0D0D0D"/>
                </a:solidFill>
                <a:latin typeface="Corbel"/>
              </a:rPr>
              <a:t>An advanced form of Gradient Boosting, it improves efficiency and performance through techniques like regularization, handling missing data, and parallel computation, making it faster and more accurate in handling large datasets.</a:t>
            </a:r>
          </a:p>
        </p:txBody>
      </p:sp>
      <p:sp>
        <p:nvSpPr>
          <p:cNvPr id="3" name="Text Placeholder 2">
            <a:extLst>
              <a:ext uri="{FF2B5EF4-FFF2-40B4-BE49-F238E27FC236}">
                <a16:creationId xmlns:a16="http://schemas.microsoft.com/office/drawing/2014/main" id="{F81026AB-DDFD-DE5B-FBA7-C2A3EBE10741}"/>
              </a:ext>
            </a:extLst>
          </p:cNvPr>
          <p:cNvSpPr>
            <a:spLocks noGrp="1"/>
          </p:cNvSpPr>
          <p:nvPr>
            <p:ph type="body" sz="quarter" idx="10"/>
          </p:nvPr>
        </p:nvSpPr>
        <p:spPr/>
        <p:txBody>
          <a:bodyPr/>
          <a:lstStyle/>
          <a:p>
            <a:r>
              <a:rPr lang="en-US"/>
              <a:t>Model Design</a:t>
            </a:r>
          </a:p>
        </p:txBody>
      </p:sp>
    </p:spTree>
    <p:extLst>
      <p:ext uri="{BB962C8B-B14F-4D97-AF65-F5344CB8AC3E}">
        <p14:creationId xmlns:p14="http://schemas.microsoft.com/office/powerpoint/2010/main" val="5479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45BB3-BCAE-7880-9AFB-4534F5073DD9}"/>
              </a:ext>
            </a:extLst>
          </p:cNvPr>
          <p:cNvSpPr>
            <a:spLocks noGrp="1"/>
          </p:cNvSpPr>
          <p:nvPr>
            <p:ph sz="half" idx="1"/>
          </p:nvPr>
        </p:nvSpPr>
        <p:spPr>
          <a:xfrm>
            <a:off x="527531" y="1161288"/>
            <a:ext cx="3995109" cy="4846320"/>
          </a:xfrm>
        </p:spPr>
        <p:txBody>
          <a:bodyPr anchor="ctr">
            <a:normAutofit/>
          </a:bodyPr>
          <a:lstStyle/>
          <a:p>
            <a:pPr>
              <a:buFont typeface="Arial" panose="020B0604020202020204" pitchFamily="34" charset="0"/>
              <a:buChar char="•"/>
            </a:pPr>
            <a:r>
              <a:rPr lang="en-US">
                <a:solidFill>
                  <a:srgbClr val="0D0D0D"/>
                </a:solidFill>
                <a:latin typeface="Corbel"/>
              </a:rPr>
              <a:t>The models were evaluated using key performance metrics:</a:t>
            </a:r>
          </a:p>
          <a:p>
            <a:pPr marL="742950" lvl="1" indent="-285750">
              <a:buFont typeface="Wingdings 2" panose="020B0604020202020204" pitchFamily="34" charset="0"/>
              <a:buChar char=""/>
            </a:pPr>
            <a:r>
              <a:rPr lang="en-US" sz="2000" b="1">
                <a:solidFill>
                  <a:srgbClr val="0D0D0D"/>
                </a:solidFill>
                <a:latin typeface="Corbel"/>
              </a:rPr>
              <a:t>RMSE</a:t>
            </a:r>
            <a:r>
              <a:rPr lang="en-US" sz="2000" b="0" i="0">
                <a:effectLst/>
              </a:rPr>
              <a:t> </a:t>
            </a:r>
            <a:r>
              <a:rPr lang="en-US" sz="2000">
                <a:solidFill>
                  <a:srgbClr val="0D0D0D"/>
                </a:solidFill>
                <a:latin typeface="Corbel"/>
              </a:rPr>
              <a:t>(Root Mean Squared Error)</a:t>
            </a:r>
          </a:p>
          <a:p>
            <a:pPr marL="800100" lvl="2">
              <a:spcBef>
                <a:spcPts val="1200"/>
              </a:spcBef>
              <a:buFont typeface="Wingdings" pitchFamily="18" charset="2"/>
              <a:buChar char="§"/>
            </a:pPr>
            <a:r>
              <a:rPr lang="en-US" sz="2000">
                <a:solidFill>
                  <a:srgbClr val="0D0D0D"/>
                </a:solidFill>
                <a:latin typeface="Corbel"/>
              </a:rPr>
              <a:t>Yi  = actual value</a:t>
            </a:r>
          </a:p>
          <a:p>
            <a:pPr marL="800100" lvl="2">
              <a:spcBef>
                <a:spcPts val="1200"/>
              </a:spcBef>
              <a:buFont typeface="Wingdings" pitchFamily="18" charset="2"/>
              <a:buChar char="§"/>
            </a:pPr>
            <a:r>
              <a:rPr lang="cy-GB" sz="2000">
                <a:solidFill>
                  <a:srgbClr val="0D0D0D"/>
                </a:solidFill>
                <a:latin typeface="Corbel"/>
              </a:rPr>
              <a:t>Ŷ</a:t>
            </a:r>
            <a:r>
              <a:rPr lang="en-US" sz="2000" err="1">
                <a:solidFill>
                  <a:srgbClr val="0D0D0D"/>
                </a:solidFill>
                <a:latin typeface="Corbel"/>
              </a:rPr>
              <a:t>i</a:t>
            </a:r>
            <a:r>
              <a:rPr lang="en-US" sz="2000">
                <a:solidFill>
                  <a:srgbClr val="0D0D0D"/>
                </a:solidFill>
                <a:latin typeface="Corbel"/>
              </a:rPr>
              <a:t> = predicted value</a:t>
            </a:r>
          </a:p>
          <a:p>
            <a:pPr marL="800100" lvl="2">
              <a:spcBef>
                <a:spcPts val="1200"/>
              </a:spcBef>
              <a:buFont typeface="Wingdings" pitchFamily="18" charset="2"/>
              <a:buChar char="§"/>
            </a:pPr>
            <a:r>
              <a:rPr lang="en-US" sz="2000">
                <a:solidFill>
                  <a:srgbClr val="0D0D0D"/>
                </a:solidFill>
                <a:latin typeface="Corbel"/>
              </a:rPr>
              <a:t>N = number of observations.</a:t>
            </a:r>
          </a:p>
          <a:p>
            <a:pPr marL="1257300" lvl="2">
              <a:buFont typeface="Wingdings" pitchFamily="18" charset="2"/>
              <a:buChar char="§"/>
            </a:pPr>
            <a:endParaRPr lang="en-US" sz="1800" b="0" i="0">
              <a:effectLst/>
            </a:endParaRPr>
          </a:p>
        </p:txBody>
      </p:sp>
      <p:sp>
        <p:nvSpPr>
          <p:cNvPr id="6" name="Text Placeholder 5">
            <a:extLst>
              <a:ext uri="{FF2B5EF4-FFF2-40B4-BE49-F238E27FC236}">
                <a16:creationId xmlns:a16="http://schemas.microsoft.com/office/drawing/2014/main" id="{ACCCC7F2-536C-5907-1841-033C1BDBF65C}"/>
              </a:ext>
            </a:extLst>
          </p:cNvPr>
          <p:cNvSpPr>
            <a:spLocks noGrp="1"/>
          </p:cNvSpPr>
          <p:nvPr>
            <p:ph type="body" sz="quarter" idx="10"/>
          </p:nvPr>
        </p:nvSpPr>
        <p:spPr/>
        <p:txBody>
          <a:bodyPr anchor="ctr">
            <a:normAutofit/>
          </a:bodyPr>
          <a:lstStyle/>
          <a:p>
            <a:r>
              <a:rPr lang="en-US"/>
              <a:t>Model Design and Validation</a:t>
            </a:r>
          </a:p>
        </p:txBody>
      </p:sp>
      <p:pic>
        <p:nvPicPr>
          <p:cNvPr id="11" name="Picture 10" descr="A number and symbols of mathematical equations&#10;&#10;Description automatically generated with medium confidence">
            <a:extLst>
              <a:ext uri="{FF2B5EF4-FFF2-40B4-BE49-F238E27FC236}">
                <a16:creationId xmlns:a16="http://schemas.microsoft.com/office/drawing/2014/main" id="{D97629FE-B750-8F23-7550-F23E8CE376B8}"/>
              </a:ext>
            </a:extLst>
          </p:cNvPr>
          <p:cNvPicPr>
            <a:picLocks noChangeAspect="1"/>
          </p:cNvPicPr>
          <p:nvPr/>
        </p:nvPicPr>
        <p:blipFill>
          <a:blip r:embed="rId2"/>
          <a:stretch>
            <a:fillRect/>
          </a:stretch>
        </p:blipFill>
        <p:spPr>
          <a:xfrm>
            <a:off x="4520046" y="2528432"/>
            <a:ext cx="6705670" cy="2112285"/>
          </a:xfrm>
          <a:prstGeom prst="rect">
            <a:avLst/>
          </a:prstGeom>
          <a:noFill/>
        </p:spPr>
      </p:pic>
    </p:spTree>
    <p:extLst>
      <p:ext uri="{BB962C8B-B14F-4D97-AF65-F5344CB8AC3E}">
        <p14:creationId xmlns:p14="http://schemas.microsoft.com/office/powerpoint/2010/main" val="408108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3BD25-6FA8-B1F6-721A-99F90A4EBA37}"/>
              </a:ext>
            </a:extLst>
          </p:cNvPr>
          <p:cNvSpPr>
            <a:spLocks noGrp="1"/>
          </p:cNvSpPr>
          <p:nvPr>
            <p:ph sz="half" idx="1"/>
          </p:nvPr>
        </p:nvSpPr>
        <p:spPr/>
        <p:txBody>
          <a:bodyPr anchor="ctr">
            <a:normAutofit/>
          </a:bodyPr>
          <a:lstStyle/>
          <a:p>
            <a:r>
              <a:rPr lang="en-US" b="1">
                <a:solidFill>
                  <a:srgbClr val="0D0D0D"/>
                </a:solidFill>
                <a:latin typeface="Corbel"/>
              </a:rPr>
              <a:t>MAPE(Mean Absolute Percentage Error)</a:t>
            </a:r>
          </a:p>
          <a:p>
            <a:pPr marL="0" indent="0">
              <a:buNone/>
            </a:pPr>
            <a:r>
              <a:rPr lang="en-US" sz="2400"/>
              <a:t>     </a:t>
            </a:r>
            <a:r>
              <a:rPr lang="en-US">
                <a:solidFill>
                  <a:srgbClr val="0D0D0D"/>
                </a:solidFill>
                <a:latin typeface="Corbel"/>
              </a:rPr>
              <a:t>A = actual value</a:t>
            </a:r>
          </a:p>
          <a:p>
            <a:pPr marL="0" indent="0">
              <a:buNone/>
            </a:pPr>
            <a:r>
              <a:rPr lang="en-US">
                <a:solidFill>
                  <a:srgbClr val="0D0D0D"/>
                </a:solidFill>
                <a:latin typeface="Corbel"/>
              </a:rPr>
              <a:t>     F = predicted value</a:t>
            </a:r>
          </a:p>
          <a:p>
            <a:pPr marL="0" indent="0">
              <a:buNone/>
            </a:pPr>
            <a:endParaRPr lang="en-US"/>
          </a:p>
          <a:p>
            <a:endParaRPr lang="en-US"/>
          </a:p>
        </p:txBody>
      </p:sp>
      <p:sp>
        <p:nvSpPr>
          <p:cNvPr id="3" name="Text Placeholder 2">
            <a:extLst>
              <a:ext uri="{FF2B5EF4-FFF2-40B4-BE49-F238E27FC236}">
                <a16:creationId xmlns:a16="http://schemas.microsoft.com/office/drawing/2014/main" id="{C80F7C65-FE00-5B93-7B75-A4008B9C8478}"/>
              </a:ext>
            </a:extLst>
          </p:cNvPr>
          <p:cNvSpPr>
            <a:spLocks noGrp="1"/>
          </p:cNvSpPr>
          <p:nvPr>
            <p:ph type="body" sz="quarter" idx="10"/>
          </p:nvPr>
        </p:nvSpPr>
        <p:spPr/>
        <p:txBody>
          <a:bodyPr anchor="ctr">
            <a:normAutofit/>
          </a:bodyPr>
          <a:lstStyle/>
          <a:p>
            <a:r>
              <a:rPr lang="en-US"/>
              <a:t>Model Design and Validation</a:t>
            </a:r>
          </a:p>
        </p:txBody>
      </p:sp>
      <p:pic>
        <p:nvPicPr>
          <p:cNvPr id="14" name="Picture 13" descr="A mathematical equation with black text&#10;&#10;Description automatically generated">
            <a:extLst>
              <a:ext uri="{FF2B5EF4-FFF2-40B4-BE49-F238E27FC236}">
                <a16:creationId xmlns:a16="http://schemas.microsoft.com/office/drawing/2014/main" id="{8527EC5B-D261-7C07-B619-2330707A3999}"/>
              </a:ext>
            </a:extLst>
          </p:cNvPr>
          <p:cNvPicPr>
            <a:picLocks noChangeAspect="1"/>
          </p:cNvPicPr>
          <p:nvPr/>
        </p:nvPicPr>
        <p:blipFill>
          <a:blip r:embed="rId2"/>
          <a:stretch>
            <a:fillRect/>
          </a:stretch>
        </p:blipFill>
        <p:spPr>
          <a:xfrm>
            <a:off x="4520046" y="2360790"/>
            <a:ext cx="6705670" cy="2447570"/>
          </a:xfrm>
          <a:prstGeom prst="rect">
            <a:avLst/>
          </a:prstGeom>
          <a:noFill/>
        </p:spPr>
      </p:pic>
    </p:spTree>
    <p:extLst>
      <p:ext uri="{BB962C8B-B14F-4D97-AF65-F5344CB8AC3E}">
        <p14:creationId xmlns:p14="http://schemas.microsoft.com/office/powerpoint/2010/main" val="133300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610A96-9DCD-4827-AEA0-FE92D4682CE9}"/>
              </a:ext>
            </a:extLst>
          </p:cNvPr>
          <p:cNvSpPr>
            <a:spLocks noGrp="1"/>
          </p:cNvSpPr>
          <p:nvPr>
            <p:ph idx="1"/>
          </p:nvPr>
        </p:nvSpPr>
        <p:spPr>
          <a:xfrm>
            <a:off x="596641" y="1321791"/>
            <a:ext cx="10195560" cy="4576804"/>
          </a:xfrm>
        </p:spPr>
        <p:txBody>
          <a:bodyPr anchor="ctr">
            <a:normAutofit/>
          </a:bodyPr>
          <a:lstStyle/>
          <a:p>
            <a:pPr>
              <a:buFont typeface="Arial" pitchFamily="18" charset="2"/>
              <a:buChar char="•"/>
            </a:pPr>
            <a:r>
              <a:rPr lang="en-US" b="1">
                <a:solidFill>
                  <a:srgbClr val="0D0D0D"/>
                </a:solidFill>
                <a:latin typeface="Corbel"/>
              </a:rPr>
              <a:t>K-Fold Cross-Validation</a:t>
            </a:r>
            <a:r>
              <a:rPr lang="en-US"/>
              <a:t> </a:t>
            </a:r>
            <a:r>
              <a:rPr lang="en-US">
                <a:solidFill>
                  <a:srgbClr val="0D0D0D"/>
                </a:solidFill>
                <a:latin typeface="Corbel"/>
              </a:rPr>
              <a:t>is a resampling technique used to evaluate the performance of a model by splitting the dataset into K equal parts or folds. The model is trained on K-1 folds and tested on the remaining fold, repeating this process K times so that each fold serves as a test set once. The final performance is averaged across all folds, providing a more reliable estimate of the model's generalization ability. In our project, we used</a:t>
            </a:r>
            <a:r>
              <a:rPr lang="en-US"/>
              <a:t> </a:t>
            </a:r>
            <a:r>
              <a:rPr lang="en-US" b="1">
                <a:solidFill>
                  <a:srgbClr val="0D0D0D"/>
                </a:solidFill>
                <a:latin typeface="Corbel"/>
              </a:rPr>
              <a:t>5-Fold Cross-Validation</a:t>
            </a:r>
            <a:r>
              <a:rPr lang="en-US" b="1"/>
              <a:t>.</a:t>
            </a:r>
            <a:endParaRPr lang="en-US"/>
          </a:p>
          <a:p>
            <a:pPr marL="0" indent="0">
              <a:buNone/>
            </a:pPr>
            <a:r>
              <a:rPr lang="en-US" b="1">
                <a:solidFill>
                  <a:srgbClr val="0D0D0D"/>
                </a:solidFill>
                <a:latin typeface="Corbel"/>
              </a:rPr>
              <a:t>Model Training, Validation, and Tuning</a:t>
            </a:r>
          </a:p>
          <a:p>
            <a:pPr>
              <a:buFont typeface="Arial" panose="05000000000000000000" pitchFamily="2" charset="2"/>
              <a:buChar char="•"/>
            </a:pPr>
            <a:r>
              <a:rPr lang="en-US">
                <a:solidFill>
                  <a:srgbClr val="0D0D0D"/>
                </a:solidFill>
                <a:latin typeface="Corbel"/>
              </a:rPr>
              <a:t>In this project, due to the limited dataset size (86 observations), a traditional train-test split was not employed. Instead, the entire dataset was utilized for model training and evaluation. To ensure robust validation and minimize underfitting risks,</a:t>
            </a:r>
            <a:r>
              <a:rPr lang="en-US" b="0" i="0">
                <a:effectLst/>
              </a:rPr>
              <a:t> </a:t>
            </a:r>
            <a:r>
              <a:rPr lang="en-US" b="1">
                <a:solidFill>
                  <a:srgbClr val="0D0D0D"/>
                </a:solidFill>
                <a:latin typeface="Corbel"/>
              </a:rPr>
              <a:t>K-Fold Cross-Validation</a:t>
            </a:r>
            <a:r>
              <a:rPr lang="en-US" b="0" i="0">
                <a:effectLst/>
              </a:rPr>
              <a:t> </a:t>
            </a:r>
            <a:r>
              <a:rPr lang="en-US">
                <a:solidFill>
                  <a:srgbClr val="0D0D0D"/>
                </a:solidFill>
                <a:latin typeface="Corbel"/>
              </a:rPr>
              <a:t>was implemented. </a:t>
            </a:r>
          </a:p>
          <a:p>
            <a:pPr>
              <a:lnSpc>
                <a:spcPct val="100000"/>
              </a:lnSpc>
              <a:buFont typeface="Arial" panose="05000000000000000000" pitchFamily="2" charset="2"/>
              <a:buChar char="•"/>
            </a:pPr>
            <a:r>
              <a:rPr lang="en-US">
                <a:solidFill>
                  <a:srgbClr val="0D0D0D"/>
                </a:solidFill>
                <a:latin typeface="Corbel"/>
              </a:rPr>
              <a:t>To tune our model, we used</a:t>
            </a:r>
            <a:r>
              <a:rPr lang="en-US"/>
              <a:t> </a:t>
            </a:r>
            <a:r>
              <a:rPr lang="en-US" b="1">
                <a:solidFill>
                  <a:srgbClr val="0D0D0D"/>
                </a:solidFill>
                <a:latin typeface="Corbel"/>
              </a:rPr>
              <a:t>Grid Search Cross-Validation (Grid Search CV),</a:t>
            </a:r>
            <a:r>
              <a:rPr lang="en-US"/>
              <a:t> </a:t>
            </a:r>
            <a:r>
              <a:rPr lang="en-US">
                <a:solidFill>
                  <a:srgbClr val="0D0D0D"/>
                </a:solidFill>
                <a:latin typeface="Corbel"/>
              </a:rPr>
              <a:t>a approach to hyperparameter optimization. Grid Search works by defining a grid of possible hyperparameter values and exhaustively searching through all combinations to find the best-performing parameters for the model.</a:t>
            </a:r>
          </a:p>
          <a:p>
            <a:pPr marL="0" indent="0">
              <a:buNone/>
            </a:pPr>
            <a:endParaRPr lang="en-US"/>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a:xfrm>
            <a:off x="521000" y="264968"/>
            <a:ext cx="10704715" cy="644777"/>
          </a:xfrm>
        </p:spPr>
        <p:txBody>
          <a:bodyPr anchor="ctr">
            <a:normAutofit/>
          </a:bodyPr>
          <a:lstStyle/>
          <a:p>
            <a:r>
              <a:rPr lang="en-US"/>
              <a:t>Model Results</a:t>
            </a:r>
          </a:p>
        </p:txBody>
      </p:sp>
    </p:spTree>
    <p:extLst>
      <p:ext uri="{BB962C8B-B14F-4D97-AF65-F5344CB8AC3E}">
        <p14:creationId xmlns:p14="http://schemas.microsoft.com/office/powerpoint/2010/main" val="12245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a:t>Best Hyperparameters</a:t>
            </a:r>
          </a:p>
        </p:txBody>
      </p:sp>
      <p:sp>
        <p:nvSpPr>
          <p:cNvPr id="5" name="TextBox 4">
            <a:extLst>
              <a:ext uri="{FF2B5EF4-FFF2-40B4-BE49-F238E27FC236}">
                <a16:creationId xmlns:a16="http://schemas.microsoft.com/office/drawing/2014/main" id="{89421D55-1630-079F-D13E-021D227EC0C1}"/>
              </a:ext>
            </a:extLst>
          </p:cNvPr>
          <p:cNvSpPr txBox="1"/>
          <p:nvPr/>
        </p:nvSpPr>
        <p:spPr>
          <a:xfrm>
            <a:off x="524107" y="1332570"/>
            <a:ext cx="5057077"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1" indent="-342900">
              <a:buFont typeface="Arial"/>
              <a:buChar char="•"/>
            </a:pPr>
            <a:r>
              <a:rPr lang="en-IN" sz="2000" b="1">
                <a:ea typeface="+mn-lt"/>
                <a:cs typeface="+mn-lt"/>
              </a:rPr>
              <a:t>Best Hyperparameters for Random Forest</a:t>
            </a:r>
            <a:r>
              <a:rPr lang="en-IN" sz="2400">
                <a:cs typeface="Arial"/>
              </a:rPr>
              <a:t>:</a:t>
            </a:r>
            <a:r>
              <a:rPr lang="en-US" sz="2400">
                <a:cs typeface="Arial"/>
              </a:rPr>
              <a:t>​</a:t>
            </a:r>
            <a:endParaRPr lang="en-US"/>
          </a:p>
          <a:p>
            <a:pPr marL="685800" lvl="3" indent="-228600">
              <a:buFont typeface="Arial"/>
              <a:buChar char="•"/>
            </a:pPr>
            <a:r>
              <a:rPr lang="en-IN" sz="2000" err="1">
                <a:solidFill>
                  <a:srgbClr val="0D0D0D"/>
                </a:solidFill>
                <a:latin typeface="Corbel"/>
              </a:rPr>
              <a:t>max_depth</a:t>
            </a:r>
            <a:r>
              <a:rPr lang="en-IN" sz="2000">
                <a:solidFill>
                  <a:srgbClr val="0D0D0D"/>
                </a:solidFill>
                <a:latin typeface="Corbel"/>
              </a:rPr>
              <a:t>: None​</a:t>
            </a:r>
          </a:p>
          <a:p>
            <a:pPr marL="685800" lvl="3" indent="-228600">
              <a:buFont typeface="Arial"/>
              <a:buChar char="•"/>
            </a:pPr>
            <a:r>
              <a:rPr lang="en-IN" sz="2000" err="1">
                <a:solidFill>
                  <a:srgbClr val="0D0D0D"/>
                </a:solidFill>
                <a:latin typeface="Corbel"/>
              </a:rPr>
              <a:t>min_samples_leaf</a:t>
            </a:r>
            <a:r>
              <a:rPr lang="en-IN" sz="2000">
                <a:solidFill>
                  <a:srgbClr val="0D0D0D"/>
                </a:solidFill>
                <a:latin typeface="Corbel"/>
              </a:rPr>
              <a:t>: 2</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min_samples_split</a:t>
            </a:r>
            <a:r>
              <a:rPr lang="en-IN" sz="2000">
                <a:solidFill>
                  <a:srgbClr val="0D0D0D"/>
                </a:solidFill>
                <a:latin typeface="Corbel"/>
              </a:rPr>
              <a:t>: 2</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n_estimators</a:t>
            </a:r>
            <a:r>
              <a:rPr lang="en-IN" sz="2000">
                <a:solidFill>
                  <a:srgbClr val="0D0D0D"/>
                </a:solidFill>
                <a:latin typeface="Corbel"/>
              </a:rPr>
              <a:t>: 25</a:t>
            </a:r>
            <a:r>
              <a:rPr lang="en-US" sz="2000">
                <a:solidFill>
                  <a:srgbClr val="0D0D0D"/>
                </a:solidFill>
                <a:latin typeface="Corbel"/>
              </a:rPr>
              <a:t>​</a:t>
            </a:r>
          </a:p>
        </p:txBody>
      </p:sp>
      <p:sp>
        <p:nvSpPr>
          <p:cNvPr id="7" name="TextBox 6">
            <a:extLst>
              <a:ext uri="{FF2B5EF4-FFF2-40B4-BE49-F238E27FC236}">
                <a16:creationId xmlns:a16="http://schemas.microsoft.com/office/drawing/2014/main" id="{B4077454-900B-2473-9A2F-DABB74AEA7FF}"/>
              </a:ext>
            </a:extLst>
          </p:cNvPr>
          <p:cNvSpPr txBox="1"/>
          <p:nvPr/>
        </p:nvSpPr>
        <p:spPr>
          <a:xfrm>
            <a:off x="524108" y="3562815"/>
            <a:ext cx="430437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342900">
              <a:buFont typeface="Arial,Sans-Serif"/>
              <a:buChar char="•"/>
            </a:pPr>
            <a:r>
              <a:rPr lang="en-IN" sz="2000" b="1">
                <a:ea typeface="+mn-lt"/>
                <a:cs typeface="+mn-lt"/>
              </a:rPr>
              <a:t>Best Hyperparameters for Decision Trees</a:t>
            </a:r>
            <a:r>
              <a:rPr lang="en-IN">
                <a:cs typeface="Arial"/>
              </a:rPr>
              <a:t>:</a:t>
            </a:r>
            <a:r>
              <a:rPr lang="en-US">
                <a:cs typeface="Arial"/>
              </a:rPr>
              <a:t>​</a:t>
            </a:r>
          </a:p>
          <a:p>
            <a:pPr marL="685800" lvl="3" indent="-228600">
              <a:buFont typeface="Arial"/>
              <a:buChar char="•"/>
            </a:pPr>
            <a:r>
              <a:rPr lang="en-IN" sz="2000">
                <a:solidFill>
                  <a:srgbClr val="0D0D0D"/>
                </a:solidFill>
                <a:latin typeface="Corbel"/>
              </a:rPr>
              <a:t>criterion: '</a:t>
            </a:r>
            <a:r>
              <a:rPr lang="en-IN" sz="2000" err="1">
                <a:solidFill>
                  <a:srgbClr val="0D0D0D"/>
                </a:solidFill>
                <a:latin typeface="Corbel"/>
              </a:rPr>
              <a:t>absolute_error</a:t>
            </a:r>
            <a:r>
              <a:rPr lang="en-IN" sz="2000">
                <a:solidFill>
                  <a:srgbClr val="0D0D0D"/>
                </a:solidFill>
                <a:latin typeface="Corbel"/>
              </a:rPr>
              <a:t>'​</a:t>
            </a:r>
          </a:p>
          <a:p>
            <a:pPr marL="685800" lvl="3" indent="-228600">
              <a:buFont typeface="Arial"/>
              <a:buChar char="•"/>
            </a:pPr>
            <a:r>
              <a:rPr lang="en-IN" sz="2000" err="1">
                <a:solidFill>
                  <a:srgbClr val="0D0D0D"/>
                </a:solidFill>
                <a:latin typeface="Corbel"/>
              </a:rPr>
              <a:t>max_depth</a:t>
            </a:r>
            <a:r>
              <a:rPr lang="en-IN" sz="2000">
                <a:solidFill>
                  <a:srgbClr val="0D0D0D"/>
                </a:solidFill>
                <a:latin typeface="Corbel"/>
              </a:rPr>
              <a:t>: 8</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max_features</a:t>
            </a:r>
            <a:r>
              <a:rPr lang="en-IN" sz="2000">
                <a:solidFill>
                  <a:srgbClr val="0D0D0D"/>
                </a:solidFill>
                <a:latin typeface="Corbel"/>
              </a:rPr>
              <a:t>: None</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min_samples_leaf</a:t>
            </a:r>
            <a:r>
              <a:rPr lang="en-IN" sz="2000">
                <a:solidFill>
                  <a:srgbClr val="0D0D0D"/>
                </a:solidFill>
                <a:latin typeface="Corbel"/>
              </a:rPr>
              <a:t>: 2</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min_samples_split</a:t>
            </a:r>
            <a:r>
              <a:rPr lang="en-IN" sz="2000">
                <a:solidFill>
                  <a:srgbClr val="0D0D0D"/>
                </a:solidFill>
                <a:latin typeface="Corbel"/>
              </a:rPr>
              <a:t>: 6</a:t>
            </a:r>
          </a:p>
        </p:txBody>
      </p:sp>
      <p:sp>
        <p:nvSpPr>
          <p:cNvPr id="8" name="TextBox 7">
            <a:extLst>
              <a:ext uri="{FF2B5EF4-FFF2-40B4-BE49-F238E27FC236}">
                <a16:creationId xmlns:a16="http://schemas.microsoft.com/office/drawing/2014/main" id="{3BEABE21-959C-0591-353C-1396218F0A42}"/>
              </a:ext>
            </a:extLst>
          </p:cNvPr>
          <p:cNvSpPr txBox="1"/>
          <p:nvPr/>
        </p:nvSpPr>
        <p:spPr>
          <a:xfrm>
            <a:off x="6991816" y="1332570"/>
            <a:ext cx="434154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342900">
              <a:buFont typeface="Arial,Sans-Serif"/>
              <a:buChar char="•"/>
            </a:pPr>
            <a:r>
              <a:rPr lang="en-IN" sz="2000" b="1">
                <a:ea typeface="+mn-lt"/>
                <a:cs typeface="+mn-lt"/>
              </a:rPr>
              <a:t>Best Hyperparameters for XG Boost</a:t>
            </a:r>
            <a:r>
              <a:rPr lang="en-IN">
                <a:cs typeface="Arial"/>
              </a:rPr>
              <a:t>:</a:t>
            </a:r>
            <a:r>
              <a:rPr lang="en-US">
                <a:cs typeface="Arial"/>
              </a:rPr>
              <a:t>​</a:t>
            </a:r>
          </a:p>
          <a:p>
            <a:pPr marL="685800" lvl="3" indent="-228600">
              <a:buFont typeface="Arial"/>
              <a:buChar char="•"/>
            </a:pPr>
            <a:r>
              <a:rPr lang="en-IN" sz="2000" err="1">
                <a:solidFill>
                  <a:srgbClr val="0D0D0D"/>
                </a:solidFill>
                <a:latin typeface="Corbel"/>
              </a:rPr>
              <a:t>learning_rate</a:t>
            </a:r>
            <a:r>
              <a:rPr lang="en-IN" sz="2000">
                <a:solidFill>
                  <a:srgbClr val="0D0D0D"/>
                </a:solidFill>
                <a:latin typeface="Corbel"/>
              </a:rPr>
              <a:t>: 0.05</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max_depth</a:t>
            </a:r>
            <a:r>
              <a:rPr lang="en-IN" sz="2000">
                <a:solidFill>
                  <a:srgbClr val="0D0D0D"/>
                </a:solidFill>
                <a:latin typeface="Corbel"/>
              </a:rPr>
              <a:t>: 3</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min_child_weight</a:t>
            </a:r>
            <a:r>
              <a:rPr lang="en-IN" sz="2000">
                <a:solidFill>
                  <a:srgbClr val="0D0D0D"/>
                </a:solidFill>
                <a:latin typeface="Corbel"/>
              </a:rPr>
              <a:t>: 3</a:t>
            </a:r>
            <a:r>
              <a:rPr lang="en-US" sz="2000">
                <a:solidFill>
                  <a:srgbClr val="0D0D0D"/>
                </a:solidFill>
                <a:latin typeface="Corbel"/>
              </a:rPr>
              <a:t>​</a:t>
            </a:r>
          </a:p>
          <a:p>
            <a:pPr marL="685800" lvl="3" indent="-228600">
              <a:buFont typeface="Arial"/>
              <a:buChar char="•"/>
            </a:pPr>
            <a:r>
              <a:rPr lang="en-IN" sz="2000" err="1">
                <a:solidFill>
                  <a:srgbClr val="0D0D0D"/>
                </a:solidFill>
                <a:latin typeface="Corbel"/>
              </a:rPr>
              <a:t>n_estimators</a:t>
            </a:r>
            <a:r>
              <a:rPr lang="en-IN" sz="2000">
                <a:solidFill>
                  <a:srgbClr val="0D0D0D"/>
                </a:solidFill>
                <a:latin typeface="Corbel"/>
              </a:rPr>
              <a:t>: 15</a:t>
            </a:r>
            <a:r>
              <a:rPr lang="en-US" sz="2000">
                <a:solidFill>
                  <a:srgbClr val="0D0D0D"/>
                </a:solidFill>
                <a:latin typeface="Corbel"/>
              </a:rPr>
              <a:t>​</a:t>
            </a:r>
          </a:p>
        </p:txBody>
      </p:sp>
      <p:sp>
        <p:nvSpPr>
          <p:cNvPr id="9" name="TextBox 8">
            <a:extLst>
              <a:ext uri="{FF2B5EF4-FFF2-40B4-BE49-F238E27FC236}">
                <a16:creationId xmlns:a16="http://schemas.microsoft.com/office/drawing/2014/main" id="{10E1A106-AA91-4201-594A-7078081CCE1E}"/>
              </a:ext>
            </a:extLst>
          </p:cNvPr>
          <p:cNvSpPr txBox="1"/>
          <p:nvPr/>
        </p:nvSpPr>
        <p:spPr>
          <a:xfrm>
            <a:off x="6536474" y="3665035"/>
            <a:ext cx="479688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88670" lvl="1" indent="-285750">
              <a:buFont typeface="Arial,Sans-Serif"/>
              <a:buChar char="•"/>
            </a:pPr>
            <a:r>
              <a:rPr lang="en-IN" b="1">
                <a:cs typeface="Arial"/>
              </a:rPr>
              <a:t>Best Hyperparameters for gradient boosting</a:t>
            </a:r>
            <a:r>
              <a:rPr lang="en-IN">
                <a:cs typeface="Arial"/>
              </a:rPr>
              <a:t>:</a:t>
            </a:r>
            <a:r>
              <a:rPr lang="en-US">
                <a:cs typeface="Arial"/>
              </a:rPr>
              <a:t>​</a:t>
            </a:r>
          </a:p>
          <a:p>
            <a:pPr marL="1245870" lvl="2" indent="-285750">
              <a:buFont typeface="Arial,Sans-Serif"/>
              <a:buChar char="•"/>
            </a:pPr>
            <a:r>
              <a:rPr lang="en-IN" err="1">
                <a:solidFill>
                  <a:srgbClr val="0D0D0D"/>
                </a:solidFill>
                <a:cs typeface="Arial"/>
              </a:rPr>
              <a:t>learning_rate</a:t>
            </a:r>
            <a:r>
              <a:rPr lang="en-IN">
                <a:solidFill>
                  <a:srgbClr val="0D0D0D"/>
                </a:solidFill>
                <a:cs typeface="Arial"/>
              </a:rPr>
              <a:t>: 0.01</a:t>
            </a:r>
            <a:r>
              <a:rPr lang="en-US">
                <a:cs typeface="Arial"/>
              </a:rPr>
              <a:t>​</a:t>
            </a:r>
          </a:p>
          <a:p>
            <a:pPr marL="1245870" lvl="2" indent="-285750">
              <a:buFont typeface="Arial,Sans-Serif"/>
              <a:buChar char="•"/>
            </a:pPr>
            <a:r>
              <a:rPr lang="en-IN" err="1">
                <a:solidFill>
                  <a:srgbClr val="0D0D0D"/>
                </a:solidFill>
                <a:cs typeface="Arial"/>
              </a:rPr>
              <a:t>max_depth</a:t>
            </a:r>
            <a:r>
              <a:rPr lang="en-IN">
                <a:solidFill>
                  <a:srgbClr val="0D0D0D"/>
                </a:solidFill>
                <a:cs typeface="Arial"/>
              </a:rPr>
              <a:t>: 3</a:t>
            </a:r>
            <a:r>
              <a:rPr lang="en-US">
                <a:cs typeface="Arial"/>
              </a:rPr>
              <a:t>​</a:t>
            </a:r>
          </a:p>
          <a:p>
            <a:pPr marL="1245870" lvl="2" indent="-285750">
              <a:buFont typeface="Arial,Sans-Serif"/>
              <a:buChar char="•"/>
            </a:pPr>
            <a:r>
              <a:rPr lang="en-IN" err="1">
                <a:solidFill>
                  <a:srgbClr val="0D0D0D"/>
                </a:solidFill>
                <a:cs typeface="Arial"/>
              </a:rPr>
              <a:t>min_samples_leaf</a:t>
            </a:r>
            <a:r>
              <a:rPr lang="en-IN">
                <a:solidFill>
                  <a:srgbClr val="0D0D0D"/>
                </a:solidFill>
                <a:cs typeface="Arial"/>
              </a:rPr>
              <a:t>: 2</a:t>
            </a:r>
            <a:r>
              <a:rPr lang="en-US">
                <a:cs typeface="Arial"/>
              </a:rPr>
              <a:t>​</a:t>
            </a:r>
          </a:p>
          <a:p>
            <a:pPr marL="1245870" lvl="2" indent="-285750">
              <a:buFont typeface="Arial,Sans-Serif"/>
              <a:buChar char="•"/>
            </a:pPr>
            <a:r>
              <a:rPr lang="en-IN" err="1">
                <a:solidFill>
                  <a:srgbClr val="0D0D0D"/>
                </a:solidFill>
                <a:cs typeface="Arial"/>
              </a:rPr>
              <a:t>min_samples_split</a:t>
            </a:r>
            <a:r>
              <a:rPr lang="en-IN">
                <a:solidFill>
                  <a:srgbClr val="0D0D0D"/>
                </a:solidFill>
                <a:cs typeface="Arial"/>
              </a:rPr>
              <a:t>: 2</a:t>
            </a:r>
            <a:r>
              <a:rPr lang="en-US">
                <a:cs typeface="Arial"/>
              </a:rPr>
              <a:t>​</a:t>
            </a:r>
          </a:p>
          <a:p>
            <a:pPr marL="1245870" lvl="2" indent="-285750">
              <a:buFont typeface="Arial,Sans-Serif"/>
              <a:buChar char="•"/>
            </a:pPr>
            <a:r>
              <a:rPr lang="en-IN" err="1">
                <a:solidFill>
                  <a:srgbClr val="0D0D0D"/>
                </a:solidFill>
                <a:cs typeface="Arial"/>
              </a:rPr>
              <a:t>n_estimators</a:t>
            </a:r>
            <a:r>
              <a:rPr lang="en-IN">
                <a:solidFill>
                  <a:srgbClr val="0D0D0D"/>
                </a:solidFill>
                <a:cs typeface="Arial"/>
              </a:rPr>
              <a:t>: 50</a:t>
            </a:r>
          </a:p>
        </p:txBody>
      </p:sp>
    </p:spTree>
    <p:extLst>
      <p:ext uri="{BB962C8B-B14F-4D97-AF65-F5344CB8AC3E}">
        <p14:creationId xmlns:p14="http://schemas.microsoft.com/office/powerpoint/2010/main" val="19734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a:t>Evaluation</a:t>
            </a:r>
          </a:p>
        </p:txBody>
      </p:sp>
      <p:graphicFrame>
        <p:nvGraphicFramePr>
          <p:cNvPr id="6" name="Table 5">
            <a:extLst>
              <a:ext uri="{FF2B5EF4-FFF2-40B4-BE49-F238E27FC236}">
                <a16:creationId xmlns:a16="http://schemas.microsoft.com/office/drawing/2014/main" id="{ED732E7E-DCF3-9FB7-D54B-C1EDCDAB5171}"/>
              </a:ext>
            </a:extLst>
          </p:cNvPr>
          <p:cNvGraphicFramePr>
            <a:graphicFrameLocks noGrp="1"/>
          </p:cNvGraphicFramePr>
          <p:nvPr>
            <p:extLst>
              <p:ext uri="{D42A27DB-BD31-4B8C-83A1-F6EECF244321}">
                <p14:modId xmlns:p14="http://schemas.microsoft.com/office/powerpoint/2010/main" val="3209472956"/>
              </p:ext>
            </p:extLst>
          </p:nvPr>
        </p:nvGraphicFramePr>
        <p:xfrm>
          <a:off x="371475" y="1226634"/>
          <a:ext cx="10525124" cy="1174625"/>
        </p:xfrm>
        <a:graphic>
          <a:graphicData uri="http://schemas.openxmlformats.org/drawingml/2006/table">
            <a:tbl>
              <a:tblPr firstRow="1" bandRow="1">
                <a:tableStyleId>{5C22544A-7EE6-4342-B048-85BDC9FD1C3A}</a:tableStyleId>
              </a:tblPr>
              <a:tblGrid>
                <a:gridCol w="1758754">
                  <a:extLst>
                    <a:ext uri="{9D8B030D-6E8A-4147-A177-3AD203B41FA5}">
                      <a16:colId xmlns:a16="http://schemas.microsoft.com/office/drawing/2014/main" val="1657893188"/>
                    </a:ext>
                  </a:extLst>
                </a:gridCol>
                <a:gridCol w="1493732">
                  <a:extLst>
                    <a:ext uri="{9D8B030D-6E8A-4147-A177-3AD203B41FA5}">
                      <a16:colId xmlns:a16="http://schemas.microsoft.com/office/drawing/2014/main" val="303237988"/>
                    </a:ext>
                  </a:extLst>
                </a:gridCol>
                <a:gridCol w="1897927">
                  <a:extLst>
                    <a:ext uri="{9D8B030D-6E8A-4147-A177-3AD203B41FA5}">
                      <a16:colId xmlns:a16="http://schemas.microsoft.com/office/drawing/2014/main" val="1505914108"/>
                    </a:ext>
                  </a:extLst>
                </a:gridCol>
                <a:gridCol w="1566923">
                  <a:extLst>
                    <a:ext uri="{9D8B030D-6E8A-4147-A177-3AD203B41FA5}">
                      <a16:colId xmlns:a16="http://schemas.microsoft.com/office/drawing/2014/main" val="2789596413"/>
                    </a:ext>
                  </a:extLst>
                </a:gridCol>
                <a:gridCol w="1668014">
                  <a:extLst>
                    <a:ext uri="{9D8B030D-6E8A-4147-A177-3AD203B41FA5}">
                      <a16:colId xmlns:a16="http://schemas.microsoft.com/office/drawing/2014/main" val="3937636403"/>
                    </a:ext>
                  </a:extLst>
                </a:gridCol>
                <a:gridCol w="2139774">
                  <a:extLst>
                    <a:ext uri="{9D8B030D-6E8A-4147-A177-3AD203B41FA5}">
                      <a16:colId xmlns:a16="http://schemas.microsoft.com/office/drawing/2014/main" val="1871542973"/>
                    </a:ext>
                  </a:extLst>
                </a:gridCol>
              </a:tblGrid>
              <a:tr h="432945">
                <a:tc>
                  <a:txBody>
                    <a:bodyPr/>
                    <a:lstStyle/>
                    <a:p>
                      <a:pPr algn="r" fontAlgn="ctr"/>
                      <a:r>
                        <a:rPr lang="en-IN">
                          <a:effectLst/>
                        </a:rPr>
                        <a:t>Un-tunned</a:t>
                      </a:r>
                    </a:p>
                  </a:txBody>
                  <a:tcPr marL="60960" marR="60960" marT="30480" marB="30480" anchor="ctr"/>
                </a:tc>
                <a:tc>
                  <a:txBody>
                    <a:bodyPr/>
                    <a:lstStyle/>
                    <a:p>
                      <a:pPr algn="r" fontAlgn="ctr"/>
                      <a:r>
                        <a:rPr lang="en-IN">
                          <a:effectLst/>
                        </a:rPr>
                        <a:t>Scoring</a:t>
                      </a:r>
                    </a:p>
                  </a:txBody>
                  <a:tcPr marL="60960" marR="60960" marT="30480" marB="30480" anchor="ctr"/>
                </a:tc>
                <a:tc>
                  <a:txBody>
                    <a:bodyPr/>
                    <a:lstStyle/>
                    <a:p>
                      <a:pPr algn="r" fontAlgn="ctr"/>
                      <a:r>
                        <a:rPr lang="en-IN">
                          <a:effectLst/>
                        </a:rPr>
                        <a:t>random forest</a:t>
                      </a:r>
                    </a:p>
                  </a:txBody>
                  <a:tcPr marL="60960" marR="60960" marT="30480" marB="30480" anchor="ctr"/>
                </a:tc>
                <a:tc>
                  <a:txBody>
                    <a:bodyPr/>
                    <a:lstStyle/>
                    <a:p>
                      <a:pPr algn="r" fontAlgn="ctr"/>
                      <a:r>
                        <a:rPr lang="en-IN">
                          <a:effectLst/>
                        </a:rPr>
                        <a:t>decision tree</a:t>
                      </a:r>
                    </a:p>
                  </a:txBody>
                  <a:tcPr marL="60960" marR="60960" marT="30480" marB="30480" anchor="ctr"/>
                </a:tc>
                <a:tc>
                  <a:txBody>
                    <a:bodyPr/>
                    <a:lstStyle/>
                    <a:p>
                      <a:pPr algn="r" fontAlgn="ctr"/>
                      <a:r>
                        <a:rPr lang="en-IN" err="1">
                          <a:effectLst/>
                        </a:rPr>
                        <a:t>Xgboost</a:t>
                      </a:r>
                      <a:endParaRPr lang="en-IN">
                        <a:effectLst/>
                      </a:endParaRPr>
                    </a:p>
                  </a:txBody>
                  <a:tcPr marL="60960" marR="60960" marT="30480" marB="30480" anchor="ctr"/>
                </a:tc>
                <a:tc>
                  <a:txBody>
                    <a:bodyPr/>
                    <a:lstStyle/>
                    <a:p>
                      <a:pPr algn="r" fontAlgn="ctr"/>
                      <a:r>
                        <a:rPr lang="en-IN">
                          <a:effectLst/>
                        </a:rPr>
                        <a:t>Gradient Boost</a:t>
                      </a:r>
                    </a:p>
                  </a:txBody>
                  <a:tcPr marL="60960" marR="60960" marT="30480" marB="30480" anchor="ctr"/>
                </a:tc>
                <a:extLst>
                  <a:ext uri="{0D108BD9-81ED-4DB2-BD59-A6C34878D82A}">
                    <a16:rowId xmlns:a16="http://schemas.microsoft.com/office/drawing/2014/main" val="2813913989"/>
                  </a:ext>
                </a:extLst>
              </a:tr>
              <a:tr h="370840">
                <a:tc>
                  <a:txBody>
                    <a:bodyPr/>
                    <a:lstStyle/>
                    <a:p>
                      <a:pPr algn="r" fontAlgn="ctr"/>
                      <a:r>
                        <a:rPr lang="en-IN" b="0">
                          <a:effectLst/>
                        </a:rPr>
                        <a:t>0</a:t>
                      </a:r>
                    </a:p>
                  </a:txBody>
                  <a:tcPr marL="60960" marR="60960" marT="30480" marB="30480" anchor="ctr"/>
                </a:tc>
                <a:tc>
                  <a:txBody>
                    <a:bodyPr/>
                    <a:lstStyle/>
                    <a:p>
                      <a:r>
                        <a:rPr lang="en-IN">
                          <a:effectLst/>
                        </a:rPr>
                        <a:t>RMSE</a:t>
                      </a:r>
                    </a:p>
                  </a:txBody>
                  <a:tcPr marL="60960" marR="60960" marT="30480" marB="30480" anchor="ctr"/>
                </a:tc>
                <a:tc>
                  <a:txBody>
                    <a:bodyPr/>
                    <a:lstStyle/>
                    <a:p>
                      <a:r>
                        <a:rPr lang="en-IN">
                          <a:effectLst/>
                        </a:rPr>
                        <a:t>56.267906</a:t>
                      </a:r>
                    </a:p>
                  </a:txBody>
                  <a:tcPr marL="60960" marR="60960" marT="30480" marB="30480" anchor="ctr"/>
                </a:tc>
                <a:tc>
                  <a:txBody>
                    <a:bodyPr/>
                    <a:lstStyle/>
                    <a:p>
                      <a:r>
                        <a:rPr lang="en-IN">
                          <a:effectLst/>
                        </a:rPr>
                        <a:t>67.723990</a:t>
                      </a:r>
                    </a:p>
                  </a:txBody>
                  <a:tcPr marL="60960" marR="60960" marT="30480" marB="30480" anchor="ctr"/>
                </a:tc>
                <a:tc>
                  <a:txBody>
                    <a:bodyPr/>
                    <a:lstStyle/>
                    <a:p>
                      <a:r>
                        <a:rPr lang="en-IN">
                          <a:effectLst/>
                        </a:rPr>
                        <a:t>55.027539</a:t>
                      </a:r>
                    </a:p>
                  </a:txBody>
                  <a:tcPr marL="60960" marR="60960" marT="30480" marB="30480" anchor="ctr"/>
                </a:tc>
                <a:tc>
                  <a:txBody>
                    <a:bodyPr/>
                    <a:lstStyle/>
                    <a:p>
                      <a:r>
                        <a:rPr lang="en-IN">
                          <a:effectLst/>
                        </a:rPr>
                        <a:t>65.980217</a:t>
                      </a:r>
                    </a:p>
                  </a:txBody>
                  <a:tcPr marL="60960" marR="60960" marT="30480" marB="30480" anchor="ctr"/>
                </a:tc>
                <a:extLst>
                  <a:ext uri="{0D108BD9-81ED-4DB2-BD59-A6C34878D82A}">
                    <a16:rowId xmlns:a16="http://schemas.microsoft.com/office/drawing/2014/main" val="2409450282"/>
                  </a:ext>
                </a:extLst>
              </a:tr>
              <a:tr h="370840">
                <a:tc>
                  <a:txBody>
                    <a:bodyPr/>
                    <a:lstStyle/>
                    <a:p>
                      <a:pPr algn="r" fontAlgn="ctr"/>
                      <a:r>
                        <a:rPr lang="en-IN" b="0">
                          <a:effectLst/>
                        </a:rPr>
                        <a:t>1</a:t>
                      </a:r>
                    </a:p>
                  </a:txBody>
                  <a:tcPr marL="60960" marR="60960" marT="30480" marB="30480" anchor="ctr"/>
                </a:tc>
                <a:tc>
                  <a:txBody>
                    <a:bodyPr/>
                    <a:lstStyle/>
                    <a:p>
                      <a:r>
                        <a:rPr lang="en-IN">
                          <a:effectLst/>
                        </a:rPr>
                        <a:t>MAPE</a:t>
                      </a:r>
                    </a:p>
                  </a:txBody>
                  <a:tcPr marL="60960" marR="60960" marT="30480" marB="30480" anchor="ctr"/>
                </a:tc>
                <a:tc>
                  <a:txBody>
                    <a:bodyPr/>
                    <a:lstStyle/>
                    <a:p>
                      <a:r>
                        <a:rPr lang="en-IN">
                          <a:effectLst/>
                        </a:rPr>
                        <a:t>5.493760</a:t>
                      </a:r>
                    </a:p>
                  </a:txBody>
                  <a:tcPr marL="60960" marR="60960" marT="30480" marB="30480" anchor="ctr"/>
                </a:tc>
                <a:tc>
                  <a:txBody>
                    <a:bodyPr/>
                    <a:lstStyle/>
                    <a:p>
                      <a:r>
                        <a:rPr lang="en-IN">
                          <a:effectLst/>
                        </a:rPr>
                        <a:t>5.564909</a:t>
                      </a:r>
                    </a:p>
                  </a:txBody>
                  <a:tcPr marL="60960" marR="60960" marT="30480" marB="30480" anchor="ctr"/>
                </a:tc>
                <a:tc>
                  <a:txBody>
                    <a:bodyPr/>
                    <a:lstStyle/>
                    <a:p>
                      <a:r>
                        <a:rPr lang="en-IN">
                          <a:effectLst/>
                        </a:rPr>
                        <a:t>3.696262</a:t>
                      </a:r>
                    </a:p>
                  </a:txBody>
                  <a:tcPr marL="60960" marR="60960" marT="30480" marB="30480" anchor="ctr"/>
                </a:tc>
                <a:tc>
                  <a:txBody>
                    <a:bodyPr/>
                    <a:lstStyle/>
                    <a:p>
                      <a:r>
                        <a:rPr lang="en-IN">
                          <a:effectLst/>
                        </a:rPr>
                        <a:t>5.694297</a:t>
                      </a:r>
                    </a:p>
                  </a:txBody>
                  <a:tcPr marL="60960" marR="60960" marT="30480" marB="30480" anchor="ctr"/>
                </a:tc>
                <a:extLst>
                  <a:ext uri="{0D108BD9-81ED-4DB2-BD59-A6C34878D82A}">
                    <a16:rowId xmlns:a16="http://schemas.microsoft.com/office/drawing/2014/main" val="1292048151"/>
                  </a:ext>
                </a:extLst>
              </a:tr>
            </a:tbl>
          </a:graphicData>
        </a:graphic>
      </p:graphicFrame>
      <p:graphicFrame>
        <p:nvGraphicFramePr>
          <p:cNvPr id="10" name="Table 9">
            <a:extLst>
              <a:ext uri="{FF2B5EF4-FFF2-40B4-BE49-F238E27FC236}">
                <a16:creationId xmlns:a16="http://schemas.microsoft.com/office/drawing/2014/main" id="{79EFCB49-FE76-2084-3BD0-D7BD75ED233F}"/>
              </a:ext>
            </a:extLst>
          </p:cNvPr>
          <p:cNvGraphicFramePr>
            <a:graphicFrameLocks noGrp="1"/>
          </p:cNvGraphicFramePr>
          <p:nvPr>
            <p:extLst>
              <p:ext uri="{D42A27DB-BD31-4B8C-83A1-F6EECF244321}">
                <p14:modId xmlns:p14="http://schemas.microsoft.com/office/powerpoint/2010/main" val="4045318145"/>
              </p:ext>
            </p:extLst>
          </p:nvPr>
        </p:nvGraphicFramePr>
        <p:xfrm>
          <a:off x="371474" y="2784551"/>
          <a:ext cx="10525122" cy="1112520"/>
        </p:xfrm>
        <a:graphic>
          <a:graphicData uri="http://schemas.openxmlformats.org/drawingml/2006/table">
            <a:tbl>
              <a:tblPr firstRow="1" bandRow="1">
                <a:tableStyleId>{5C22544A-7EE6-4342-B048-85BDC9FD1C3A}</a:tableStyleId>
              </a:tblPr>
              <a:tblGrid>
                <a:gridCol w="1754187">
                  <a:extLst>
                    <a:ext uri="{9D8B030D-6E8A-4147-A177-3AD203B41FA5}">
                      <a16:colId xmlns:a16="http://schemas.microsoft.com/office/drawing/2014/main" val="1924917482"/>
                    </a:ext>
                  </a:extLst>
                </a:gridCol>
                <a:gridCol w="1754187">
                  <a:extLst>
                    <a:ext uri="{9D8B030D-6E8A-4147-A177-3AD203B41FA5}">
                      <a16:colId xmlns:a16="http://schemas.microsoft.com/office/drawing/2014/main" val="2985157103"/>
                    </a:ext>
                  </a:extLst>
                </a:gridCol>
                <a:gridCol w="1754187">
                  <a:extLst>
                    <a:ext uri="{9D8B030D-6E8A-4147-A177-3AD203B41FA5}">
                      <a16:colId xmlns:a16="http://schemas.microsoft.com/office/drawing/2014/main" val="1608466595"/>
                    </a:ext>
                  </a:extLst>
                </a:gridCol>
                <a:gridCol w="1754187">
                  <a:extLst>
                    <a:ext uri="{9D8B030D-6E8A-4147-A177-3AD203B41FA5}">
                      <a16:colId xmlns:a16="http://schemas.microsoft.com/office/drawing/2014/main" val="1218473797"/>
                    </a:ext>
                  </a:extLst>
                </a:gridCol>
                <a:gridCol w="1754187">
                  <a:extLst>
                    <a:ext uri="{9D8B030D-6E8A-4147-A177-3AD203B41FA5}">
                      <a16:colId xmlns:a16="http://schemas.microsoft.com/office/drawing/2014/main" val="313635177"/>
                    </a:ext>
                  </a:extLst>
                </a:gridCol>
                <a:gridCol w="1754187">
                  <a:extLst>
                    <a:ext uri="{9D8B030D-6E8A-4147-A177-3AD203B41FA5}">
                      <a16:colId xmlns:a16="http://schemas.microsoft.com/office/drawing/2014/main" val="354984175"/>
                    </a:ext>
                  </a:extLst>
                </a:gridCol>
              </a:tblGrid>
              <a:tr h="370840">
                <a:tc>
                  <a:txBody>
                    <a:bodyPr/>
                    <a:lstStyle/>
                    <a:p>
                      <a:pPr algn="r" fontAlgn="ctr"/>
                      <a:r>
                        <a:rPr lang="en-IN">
                          <a:effectLst/>
                        </a:rPr>
                        <a:t>Tunned</a:t>
                      </a:r>
                    </a:p>
                  </a:txBody>
                  <a:tcPr marL="60960" marR="60960" marT="30480" marB="30480" anchor="ctr"/>
                </a:tc>
                <a:tc>
                  <a:txBody>
                    <a:bodyPr/>
                    <a:lstStyle/>
                    <a:p>
                      <a:pPr algn="r" fontAlgn="ctr"/>
                      <a:r>
                        <a:rPr lang="en-IN">
                          <a:effectLst/>
                        </a:rPr>
                        <a:t>Scoring</a:t>
                      </a:r>
                    </a:p>
                  </a:txBody>
                  <a:tcPr marL="60960" marR="60960" marT="30480" marB="30480" anchor="ctr"/>
                </a:tc>
                <a:tc>
                  <a:txBody>
                    <a:bodyPr/>
                    <a:lstStyle/>
                    <a:p>
                      <a:pPr algn="r" fontAlgn="ctr"/>
                      <a:r>
                        <a:rPr lang="en-IN">
                          <a:effectLst/>
                        </a:rPr>
                        <a:t>random forest</a:t>
                      </a:r>
                    </a:p>
                  </a:txBody>
                  <a:tcPr marL="60960" marR="60960" marT="30480" marB="30480" anchor="ctr"/>
                </a:tc>
                <a:tc>
                  <a:txBody>
                    <a:bodyPr/>
                    <a:lstStyle/>
                    <a:p>
                      <a:pPr algn="r" fontAlgn="ctr"/>
                      <a:r>
                        <a:rPr lang="en-IN">
                          <a:effectLst/>
                        </a:rPr>
                        <a:t>decision tree</a:t>
                      </a:r>
                    </a:p>
                  </a:txBody>
                  <a:tcPr marL="60960" marR="60960" marT="30480" marB="30480" anchor="ctr"/>
                </a:tc>
                <a:tc>
                  <a:txBody>
                    <a:bodyPr/>
                    <a:lstStyle/>
                    <a:p>
                      <a:pPr algn="r" fontAlgn="ctr"/>
                      <a:r>
                        <a:rPr lang="en-IN" err="1">
                          <a:effectLst/>
                        </a:rPr>
                        <a:t>Xgboost</a:t>
                      </a:r>
                      <a:endParaRPr lang="en-IN">
                        <a:effectLst/>
                      </a:endParaRPr>
                    </a:p>
                  </a:txBody>
                  <a:tcPr marL="60960" marR="60960" marT="30480" marB="30480" anchor="ctr"/>
                </a:tc>
                <a:tc>
                  <a:txBody>
                    <a:bodyPr/>
                    <a:lstStyle/>
                    <a:p>
                      <a:pPr algn="r" fontAlgn="ctr"/>
                      <a:r>
                        <a:rPr lang="en-IN">
                          <a:effectLst/>
                        </a:rPr>
                        <a:t>Gradient Boost</a:t>
                      </a:r>
                    </a:p>
                  </a:txBody>
                  <a:tcPr marL="60960" marR="60960" marT="30480" marB="30480" anchor="ctr"/>
                </a:tc>
                <a:extLst>
                  <a:ext uri="{0D108BD9-81ED-4DB2-BD59-A6C34878D82A}">
                    <a16:rowId xmlns:a16="http://schemas.microsoft.com/office/drawing/2014/main" val="1569647526"/>
                  </a:ext>
                </a:extLst>
              </a:tr>
              <a:tr h="370840">
                <a:tc>
                  <a:txBody>
                    <a:bodyPr/>
                    <a:lstStyle/>
                    <a:p>
                      <a:pPr algn="r" fontAlgn="ctr"/>
                      <a:r>
                        <a:rPr lang="en-IN" b="0">
                          <a:effectLst/>
                        </a:rPr>
                        <a:t>0</a:t>
                      </a:r>
                    </a:p>
                  </a:txBody>
                  <a:tcPr marL="60960" marR="60960" marT="30480" marB="30480" anchor="ctr"/>
                </a:tc>
                <a:tc>
                  <a:txBody>
                    <a:bodyPr/>
                    <a:lstStyle/>
                    <a:p>
                      <a:r>
                        <a:rPr lang="en-IN">
                          <a:effectLst/>
                        </a:rPr>
                        <a:t>RMSE</a:t>
                      </a:r>
                    </a:p>
                  </a:txBody>
                  <a:tcPr marL="60960" marR="60960" marT="30480" marB="30480" anchor="ctr"/>
                </a:tc>
                <a:tc>
                  <a:txBody>
                    <a:bodyPr/>
                    <a:lstStyle/>
                    <a:p>
                      <a:r>
                        <a:rPr lang="en-IN">
                          <a:effectLst/>
                        </a:rPr>
                        <a:t>53.809197</a:t>
                      </a:r>
                    </a:p>
                  </a:txBody>
                  <a:tcPr marL="60960" marR="60960" marT="30480" marB="30480" anchor="ctr"/>
                </a:tc>
                <a:tc>
                  <a:txBody>
                    <a:bodyPr/>
                    <a:lstStyle/>
                    <a:p>
                      <a:r>
                        <a:rPr lang="en-IN">
                          <a:effectLst/>
                        </a:rPr>
                        <a:t>65.751368</a:t>
                      </a:r>
                    </a:p>
                  </a:txBody>
                  <a:tcPr marL="60960" marR="60960" marT="30480" marB="30480" anchor="ctr"/>
                </a:tc>
                <a:tc>
                  <a:txBody>
                    <a:bodyPr/>
                    <a:lstStyle/>
                    <a:p>
                      <a:r>
                        <a:rPr lang="en-IN">
                          <a:effectLst/>
                        </a:rPr>
                        <a:t>55.175825</a:t>
                      </a:r>
                    </a:p>
                  </a:txBody>
                  <a:tcPr marL="60960" marR="60960" marT="30480" marB="30480" anchor="ctr"/>
                </a:tc>
                <a:tc>
                  <a:txBody>
                    <a:bodyPr/>
                    <a:lstStyle/>
                    <a:p>
                      <a:r>
                        <a:rPr lang="en-IN">
                          <a:effectLst/>
                        </a:rPr>
                        <a:t>62.523164</a:t>
                      </a:r>
                    </a:p>
                  </a:txBody>
                  <a:tcPr marL="60960" marR="60960" marT="30480" marB="30480" anchor="ctr"/>
                </a:tc>
                <a:extLst>
                  <a:ext uri="{0D108BD9-81ED-4DB2-BD59-A6C34878D82A}">
                    <a16:rowId xmlns:a16="http://schemas.microsoft.com/office/drawing/2014/main" val="823780599"/>
                  </a:ext>
                </a:extLst>
              </a:tr>
              <a:tr h="370840">
                <a:tc>
                  <a:txBody>
                    <a:bodyPr/>
                    <a:lstStyle/>
                    <a:p>
                      <a:pPr algn="r" fontAlgn="ctr"/>
                      <a:r>
                        <a:rPr lang="en-IN" b="0">
                          <a:effectLst/>
                        </a:rPr>
                        <a:t>1</a:t>
                      </a:r>
                    </a:p>
                  </a:txBody>
                  <a:tcPr marL="60960" marR="60960" marT="30480" marB="30480" anchor="ctr"/>
                </a:tc>
                <a:tc>
                  <a:txBody>
                    <a:bodyPr/>
                    <a:lstStyle/>
                    <a:p>
                      <a:r>
                        <a:rPr lang="en-IN">
                          <a:effectLst/>
                        </a:rPr>
                        <a:t>MAPE</a:t>
                      </a:r>
                    </a:p>
                  </a:txBody>
                  <a:tcPr marL="60960" marR="60960" marT="30480" marB="30480" anchor="ctr"/>
                </a:tc>
                <a:tc>
                  <a:txBody>
                    <a:bodyPr/>
                    <a:lstStyle/>
                    <a:p>
                      <a:r>
                        <a:rPr lang="en-IN">
                          <a:effectLst/>
                        </a:rPr>
                        <a:t>4.812242</a:t>
                      </a:r>
                    </a:p>
                  </a:txBody>
                  <a:tcPr marL="60960" marR="60960" marT="30480" marB="30480" anchor="ctr"/>
                </a:tc>
                <a:tc>
                  <a:txBody>
                    <a:bodyPr/>
                    <a:lstStyle/>
                    <a:p>
                      <a:r>
                        <a:rPr lang="en-IN">
                          <a:effectLst/>
                        </a:rPr>
                        <a:t>5.243574</a:t>
                      </a:r>
                    </a:p>
                  </a:txBody>
                  <a:tcPr marL="60960" marR="60960" marT="30480" marB="30480" anchor="ctr"/>
                </a:tc>
                <a:tc>
                  <a:txBody>
                    <a:bodyPr/>
                    <a:lstStyle/>
                    <a:p>
                      <a:r>
                        <a:rPr lang="en-IN">
                          <a:effectLst/>
                        </a:rPr>
                        <a:t>6.179778</a:t>
                      </a:r>
                    </a:p>
                  </a:txBody>
                  <a:tcPr marL="60960" marR="60960" marT="30480" marB="30480" anchor="ctr"/>
                </a:tc>
                <a:tc>
                  <a:txBody>
                    <a:bodyPr/>
                    <a:lstStyle/>
                    <a:p>
                      <a:r>
                        <a:rPr lang="en-IN">
                          <a:effectLst/>
                        </a:rPr>
                        <a:t>6.530879</a:t>
                      </a:r>
                    </a:p>
                  </a:txBody>
                  <a:tcPr marL="60960" marR="60960" marT="30480" marB="30480" anchor="ctr"/>
                </a:tc>
                <a:extLst>
                  <a:ext uri="{0D108BD9-81ED-4DB2-BD59-A6C34878D82A}">
                    <a16:rowId xmlns:a16="http://schemas.microsoft.com/office/drawing/2014/main" val="2887691024"/>
                  </a:ext>
                </a:extLst>
              </a:tr>
            </a:tbl>
          </a:graphicData>
        </a:graphic>
      </p:graphicFrame>
      <p:graphicFrame>
        <p:nvGraphicFramePr>
          <p:cNvPr id="12" name="Table 11">
            <a:extLst>
              <a:ext uri="{FF2B5EF4-FFF2-40B4-BE49-F238E27FC236}">
                <a16:creationId xmlns:a16="http://schemas.microsoft.com/office/drawing/2014/main" id="{801FAF2A-4EE2-1DF9-3206-051B919B8E5E}"/>
              </a:ext>
            </a:extLst>
          </p:cNvPr>
          <p:cNvGraphicFramePr>
            <a:graphicFrameLocks noGrp="1"/>
          </p:cNvGraphicFramePr>
          <p:nvPr>
            <p:extLst>
              <p:ext uri="{D42A27DB-BD31-4B8C-83A1-F6EECF244321}">
                <p14:modId xmlns:p14="http://schemas.microsoft.com/office/powerpoint/2010/main" val="3264762087"/>
              </p:ext>
            </p:extLst>
          </p:nvPr>
        </p:nvGraphicFramePr>
        <p:xfrm>
          <a:off x="371472" y="4565129"/>
          <a:ext cx="10631808" cy="1112520"/>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687672051"/>
                    </a:ext>
                  </a:extLst>
                </a:gridCol>
                <a:gridCol w="1771968">
                  <a:extLst>
                    <a:ext uri="{9D8B030D-6E8A-4147-A177-3AD203B41FA5}">
                      <a16:colId xmlns:a16="http://schemas.microsoft.com/office/drawing/2014/main" val="841483837"/>
                    </a:ext>
                  </a:extLst>
                </a:gridCol>
                <a:gridCol w="1771968">
                  <a:extLst>
                    <a:ext uri="{9D8B030D-6E8A-4147-A177-3AD203B41FA5}">
                      <a16:colId xmlns:a16="http://schemas.microsoft.com/office/drawing/2014/main" val="2720273997"/>
                    </a:ext>
                  </a:extLst>
                </a:gridCol>
                <a:gridCol w="1771968">
                  <a:extLst>
                    <a:ext uri="{9D8B030D-6E8A-4147-A177-3AD203B41FA5}">
                      <a16:colId xmlns:a16="http://schemas.microsoft.com/office/drawing/2014/main" val="3175619955"/>
                    </a:ext>
                  </a:extLst>
                </a:gridCol>
                <a:gridCol w="1771968">
                  <a:extLst>
                    <a:ext uri="{9D8B030D-6E8A-4147-A177-3AD203B41FA5}">
                      <a16:colId xmlns:a16="http://schemas.microsoft.com/office/drawing/2014/main" val="2317612818"/>
                    </a:ext>
                  </a:extLst>
                </a:gridCol>
                <a:gridCol w="1771968">
                  <a:extLst>
                    <a:ext uri="{9D8B030D-6E8A-4147-A177-3AD203B41FA5}">
                      <a16:colId xmlns:a16="http://schemas.microsoft.com/office/drawing/2014/main" val="4081945644"/>
                    </a:ext>
                  </a:extLst>
                </a:gridCol>
              </a:tblGrid>
              <a:tr h="370840">
                <a:tc>
                  <a:txBody>
                    <a:bodyPr/>
                    <a:lstStyle/>
                    <a:p>
                      <a:pPr algn="r" fontAlgn="ctr"/>
                      <a:r>
                        <a:rPr lang="en-IN">
                          <a:effectLst/>
                        </a:rPr>
                        <a:t>K Fold</a:t>
                      </a:r>
                    </a:p>
                  </a:txBody>
                  <a:tcPr marL="60960" marR="60960" marT="30480" marB="30480" anchor="ctr"/>
                </a:tc>
                <a:tc>
                  <a:txBody>
                    <a:bodyPr/>
                    <a:lstStyle/>
                    <a:p>
                      <a:pPr algn="r" fontAlgn="ctr"/>
                      <a:r>
                        <a:rPr lang="en-IN">
                          <a:effectLst/>
                        </a:rPr>
                        <a:t>Scoring</a:t>
                      </a:r>
                    </a:p>
                  </a:txBody>
                  <a:tcPr marL="60960" marR="60960" marT="30480" marB="30480" anchor="ctr"/>
                </a:tc>
                <a:tc>
                  <a:txBody>
                    <a:bodyPr/>
                    <a:lstStyle/>
                    <a:p>
                      <a:pPr algn="r" fontAlgn="ctr"/>
                      <a:r>
                        <a:rPr lang="en-IN">
                          <a:effectLst/>
                        </a:rPr>
                        <a:t>random forest</a:t>
                      </a:r>
                    </a:p>
                  </a:txBody>
                  <a:tcPr marL="60960" marR="60960" marT="30480" marB="30480" anchor="ctr"/>
                </a:tc>
                <a:tc>
                  <a:txBody>
                    <a:bodyPr/>
                    <a:lstStyle/>
                    <a:p>
                      <a:pPr algn="r" fontAlgn="ctr"/>
                      <a:r>
                        <a:rPr lang="en-IN">
                          <a:effectLst/>
                        </a:rPr>
                        <a:t>decision tree</a:t>
                      </a:r>
                    </a:p>
                  </a:txBody>
                  <a:tcPr marL="60960" marR="60960" marT="30480" marB="30480" anchor="ctr"/>
                </a:tc>
                <a:tc>
                  <a:txBody>
                    <a:bodyPr/>
                    <a:lstStyle/>
                    <a:p>
                      <a:pPr algn="r" fontAlgn="ctr"/>
                      <a:r>
                        <a:rPr lang="en-IN" err="1">
                          <a:effectLst/>
                        </a:rPr>
                        <a:t>Xgboost</a:t>
                      </a:r>
                      <a:endParaRPr lang="en-IN">
                        <a:effectLst/>
                      </a:endParaRPr>
                    </a:p>
                  </a:txBody>
                  <a:tcPr marL="60960" marR="60960" marT="30480" marB="30480" anchor="ctr"/>
                </a:tc>
                <a:tc>
                  <a:txBody>
                    <a:bodyPr/>
                    <a:lstStyle/>
                    <a:p>
                      <a:pPr algn="r" fontAlgn="ctr"/>
                      <a:r>
                        <a:rPr lang="en-IN">
                          <a:effectLst/>
                        </a:rPr>
                        <a:t>Gradient Boost</a:t>
                      </a:r>
                    </a:p>
                  </a:txBody>
                  <a:tcPr marL="60960" marR="60960" marT="30480" marB="30480" anchor="ctr"/>
                </a:tc>
                <a:extLst>
                  <a:ext uri="{0D108BD9-81ED-4DB2-BD59-A6C34878D82A}">
                    <a16:rowId xmlns:a16="http://schemas.microsoft.com/office/drawing/2014/main" val="354520427"/>
                  </a:ext>
                </a:extLst>
              </a:tr>
              <a:tr h="370840">
                <a:tc>
                  <a:txBody>
                    <a:bodyPr/>
                    <a:lstStyle/>
                    <a:p>
                      <a:pPr algn="r" fontAlgn="ctr"/>
                      <a:r>
                        <a:rPr lang="en-IN" b="0">
                          <a:effectLst/>
                        </a:rPr>
                        <a:t>0</a:t>
                      </a:r>
                    </a:p>
                  </a:txBody>
                  <a:tcPr marL="60960" marR="60960" marT="30480" marB="30480" anchor="ctr"/>
                </a:tc>
                <a:tc>
                  <a:txBody>
                    <a:bodyPr/>
                    <a:lstStyle/>
                    <a:p>
                      <a:r>
                        <a:rPr lang="en-IN">
                          <a:effectLst/>
                        </a:rPr>
                        <a:t>RMSE</a:t>
                      </a:r>
                    </a:p>
                  </a:txBody>
                  <a:tcPr marL="60960" marR="60960" marT="30480" marB="30480" anchor="ctr"/>
                </a:tc>
                <a:tc>
                  <a:txBody>
                    <a:bodyPr/>
                    <a:lstStyle/>
                    <a:p>
                      <a:r>
                        <a:rPr lang="en-IN">
                          <a:effectLst/>
                        </a:rPr>
                        <a:t>48.786340</a:t>
                      </a:r>
                    </a:p>
                  </a:txBody>
                  <a:tcPr marL="60960" marR="60960" marT="30480" marB="30480" anchor="ctr"/>
                </a:tc>
                <a:tc>
                  <a:txBody>
                    <a:bodyPr/>
                    <a:lstStyle/>
                    <a:p>
                      <a:r>
                        <a:rPr lang="en-IN">
                          <a:effectLst/>
                        </a:rPr>
                        <a:t>52.314689</a:t>
                      </a:r>
                    </a:p>
                  </a:txBody>
                  <a:tcPr marL="60960" marR="60960" marT="30480" marB="30480" anchor="ctr"/>
                </a:tc>
                <a:tc>
                  <a:txBody>
                    <a:bodyPr/>
                    <a:lstStyle/>
                    <a:p>
                      <a:r>
                        <a:rPr lang="en-IN">
                          <a:effectLst/>
                        </a:rPr>
                        <a:t>47.778119</a:t>
                      </a:r>
                    </a:p>
                  </a:txBody>
                  <a:tcPr marL="60960" marR="60960" marT="30480" marB="30480" anchor="ctr"/>
                </a:tc>
                <a:tc>
                  <a:txBody>
                    <a:bodyPr/>
                    <a:lstStyle/>
                    <a:p>
                      <a:r>
                        <a:rPr lang="en-IN">
                          <a:effectLst/>
                        </a:rPr>
                        <a:t>53.265480</a:t>
                      </a:r>
                    </a:p>
                  </a:txBody>
                  <a:tcPr marL="60960" marR="60960" marT="30480" marB="30480" anchor="ctr"/>
                </a:tc>
                <a:extLst>
                  <a:ext uri="{0D108BD9-81ED-4DB2-BD59-A6C34878D82A}">
                    <a16:rowId xmlns:a16="http://schemas.microsoft.com/office/drawing/2014/main" val="1962745614"/>
                  </a:ext>
                </a:extLst>
              </a:tr>
              <a:tr h="370840">
                <a:tc>
                  <a:txBody>
                    <a:bodyPr/>
                    <a:lstStyle/>
                    <a:p>
                      <a:pPr algn="r" fontAlgn="ctr"/>
                      <a:r>
                        <a:rPr lang="en-IN" b="0">
                          <a:effectLst/>
                        </a:rPr>
                        <a:t>1</a:t>
                      </a:r>
                    </a:p>
                  </a:txBody>
                  <a:tcPr marL="60960" marR="60960" marT="30480" marB="30480" anchor="ctr"/>
                </a:tc>
                <a:tc>
                  <a:txBody>
                    <a:bodyPr/>
                    <a:lstStyle/>
                    <a:p>
                      <a:r>
                        <a:rPr lang="en-IN">
                          <a:effectLst/>
                        </a:rPr>
                        <a:t>MAPE</a:t>
                      </a:r>
                    </a:p>
                  </a:txBody>
                  <a:tcPr marL="60960" marR="60960" marT="30480" marB="30480" anchor="ctr"/>
                </a:tc>
                <a:tc>
                  <a:txBody>
                    <a:bodyPr/>
                    <a:lstStyle/>
                    <a:p>
                      <a:r>
                        <a:rPr lang="en-IN">
                          <a:effectLst/>
                        </a:rPr>
                        <a:t>4.525112</a:t>
                      </a:r>
                    </a:p>
                  </a:txBody>
                  <a:tcPr marL="60960" marR="60960" marT="30480" marB="30480" anchor="ctr"/>
                </a:tc>
                <a:tc>
                  <a:txBody>
                    <a:bodyPr/>
                    <a:lstStyle/>
                    <a:p>
                      <a:r>
                        <a:rPr lang="en-IN">
                          <a:effectLst/>
                        </a:rPr>
                        <a:t>4.142943</a:t>
                      </a:r>
                    </a:p>
                  </a:txBody>
                  <a:tcPr marL="60960" marR="60960" marT="30480" marB="30480" anchor="ctr"/>
                </a:tc>
                <a:tc>
                  <a:txBody>
                    <a:bodyPr/>
                    <a:lstStyle/>
                    <a:p>
                      <a:r>
                        <a:rPr lang="en-IN">
                          <a:effectLst/>
                        </a:rPr>
                        <a:t>5.229774</a:t>
                      </a:r>
                    </a:p>
                  </a:txBody>
                  <a:tcPr marL="60960" marR="60960" marT="30480" marB="30480" anchor="ctr"/>
                </a:tc>
                <a:tc>
                  <a:txBody>
                    <a:bodyPr/>
                    <a:lstStyle/>
                    <a:p>
                      <a:r>
                        <a:rPr lang="en-IN">
                          <a:effectLst/>
                        </a:rPr>
                        <a:t>6.433223</a:t>
                      </a:r>
                    </a:p>
                  </a:txBody>
                  <a:tcPr marL="60960" marR="60960" marT="30480" marB="30480" anchor="ctr"/>
                </a:tc>
                <a:extLst>
                  <a:ext uri="{0D108BD9-81ED-4DB2-BD59-A6C34878D82A}">
                    <a16:rowId xmlns:a16="http://schemas.microsoft.com/office/drawing/2014/main" val="3314456002"/>
                  </a:ext>
                </a:extLst>
              </a:tr>
            </a:tbl>
          </a:graphicData>
        </a:graphic>
      </p:graphicFrame>
    </p:spTree>
    <p:extLst>
      <p:ext uri="{BB962C8B-B14F-4D97-AF65-F5344CB8AC3E}">
        <p14:creationId xmlns:p14="http://schemas.microsoft.com/office/powerpoint/2010/main" val="1090055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142421-D940-66B3-DBB3-F0ECF39DAF66}"/>
              </a:ext>
            </a:extLst>
          </p:cNvPr>
          <p:cNvSpPr>
            <a:spLocks noGrp="1"/>
          </p:cNvSpPr>
          <p:nvPr>
            <p:ph type="body" sz="quarter" idx="10"/>
          </p:nvPr>
        </p:nvSpPr>
        <p:spPr>
          <a:xfrm>
            <a:off x="521000" y="264968"/>
            <a:ext cx="10704715" cy="644777"/>
          </a:xfrm>
        </p:spPr>
        <p:txBody>
          <a:bodyPr anchor="ctr">
            <a:normAutofit/>
          </a:bodyPr>
          <a:lstStyle/>
          <a:p>
            <a:r>
              <a:rPr lang="en-US"/>
              <a:t>Evaluation</a:t>
            </a:r>
          </a:p>
        </p:txBody>
      </p:sp>
      <p:graphicFrame>
        <p:nvGraphicFramePr>
          <p:cNvPr id="7" name="Content Placeholder 1">
            <a:extLst>
              <a:ext uri="{FF2B5EF4-FFF2-40B4-BE49-F238E27FC236}">
                <a16:creationId xmlns:a16="http://schemas.microsoft.com/office/drawing/2014/main" id="{58E1F504-FDA9-7D0E-37D3-ADC811516B09}"/>
              </a:ext>
            </a:extLst>
          </p:cNvPr>
          <p:cNvGraphicFramePr>
            <a:graphicFrameLocks noGrp="1"/>
          </p:cNvGraphicFramePr>
          <p:nvPr>
            <p:ph idx="1"/>
            <p:extLst>
              <p:ext uri="{D42A27DB-BD31-4B8C-83A1-F6EECF244321}">
                <p14:modId xmlns:p14="http://schemas.microsoft.com/office/powerpoint/2010/main" val="3033804083"/>
              </p:ext>
            </p:extLst>
          </p:nvPr>
        </p:nvGraphicFramePr>
        <p:xfrm>
          <a:off x="773202" y="1182373"/>
          <a:ext cx="10195560" cy="484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528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E5F19-A2E9-D44C-551E-775BE351D2C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6AB55-1347-3EC7-7B9D-40B88D5B1D89}"/>
              </a:ext>
            </a:extLst>
          </p:cNvPr>
          <p:cNvSpPr>
            <a:spLocks noGrp="1"/>
          </p:cNvSpPr>
          <p:nvPr>
            <p:ph sz="half" idx="1"/>
          </p:nvPr>
        </p:nvSpPr>
        <p:spPr>
          <a:xfrm>
            <a:off x="573994" y="1161288"/>
            <a:ext cx="3474720" cy="4846320"/>
          </a:xfrm>
        </p:spPr>
        <p:txBody>
          <a:bodyPr anchor="ctr">
            <a:normAutofit/>
          </a:bodyPr>
          <a:lstStyle/>
          <a:p>
            <a:pPr marL="0" indent="0">
              <a:buNone/>
            </a:pPr>
            <a:r>
              <a:rPr lang="en-US" sz="1400" b="1"/>
              <a:t>The feature importance results from your </a:t>
            </a:r>
            <a:r>
              <a:rPr lang="en-US" sz="1400" b="1" err="1"/>
              <a:t>XGBoost</a:t>
            </a:r>
            <a:r>
              <a:rPr lang="en-US" sz="1400" b="1"/>
              <a:t> model show the following values for each feature</a:t>
            </a:r>
            <a:r>
              <a:rPr lang="en-US" sz="1400" b="1">
                <a:effectLst/>
              </a:rPr>
              <a:t>:</a:t>
            </a:r>
            <a:br>
              <a:rPr lang="en-US" sz="1400" b="0">
                <a:effectLst/>
              </a:rPr>
            </a:br>
            <a:r>
              <a:rPr lang="en-US" sz="1400" err="1"/>
              <a:t>PV_log</a:t>
            </a:r>
            <a:r>
              <a:rPr lang="en-US" sz="1400"/>
              <a:t>: 0.4260 </a:t>
            </a:r>
          </a:p>
          <a:p>
            <a:pPr>
              <a:buNone/>
            </a:pPr>
            <a:r>
              <a:rPr lang="en-US" sz="1400" err="1"/>
              <a:t>Biomass_encoded</a:t>
            </a:r>
            <a:r>
              <a:rPr lang="en-US" sz="1400"/>
              <a:t>: 0.2415</a:t>
            </a:r>
          </a:p>
          <a:p>
            <a:pPr>
              <a:buNone/>
            </a:pPr>
            <a:r>
              <a:rPr lang="en-US" sz="1400"/>
              <a:t>O: 0.1436</a:t>
            </a:r>
          </a:p>
          <a:p>
            <a:pPr>
              <a:buNone/>
            </a:pPr>
            <a:r>
              <a:rPr lang="en-US" sz="1400" err="1"/>
              <a:t>BET_log</a:t>
            </a:r>
            <a:r>
              <a:rPr lang="en-US" sz="1400"/>
              <a:t>: 0.1190</a:t>
            </a:r>
          </a:p>
          <a:p>
            <a:pPr>
              <a:buNone/>
            </a:pPr>
            <a:r>
              <a:rPr lang="en-US" sz="1400"/>
              <a:t>N: 0.0697</a:t>
            </a:r>
          </a:p>
          <a:p>
            <a:pPr marL="0" indent="0">
              <a:buNone/>
            </a:pPr>
            <a:r>
              <a:rPr lang="en-US" sz="1400" err="1"/>
              <a:t>TP_encoded</a:t>
            </a:r>
            <a:r>
              <a:rPr lang="en-US" sz="1400"/>
              <a:t>: 0.0 </a:t>
            </a:r>
          </a:p>
          <a:p>
            <a:pPr>
              <a:buFont typeface="Wingdings 2"/>
              <a:buChar char=""/>
            </a:pPr>
            <a:r>
              <a:rPr lang="en-US" sz="1400" b="1"/>
              <a:t>Most important features</a:t>
            </a:r>
            <a:r>
              <a:rPr lang="en-US" sz="1400"/>
              <a:t>: </a:t>
            </a:r>
            <a:r>
              <a:rPr lang="en-US" sz="1400" err="1"/>
              <a:t>PV_log</a:t>
            </a:r>
            <a:r>
              <a:rPr lang="en-US" sz="1400"/>
              <a:t>, </a:t>
            </a:r>
            <a:r>
              <a:rPr lang="en-US" sz="1400" err="1"/>
              <a:t>Biomass_encoded</a:t>
            </a:r>
            <a:r>
              <a:rPr lang="en-US" sz="1400"/>
              <a:t>, and O are the key features affecting the target. These should be prioritized when interpreting the model and possibly used for further feature engineering or optimization.</a:t>
            </a:r>
          </a:p>
          <a:p>
            <a:pPr>
              <a:buFont typeface="Wingdings 2"/>
            </a:pPr>
            <a:r>
              <a:rPr lang="en-US" sz="1400" b="1"/>
              <a:t>Less important features</a:t>
            </a:r>
            <a:r>
              <a:rPr lang="en-US" sz="1400"/>
              <a:t>: </a:t>
            </a:r>
            <a:r>
              <a:rPr lang="en-US" sz="1400" err="1"/>
              <a:t>BET_log</a:t>
            </a:r>
            <a:r>
              <a:rPr lang="en-US" sz="1400"/>
              <a:t>, N,</a:t>
            </a:r>
            <a:r>
              <a:rPr lang="en-US" sz="1400" b="0">
                <a:effectLst/>
              </a:rPr>
              <a:t> </a:t>
            </a:r>
            <a:r>
              <a:rPr lang="en-US" sz="1400"/>
              <a:t>and</a:t>
            </a:r>
            <a:r>
              <a:rPr lang="en-US" sz="1400" b="0">
                <a:effectLst/>
              </a:rPr>
              <a:t> </a:t>
            </a:r>
            <a:r>
              <a:rPr lang="en-US" sz="1400" err="1"/>
              <a:t>TP_encoded</a:t>
            </a:r>
            <a:r>
              <a:rPr lang="en-US" sz="1400"/>
              <a:t> have lower importance. </a:t>
            </a:r>
          </a:p>
          <a:p>
            <a:pPr>
              <a:buFont typeface="Wingdings 2"/>
            </a:pPr>
            <a:r>
              <a:rPr lang="en-US" sz="1400" b="1" err="1"/>
              <a:t>TP_encoded</a:t>
            </a:r>
            <a:r>
              <a:rPr lang="en-US" sz="1400"/>
              <a:t>:  Is zero Importance.</a:t>
            </a:r>
          </a:p>
          <a:p>
            <a:endParaRPr lang="en-US" sz="1400"/>
          </a:p>
        </p:txBody>
      </p:sp>
      <p:sp>
        <p:nvSpPr>
          <p:cNvPr id="3" name="Text Placeholder 2">
            <a:extLst>
              <a:ext uri="{FF2B5EF4-FFF2-40B4-BE49-F238E27FC236}">
                <a16:creationId xmlns:a16="http://schemas.microsoft.com/office/drawing/2014/main" id="{1625E2F7-95F8-852B-100D-D6F3AF37E811}"/>
              </a:ext>
            </a:extLst>
          </p:cNvPr>
          <p:cNvSpPr>
            <a:spLocks noGrp="1"/>
          </p:cNvSpPr>
          <p:nvPr>
            <p:ph type="body" sz="quarter" idx="10"/>
          </p:nvPr>
        </p:nvSpPr>
        <p:spPr>
          <a:xfrm>
            <a:off x="521000" y="264968"/>
            <a:ext cx="10704715" cy="644777"/>
          </a:xfrm>
        </p:spPr>
        <p:txBody>
          <a:bodyPr anchor="ctr">
            <a:normAutofit/>
          </a:bodyPr>
          <a:lstStyle/>
          <a:p>
            <a:r>
              <a:rPr lang="en-US"/>
              <a:t>Feature importance </a:t>
            </a:r>
          </a:p>
        </p:txBody>
      </p:sp>
      <p:pic>
        <p:nvPicPr>
          <p:cNvPr id="4" name="Picture 3">
            <a:extLst>
              <a:ext uri="{FF2B5EF4-FFF2-40B4-BE49-F238E27FC236}">
                <a16:creationId xmlns:a16="http://schemas.microsoft.com/office/drawing/2014/main" id="{923E2C08-55D6-F3FD-8C83-782E582C47B7}"/>
              </a:ext>
            </a:extLst>
          </p:cNvPr>
          <p:cNvPicPr>
            <a:picLocks noChangeAspect="1"/>
          </p:cNvPicPr>
          <p:nvPr/>
        </p:nvPicPr>
        <p:blipFill>
          <a:blip r:embed="rId2"/>
          <a:stretch>
            <a:fillRect/>
          </a:stretch>
        </p:blipFill>
        <p:spPr>
          <a:xfrm>
            <a:off x="4520046" y="1598020"/>
            <a:ext cx="6705670" cy="3973109"/>
          </a:xfrm>
          <a:prstGeom prst="rect">
            <a:avLst/>
          </a:prstGeom>
          <a:noFill/>
        </p:spPr>
      </p:pic>
    </p:spTree>
    <p:extLst>
      <p:ext uri="{BB962C8B-B14F-4D97-AF65-F5344CB8AC3E}">
        <p14:creationId xmlns:p14="http://schemas.microsoft.com/office/powerpoint/2010/main" val="270436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A802A-2E40-E84F-5085-172BA13282FF}"/>
              </a:ext>
            </a:extLst>
          </p:cNvPr>
          <p:cNvSpPr>
            <a:spLocks noGrp="1"/>
          </p:cNvSpPr>
          <p:nvPr>
            <p:ph sz="half" idx="1"/>
          </p:nvPr>
        </p:nvSpPr>
        <p:spPr>
          <a:xfrm>
            <a:off x="573993" y="1161288"/>
            <a:ext cx="10651721" cy="4846320"/>
          </a:xfrm>
        </p:spPr>
        <p:txBody>
          <a:bodyPr/>
          <a:lstStyle/>
          <a:p>
            <a:r>
              <a:rPr lang="en-US">
                <a:solidFill>
                  <a:srgbClr val="0D0D0D"/>
                </a:solidFill>
                <a:latin typeface="Corbel"/>
              </a:rPr>
              <a:t>In our project, we used</a:t>
            </a:r>
            <a:r>
              <a:rPr lang="en-US"/>
              <a:t> </a:t>
            </a:r>
            <a:r>
              <a:rPr lang="en-US" b="1" err="1">
                <a:solidFill>
                  <a:srgbClr val="0D0D0D"/>
                </a:solidFill>
                <a:latin typeface="Corbel"/>
              </a:rPr>
              <a:t>MLflow</a:t>
            </a:r>
            <a:r>
              <a:rPr lang="en-US"/>
              <a:t> </a:t>
            </a:r>
            <a:r>
              <a:rPr lang="en-US">
                <a:solidFill>
                  <a:srgbClr val="0D0D0D"/>
                </a:solidFill>
                <a:latin typeface="Corbel"/>
              </a:rPr>
              <a:t>to track and manage the performance of our models ( Decision Tree, Random Forest, Gradient Boosting, and </a:t>
            </a:r>
            <a:r>
              <a:rPr lang="en-US" err="1">
                <a:solidFill>
                  <a:srgbClr val="0D0D0D"/>
                </a:solidFill>
                <a:latin typeface="Corbel"/>
              </a:rPr>
              <a:t>XGBoost</a:t>
            </a:r>
            <a:r>
              <a:rPr lang="en-US">
                <a:solidFill>
                  <a:srgbClr val="0D0D0D"/>
                </a:solidFill>
                <a:latin typeface="Corbel"/>
              </a:rPr>
              <a:t>).  </a:t>
            </a:r>
            <a:r>
              <a:rPr lang="en-US" err="1">
                <a:solidFill>
                  <a:srgbClr val="0D0D0D"/>
                </a:solidFill>
                <a:latin typeface="Corbel"/>
              </a:rPr>
              <a:t>MLflow</a:t>
            </a:r>
            <a:r>
              <a:rPr lang="en-US">
                <a:solidFill>
                  <a:srgbClr val="0D0D0D"/>
                </a:solidFill>
                <a:latin typeface="Corbel"/>
              </a:rPr>
              <a:t> helped us log experiments, track hyperparameters, and record metrics, making it easier to compare and reproduce results. We also created an </a:t>
            </a:r>
            <a:r>
              <a:rPr lang="en-US" b="1">
                <a:solidFill>
                  <a:srgbClr val="0D0D0D"/>
                </a:solidFill>
                <a:latin typeface="Corbel"/>
              </a:rPr>
              <a:t>inference endpoint </a:t>
            </a:r>
            <a:r>
              <a:rPr lang="en-US">
                <a:solidFill>
                  <a:srgbClr val="0D0D0D"/>
                </a:solidFill>
                <a:latin typeface="Corbel"/>
              </a:rPr>
              <a:t>to our best model, which allows us to make predictions using the b model. This inference endpoint can also be deployed to cloud services for integration with applications, enabling real-time predictions</a:t>
            </a:r>
            <a:r>
              <a:rPr lang="en-US"/>
              <a:t>.</a:t>
            </a:r>
          </a:p>
        </p:txBody>
      </p:sp>
      <p:sp>
        <p:nvSpPr>
          <p:cNvPr id="3" name="Text Placeholder 2">
            <a:extLst>
              <a:ext uri="{FF2B5EF4-FFF2-40B4-BE49-F238E27FC236}">
                <a16:creationId xmlns:a16="http://schemas.microsoft.com/office/drawing/2014/main" id="{1EF322DA-9283-DFF0-57D1-E1B4D4BA71B6}"/>
              </a:ext>
            </a:extLst>
          </p:cNvPr>
          <p:cNvSpPr>
            <a:spLocks noGrp="1"/>
          </p:cNvSpPr>
          <p:nvPr>
            <p:ph type="body" sz="quarter" idx="10"/>
          </p:nvPr>
        </p:nvSpPr>
        <p:spPr/>
        <p:txBody>
          <a:bodyPr/>
          <a:lstStyle/>
          <a:p>
            <a:r>
              <a:rPr lang="en-US"/>
              <a:t>MLFLOW</a:t>
            </a:r>
          </a:p>
        </p:txBody>
      </p:sp>
    </p:spTree>
    <p:extLst>
      <p:ext uri="{BB962C8B-B14F-4D97-AF65-F5344CB8AC3E}">
        <p14:creationId xmlns:p14="http://schemas.microsoft.com/office/powerpoint/2010/main" val="318799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4DA7F8-78FA-ED64-BAB6-D2B7945FF7C6}"/>
              </a:ext>
            </a:extLst>
          </p:cNvPr>
          <p:cNvSpPr>
            <a:spLocks noGrp="1"/>
          </p:cNvSpPr>
          <p:nvPr>
            <p:ph sz="half" idx="1"/>
          </p:nvPr>
        </p:nvSpPr>
        <p:spPr>
          <a:xfrm>
            <a:off x="573993" y="1161288"/>
            <a:ext cx="10704715" cy="4846320"/>
          </a:xfrm>
        </p:spPr>
        <p:txBody>
          <a:bodyPr/>
          <a:lstStyle/>
          <a:p>
            <a:r>
              <a:rPr lang="en-US">
                <a:solidFill>
                  <a:srgbClr val="0D0D0D"/>
                </a:solidFill>
                <a:latin typeface="Corbel"/>
              </a:rPr>
              <a:t>In our project, we used</a:t>
            </a:r>
            <a:r>
              <a:rPr lang="en-US"/>
              <a:t> </a:t>
            </a:r>
            <a:r>
              <a:rPr lang="en-US" b="1" err="1">
                <a:solidFill>
                  <a:srgbClr val="0D0D0D"/>
                </a:solidFill>
                <a:latin typeface="Corbel"/>
              </a:rPr>
              <a:t>Streamlit</a:t>
            </a:r>
            <a:r>
              <a:rPr lang="en-US"/>
              <a:t> </a:t>
            </a:r>
            <a:r>
              <a:rPr lang="en-US">
                <a:solidFill>
                  <a:srgbClr val="0D0D0D"/>
                </a:solidFill>
                <a:latin typeface="Corbel"/>
              </a:rPr>
              <a:t>to deploy our machine learning model, providing an interactive web application to visualize and make predictions. </a:t>
            </a:r>
            <a:r>
              <a:rPr lang="en-US" err="1">
                <a:solidFill>
                  <a:srgbClr val="0D0D0D"/>
                </a:solidFill>
                <a:latin typeface="Corbel"/>
              </a:rPr>
              <a:t>Streamlit</a:t>
            </a:r>
            <a:r>
              <a:rPr lang="en-US">
                <a:solidFill>
                  <a:srgbClr val="0D0D0D"/>
                </a:solidFill>
                <a:latin typeface="Corbel"/>
              </a:rPr>
              <a:t> allows for quick and easy deployment of machine learning models by transforming Python scripts into web apps. With </a:t>
            </a:r>
            <a:r>
              <a:rPr lang="en-US" err="1">
                <a:solidFill>
                  <a:srgbClr val="0D0D0D"/>
                </a:solidFill>
                <a:latin typeface="Corbel"/>
              </a:rPr>
              <a:t>Streamlit</a:t>
            </a:r>
            <a:r>
              <a:rPr lang="en-US">
                <a:solidFill>
                  <a:srgbClr val="0D0D0D"/>
                </a:solidFill>
                <a:latin typeface="Corbel"/>
              </a:rPr>
              <a:t>, we created an interface where users can input data and get predictions from our model in real-time. The app automatically handles the model's backend, making it simple to deploy and share without the need for complex configurations.</a:t>
            </a:r>
          </a:p>
          <a:p>
            <a:pPr marL="0" indent="0">
              <a:buNone/>
            </a:pPr>
            <a:r>
              <a:rPr lang="en-US">
                <a:solidFill>
                  <a:srgbClr val="0D0D0D"/>
                </a:solidFill>
                <a:latin typeface="Corbel"/>
              </a:rPr>
              <a:t>   Link:</a:t>
            </a:r>
            <a:r>
              <a:rPr lang="en-US">
                <a:solidFill>
                  <a:srgbClr val="841617"/>
                </a:solidFill>
                <a:latin typeface="Corbel"/>
              </a:rPr>
              <a:t> </a:t>
            </a:r>
            <a:r>
              <a:rPr lang="en-US">
                <a:solidFill>
                  <a:srgbClr val="841617"/>
                </a:solidFill>
                <a:latin typeface="Corbel"/>
                <a:hlinkClick r:id="rId2">
                  <a:extLst>
                    <a:ext uri="{A12FA001-AC4F-418D-AE19-62706E023703}">
                      <ahyp:hlinkClr xmlns:ahyp="http://schemas.microsoft.com/office/drawing/2018/hyperlinkcolor" val="tx"/>
                    </a:ext>
                  </a:extLst>
                </a:hlinkClick>
              </a:rPr>
              <a:t>https://biocharapp.streamlit.app/</a:t>
            </a:r>
            <a:endParaRPr lang="en-US">
              <a:solidFill>
                <a:srgbClr val="841617"/>
              </a:solidFill>
              <a:latin typeface="Corbel"/>
            </a:endParaRPr>
          </a:p>
          <a:p>
            <a:r>
              <a:rPr lang="en-US">
                <a:solidFill>
                  <a:srgbClr val="0D0D0D"/>
                </a:solidFill>
                <a:latin typeface="Corbel"/>
              </a:rPr>
              <a:t>The results help future research and production strategies for better performance in various environmental contexts to optimize the characteristics of biochar and enhance its efficiency in environmental applications</a:t>
            </a:r>
            <a:r>
              <a:rPr lang="en-US"/>
              <a:t>.</a:t>
            </a:r>
          </a:p>
        </p:txBody>
      </p:sp>
      <p:sp>
        <p:nvSpPr>
          <p:cNvPr id="3" name="Text Placeholder 2">
            <a:extLst>
              <a:ext uri="{FF2B5EF4-FFF2-40B4-BE49-F238E27FC236}">
                <a16:creationId xmlns:a16="http://schemas.microsoft.com/office/drawing/2014/main" id="{38713727-6708-FF30-7A49-46177AF1C88C}"/>
              </a:ext>
            </a:extLst>
          </p:cNvPr>
          <p:cNvSpPr>
            <a:spLocks noGrp="1"/>
          </p:cNvSpPr>
          <p:nvPr>
            <p:ph type="body" sz="quarter" idx="10"/>
          </p:nvPr>
        </p:nvSpPr>
        <p:spPr/>
        <p:txBody>
          <a:bodyPr/>
          <a:lstStyle/>
          <a:p>
            <a:r>
              <a:rPr lang="en-US"/>
              <a:t>Deployment</a:t>
            </a:r>
          </a:p>
        </p:txBody>
      </p:sp>
    </p:spTree>
    <p:extLst>
      <p:ext uri="{BB962C8B-B14F-4D97-AF65-F5344CB8AC3E}">
        <p14:creationId xmlns:p14="http://schemas.microsoft.com/office/powerpoint/2010/main" val="174061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E92D6E-0094-148E-806E-449F48EFA92A}"/>
              </a:ext>
            </a:extLst>
          </p:cNvPr>
          <p:cNvSpPr>
            <a:spLocks noGrp="1"/>
          </p:cNvSpPr>
          <p:nvPr>
            <p:ph idx="1"/>
          </p:nvPr>
        </p:nvSpPr>
        <p:spPr/>
        <p:txBody>
          <a:bodyPr>
            <a:normAutofit/>
          </a:bodyPr>
          <a:lstStyle/>
          <a:p>
            <a:pPr algn="just"/>
            <a:r>
              <a:rPr lang="en-US" b="1">
                <a:solidFill>
                  <a:srgbClr val="0D0D0D"/>
                </a:solidFill>
                <a:latin typeface="Corbel"/>
              </a:rPr>
              <a:t>Biomass </a:t>
            </a:r>
            <a:r>
              <a:rPr lang="en-US">
                <a:solidFill>
                  <a:srgbClr val="0D0D0D"/>
                </a:solidFill>
                <a:latin typeface="Corbel"/>
              </a:rPr>
              <a:t>:  Raw material used to produce biochar.</a:t>
            </a:r>
          </a:p>
          <a:p>
            <a:pPr algn="just"/>
            <a:r>
              <a:rPr lang="en-US" b="1">
                <a:solidFill>
                  <a:srgbClr val="0D0D0D"/>
                </a:solidFill>
                <a:latin typeface="Corbel"/>
              </a:rPr>
              <a:t>TP </a:t>
            </a:r>
            <a:r>
              <a:rPr lang="en-US">
                <a:solidFill>
                  <a:srgbClr val="0D0D0D"/>
                </a:solidFill>
                <a:latin typeface="Corbel"/>
              </a:rPr>
              <a:t>: Type of Pollutant absorbed in the experiment.</a:t>
            </a:r>
          </a:p>
          <a:p>
            <a:pPr algn="just"/>
            <a:r>
              <a:rPr lang="en-US" b="1">
                <a:solidFill>
                  <a:srgbClr val="0D0D0D"/>
                </a:solidFill>
                <a:latin typeface="Corbel"/>
              </a:rPr>
              <a:t>Temp </a:t>
            </a:r>
            <a:r>
              <a:rPr lang="en-US">
                <a:solidFill>
                  <a:srgbClr val="0D0D0D"/>
                </a:solidFill>
                <a:latin typeface="Corbel"/>
              </a:rPr>
              <a:t>: </a:t>
            </a:r>
            <a:r>
              <a:rPr lang="en-US" err="1">
                <a:solidFill>
                  <a:srgbClr val="0D0D0D"/>
                </a:solidFill>
                <a:latin typeface="Corbel"/>
              </a:rPr>
              <a:t>Pylorysis</a:t>
            </a:r>
            <a:r>
              <a:rPr lang="en-US">
                <a:solidFill>
                  <a:srgbClr val="0D0D0D"/>
                </a:solidFill>
                <a:latin typeface="Corbel"/>
              </a:rPr>
              <a:t> Temperature</a:t>
            </a:r>
          </a:p>
          <a:p>
            <a:pPr algn="just"/>
            <a:r>
              <a:rPr lang="en-US" b="1">
                <a:solidFill>
                  <a:srgbClr val="0D0D0D"/>
                </a:solidFill>
                <a:latin typeface="Corbel"/>
              </a:rPr>
              <a:t>Time(min)</a:t>
            </a:r>
            <a:r>
              <a:rPr lang="en-US">
                <a:solidFill>
                  <a:srgbClr val="0D0D0D"/>
                </a:solidFill>
                <a:latin typeface="Corbel"/>
              </a:rPr>
              <a:t> : </a:t>
            </a:r>
            <a:r>
              <a:rPr lang="en-US" err="1">
                <a:solidFill>
                  <a:srgbClr val="0D0D0D"/>
                </a:solidFill>
                <a:latin typeface="Corbel"/>
              </a:rPr>
              <a:t>Pylorysis</a:t>
            </a:r>
            <a:r>
              <a:rPr lang="en-US">
                <a:solidFill>
                  <a:srgbClr val="0D0D0D"/>
                </a:solidFill>
                <a:latin typeface="Corbel"/>
              </a:rPr>
              <a:t> Time</a:t>
            </a:r>
          </a:p>
          <a:p>
            <a:pPr algn="just"/>
            <a:r>
              <a:rPr lang="en-US" b="1">
                <a:solidFill>
                  <a:srgbClr val="0D0D0D"/>
                </a:solidFill>
                <a:latin typeface="Corbel"/>
              </a:rPr>
              <a:t>PS </a:t>
            </a:r>
            <a:r>
              <a:rPr lang="en-US">
                <a:solidFill>
                  <a:srgbClr val="0D0D0D"/>
                </a:solidFill>
                <a:latin typeface="Corbel"/>
              </a:rPr>
              <a:t>: Pore Size of Biochar</a:t>
            </a:r>
          </a:p>
          <a:p>
            <a:pPr algn="just"/>
            <a:r>
              <a:rPr lang="en-US" b="1">
                <a:solidFill>
                  <a:srgbClr val="0D0D0D"/>
                </a:solidFill>
                <a:latin typeface="Corbel"/>
              </a:rPr>
              <a:t>BET </a:t>
            </a:r>
            <a:r>
              <a:rPr lang="en-US">
                <a:solidFill>
                  <a:srgbClr val="0D0D0D"/>
                </a:solidFill>
                <a:latin typeface="Corbel"/>
              </a:rPr>
              <a:t>: Surface area of Biochar</a:t>
            </a:r>
          </a:p>
          <a:p>
            <a:pPr algn="just"/>
            <a:r>
              <a:rPr lang="en-US" b="1">
                <a:solidFill>
                  <a:srgbClr val="0D0D0D"/>
                </a:solidFill>
                <a:latin typeface="Corbel"/>
              </a:rPr>
              <a:t>PV </a:t>
            </a:r>
            <a:r>
              <a:rPr lang="en-US">
                <a:solidFill>
                  <a:srgbClr val="0D0D0D"/>
                </a:solidFill>
                <a:latin typeface="Corbel"/>
              </a:rPr>
              <a:t>: Pore Volume of Biochar</a:t>
            </a:r>
          </a:p>
          <a:p>
            <a:pPr algn="just"/>
            <a:r>
              <a:rPr lang="en-US" b="1">
                <a:solidFill>
                  <a:srgbClr val="0D0D0D"/>
                </a:solidFill>
                <a:latin typeface="Corbel"/>
              </a:rPr>
              <a:t>C, H, N, O </a:t>
            </a:r>
            <a:r>
              <a:rPr lang="en-US">
                <a:solidFill>
                  <a:srgbClr val="0D0D0D"/>
                </a:solidFill>
                <a:latin typeface="Corbel"/>
              </a:rPr>
              <a:t>: Elemental composition.</a:t>
            </a:r>
          </a:p>
          <a:p>
            <a:pPr algn="just"/>
            <a:r>
              <a:rPr lang="en-US" b="1" err="1">
                <a:solidFill>
                  <a:srgbClr val="0D0D0D"/>
                </a:solidFill>
                <a:latin typeface="Corbel"/>
              </a:rPr>
              <a:t>Qm</a:t>
            </a:r>
            <a:r>
              <a:rPr lang="en-US" b="1">
                <a:solidFill>
                  <a:srgbClr val="0D0D0D"/>
                </a:solidFill>
                <a:latin typeface="Corbel"/>
              </a:rPr>
              <a:t>(mg/g)</a:t>
            </a:r>
            <a:r>
              <a:rPr lang="en-US">
                <a:solidFill>
                  <a:srgbClr val="0D0D0D"/>
                </a:solidFill>
                <a:latin typeface="Corbel"/>
              </a:rPr>
              <a:t> : Adsorption capacity</a:t>
            </a:r>
          </a:p>
          <a:p>
            <a:endParaRPr lang="en-US"/>
          </a:p>
        </p:txBody>
      </p:sp>
      <p:sp>
        <p:nvSpPr>
          <p:cNvPr id="3" name="Text Placeholder 2">
            <a:extLst>
              <a:ext uri="{FF2B5EF4-FFF2-40B4-BE49-F238E27FC236}">
                <a16:creationId xmlns:a16="http://schemas.microsoft.com/office/drawing/2014/main" id="{C3850C6C-F9A2-3862-821A-62D002934C93}"/>
              </a:ext>
            </a:extLst>
          </p:cNvPr>
          <p:cNvSpPr>
            <a:spLocks noGrp="1"/>
          </p:cNvSpPr>
          <p:nvPr>
            <p:ph type="body" sz="quarter" idx="10"/>
          </p:nvPr>
        </p:nvSpPr>
        <p:spPr/>
        <p:txBody>
          <a:bodyPr/>
          <a:lstStyle/>
          <a:p>
            <a:r>
              <a:rPr lang="en-US"/>
              <a:t>Dataset Features</a:t>
            </a:r>
          </a:p>
        </p:txBody>
      </p:sp>
    </p:spTree>
    <p:extLst>
      <p:ext uri="{BB962C8B-B14F-4D97-AF65-F5344CB8AC3E}">
        <p14:creationId xmlns:p14="http://schemas.microsoft.com/office/powerpoint/2010/main" val="286561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98675-36CA-4B1D-B226-7CA5E10DCDFC}"/>
              </a:ext>
            </a:extLst>
          </p:cNvPr>
          <p:cNvSpPr>
            <a:spLocks noGrp="1"/>
          </p:cNvSpPr>
          <p:nvPr>
            <p:ph idx="1"/>
          </p:nvPr>
        </p:nvSpPr>
        <p:spPr/>
        <p:txBody>
          <a:bodyPr/>
          <a:lstStyle/>
          <a:p>
            <a:pPr algn="l"/>
            <a:r>
              <a:rPr lang="en-US" b="1">
                <a:solidFill>
                  <a:srgbClr val="0D0D0D"/>
                </a:solidFill>
                <a:latin typeface="Corbel"/>
              </a:rPr>
              <a:t>Significance of the Project</a:t>
            </a:r>
            <a:r>
              <a:rPr lang="en-US" b="0" i="0">
                <a:solidFill>
                  <a:srgbClr val="0D0D0D"/>
                </a:solidFill>
                <a:effectLst/>
                <a:latin typeface="ui-sans-serif"/>
              </a:rPr>
              <a:t>: </a:t>
            </a:r>
            <a:r>
              <a:rPr lang="en-US">
                <a:solidFill>
                  <a:srgbClr val="0D0D0D"/>
                </a:solidFill>
                <a:latin typeface="Corbel"/>
              </a:rPr>
              <a:t>This project contributes to sustainable wastewater treatment by leveraging biochar's potential to remove pharmaceutical pollutants, thus promoting cleaner water and healthier ecosystems.</a:t>
            </a:r>
          </a:p>
          <a:p>
            <a:endParaRPr lang="en-US">
              <a:solidFill>
                <a:srgbClr val="0D0D0D"/>
              </a:solidFill>
              <a:latin typeface="Corbel"/>
            </a:endParaRPr>
          </a:p>
          <a:p>
            <a:pPr algn="l"/>
            <a:r>
              <a:rPr lang="en-US" b="1">
                <a:solidFill>
                  <a:srgbClr val="0D0D0D"/>
                </a:solidFill>
                <a:latin typeface="Corbel"/>
              </a:rPr>
              <a:t>Impact on Stakeholders</a:t>
            </a:r>
            <a:r>
              <a:rPr lang="en-US" b="0" i="0">
                <a:solidFill>
                  <a:srgbClr val="0D0D0D"/>
                </a:solidFill>
                <a:effectLst/>
                <a:latin typeface="ui-sans-serif"/>
              </a:rPr>
              <a:t>: </a:t>
            </a:r>
            <a:r>
              <a:rPr lang="en-US">
                <a:solidFill>
                  <a:srgbClr val="0D0D0D"/>
                </a:solidFill>
                <a:latin typeface="Corbel"/>
              </a:rPr>
              <a:t>Stakeholders, including environmental agencies, wastewater treatment facilities, and agricultural sectors, benefit from the project's findings, which can lead to more effective pollution control and soil health improvement.</a:t>
            </a:r>
          </a:p>
          <a:p>
            <a:endParaRPr lang="en-US">
              <a:solidFill>
                <a:srgbClr val="0D0D0D"/>
              </a:solidFill>
              <a:latin typeface="Corbel"/>
            </a:endParaRPr>
          </a:p>
          <a:p>
            <a:pPr algn="l"/>
            <a:r>
              <a:rPr lang="en-US" b="1">
                <a:solidFill>
                  <a:srgbClr val="0D0D0D"/>
                </a:solidFill>
                <a:latin typeface="Corbel"/>
              </a:rPr>
              <a:t>Recommendations for Future Researchers</a:t>
            </a:r>
            <a:r>
              <a:rPr lang="en-US" b="0" i="0">
                <a:solidFill>
                  <a:srgbClr val="0D0D0D"/>
                </a:solidFill>
                <a:effectLst/>
                <a:latin typeface="ui-sans-serif"/>
              </a:rPr>
              <a:t>:</a:t>
            </a:r>
            <a:r>
              <a:rPr lang="en-US">
                <a:solidFill>
                  <a:srgbClr val="0D0D0D"/>
                </a:solidFill>
                <a:latin typeface="Corbel"/>
              </a:rPr>
              <a:t> Future researchers should explore larger datasets to improve model accuracy and consider advanced hyperparameter tuning methods for enhanced predictive performance. Additionally, investigating different types of biochar and other machine learning techniques could offer deeper insights.</a:t>
            </a:r>
          </a:p>
        </p:txBody>
      </p:sp>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lstStyle/>
          <a:p>
            <a:r>
              <a:rPr lang="en-US"/>
              <a:t>Conclusion</a:t>
            </a:r>
          </a:p>
        </p:txBody>
      </p:sp>
    </p:spTree>
    <p:extLst>
      <p:ext uri="{BB962C8B-B14F-4D97-AF65-F5344CB8AC3E}">
        <p14:creationId xmlns:p14="http://schemas.microsoft.com/office/powerpoint/2010/main" val="3346022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76CC70-B97A-6CB8-4329-20DE0047CCD0}"/>
              </a:ext>
            </a:extLst>
          </p:cNvPr>
          <p:cNvSpPr>
            <a:spLocks noGrp="1"/>
          </p:cNvSpPr>
          <p:nvPr>
            <p:ph idx="1"/>
          </p:nvPr>
        </p:nvSpPr>
        <p:spPr>
          <a:xfrm>
            <a:off x="197057" y="1126618"/>
            <a:ext cx="11608047" cy="5180856"/>
          </a:xfrm>
        </p:spPr>
        <p:txBody>
          <a:bodyPr>
            <a:normAutofit/>
          </a:bodyPr>
          <a:lstStyle/>
          <a:p>
            <a:pPr marL="0" lvl="0" indent="0" algn="just">
              <a:lnSpc>
                <a:spcPct val="115000"/>
              </a:lnSpc>
              <a:buNone/>
            </a:pPr>
            <a:r>
              <a:rPr lang="en-IN" sz="2400" dirty="0">
                <a:solidFill>
                  <a:srgbClr val="0D0D0D"/>
                </a:solidFill>
                <a:latin typeface="Corbel"/>
              </a:rPr>
              <a:t>What are the optimal conditions for maximizing biochar’s adsorption efficiency? </a:t>
            </a:r>
            <a:endParaRPr lang="en-US" dirty="0"/>
          </a:p>
          <a:p>
            <a:pPr marL="617220" indent="-342900" algn="just">
              <a:lnSpc>
                <a:spcPct val="114999"/>
              </a:lnSpc>
              <a:buFont typeface="Arial" panose="05000000000000000000" pitchFamily="2" charset="2"/>
              <a:buChar char="•"/>
            </a:pPr>
            <a:r>
              <a:rPr lang="en-IN" sz="2400">
                <a:solidFill>
                  <a:srgbClr val="0D0D0D"/>
                </a:solidFill>
                <a:ea typeface="+mn-lt"/>
                <a:cs typeface="+mn-lt"/>
              </a:rPr>
              <a:t>To maximize biochar's adsorption efficiency, the optimal conditions include ensuring a high surface area, as indicated by the parameter PV_log, which enhances the material's ability to adsorb contaminants. Additionally, selecting the appropriate biomass composition, represented by Biomass_encoded, plays a crucial role in determining the biochar's structural and chemical properties. Furthermore, maintaining sufficient oxygen content (O) is essential, as it significantly improves the adsorption capacity by facilitating better interaction between the biochar surface and the target substances.</a:t>
            </a:r>
            <a:endParaRPr lang="en-IN" sz="2400" dirty="0">
              <a:solidFill>
                <a:srgbClr val="0D0D0D"/>
              </a:solidFill>
              <a:ea typeface="+mn-lt"/>
              <a:cs typeface="+mn-lt"/>
            </a:endParaRPr>
          </a:p>
        </p:txBody>
      </p:sp>
      <p:sp>
        <p:nvSpPr>
          <p:cNvPr id="3" name="Text Placeholder 2">
            <a:extLst>
              <a:ext uri="{FF2B5EF4-FFF2-40B4-BE49-F238E27FC236}">
                <a16:creationId xmlns:a16="http://schemas.microsoft.com/office/drawing/2014/main" id="{62494565-5B74-E360-5CB1-C400A0916385}"/>
              </a:ext>
            </a:extLst>
          </p:cNvPr>
          <p:cNvSpPr>
            <a:spLocks noGrp="1"/>
          </p:cNvSpPr>
          <p:nvPr>
            <p:ph type="body" sz="quarter" idx="10"/>
          </p:nvPr>
        </p:nvSpPr>
        <p:spPr/>
        <p:txBody>
          <a:bodyPr/>
          <a:lstStyle/>
          <a:p>
            <a:r>
              <a:rPr lang="en-US"/>
              <a:t>Conclusion</a:t>
            </a:r>
          </a:p>
        </p:txBody>
      </p:sp>
    </p:spTree>
    <p:extLst>
      <p:ext uri="{BB962C8B-B14F-4D97-AF65-F5344CB8AC3E}">
        <p14:creationId xmlns:p14="http://schemas.microsoft.com/office/powerpoint/2010/main" val="281703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6A3F8C-A154-449C-BA09-85CED422D8FB}"/>
              </a:ext>
            </a:extLst>
          </p:cNvPr>
          <p:cNvSpPr>
            <a:spLocks noGrp="1"/>
          </p:cNvSpPr>
          <p:nvPr>
            <p:ph idx="1"/>
          </p:nvPr>
        </p:nvSpPr>
        <p:spPr/>
        <p:txBody>
          <a:bodyPr/>
          <a:lstStyle/>
          <a:p>
            <a:pPr algn="just"/>
            <a:r>
              <a:rPr lang="en-US" b="0" i="0">
                <a:solidFill>
                  <a:srgbClr val="0D0D0D"/>
                </a:solidFill>
                <a:effectLst/>
                <a:latin typeface="Corbel"/>
              </a:rPr>
              <a:t>The purpose of this project is to evaluate the effectiveness of biochar as an adsorbent for removing pharmaceutical micro pollutants from wastewater. The project aims to predic</a:t>
            </a:r>
            <a:r>
              <a:rPr lang="en-US">
                <a:solidFill>
                  <a:srgbClr val="0D0D0D"/>
                </a:solidFill>
                <a:latin typeface="Corbel"/>
              </a:rPr>
              <a:t>t</a:t>
            </a:r>
            <a:r>
              <a:rPr lang="en-US" b="0" i="0">
                <a:solidFill>
                  <a:srgbClr val="0D0D0D"/>
                </a:solidFill>
                <a:effectLst/>
                <a:latin typeface="Corbel"/>
              </a:rPr>
              <a:t> biochar’s </a:t>
            </a:r>
            <a:r>
              <a:rPr lang="en-US">
                <a:solidFill>
                  <a:srgbClr val="0D0D0D"/>
                </a:solidFill>
                <a:latin typeface="Corbel"/>
              </a:rPr>
              <a:t>absorption capacity using machine learning models</a:t>
            </a:r>
            <a:r>
              <a:rPr lang="en-US" b="0" i="0">
                <a:solidFill>
                  <a:srgbClr val="0D0D0D"/>
                </a:solidFill>
                <a:effectLst/>
                <a:latin typeface="Corbel"/>
              </a:rPr>
              <a:t>, optimize the conditions under which biochar performs best. Ultimately, the goal is to develop a sustainable, scalable method for removing pharmaceutical pollutants from wastewater, contributing to cleaner water sources and healthier ecosystems.</a:t>
            </a:r>
          </a:p>
          <a:p>
            <a:pPr algn="just"/>
            <a:r>
              <a:rPr lang="en-US">
                <a:solidFill>
                  <a:srgbClr val="0D0D0D"/>
                </a:solidFill>
                <a:latin typeface="Corbel"/>
              </a:rPr>
              <a:t>The primary qu</a:t>
            </a:r>
            <a:r>
              <a:rPr lang="en-US" b="0" i="0">
                <a:solidFill>
                  <a:srgbClr val="0D0D0D"/>
                </a:solidFill>
                <a:effectLst/>
                <a:latin typeface="Corbel"/>
              </a:rPr>
              <a:t>estion being addressed is: </a:t>
            </a:r>
            <a:r>
              <a:rPr lang="en-US" b="0" i="1">
                <a:solidFill>
                  <a:srgbClr val="0D0D0D"/>
                </a:solidFill>
                <a:effectLst/>
                <a:latin typeface="Corbel"/>
              </a:rPr>
              <a:t>How effective is biochar as an adsorbent for pharmaceutical micro pollutants in wastewater, and what are the optimal conditions for its use in wastewater treatment?</a:t>
            </a:r>
            <a:r>
              <a:rPr lang="en-US" b="0" i="0">
                <a:solidFill>
                  <a:srgbClr val="0D0D0D"/>
                </a:solidFill>
                <a:effectLst/>
                <a:latin typeface="Corbel"/>
              </a:rPr>
              <a:t> The project also explores how machine learning can predict biochar's performance under different conditions.</a:t>
            </a:r>
            <a:endParaRPr lang="en-US">
              <a:latin typeface="Corbel"/>
            </a:endParaRPr>
          </a:p>
        </p:txBody>
      </p:sp>
      <p:sp>
        <p:nvSpPr>
          <p:cNvPr id="3" name="Text Placeholder 2">
            <a:extLst>
              <a:ext uri="{FF2B5EF4-FFF2-40B4-BE49-F238E27FC236}">
                <a16:creationId xmlns:a16="http://schemas.microsoft.com/office/drawing/2014/main" id="{B8BAC52F-27CF-4652-86D9-3822E8DD8872}"/>
              </a:ext>
            </a:extLst>
          </p:cNvPr>
          <p:cNvSpPr>
            <a:spLocks noGrp="1"/>
          </p:cNvSpPr>
          <p:nvPr>
            <p:ph type="body" sz="quarter" idx="10"/>
          </p:nvPr>
        </p:nvSpPr>
        <p:spPr/>
        <p:txBody>
          <a:bodyPr/>
          <a:lstStyle/>
          <a:p>
            <a:r>
              <a:rPr lang="en-US"/>
              <a:t>Project Objective</a:t>
            </a:r>
          </a:p>
        </p:txBody>
      </p:sp>
    </p:spTree>
    <p:extLst>
      <p:ext uri="{BB962C8B-B14F-4D97-AF65-F5344CB8AC3E}">
        <p14:creationId xmlns:p14="http://schemas.microsoft.com/office/powerpoint/2010/main" val="42848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535E0-B47E-5CB3-7FA2-C6DE8430C8E8}"/>
              </a:ext>
            </a:extLst>
          </p:cNvPr>
          <p:cNvSpPr>
            <a:spLocks noGrp="1"/>
          </p:cNvSpPr>
          <p:nvPr>
            <p:ph idx="1"/>
          </p:nvPr>
        </p:nvSpPr>
        <p:spPr/>
        <p:txBody>
          <a:bodyPr/>
          <a:lstStyle/>
          <a:p>
            <a:pPr marL="0" indent="0" algn="just">
              <a:buNone/>
            </a:pPr>
            <a:r>
              <a:rPr lang="en-US">
                <a:solidFill>
                  <a:srgbClr val="0D0D0D"/>
                </a:solidFill>
                <a:latin typeface="Corbel"/>
              </a:rPr>
              <a:t>The stakeholders who benefit from this study include:</a:t>
            </a:r>
            <a:endParaRPr lang="en-US"/>
          </a:p>
          <a:p>
            <a:pPr algn="just"/>
            <a:r>
              <a:rPr lang="en-US" b="1">
                <a:solidFill>
                  <a:srgbClr val="0D0D0D"/>
                </a:solidFill>
                <a:latin typeface="Corbel"/>
              </a:rPr>
              <a:t>Environmental Agencies and Policy Makers</a:t>
            </a:r>
            <a:r>
              <a:rPr lang="en-US">
                <a:solidFill>
                  <a:srgbClr val="0D0D0D"/>
                </a:solidFill>
                <a:latin typeface="Corbel"/>
              </a:rPr>
              <a:t>: They will benefit from the development of a cost-effective and sustainable solution to manage pharmaceutical pollutants in wastewater, improving water quality and public health.</a:t>
            </a:r>
          </a:p>
          <a:p>
            <a:pPr algn="just"/>
            <a:r>
              <a:rPr lang="en-US" b="1">
                <a:solidFill>
                  <a:srgbClr val="0D0D0D"/>
                </a:solidFill>
                <a:latin typeface="Corbel"/>
              </a:rPr>
              <a:t>Agricultural Sector</a:t>
            </a:r>
            <a:r>
              <a:rPr lang="en-US">
                <a:solidFill>
                  <a:srgbClr val="0D0D0D"/>
                </a:solidFill>
                <a:latin typeface="Corbel"/>
              </a:rPr>
              <a:t>: Farmers and agriculturalists will benefit from the potential use of biochar as a soil enhancer, which could improve crop yields and contribute to carbon sequestration.</a:t>
            </a:r>
          </a:p>
          <a:p>
            <a:pPr algn="just"/>
            <a:r>
              <a:rPr lang="en-US" b="1">
                <a:solidFill>
                  <a:srgbClr val="0D0D0D"/>
                </a:solidFill>
                <a:latin typeface="Corbel"/>
              </a:rPr>
              <a:t>Water Treatment Facilities</a:t>
            </a:r>
            <a:r>
              <a:rPr lang="en-US">
                <a:solidFill>
                  <a:srgbClr val="0D0D0D"/>
                </a:solidFill>
                <a:latin typeface="Corbel"/>
              </a:rPr>
              <a:t>: These organizations will gain insights into more effective methods for managing pharmaceutical pollutants in wastewater.</a:t>
            </a:r>
          </a:p>
          <a:p>
            <a:pPr algn="just"/>
            <a:r>
              <a:rPr lang="en-US" b="1">
                <a:solidFill>
                  <a:srgbClr val="0D0D0D"/>
                </a:solidFill>
                <a:latin typeface="Corbel"/>
              </a:rPr>
              <a:t>Public Health and Communities</a:t>
            </a:r>
            <a:r>
              <a:rPr lang="en-US">
                <a:solidFill>
                  <a:srgbClr val="0D0D0D"/>
                </a:solidFill>
                <a:latin typeface="Corbel"/>
              </a:rPr>
              <a:t>: Reducing pharmaceutical pollutants in water will help safeguard public health and ecosystems from the harmful effects of these contaminants.</a:t>
            </a:r>
          </a:p>
          <a:p>
            <a:pPr marL="0" indent="0" algn="just">
              <a:buNone/>
            </a:pPr>
            <a:r>
              <a:rPr lang="en-US">
                <a:solidFill>
                  <a:srgbClr val="0D0D0D"/>
                </a:solidFill>
                <a:latin typeface="Corbel"/>
              </a:rPr>
              <a:t>The project is being supervised by </a:t>
            </a:r>
            <a:r>
              <a:rPr lang="en-US" b="1">
                <a:solidFill>
                  <a:srgbClr val="0D0D0D"/>
                </a:solidFill>
                <a:latin typeface="Corbel"/>
              </a:rPr>
              <a:t>Professor Okolie Jude</a:t>
            </a:r>
            <a:r>
              <a:rPr lang="en-US">
                <a:solidFill>
                  <a:srgbClr val="0D0D0D"/>
                </a:solidFill>
                <a:latin typeface="Corbel"/>
              </a:rPr>
              <a:t>.</a:t>
            </a:r>
            <a:endParaRPr lang="en-IN">
              <a:solidFill>
                <a:srgbClr val="0D0D0D"/>
              </a:solidFill>
              <a:latin typeface="Corbel"/>
            </a:endParaRPr>
          </a:p>
        </p:txBody>
      </p:sp>
      <p:sp>
        <p:nvSpPr>
          <p:cNvPr id="3" name="Text Placeholder 2">
            <a:extLst>
              <a:ext uri="{FF2B5EF4-FFF2-40B4-BE49-F238E27FC236}">
                <a16:creationId xmlns:a16="http://schemas.microsoft.com/office/drawing/2014/main" id="{8C825225-85F3-C3D3-35EE-79B998F9A621}"/>
              </a:ext>
            </a:extLst>
          </p:cNvPr>
          <p:cNvSpPr>
            <a:spLocks noGrp="1"/>
          </p:cNvSpPr>
          <p:nvPr>
            <p:ph type="body" sz="quarter" idx="10"/>
          </p:nvPr>
        </p:nvSpPr>
        <p:spPr/>
        <p:txBody>
          <a:bodyPr>
            <a:normAutofit/>
          </a:bodyPr>
          <a:lstStyle/>
          <a:p>
            <a:r>
              <a:rPr lang="en-US"/>
              <a:t>Who Benefits from this Project?</a:t>
            </a:r>
            <a:r>
              <a:rPr lang="en-IN"/>
              <a:t> </a:t>
            </a:r>
            <a:endParaRPr lang="en-US"/>
          </a:p>
        </p:txBody>
      </p:sp>
    </p:spTree>
    <p:extLst>
      <p:ext uri="{BB962C8B-B14F-4D97-AF65-F5344CB8AC3E}">
        <p14:creationId xmlns:p14="http://schemas.microsoft.com/office/powerpoint/2010/main" val="92781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98675-36CA-4B1D-B226-7CA5E10DCDFC}"/>
              </a:ext>
            </a:extLst>
          </p:cNvPr>
          <p:cNvSpPr>
            <a:spLocks noGrp="1"/>
          </p:cNvSpPr>
          <p:nvPr>
            <p:ph idx="1"/>
          </p:nvPr>
        </p:nvSpPr>
        <p:spPr/>
        <p:txBody>
          <a:bodyPr/>
          <a:lstStyle/>
          <a:p>
            <a:pPr marL="0" indent="0" algn="just">
              <a:buNone/>
            </a:pPr>
            <a:r>
              <a:rPr lang="en-US" b="1">
                <a:solidFill>
                  <a:srgbClr val="0D0D0D"/>
                </a:solidFill>
                <a:latin typeface="Corbel"/>
              </a:rPr>
              <a:t>Sources for the Data</a:t>
            </a:r>
            <a:endParaRPr lang="en-US" b="1">
              <a:latin typeface="Corbel"/>
            </a:endParaRPr>
          </a:p>
          <a:p>
            <a:pPr algn="just">
              <a:buFont typeface="Arial" panose="05000000000000000000" pitchFamily="2" charset="2"/>
              <a:buChar char="•"/>
            </a:pPr>
            <a:r>
              <a:rPr lang="en-US">
                <a:solidFill>
                  <a:srgbClr val="0D0D0D"/>
                </a:solidFill>
                <a:latin typeface="Corbel"/>
              </a:rPr>
              <a:t>The dataset used for the project was provided by the </a:t>
            </a:r>
            <a:r>
              <a:rPr lang="en-US" b="1">
                <a:solidFill>
                  <a:srgbClr val="0D0D0D"/>
                </a:solidFill>
                <a:latin typeface="Corbel"/>
              </a:rPr>
              <a:t>faculty supervisor</a:t>
            </a:r>
            <a:r>
              <a:rPr lang="en-US">
                <a:solidFill>
                  <a:srgbClr val="0D0D0D"/>
                </a:solidFill>
                <a:latin typeface="Corbel"/>
              </a:rPr>
              <a:t>, Professor Okolie Jude. It contains data on more than 34 raw materials used to produce biomass for biochar production. The dataset consists of 12 features, including 11 predictors and one target variable.</a:t>
            </a:r>
          </a:p>
          <a:p>
            <a:pPr algn="just">
              <a:buFont typeface="Arial" panose="05000000000000000000" pitchFamily="2" charset="2"/>
              <a:buChar char="•"/>
            </a:pPr>
            <a:r>
              <a:rPr lang="en-US">
                <a:solidFill>
                  <a:srgbClr val="0D0D0D"/>
                </a:solidFill>
                <a:latin typeface="Corbel"/>
              </a:rPr>
              <a:t>The proposed problem is intrinsically linked to the theme of water security, a central focus of the Summer School 2024. </a:t>
            </a:r>
          </a:p>
          <a:p>
            <a:pPr marL="0" indent="0" algn="just">
              <a:buNone/>
            </a:pPr>
            <a:r>
              <a:rPr lang="en-US" b="1">
                <a:solidFill>
                  <a:srgbClr val="0D0D0D"/>
                </a:solidFill>
                <a:latin typeface="Corbel"/>
              </a:rPr>
              <a:t>Difficulties Overcome in Getting the Data</a:t>
            </a:r>
          </a:p>
          <a:p>
            <a:pPr algn="just">
              <a:buFont typeface="Arial" panose="05000000000000000000" pitchFamily="2" charset="2"/>
              <a:buChar char="•"/>
            </a:pPr>
            <a:r>
              <a:rPr lang="en-US">
                <a:solidFill>
                  <a:srgbClr val="0D0D0D"/>
                </a:solidFill>
                <a:latin typeface="Corbel"/>
              </a:rPr>
              <a:t>The main difficulty in acquiring the data stemmed from the </a:t>
            </a:r>
            <a:r>
              <a:rPr lang="en-US" b="1">
                <a:solidFill>
                  <a:srgbClr val="0D0D0D"/>
                </a:solidFill>
                <a:latin typeface="Corbel"/>
              </a:rPr>
              <a:t>limited number of observations</a:t>
            </a:r>
            <a:r>
              <a:rPr lang="en-US">
                <a:solidFill>
                  <a:srgbClr val="0D0D0D"/>
                </a:solidFill>
                <a:latin typeface="Corbel"/>
              </a:rPr>
              <a:t> (86) in relation to the </a:t>
            </a:r>
            <a:r>
              <a:rPr lang="en-US" b="1">
                <a:solidFill>
                  <a:srgbClr val="0D0D0D"/>
                </a:solidFill>
                <a:latin typeface="Corbel"/>
              </a:rPr>
              <a:t>high number of features </a:t>
            </a:r>
            <a:r>
              <a:rPr lang="en-US">
                <a:solidFill>
                  <a:srgbClr val="0D0D0D"/>
                </a:solidFill>
                <a:latin typeface="Corbel"/>
              </a:rPr>
              <a:t>(12, with 11 predictors). Due to a smaller number of observations, </a:t>
            </a:r>
            <a:r>
              <a:rPr lang="en-US">
                <a:solidFill>
                  <a:srgbClr val="0D0D0D"/>
                </a:solidFill>
                <a:ea typeface="+mn-lt"/>
                <a:cs typeface="+mn-lt"/>
              </a:rPr>
              <a:t>there is a risk of </a:t>
            </a:r>
            <a:r>
              <a:rPr lang="en-US" b="1">
                <a:solidFill>
                  <a:srgbClr val="0D0D0D"/>
                </a:solidFill>
                <a:ea typeface="+mn-lt"/>
                <a:cs typeface="+mn-lt"/>
              </a:rPr>
              <a:t>underfitting </a:t>
            </a:r>
            <a:r>
              <a:rPr lang="en-US">
                <a:solidFill>
                  <a:srgbClr val="0D0D0D"/>
                </a:solidFill>
                <a:ea typeface="+mn-lt"/>
                <a:cs typeface="+mn-lt"/>
              </a:rPr>
              <a:t>during model training, which means the model might fail to generalize well to both the training data and unseen data</a:t>
            </a:r>
          </a:p>
          <a:p>
            <a:pPr marL="0" indent="0">
              <a:buNone/>
            </a:pPr>
            <a:endParaRPr lang="en-US"/>
          </a:p>
        </p:txBody>
      </p:sp>
      <p:sp>
        <p:nvSpPr>
          <p:cNvPr id="3" name="Text Placeholder 2">
            <a:extLst>
              <a:ext uri="{FF2B5EF4-FFF2-40B4-BE49-F238E27FC236}">
                <a16:creationId xmlns:a16="http://schemas.microsoft.com/office/drawing/2014/main" id="{AB8675B8-9B89-441A-A3C3-548FA6D7A277}"/>
              </a:ext>
            </a:extLst>
          </p:cNvPr>
          <p:cNvSpPr>
            <a:spLocks noGrp="1"/>
          </p:cNvSpPr>
          <p:nvPr>
            <p:ph type="body" sz="quarter" idx="10"/>
          </p:nvPr>
        </p:nvSpPr>
        <p:spPr/>
        <p:txBody>
          <a:bodyPr/>
          <a:lstStyle/>
          <a:p>
            <a:r>
              <a:rPr lang="en-US"/>
              <a:t>Data Ingestion</a:t>
            </a:r>
          </a:p>
        </p:txBody>
      </p:sp>
    </p:spTree>
    <p:extLst>
      <p:ext uri="{BB962C8B-B14F-4D97-AF65-F5344CB8AC3E}">
        <p14:creationId xmlns:p14="http://schemas.microsoft.com/office/powerpoint/2010/main" val="6527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6D6988-ADDD-45F1-591B-BFED4CAEE3C1}"/>
              </a:ext>
            </a:extLst>
          </p:cNvPr>
          <p:cNvSpPr>
            <a:spLocks noGrp="1"/>
          </p:cNvSpPr>
          <p:nvPr>
            <p:ph idx="1"/>
          </p:nvPr>
        </p:nvSpPr>
        <p:spPr/>
        <p:txBody>
          <a:bodyPr/>
          <a:lstStyle/>
          <a:p>
            <a:pPr marL="0" indent="0" algn="just">
              <a:buNone/>
            </a:pPr>
            <a:r>
              <a:rPr lang="en-US" b="1">
                <a:solidFill>
                  <a:srgbClr val="0D0D0D"/>
                </a:solidFill>
                <a:latin typeface="Corbel"/>
              </a:rPr>
              <a:t>What is Underfitting?</a:t>
            </a:r>
          </a:p>
          <a:p>
            <a:pPr marL="0" indent="0" algn="just">
              <a:buNone/>
            </a:pPr>
            <a:r>
              <a:rPr lang="en-US">
                <a:solidFill>
                  <a:srgbClr val="0D0D0D"/>
                </a:solidFill>
                <a:latin typeface="Corbel"/>
              </a:rPr>
              <a:t>Occurs when the model has </a:t>
            </a:r>
            <a:r>
              <a:rPr lang="en-US" b="1">
                <a:solidFill>
                  <a:srgbClr val="0D0D0D"/>
                </a:solidFill>
                <a:latin typeface="Corbel"/>
              </a:rPr>
              <a:t>high bias </a:t>
            </a:r>
            <a:r>
              <a:rPr lang="en-US">
                <a:solidFill>
                  <a:srgbClr val="0D0D0D"/>
                </a:solidFill>
                <a:latin typeface="Corbel"/>
              </a:rPr>
              <a:t>(error on training data) and </a:t>
            </a:r>
            <a:r>
              <a:rPr lang="en-US" b="1">
                <a:solidFill>
                  <a:srgbClr val="0D0D0D"/>
                </a:solidFill>
                <a:latin typeface="Corbel"/>
              </a:rPr>
              <a:t>high variance</a:t>
            </a:r>
            <a:r>
              <a:rPr lang="en-US">
                <a:solidFill>
                  <a:srgbClr val="0D0D0D"/>
                </a:solidFill>
                <a:latin typeface="Corbel"/>
              </a:rPr>
              <a:t> (error on testing data).</a:t>
            </a:r>
          </a:p>
          <a:p>
            <a:pPr marL="0" indent="0" algn="just">
              <a:buNone/>
            </a:pPr>
            <a:r>
              <a:rPr lang="en-US">
                <a:solidFill>
                  <a:srgbClr val="0D0D0D"/>
                </a:solidFill>
                <a:latin typeface="Corbel"/>
              </a:rPr>
              <a:t>The model fails to capture the underlying patterns in the data.</a:t>
            </a:r>
          </a:p>
          <a:p>
            <a:pPr marL="0" indent="0" algn="just">
              <a:buNone/>
            </a:pPr>
            <a:r>
              <a:rPr lang="en-US" b="1">
                <a:solidFill>
                  <a:srgbClr val="0D0D0D"/>
                </a:solidFill>
                <a:latin typeface="Corbel"/>
              </a:rPr>
              <a:t>Solutions to Underfitting</a:t>
            </a:r>
            <a:r>
              <a:rPr lang="en-US">
                <a:solidFill>
                  <a:srgbClr val="0D0D0D"/>
                </a:solidFill>
                <a:latin typeface="Corbel"/>
              </a:rPr>
              <a:t>:</a:t>
            </a:r>
          </a:p>
          <a:p>
            <a:pPr algn="just"/>
            <a:r>
              <a:rPr lang="en-US" b="1">
                <a:solidFill>
                  <a:srgbClr val="0D0D0D"/>
                </a:solidFill>
                <a:latin typeface="Corbel"/>
              </a:rPr>
              <a:t>Use Ensemble Models</a:t>
            </a:r>
            <a:r>
              <a:rPr lang="en-US">
                <a:solidFill>
                  <a:srgbClr val="0D0D0D"/>
                </a:solidFill>
                <a:latin typeface="Corbel"/>
              </a:rPr>
              <a:t>: Combine multiple models to improve accuracy and reduce errors.</a:t>
            </a:r>
          </a:p>
          <a:p>
            <a:pPr algn="just"/>
            <a:r>
              <a:rPr lang="en-US" b="1">
                <a:solidFill>
                  <a:srgbClr val="0D0D0D"/>
                </a:solidFill>
                <a:latin typeface="Corbel"/>
              </a:rPr>
              <a:t>Add Model Complexity</a:t>
            </a:r>
            <a:r>
              <a:rPr lang="en-US">
                <a:solidFill>
                  <a:srgbClr val="0D0D0D"/>
                </a:solidFill>
                <a:latin typeface="Corbel"/>
              </a:rPr>
              <a:t>: Increase the number of parameters or layers to help the model learn more intricate patterns.</a:t>
            </a:r>
          </a:p>
          <a:p>
            <a:pPr algn="just"/>
            <a:r>
              <a:rPr lang="en-US" b="1">
                <a:solidFill>
                  <a:srgbClr val="0D0D0D"/>
                </a:solidFill>
                <a:latin typeface="Corbel"/>
              </a:rPr>
              <a:t>Increase Training Data Size</a:t>
            </a:r>
            <a:r>
              <a:rPr lang="en-US">
                <a:solidFill>
                  <a:srgbClr val="0D0D0D"/>
                </a:solidFill>
                <a:latin typeface="Corbel"/>
              </a:rPr>
              <a:t>: Provide the model with more data to learn from and enhance generalization.</a:t>
            </a:r>
          </a:p>
          <a:p>
            <a:pPr algn="just"/>
            <a:endParaRPr lang="en-US">
              <a:solidFill>
                <a:srgbClr val="0D0D0D"/>
              </a:solidFill>
              <a:latin typeface="Corbel"/>
            </a:endParaRPr>
          </a:p>
        </p:txBody>
      </p:sp>
      <p:sp>
        <p:nvSpPr>
          <p:cNvPr id="3" name="Text Placeholder 2">
            <a:extLst>
              <a:ext uri="{FF2B5EF4-FFF2-40B4-BE49-F238E27FC236}">
                <a16:creationId xmlns:a16="http://schemas.microsoft.com/office/drawing/2014/main" id="{C3C46DDE-A378-2561-C539-BEB656B97BF0}"/>
              </a:ext>
            </a:extLst>
          </p:cNvPr>
          <p:cNvSpPr>
            <a:spLocks noGrp="1"/>
          </p:cNvSpPr>
          <p:nvPr>
            <p:ph type="body" sz="quarter" idx="10"/>
          </p:nvPr>
        </p:nvSpPr>
        <p:spPr/>
        <p:txBody>
          <a:bodyPr/>
          <a:lstStyle/>
          <a:p>
            <a:r>
              <a:rPr lang="en-US"/>
              <a:t>How to Overcome Underfitting?</a:t>
            </a:r>
          </a:p>
        </p:txBody>
      </p:sp>
    </p:spTree>
    <p:extLst>
      <p:ext uri="{BB962C8B-B14F-4D97-AF65-F5344CB8AC3E}">
        <p14:creationId xmlns:p14="http://schemas.microsoft.com/office/powerpoint/2010/main" val="339832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C6E4EED-8795-9514-D9C4-DE97A7D3F9AA}"/>
              </a:ext>
            </a:extLst>
          </p:cNvPr>
          <p:cNvSpPr>
            <a:spLocks noGrp="1" noChangeArrowheads="1"/>
          </p:cNvSpPr>
          <p:nvPr>
            <p:ph sz="half" idx="1"/>
          </p:nvPr>
        </p:nvSpPr>
        <p:spPr bwMode="auto">
          <a:xfrm>
            <a:off x="573994" y="845239"/>
            <a:ext cx="1065172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a:solidFill>
                  <a:srgbClr val="0D0D0D"/>
                </a:solidFill>
                <a:latin typeface="Corbel"/>
              </a:rPr>
              <a:t>Imputing Missing Values</a:t>
            </a:r>
            <a:r>
              <a:rPr kumimoji="0" lang="en-US" altLang="en-US" sz="1400" b="1" i="0" u="none" strike="noStrike" cap="none" normalizeH="0" baseline="0">
                <a:ln>
                  <a:noFill/>
                </a:ln>
                <a:solidFill>
                  <a:srgbClr val="0D0D0D"/>
                </a:solidFill>
                <a:effectLst/>
              </a:rPr>
              <a:t>:</a:t>
            </a:r>
            <a:endParaRPr lang="en-US" altLang="en-US" sz="1400" i="0" u="none" strike="noStrike" cap="none" normalizeH="0" baseline="0">
              <a:ln>
                <a:noFill/>
              </a:ln>
              <a:solidFill>
                <a:srgbClr val="000000"/>
              </a:solidFill>
              <a:effectLst/>
            </a:endParaRPr>
          </a:p>
          <a:p>
            <a:pPr marL="788670" marR="0" lvl="1" indent="-285750" defTabSz="914400" rtl="0" eaLnBrk="0" fontAlgn="base" latinLnBrk="0" hangingPunct="0">
              <a:lnSpc>
                <a:spcPct val="100000"/>
              </a:lnSpc>
              <a:spcBef>
                <a:spcPct val="0"/>
              </a:spcBef>
              <a:spcAft>
                <a:spcPct val="0"/>
              </a:spcAft>
              <a:buClrTx/>
              <a:buSzTx/>
              <a:buFont typeface="Wingdings 2"/>
              <a:tabLst/>
            </a:pPr>
            <a:r>
              <a:rPr lang="en-US" altLang="en-US">
                <a:solidFill>
                  <a:srgbClr val="0D0D0D"/>
                </a:solidFill>
                <a:latin typeface="Corbel"/>
              </a:rPr>
              <a:t>Numeric columns like Temp, Time, PS, BET, PV, C, H, N, O were imputed using linear forward selection interpolation to maintain continuity without bias.</a:t>
            </a:r>
            <a:endParaRPr lang="en-US" altLang="en-US" b="1">
              <a:solidFill>
                <a:srgbClr val="0D0D0D"/>
              </a:solidFill>
              <a:latin typeface="Corbel"/>
            </a:endParaRP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a:ln>
                <a:noFill/>
              </a:ln>
              <a:solidFill>
                <a:srgbClr val="0D0D0D"/>
              </a:solidFill>
              <a:effectLst/>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i="0" u="none" strike="noStrike" cap="none" normalizeH="0" baseline="0">
              <a:ln>
                <a:noFill/>
              </a:ln>
              <a:solidFill>
                <a:srgbClr val="0D0D0D"/>
              </a:solidFill>
              <a:effectLst/>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a:solidFill>
                <a:srgbClr val="0D0D0D"/>
              </a:solidFill>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i="0" u="none" strike="noStrike" cap="none" normalizeH="0" baseline="0">
              <a:ln>
                <a:noFill/>
              </a:ln>
              <a:solidFill>
                <a:srgbClr val="0D0D0D"/>
              </a:solidFill>
              <a:effectLst/>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a:solidFill>
                <a:srgbClr val="0D0D0D"/>
              </a:solidFill>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i="0" u="none" strike="noStrike" cap="none" normalizeH="0" baseline="0">
              <a:ln>
                <a:noFill/>
              </a:ln>
              <a:solidFill>
                <a:srgbClr val="0D0D0D"/>
              </a:solidFill>
              <a:effectLst/>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a:solidFill>
                <a:srgbClr val="0D0D0D"/>
              </a:solidFill>
            </a:endParaRP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a:ln>
                <a:noFill/>
              </a:ln>
              <a:solidFill>
                <a:srgbClr val="0D0D0D"/>
              </a:solidFill>
              <a:effectLst/>
            </a:endParaRPr>
          </a:p>
          <a:p>
            <a:pPr marL="457200" marR="0" lvl="1" indent="0" defTabSz="914400" rtl="0" eaLnBrk="0" fontAlgn="base" latinLnBrk="0" hangingPunct="0">
              <a:lnSpc>
                <a:spcPct val="100000"/>
              </a:lnSpc>
              <a:spcBef>
                <a:spcPct val="0"/>
              </a:spcBef>
              <a:spcAft>
                <a:spcPct val="0"/>
              </a:spcAft>
              <a:buClrTx/>
              <a:buSzTx/>
              <a:buFont typeface="Wingdings 2"/>
              <a:buChar char=""/>
              <a:tabLst/>
            </a:pPr>
            <a:endParaRPr lang="en-US" altLang="en-US" sz="1400">
              <a:solidFill>
                <a:srgbClr val="0D0D0D"/>
              </a:solidFill>
            </a:endParaRP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a:ln>
                <a:noFill/>
              </a:ln>
              <a:solidFill>
                <a:srgbClr val="0D0D0D"/>
              </a:solidFill>
              <a:effectLst/>
            </a:endParaRPr>
          </a:p>
          <a:p>
            <a:pPr marL="800100" lvl="4" indent="-342900" algn="just" fontAlgn="base">
              <a:spcBef>
                <a:spcPts val="1200"/>
              </a:spcBef>
              <a:spcAft>
                <a:spcPct val="0"/>
              </a:spcAft>
            </a:pPr>
            <a:r>
              <a:rPr lang="en-US" altLang="en-US" sz="2000">
                <a:solidFill>
                  <a:srgbClr val="0D0D0D"/>
                </a:solidFill>
                <a:latin typeface="Corbel"/>
              </a:rPr>
              <a:t>Categorical columns (Biomass and TP) were imputed using forward filling method, only Biomass has 1 missing value </a:t>
            </a:r>
          </a:p>
          <a:p>
            <a:pPr marL="457200" lvl="4" indent="0" algn="just">
              <a:spcBef>
                <a:spcPts val="1200"/>
              </a:spcBef>
              <a:spcAft>
                <a:spcPct val="0"/>
              </a:spcAft>
              <a:buClr>
                <a:srgbClr val="A5300F"/>
              </a:buClr>
              <a:buNone/>
            </a:pPr>
            <a:endParaRPr lang="en-US" altLang="en-US" sz="2000">
              <a:solidFill>
                <a:srgbClr val="0D0D0D"/>
              </a:solidFill>
              <a:latin typeface="Corbel"/>
            </a:endParaRPr>
          </a:p>
          <a:p>
            <a:pPr marL="800100" lvl="1" indent="-342900">
              <a:lnSpc>
                <a:spcPct val="100000"/>
              </a:lnSpc>
              <a:spcBef>
                <a:spcPct val="0"/>
              </a:spcBef>
              <a:spcAft>
                <a:spcPct val="0"/>
              </a:spcAft>
              <a:buClrTx/>
            </a:pPr>
            <a:r>
              <a:rPr lang="en-US" sz="2000">
                <a:solidFill>
                  <a:srgbClr val="0D0D0D"/>
                </a:solidFill>
                <a:ea typeface="+mn-lt"/>
                <a:cs typeface="+mn-lt"/>
              </a:rPr>
              <a:t>A box plot was created for each feature to visualize the presence of outliers in the dataset before applying any transformations.</a:t>
            </a:r>
            <a:r>
              <a:rPr lang="en-US" altLang="en-US" sz="2000">
                <a:solidFill>
                  <a:srgbClr val="0D0D0D"/>
                </a:solidFill>
                <a:latin typeface="Corbel"/>
              </a:rPr>
              <a:t> </a:t>
            </a:r>
            <a:br>
              <a:rPr lang="en-US" altLang="en-US" sz="2000">
                <a:solidFill>
                  <a:srgbClr val="0D0D0D"/>
                </a:solidFill>
                <a:latin typeface="Corbel"/>
              </a:rPr>
            </a:br>
            <a:endParaRPr lang="en-US" altLang="en-US" sz="2000">
              <a:solidFill>
                <a:srgbClr val="0D0D0D"/>
              </a:solidFill>
              <a:latin typeface="Corbel"/>
            </a:endParaRPr>
          </a:p>
        </p:txBody>
      </p:sp>
      <p:sp>
        <p:nvSpPr>
          <p:cNvPr id="3" name="Text Placeholder 2">
            <a:extLst>
              <a:ext uri="{FF2B5EF4-FFF2-40B4-BE49-F238E27FC236}">
                <a16:creationId xmlns:a16="http://schemas.microsoft.com/office/drawing/2014/main" id="{DF403B3C-DB21-459F-B1E7-17636D7FD6B6}"/>
              </a:ext>
            </a:extLst>
          </p:cNvPr>
          <p:cNvSpPr>
            <a:spLocks noGrp="1"/>
          </p:cNvSpPr>
          <p:nvPr>
            <p:ph type="body" sz="quarter" idx="10"/>
          </p:nvPr>
        </p:nvSpPr>
        <p:spPr/>
        <p:txBody>
          <a:bodyPr/>
          <a:lstStyle/>
          <a:p>
            <a:r>
              <a:rPr lang="en-US"/>
              <a:t>Data Exploration and Preparation</a:t>
            </a:r>
          </a:p>
        </p:txBody>
      </p:sp>
      <p:graphicFrame>
        <p:nvGraphicFramePr>
          <p:cNvPr id="6" name="Table 5">
            <a:extLst>
              <a:ext uri="{FF2B5EF4-FFF2-40B4-BE49-F238E27FC236}">
                <a16:creationId xmlns:a16="http://schemas.microsoft.com/office/drawing/2014/main" id="{14F58AC7-A7FB-6AB0-096A-EEB8BFC0A694}"/>
              </a:ext>
            </a:extLst>
          </p:cNvPr>
          <p:cNvGraphicFramePr>
            <a:graphicFrameLocks noGrp="1"/>
          </p:cNvGraphicFramePr>
          <p:nvPr>
            <p:extLst>
              <p:ext uri="{D42A27DB-BD31-4B8C-83A1-F6EECF244321}">
                <p14:modId xmlns:p14="http://schemas.microsoft.com/office/powerpoint/2010/main" val="656023969"/>
              </p:ext>
            </p:extLst>
          </p:nvPr>
        </p:nvGraphicFramePr>
        <p:xfrm>
          <a:off x="3052477" y="2208570"/>
          <a:ext cx="2386712" cy="1371600"/>
        </p:xfrm>
        <a:graphic>
          <a:graphicData uri="http://schemas.openxmlformats.org/drawingml/2006/table">
            <a:tbl>
              <a:tblPr firstRow="1" bandRow="1">
                <a:tableStyleId>{5C22544A-7EE6-4342-B048-85BDC9FD1C3A}</a:tableStyleId>
              </a:tblPr>
              <a:tblGrid>
                <a:gridCol w="1193356">
                  <a:extLst>
                    <a:ext uri="{9D8B030D-6E8A-4147-A177-3AD203B41FA5}">
                      <a16:colId xmlns:a16="http://schemas.microsoft.com/office/drawing/2014/main" val="3103744396"/>
                    </a:ext>
                  </a:extLst>
                </a:gridCol>
                <a:gridCol w="1193356">
                  <a:extLst>
                    <a:ext uri="{9D8B030D-6E8A-4147-A177-3AD203B41FA5}">
                      <a16:colId xmlns:a16="http://schemas.microsoft.com/office/drawing/2014/main" val="595148796"/>
                    </a:ext>
                  </a:extLst>
                </a:gridCol>
              </a:tblGrid>
              <a:tr h="0">
                <a:tc>
                  <a:txBody>
                    <a:bodyPr/>
                    <a:lstStyle/>
                    <a:p>
                      <a:r>
                        <a:rPr lang="en-IN" sz="1200"/>
                        <a:t>Column names </a:t>
                      </a:r>
                    </a:p>
                  </a:txBody>
                  <a:tcPr/>
                </a:tc>
                <a:tc>
                  <a:txBody>
                    <a:bodyPr/>
                    <a:lstStyle/>
                    <a:p>
                      <a:r>
                        <a:rPr lang="en-IN" sz="1200"/>
                        <a:t>Missing count</a:t>
                      </a:r>
                    </a:p>
                  </a:txBody>
                  <a:tcPr/>
                </a:tc>
                <a:extLst>
                  <a:ext uri="{0D108BD9-81ED-4DB2-BD59-A6C34878D82A}">
                    <a16:rowId xmlns:a16="http://schemas.microsoft.com/office/drawing/2014/main" val="3379303682"/>
                  </a:ext>
                </a:extLst>
              </a:tr>
              <a:tr h="258381">
                <a:tc>
                  <a:txBody>
                    <a:bodyPr/>
                    <a:lstStyle/>
                    <a:p>
                      <a:r>
                        <a:rPr lang="en-IN" sz="1200"/>
                        <a:t>PS, PV</a:t>
                      </a:r>
                    </a:p>
                  </a:txBody>
                  <a:tcPr/>
                </a:tc>
                <a:tc>
                  <a:txBody>
                    <a:bodyPr/>
                    <a:lstStyle/>
                    <a:p>
                      <a:r>
                        <a:rPr lang="en-IN" sz="1200"/>
                        <a:t>1</a:t>
                      </a:r>
                    </a:p>
                  </a:txBody>
                  <a:tcPr/>
                </a:tc>
                <a:extLst>
                  <a:ext uri="{0D108BD9-81ED-4DB2-BD59-A6C34878D82A}">
                    <a16:rowId xmlns:a16="http://schemas.microsoft.com/office/drawing/2014/main" val="2115654943"/>
                  </a:ext>
                </a:extLst>
              </a:tr>
              <a:tr h="258381">
                <a:tc>
                  <a:txBody>
                    <a:bodyPr/>
                    <a:lstStyle/>
                    <a:p>
                      <a:r>
                        <a:rPr lang="en-IN" sz="1200"/>
                        <a:t>C, O</a:t>
                      </a:r>
                    </a:p>
                  </a:txBody>
                  <a:tcPr/>
                </a:tc>
                <a:tc>
                  <a:txBody>
                    <a:bodyPr/>
                    <a:lstStyle/>
                    <a:p>
                      <a:r>
                        <a:rPr lang="en-IN" sz="1200"/>
                        <a:t>3</a:t>
                      </a:r>
                    </a:p>
                  </a:txBody>
                  <a:tcPr/>
                </a:tc>
                <a:extLst>
                  <a:ext uri="{0D108BD9-81ED-4DB2-BD59-A6C34878D82A}">
                    <a16:rowId xmlns:a16="http://schemas.microsoft.com/office/drawing/2014/main" val="2980218182"/>
                  </a:ext>
                </a:extLst>
              </a:tr>
              <a:tr h="258381">
                <a:tc>
                  <a:txBody>
                    <a:bodyPr/>
                    <a:lstStyle/>
                    <a:p>
                      <a:r>
                        <a:rPr lang="en-IN" sz="1200"/>
                        <a:t>H</a:t>
                      </a:r>
                    </a:p>
                  </a:txBody>
                  <a:tcPr/>
                </a:tc>
                <a:tc>
                  <a:txBody>
                    <a:bodyPr/>
                    <a:lstStyle/>
                    <a:p>
                      <a:r>
                        <a:rPr lang="en-IN" sz="1200"/>
                        <a:t>4</a:t>
                      </a:r>
                    </a:p>
                  </a:txBody>
                  <a:tcPr/>
                </a:tc>
                <a:extLst>
                  <a:ext uri="{0D108BD9-81ED-4DB2-BD59-A6C34878D82A}">
                    <a16:rowId xmlns:a16="http://schemas.microsoft.com/office/drawing/2014/main" val="3804697470"/>
                  </a:ext>
                </a:extLst>
              </a:tr>
              <a:tr h="258381">
                <a:tc>
                  <a:txBody>
                    <a:bodyPr/>
                    <a:lstStyle/>
                    <a:p>
                      <a:r>
                        <a:rPr lang="en-IN" sz="1200"/>
                        <a:t>N</a:t>
                      </a:r>
                    </a:p>
                  </a:txBody>
                  <a:tcPr/>
                </a:tc>
                <a:tc>
                  <a:txBody>
                    <a:bodyPr/>
                    <a:lstStyle/>
                    <a:p>
                      <a:r>
                        <a:rPr lang="en-IN" sz="1200"/>
                        <a:t>7</a:t>
                      </a:r>
                    </a:p>
                  </a:txBody>
                  <a:tcPr/>
                </a:tc>
                <a:extLst>
                  <a:ext uri="{0D108BD9-81ED-4DB2-BD59-A6C34878D82A}">
                    <a16:rowId xmlns:a16="http://schemas.microsoft.com/office/drawing/2014/main" val="2749680482"/>
                  </a:ext>
                </a:extLst>
              </a:tr>
            </a:tbl>
          </a:graphicData>
        </a:graphic>
      </p:graphicFrame>
    </p:spTree>
    <p:extLst>
      <p:ext uri="{BB962C8B-B14F-4D97-AF65-F5344CB8AC3E}">
        <p14:creationId xmlns:p14="http://schemas.microsoft.com/office/powerpoint/2010/main" val="203822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graphs showing different sizes of numbers&#10;&#10;Description automatically generated with medium confidence">
            <a:extLst>
              <a:ext uri="{FF2B5EF4-FFF2-40B4-BE49-F238E27FC236}">
                <a16:creationId xmlns:a16="http://schemas.microsoft.com/office/drawing/2014/main" id="{A27A79D5-30D9-BAB9-4FF8-843643570F2D}"/>
              </a:ext>
            </a:extLst>
          </p:cNvPr>
          <p:cNvPicPr>
            <a:picLocks noGrp="1" noChangeAspect="1"/>
          </p:cNvPicPr>
          <p:nvPr>
            <p:ph idx="1"/>
          </p:nvPr>
        </p:nvPicPr>
        <p:blipFill>
          <a:blip r:embed="rId2"/>
          <a:stretch>
            <a:fillRect/>
          </a:stretch>
        </p:blipFill>
        <p:spPr>
          <a:xfrm>
            <a:off x="1579394" y="1172931"/>
            <a:ext cx="9177674" cy="4846637"/>
          </a:xfrm>
          <a:noFill/>
        </p:spPr>
      </p:pic>
      <p:sp>
        <p:nvSpPr>
          <p:cNvPr id="11" name="Text Placeholder 2">
            <a:extLst>
              <a:ext uri="{FF2B5EF4-FFF2-40B4-BE49-F238E27FC236}">
                <a16:creationId xmlns:a16="http://schemas.microsoft.com/office/drawing/2014/main" id="{5B8D26E1-39C9-4D46-16F8-4416C03BF2F8}"/>
              </a:ext>
            </a:extLst>
          </p:cNvPr>
          <p:cNvSpPr>
            <a:spLocks noGrp="1"/>
          </p:cNvSpPr>
          <p:nvPr>
            <p:ph type="body" sz="quarter" idx="10"/>
          </p:nvPr>
        </p:nvSpPr>
        <p:spPr/>
        <p:txBody>
          <a:bodyPr/>
          <a:lstStyle/>
          <a:p>
            <a:r>
              <a:rPr lang="en-US"/>
              <a:t>Boxplot For Each Feature</a:t>
            </a:r>
          </a:p>
        </p:txBody>
      </p:sp>
    </p:spTree>
    <p:extLst>
      <p:ext uri="{BB962C8B-B14F-4D97-AF65-F5344CB8AC3E}">
        <p14:creationId xmlns:p14="http://schemas.microsoft.com/office/powerpoint/2010/main" val="3024743837"/>
      </p:ext>
    </p:extLst>
  </p:cSld>
  <p:clrMapOvr>
    <a:masterClrMapping/>
  </p:clrMapOvr>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UDSA5900_Template" id="{6D24A5AA-226B-4A04-8F31-2593E403756C}" vid="{89E1063A-FFA7-4D95-8F42-343C35BAE0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2</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Frame</vt:lpstr>
      <vt:lpstr>Evaluating Biochar for the Removal of Pharmaceutical Pollutants from Wastewater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Great Project</dc:title>
  <dc:creator>Matthew Beattie</dc:creator>
  <cp:revision>52</cp:revision>
  <dcterms:created xsi:type="dcterms:W3CDTF">2021-03-06T21:40:40Z</dcterms:created>
  <dcterms:modified xsi:type="dcterms:W3CDTF">2024-11-30T02:50:35Z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https://d.docs.live.net/41d509ce3db0a387/Visualization Class/Lesson 8/Lesson 8.pptx</vt:lpwstr>
  </property>
</Properties>
</file>