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439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459" r:id="rId15"/>
    <p:sldId id="384" r:id="rId16"/>
    <p:sldId id="385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18" r:id="rId37"/>
    <p:sldId id="420" r:id="rId38"/>
    <p:sldId id="422" r:id="rId39"/>
    <p:sldId id="447" r:id="rId40"/>
    <p:sldId id="441" r:id="rId41"/>
    <p:sldId id="442" r:id="rId42"/>
    <p:sldId id="443" r:id="rId43"/>
    <p:sldId id="444" r:id="rId44"/>
    <p:sldId id="445" r:id="rId45"/>
    <p:sldId id="425" r:id="rId46"/>
    <p:sldId id="426" r:id="rId47"/>
    <p:sldId id="42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38" r:id="rId56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CCFF"/>
    <a:srgbClr val="FFFFCC"/>
    <a:srgbClr val="FF9999"/>
    <a:srgbClr val="FFFF00"/>
    <a:srgbClr val="00FFFF"/>
    <a:srgbClr val="FF33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2" autoAdjust="0"/>
  </p:normalViewPr>
  <p:slideViewPr>
    <p:cSldViewPr>
      <p:cViewPr varScale="1">
        <p:scale>
          <a:sx n="72" d="100"/>
          <a:sy n="72" d="100"/>
        </p:scale>
        <p:origin x="-17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1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71.png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4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0" Type="http://schemas.openxmlformats.org/officeDocument/2006/relationships/image" Target="../media/image103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2" Type="http://schemas.openxmlformats.org/officeDocument/2006/relationships/image" Target="../media/image97.wmf"/><Relationship Id="rId11" Type="http://schemas.openxmlformats.org/officeDocument/2006/relationships/image" Target="../media/image114.wmf"/><Relationship Id="rId10" Type="http://schemas.openxmlformats.org/officeDocument/2006/relationships/image" Target="../media/image113.wmf"/><Relationship Id="rId1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2" Type="http://schemas.openxmlformats.org/officeDocument/2006/relationships/image" Target="../media/image125.wmf"/><Relationship Id="rId11" Type="http://schemas.openxmlformats.org/officeDocument/2006/relationships/image" Target="../media/image124.wmf"/><Relationship Id="rId10" Type="http://schemas.openxmlformats.org/officeDocument/2006/relationships/image" Target="../media/image94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19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3" Type="http://schemas.openxmlformats.org/officeDocument/2006/relationships/image" Target="../media/image139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3" Type="http://schemas.openxmlformats.org/officeDocument/2006/relationships/image" Target="../media/image22.wmf"/><Relationship Id="rId12" Type="http://schemas.openxmlformats.org/officeDocument/2006/relationships/image" Target="../media/image2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71.png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0" Type="http://schemas.openxmlformats.org/officeDocument/2006/relationships/image" Target="../media/image150.wmf"/><Relationship Id="rId1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0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051E-8A44-4265-BA0C-BB5BF4463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5C0D3-9E89-4E1A-AF5A-8CF2AF9D4F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jpe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3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0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8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8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5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62.w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slide" Target="slide53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2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7.xml"/><Relationship Id="rId13" Type="http://schemas.openxmlformats.org/officeDocument/2006/relationships/audio" Target="../media/audio1.wav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8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1.png"/><Relationship Id="rId1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9.wmf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audio" Target="../media/audio1.wav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7.bin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1.wav"/><Relationship Id="rId20" Type="http://schemas.openxmlformats.org/officeDocument/2006/relationships/image" Target="../media/image103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97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114.w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113.wmf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09.bin"/><Relationship Id="rId27" Type="http://schemas.openxmlformats.org/officeDocument/2006/relationships/vmlDrawing" Target="../drawings/vmlDrawing18.vml"/><Relationship Id="rId26" Type="http://schemas.openxmlformats.org/officeDocument/2006/relationships/slideLayout" Target="../slideLayouts/slideLayout7.xml"/><Relationship Id="rId25" Type="http://schemas.openxmlformats.org/officeDocument/2006/relationships/audio" Target="../media/audio1.wav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9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oleObject" Target="../embeddings/oleObject123.bin"/><Relationship Id="rId7" Type="http://schemas.openxmlformats.org/officeDocument/2006/relationships/image" Target="../media/image129.wmf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1.bin"/><Relationship Id="rId30" Type="http://schemas.openxmlformats.org/officeDocument/2006/relationships/vmlDrawing" Target="../drawings/vmlDrawing19.vml"/><Relationship Id="rId3" Type="http://schemas.openxmlformats.org/officeDocument/2006/relationships/image" Target="../media/image127.w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39.wmf"/><Relationship Id="rId27" Type="http://schemas.openxmlformats.org/officeDocument/2006/relationships/oleObject" Target="../embeddings/oleObject132.bin"/><Relationship Id="rId26" Type="http://schemas.openxmlformats.org/officeDocument/2006/relationships/image" Target="../media/image138.wmf"/><Relationship Id="rId25" Type="http://schemas.openxmlformats.org/officeDocument/2006/relationships/oleObject" Target="../embeddings/oleObject131.bin"/><Relationship Id="rId24" Type="http://schemas.openxmlformats.org/officeDocument/2006/relationships/image" Target="../media/image137.wmf"/><Relationship Id="rId23" Type="http://schemas.openxmlformats.org/officeDocument/2006/relationships/oleObject" Target="../embeddings/oleObject130.bin"/><Relationship Id="rId22" Type="http://schemas.openxmlformats.org/officeDocument/2006/relationships/image" Target="../media/image136.wmf"/><Relationship Id="rId21" Type="http://schemas.openxmlformats.org/officeDocument/2006/relationships/oleObject" Target="../embeddings/oleObject129.bin"/><Relationship Id="rId20" Type="http://schemas.openxmlformats.org/officeDocument/2006/relationships/image" Target="../media/image135.wmf"/><Relationship Id="rId2" Type="http://schemas.openxmlformats.org/officeDocument/2006/relationships/oleObject" Target="../embeddings/oleObject120.bin"/><Relationship Id="rId19" Type="http://schemas.openxmlformats.org/officeDocument/2006/relationships/oleObject" Target="../embeddings/oleObject128.bin"/><Relationship Id="rId18" Type="http://schemas.openxmlformats.org/officeDocument/2006/relationships/image" Target="../media/image134.wmf"/><Relationship Id="rId17" Type="http://schemas.openxmlformats.org/officeDocument/2006/relationships/oleObject" Target="../embeddings/oleObject127.bin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32.emf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124.bin"/><Relationship Id="rId1" Type="http://schemas.openxmlformats.org/officeDocument/2006/relationships/image" Target="../media/image12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26.emf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3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7.bin"/><Relationship Id="rId23" Type="http://schemas.openxmlformats.org/officeDocument/2006/relationships/vmlDrawing" Target="../drawings/vmlDrawing2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50.wmf"/><Relationship Id="rId20" Type="http://schemas.openxmlformats.org/officeDocument/2006/relationships/oleObject" Target="../embeddings/oleObject146.bin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71.png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3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51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47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7.wmf"/><Relationship Id="rId1" Type="http://schemas.openxmlformats.org/officeDocument/2006/relationships/oleObject" Target="../embeddings/oleObject15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6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55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5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16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69.wmf"/><Relationship Id="rId1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6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6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7.emf"/><Relationship Id="rId1" Type="http://schemas.openxmlformats.org/officeDocument/2006/relationships/image" Target="../media/image17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image" Target="../media/image18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4.emf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image" Target="../media/image18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image" Target="../media/image19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8.png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17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2.wmf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20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9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46" y="476672"/>
            <a:ext cx="927110" cy="9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85131" y="62068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ea typeface="隶书" panose="02010509060101010101" pitchFamily="49" charset="-122"/>
              </a:rPr>
              <a:t>五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 微分方程模型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175886"/>
            <a:ext cx="8122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描述</a:t>
            </a:r>
            <a:r>
              <a:rPr lang="zh-CN" altLang="zh-CN" sz="2800" b="1" dirty="0" smtClean="0"/>
              <a:t>随时间连续变化物体或过程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动态变化</a:t>
            </a:r>
            <a:r>
              <a:rPr lang="zh-CN" altLang="zh-CN" sz="2800" b="1" dirty="0" smtClean="0"/>
              <a:t>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微分方程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含自变量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未知函数及其导数的方程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67544" y="2780928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采用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 smtClean="0"/>
              <a:t>方法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类比</a:t>
            </a:r>
            <a:r>
              <a:rPr lang="zh-CN" altLang="en-US" sz="2800" b="1" dirty="0">
                <a:solidFill>
                  <a:srgbClr val="FF0000"/>
                </a:solidFill>
              </a:rPr>
              <a:t>法</a:t>
            </a:r>
            <a:r>
              <a:rPr lang="zh-CN" altLang="en-US" sz="2800" b="1" dirty="0"/>
              <a:t>建立</a:t>
            </a:r>
            <a:r>
              <a:rPr lang="zh-CN" altLang="en-US" sz="2800" b="1" dirty="0" smtClean="0"/>
              <a:t>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55013" y="3356992"/>
            <a:ext cx="502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工程技术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科学研究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5551788" y="3386562"/>
            <a:ext cx="3528392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牛顿定律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电路原理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528475" y="5246623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非物理领域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人口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经济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生态等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5551788" y="5261983"/>
            <a:ext cx="312466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</a:t>
            </a:r>
            <a:r>
              <a:rPr lang="zh-CN" altLang="en-US" sz="2800" b="1" dirty="0"/>
              <a:t>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内在规律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834293" y="3987641"/>
            <a:ext cx="7410115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火箭</a:t>
            </a:r>
            <a:r>
              <a:rPr lang="zh-CN" altLang="zh-CN" sz="2800" b="1" dirty="0"/>
              <a:t>发射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由</a:t>
            </a:r>
            <a:r>
              <a:rPr lang="zh-CN" altLang="zh-CN" sz="2800" b="1" dirty="0" smtClean="0"/>
              <a:t>燃料燃烧推力</a:t>
            </a:r>
            <a:r>
              <a:rPr lang="zh-CN" altLang="en-US" sz="2800" b="1" dirty="0" smtClean="0"/>
              <a:t>发射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火箭</a:t>
            </a:r>
            <a:r>
              <a:rPr lang="zh-CN" altLang="zh-CN" sz="2800" b="1" dirty="0" smtClean="0"/>
              <a:t>加速度、速度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高度的微分方程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681924" y="5805264"/>
            <a:ext cx="810051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人口预测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含人口数量及增长率的微分方程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1" name="Rectangle 36"/>
          <p:cNvSpPr>
            <a:spLocks noChangeArrowheads="1"/>
          </p:cNvSpPr>
          <p:nvPr/>
        </p:nvSpPr>
        <p:spPr bwMode="auto">
          <a:xfrm>
            <a:off x="501650" y="1341438"/>
            <a:ext cx="7454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口服活性炭使药物排除率</a:t>
            </a:r>
            <a:r>
              <a:rPr lang="en-US" altLang="zh-CN" sz="2800" b="1" i="1" dirty="0">
                <a:solidFill>
                  <a:srgbClr val="000000"/>
                </a:solidFill>
              </a:rPr>
              <a:t>μ</a:t>
            </a:r>
            <a:r>
              <a:rPr lang="zh-CN" altLang="en-US" sz="2800" b="1" dirty="0"/>
              <a:t>增至原来的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9222" name="Rectangle 3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1371600" y="2636838"/>
          <a:ext cx="66865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1" imgW="3073400" imgH="393700" progId="Equation.DSMT4">
                  <p:embed/>
                </p:oleObj>
              </mc:Choice>
              <mc:Fallback>
                <p:oleObj name="Equation" r:id="rId1" imgW="3073400" imgH="393700" progId="Equation.DSMT4">
                  <p:embed/>
                  <p:pic>
                    <p:nvPicPr>
                      <p:cNvPr id="0" name="图片 89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36838"/>
                        <a:ext cx="66865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41"/>
          <p:cNvSpPr>
            <a:spLocks noChangeArrowheads="1"/>
          </p:cNvSpPr>
          <p:nvPr/>
        </p:nvSpPr>
        <p:spPr bwMode="auto">
          <a:xfrm>
            <a:off x="323850" y="1989138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孩子到达医院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=2)</a:t>
            </a:r>
            <a:r>
              <a:rPr lang="zh-CN" altLang="en-US" sz="2800" b="1" dirty="0"/>
              <a:t>就开始施救，血液中药量记作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  <a:endParaRPr lang="en-US" altLang="zh-CN" sz="2800" b="1" dirty="0"/>
          </a:p>
        </p:txBody>
      </p:sp>
      <p:sp>
        <p:nvSpPr>
          <p:cNvPr id="9224" name="Rectangle 4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43"/>
          <p:cNvGraphicFramePr>
            <a:graphicFrameLocks noChangeAspect="1"/>
          </p:cNvGraphicFramePr>
          <p:nvPr/>
        </p:nvGraphicFramePr>
        <p:xfrm>
          <a:off x="1200150" y="4652963"/>
          <a:ext cx="67421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3" imgW="2527300" imgH="228600" progId="Equation.DSMT4">
                  <p:embed/>
                </p:oleObj>
              </mc:Choice>
              <mc:Fallback>
                <p:oleObj name="Equation" r:id="rId3" imgW="2527300" imgH="228600" progId="Equation.DSMT4">
                  <p:embed/>
                  <p:pic>
                    <p:nvPicPr>
                      <p:cNvPr id="0" name="图片 89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652963"/>
                        <a:ext cx="6742113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5"/>
          <p:cNvSpPr>
            <a:spLocks noChangeArrowheads="1"/>
          </p:cNvSpPr>
          <p:nvPr/>
        </p:nvSpPr>
        <p:spPr bwMode="auto">
          <a:xfrm>
            <a:off x="1187450" y="3716338"/>
            <a:ext cx="653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i="1" dirty="0"/>
              <a:t>λ</a:t>
            </a:r>
            <a:r>
              <a:rPr lang="en-US" altLang="zh-CN" sz="2800" dirty="0"/>
              <a:t>=0.1386 (</a:t>
            </a:r>
            <a:r>
              <a:rPr lang="zh-CN" altLang="en-US" sz="2800" dirty="0"/>
              <a:t>不变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i="1" dirty="0"/>
              <a:t>μ</a:t>
            </a:r>
            <a:r>
              <a:rPr lang="en-US" altLang="zh-CN" sz="2800" dirty="0"/>
              <a:t> =0.1155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800" dirty="0"/>
              <a:t>2=0.2310 </a:t>
            </a:r>
            <a:endParaRPr lang="en-US" altLang="zh-CN" sz="2800" dirty="0"/>
          </a:p>
        </p:txBody>
      </p:sp>
      <p:pic>
        <p:nvPicPr>
          <p:cNvPr id="9226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3" grpId="0"/>
      <p:bldP spid="92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68313" y="549275"/>
            <a:ext cx="20875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施救方案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590391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/>
          <p:nvPr/>
        </p:nvGrpSpPr>
        <p:grpSpPr bwMode="auto">
          <a:xfrm>
            <a:off x="1368425" y="3068638"/>
            <a:ext cx="2808288" cy="1708150"/>
            <a:chOff x="1020" y="1962"/>
            <a:chExt cx="1769" cy="1076"/>
          </a:xfrm>
        </p:grpSpPr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020" y="275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=5.26</a:t>
              </a:r>
              <a:endParaRPr lang="en-US" altLang="zh-CN" b="1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1292" y="2143"/>
              <a:ext cx="0" cy="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292" y="2143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2063" y="1962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z</a:t>
              </a:r>
              <a:r>
                <a:rPr lang="en-US" altLang="zh-CN" b="1"/>
                <a:t>=318</a:t>
              </a:r>
              <a:endParaRPr lang="en-US" altLang="zh-CN" b="1"/>
            </a:p>
          </p:txBody>
        </p:sp>
      </p:grp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651500" y="628650"/>
            <a:ext cx="33131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施救后血液中药量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显著低于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). </a:t>
            </a:r>
            <a:endParaRPr lang="en-US" altLang="zh-CN" sz="2800" b="1"/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651500" y="1709738"/>
            <a:ext cx="28082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i="1"/>
              <a:t> 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最大值低于致命水平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580063" y="2757488"/>
            <a:ext cx="317182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要使</a:t>
            </a:r>
            <a:r>
              <a:rPr lang="en-US" altLang="zh-CN" sz="2800" b="1" i="1"/>
              <a:t>z</a:t>
            </a:r>
            <a:r>
              <a:rPr lang="en-US" altLang="zh-CN" sz="2800" b="1"/>
              <a:t> 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在施救后立即下降，可算出</a:t>
            </a:r>
            <a:r>
              <a:rPr lang="en-US" altLang="zh-CN" sz="2800" b="1" i="1"/>
              <a:t>μ</a:t>
            </a:r>
            <a:r>
              <a:rPr lang="zh-CN" altLang="en-US" sz="2800" b="1"/>
              <a:t>至少应为</a:t>
            </a:r>
            <a:r>
              <a:rPr lang="en-US" altLang="zh-CN" sz="2800" b="1"/>
              <a:t>0.4885. </a:t>
            </a:r>
            <a:endParaRPr lang="en-US" altLang="zh-CN" sz="2800" b="1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468313" y="4818063"/>
            <a:ext cx="8207375" cy="1563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若采用体外血液透析，</a:t>
            </a:r>
            <a:r>
              <a:rPr lang="en-US" altLang="zh-CN" sz="2800" b="1" i="1" dirty="0"/>
              <a:t>μ</a:t>
            </a:r>
            <a:r>
              <a:rPr lang="zh-CN" altLang="en-US" sz="2800" b="1" dirty="0"/>
              <a:t>可增至</a:t>
            </a:r>
            <a:r>
              <a:rPr lang="en-US" altLang="zh-CN" sz="2800" b="1" dirty="0"/>
              <a:t>0.1155</a:t>
            </a:r>
            <a:r>
              <a:rPr lang="en-US" altLang="zh-CN" sz="2800" b="1" dirty="0">
                <a:cs typeface="Times New Roman" panose="02020603050405020304" pitchFamily="18" charset="0"/>
              </a:rPr>
              <a:t>×</a:t>
            </a:r>
            <a:r>
              <a:rPr lang="en-US" altLang="zh-CN" sz="2800" b="1" dirty="0"/>
              <a:t>6=0.693</a:t>
            </a:r>
            <a:r>
              <a:rPr lang="zh-CN" altLang="en-US" sz="2800" b="1" dirty="0"/>
              <a:t>，血液中药量下降更快；临床上是否需要采取这种办法，当由医生综合考虑并征求病人家属意见后确定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/>
      <p:bldP spid="67599" grpId="0"/>
      <p:bldP spid="67600" grpId="0"/>
      <p:bldP spid="676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59831" y="735360"/>
            <a:ext cx="2808313" cy="5334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6401" y="2789756"/>
            <a:ext cx="8007181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“ </a:t>
            </a:r>
            <a:r>
              <a:rPr lang="zh-CN" altLang="en-US" sz="2800" b="1" dirty="0">
                <a:solidFill>
                  <a:srgbClr val="FF0000"/>
                </a:solidFill>
              </a:rPr>
              <a:t>转移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率和排除</a:t>
            </a:r>
            <a:r>
              <a:rPr lang="zh-CN" altLang="en-US" sz="2800" b="1" dirty="0">
                <a:solidFill>
                  <a:srgbClr val="FF0000"/>
                </a:solidFill>
              </a:rPr>
              <a:t>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</a:rPr>
              <a:t>血药浓度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成正比”</a:t>
            </a:r>
            <a:r>
              <a:rPr lang="zh-CN" altLang="en-US" sz="2800" b="1" dirty="0" smtClean="0"/>
              <a:t>是药物动力学建立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房室模型</a:t>
            </a:r>
            <a:r>
              <a:rPr lang="zh-CN" altLang="en-US" sz="2800" b="1" dirty="0" smtClean="0"/>
              <a:t>的基本假设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077072"/>
            <a:ext cx="8208912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假定整个血液</a:t>
            </a:r>
            <a:r>
              <a:rPr lang="zh-CN" altLang="en-US" sz="2800" b="1" dirty="0"/>
              <a:t>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血药浓度均匀</a:t>
            </a:r>
            <a:r>
              <a:rPr lang="zh-CN" altLang="en-US" sz="2800" b="1" dirty="0" smtClean="0"/>
              <a:t>（用一个时间函数表示），建立最简单的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一室模型</a:t>
            </a:r>
            <a:r>
              <a:rPr lang="zh-CN" altLang="en-US" sz="2800" b="1" dirty="0" smtClean="0"/>
              <a:t>，用一阶微分方程即可求解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5258" y="1588528"/>
            <a:ext cx="788480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以药物中毒急救为背景，研究药物通过胃肠向血液系统的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转移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以及从血液</a:t>
            </a:r>
            <a:r>
              <a:rPr lang="zh-CN" altLang="en-US" sz="2800" b="1" dirty="0"/>
              <a:t>系统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排除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1309688"/>
            <a:ext cx="51054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再生资源（渔业、林业等）与</a:t>
            </a:r>
            <a:endParaRPr lang="zh-CN" altLang="en-US" sz="2800" b="1" dirty="0"/>
          </a:p>
          <a:p>
            <a:pPr eaLnBrk="1" hangingPunct="1">
              <a:spcBef>
                <a:spcPct val="5000"/>
              </a:spcBef>
            </a:pPr>
            <a:r>
              <a:rPr lang="zh-CN" altLang="en-US" sz="2800" b="1" dirty="0"/>
              <a:t>  非再生资源（矿业等）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752600" y="22860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再生资源应适度开发</a:t>
            </a:r>
            <a:r>
              <a:rPr lang="en-US" altLang="zh-CN" sz="2800" b="1"/>
              <a:t>——</a:t>
            </a:r>
            <a:r>
              <a:rPr lang="zh-CN" altLang="en-US" sz="2800" b="1"/>
              <a:t>在持续稳产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前提下实现最大产量或最佳效益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3581400"/>
            <a:ext cx="1295400" cy="12636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问题及  分析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752600" y="3530600"/>
            <a:ext cx="57721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在</a:t>
            </a:r>
            <a:r>
              <a:rPr lang="zh-CN" altLang="en-US" sz="2800" b="1">
                <a:solidFill>
                  <a:srgbClr val="FF3300"/>
                </a:solidFill>
              </a:rPr>
              <a:t>捕捞量稳定</a:t>
            </a:r>
            <a:r>
              <a:rPr lang="zh-CN" altLang="en-US" sz="2800" b="1"/>
              <a:t>的条件下，如何控制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捕捞使产量最大或效益最佳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752600" y="46736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如果使捕捞量等于自然增长量，</a:t>
            </a:r>
            <a:r>
              <a:rPr lang="zh-CN" altLang="en-US" sz="2800" b="1">
                <a:solidFill>
                  <a:srgbClr val="FF3300"/>
                </a:solidFill>
              </a:rPr>
              <a:t>渔场</a:t>
            </a:r>
            <a:endParaRPr lang="zh-CN" altLang="en-US" sz="2800" b="1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  鱼量将保持不变</a:t>
            </a:r>
            <a:r>
              <a:rPr lang="zh-CN" altLang="en-US" sz="2800" b="1"/>
              <a:t>，则捕捞量稳定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pic>
        <p:nvPicPr>
          <p:cNvPr id="60424" name="Picture 15" descr="NA01441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600"/>
            <a:ext cx="1012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81000" y="1447800"/>
            <a:ext cx="1066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5.3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捕鱼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业的持续收获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  <p:bldP spid="22537" grpId="0" animBg="1" autoUpdateAnimBg="0"/>
      <p:bldP spid="22539" grpId="0" animBg="1" autoUpdateAnimBg="0"/>
      <p:bldP spid="22540" grpId="0" animBg="1" autoUpdateAnimBg="0"/>
      <p:bldP spid="22541" grpId="0" animBg="1" autoUpdateAnimBg="0"/>
      <p:bldP spid="225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047999" y="4869160"/>
          <a:ext cx="4836369" cy="93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1" name="公式" r:id="rId1" imgW="2171700" imgH="469900" progId="Equation.3">
                  <p:embed/>
                </p:oleObj>
              </mc:Choice>
              <mc:Fallback>
                <p:oleObj name="公式" r:id="rId1" imgW="2171700" imgH="469900" progId="Equation.3">
                  <p:embed/>
                  <p:pic>
                    <p:nvPicPr>
                      <p:cNvPr id="0" name="图片 902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4869160"/>
                        <a:ext cx="4836369" cy="9331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828800" y="1910003"/>
          <a:ext cx="3712096" cy="82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公式" r:id="rId3" imgW="1790700" imgH="469900" progId="Equation.3">
                  <p:embed/>
                </p:oleObj>
              </mc:Choice>
              <mc:Fallback>
                <p:oleObj name="公式" r:id="rId3" imgW="1790700" imgH="469900" progId="Equation.3">
                  <p:embed/>
                  <p:pic>
                    <p:nvPicPr>
                      <p:cNvPr id="0" name="图片 90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10003"/>
                        <a:ext cx="3712096" cy="82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162918" y="4188611"/>
          <a:ext cx="3120752" cy="46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公式" r:id="rId5" imgW="1701800" imgH="254000" progId="Equation.3">
                  <p:embed/>
                </p:oleObj>
              </mc:Choice>
              <mc:Fallback>
                <p:oleObj name="公式" r:id="rId5" imgW="1701800" imgH="254000" progId="Equation.3">
                  <p:embed/>
                  <p:pic>
                    <p:nvPicPr>
                      <p:cNvPr id="0" name="图片 902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18" y="4188611"/>
                        <a:ext cx="3120752" cy="46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990600" y="57958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" y="1265387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假设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1265387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无捕捞时鱼的自然增长服从 </a:t>
            </a:r>
            <a:r>
              <a:rPr lang="en-US" altLang="zh-CN" sz="2800" b="1"/>
              <a:t>Logistic</a:t>
            </a:r>
            <a:r>
              <a:rPr lang="zh-CN" altLang="en-US" sz="2800" b="1"/>
              <a:t>规律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828800" y="29098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单位时间捕捞量与渔场鱼量成正比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3400" y="4129088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64282" y="4797425"/>
            <a:ext cx="24955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有捕捞情况下渔场鱼量满足</a:t>
            </a:r>
            <a:endParaRPr lang="zh-CN" altLang="en-US" sz="2800" b="1" dirty="0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143000" y="5877272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不需要求解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只需知道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稳定的条件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868144" y="1844824"/>
            <a:ext cx="2552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固有增长率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最大鱼量</a:t>
            </a:r>
            <a:endParaRPr lang="zh-CN" altLang="en-US" sz="2800" b="1" dirty="0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162918" y="3440379"/>
            <a:ext cx="370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Ex,  E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FF3300"/>
                </a:solidFill>
              </a:rPr>
              <a:t>捕捞强度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708400" y="665312"/>
            <a:ext cx="26638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~ </a:t>
            </a:r>
            <a:r>
              <a:rPr lang="zh-CN" altLang="en-US" sz="2800" b="1"/>
              <a:t>渔场鱼量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 autoUpdateAnimBg="0"/>
      <p:bldP spid="23565" grpId="0" autoUpdateAnimBg="0"/>
      <p:bldP spid="23567" grpId="0" autoUpdateAnimBg="0"/>
      <p:bldP spid="23568" grpId="0" animBg="1" autoUpdateAnimBg="0"/>
      <p:bldP spid="23569" grpId="0" autoUpdateAnimBg="0"/>
      <p:bldP spid="23570" grpId="0" autoUpdateAnimBg="0"/>
      <p:bldP spid="23571" grpId="0" autoUpdateAnimBg="0"/>
      <p:bldP spid="23572" grpId="0" autoUpdateAnimBg="0"/>
      <p:bldP spid="235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22" name="Object 46"/>
          <p:cNvGraphicFramePr>
            <a:graphicFrameLocks noChangeAspect="1"/>
          </p:cNvGraphicFramePr>
          <p:nvPr/>
        </p:nvGraphicFramePr>
        <p:xfrm>
          <a:off x="1115616" y="1743692"/>
          <a:ext cx="1322784" cy="45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4" name="公式" r:id="rId1" imgW="698500" imgH="241300" progId="Equation.3">
                  <p:embed/>
                </p:oleObj>
              </mc:Choice>
              <mc:Fallback>
                <p:oleObj name="公式" r:id="rId1" imgW="698500" imgH="241300" progId="Equation.3">
                  <p:embed/>
                  <p:pic>
                    <p:nvPicPr>
                      <p:cNvPr id="0" name="图片 92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43692"/>
                        <a:ext cx="1322784" cy="451821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/>
        </p:nvGraphicFramePr>
        <p:xfrm>
          <a:off x="4191000" y="1561063"/>
          <a:ext cx="3333328" cy="83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5" name="公式" r:id="rId3" imgW="1638300" imgH="469900" progId="Equation.3">
                  <p:embed/>
                </p:oleObj>
              </mc:Choice>
              <mc:Fallback>
                <p:oleObj name="公式" r:id="rId3" imgW="1638300" imgH="469900" progId="Equation.3">
                  <p:embed/>
                  <p:pic>
                    <p:nvPicPr>
                      <p:cNvPr id="0" name="图片 92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61063"/>
                        <a:ext cx="3333328" cy="837358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/>
          <p:cNvGraphicFramePr>
            <a:graphicFrameLocks noChangeAspect="1"/>
          </p:cNvGraphicFramePr>
          <p:nvPr/>
        </p:nvGraphicFramePr>
        <p:xfrm>
          <a:off x="3657600" y="2757488"/>
          <a:ext cx="4442792" cy="53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6" name="公式" r:id="rId5" imgW="1917700" imgH="228600" progId="Equation.3">
                  <p:embed/>
                </p:oleObj>
              </mc:Choice>
              <mc:Fallback>
                <p:oleObj name="公式" r:id="rId5" imgW="1917700" imgH="228600" progId="Equation.3">
                  <p:embed/>
                  <p:pic>
                    <p:nvPicPr>
                      <p:cNvPr id="0" name="图片 92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57488"/>
                        <a:ext cx="4442792" cy="53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9"/>
          <p:cNvSpPr txBox="1">
            <a:spLocks noChangeArrowheads="1"/>
          </p:cNvSpPr>
          <p:nvPr/>
        </p:nvSpPr>
        <p:spPr bwMode="auto">
          <a:xfrm>
            <a:off x="696601" y="69269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产量模型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24626" name="Object 50"/>
          <p:cNvGraphicFramePr>
            <a:graphicFrameLocks noChangeAspect="1"/>
          </p:cNvGraphicFramePr>
          <p:nvPr/>
        </p:nvGraphicFramePr>
        <p:xfrm>
          <a:off x="3124201" y="570199"/>
          <a:ext cx="4472135" cy="8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7" name="公式" r:id="rId7" imgW="2171700" imgH="469900" progId="Equation.3">
                  <p:embed/>
                </p:oleObj>
              </mc:Choice>
              <mc:Fallback>
                <p:oleObj name="公式" r:id="rId7" imgW="2171700" imgH="469900" progId="Equation.3">
                  <p:embed/>
                  <p:pic>
                    <p:nvPicPr>
                      <p:cNvPr id="0" name="图片 92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70199"/>
                        <a:ext cx="4472135" cy="8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/>
          <p:nvPr/>
        </p:nvGrpSpPr>
        <p:grpSpPr bwMode="auto">
          <a:xfrm>
            <a:off x="2590800" y="1690688"/>
            <a:ext cx="1371600" cy="900112"/>
            <a:chOff x="1680" y="960"/>
            <a:chExt cx="864" cy="567"/>
          </a:xfrm>
        </p:grpSpPr>
        <p:sp>
          <p:nvSpPr>
            <p:cNvPr id="4117" name="Text Box 51"/>
            <p:cNvSpPr txBox="1">
              <a:spLocks noChangeArrowheads="1"/>
            </p:cNvSpPr>
            <p:nvPr/>
          </p:nvSpPr>
          <p:spPr bwMode="auto">
            <a:xfrm>
              <a:off x="1680" y="1200"/>
              <a:ext cx="864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平衡点</a:t>
              </a:r>
              <a:endParaRPr lang="zh-CN" altLang="en-US" sz="2800" b="1"/>
            </a:p>
          </p:txBody>
        </p:sp>
        <p:sp>
          <p:nvSpPr>
            <p:cNvPr id="4118" name="AutoShape 52"/>
            <p:cNvSpPr>
              <a:spLocks noChangeArrowheads="1"/>
            </p:cNvSpPr>
            <p:nvPr/>
          </p:nvSpPr>
          <p:spPr bwMode="auto">
            <a:xfrm>
              <a:off x="1776" y="960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990600" y="2757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稳定性判断</a:t>
            </a:r>
            <a:endParaRPr lang="zh-CN" altLang="en-US" sz="2800" b="1"/>
          </a:p>
        </p:txBody>
      </p:sp>
      <p:graphicFrame>
        <p:nvGraphicFramePr>
          <p:cNvPr id="24633" name="Object 57"/>
          <p:cNvGraphicFramePr>
            <a:graphicFrameLocks noChangeAspect="1"/>
          </p:cNvGraphicFramePr>
          <p:nvPr/>
        </p:nvGraphicFramePr>
        <p:xfrm>
          <a:off x="540534" y="3476625"/>
          <a:ext cx="4733141" cy="5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8" name="公式" r:id="rId9" imgW="1854200" imgH="228600" progId="Equation.3">
                  <p:embed/>
                </p:oleObj>
              </mc:Choice>
              <mc:Fallback>
                <p:oleObj name="公式" r:id="rId9" imgW="1854200" imgH="228600" progId="Equation.3">
                  <p:embed/>
                  <p:pic>
                    <p:nvPicPr>
                      <p:cNvPr id="0" name="图片 92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34" y="3476625"/>
                        <a:ext cx="4733141" cy="57339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5" name="Object 59"/>
          <p:cNvGraphicFramePr>
            <a:graphicFrameLocks noChangeAspect="1"/>
          </p:cNvGraphicFramePr>
          <p:nvPr/>
        </p:nvGraphicFramePr>
        <p:xfrm>
          <a:off x="539552" y="4281488"/>
          <a:ext cx="4718248" cy="56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9" name="公式" r:id="rId11" imgW="1866900" imgH="228600" progId="Equation.3">
                  <p:embed/>
                </p:oleObj>
              </mc:Choice>
              <mc:Fallback>
                <p:oleObj name="公式" r:id="rId11" imgW="1866900" imgH="228600" progId="Equation.3">
                  <p:embed/>
                  <p:pic>
                    <p:nvPicPr>
                      <p:cNvPr id="0" name="图片 9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81488"/>
                        <a:ext cx="4718248" cy="5614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914400" y="5805488"/>
            <a:ext cx="4038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0 </a:t>
            </a:r>
            <a:r>
              <a:rPr lang="zh-CN" altLang="zh-CN" sz="2800" b="1"/>
              <a:t>稳定, 可得到稳定产量</a:t>
            </a:r>
            <a:endParaRPr lang="zh-CN" altLang="en-US" sz="2800" b="1"/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334000" y="5805488"/>
            <a:ext cx="2971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1 </a:t>
            </a:r>
            <a:r>
              <a:rPr lang="zh-CN" altLang="zh-CN" sz="2800" b="1"/>
              <a:t>稳定,</a:t>
            </a:r>
            <a:r>
              <a:rPr lang="en-US" altLang="zh-CN" sz="2800" b="1"/>
              <a:t> </a:t>
            </a:r>
            <a:r>
              <a:rPr lang="zh-CN" altLang="zh-CN" sz="2800" b="1"/>
              <a:t>渔场干枯</a:t>
            </a:r>
            <a:endParaRPr lang="zh-CN" altLang="en-US" sz="2800" b="1"/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1905000" y="5057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E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捕捞强度</a:t>
            </a:r>
            <a:endParaRPr lang="zh-CN" altLang="en-US" sz="2800" b="1" dirty="0"/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4648200" y="5043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~</a:t>
            </a:r>
            <a:r>
              <a:rPr lang="zh-CN" altLang="en-US" sz="2800" b="1"/>
              <a:t>固有增长率</a:t>
            </a:r>
            <a:endParaRPr lang="zh-CN" altLang="en-US" sz="2800" b="1"/>
          </a:p>
        </p:txBody>
      </p:sp>
      <p:grpSp>
        <p:nvGrpSpPr>
          <p:cNvPr id="3" name="Group 68"/>
          <p:cNvGrpSpPr/>
          <p:nvPr/>
        </p:nvGrpSpPr>
        <p:grpSpPr bwMode="auto">
          <a:xfrm>
            <a:off x="5562600" y="3463925"/>
            <a:ext cx="3200400" cy="604838"/>
            <a:chOff x="3552" y="2077"/>
            <a:chExt cx="2016" cy="381"/>
          </a:xfrm>
        </p:grpSpPr>
        <p:graphicFrame>
          <p:nvGraphicFramePr>
            <p:cNvPr id="4105" name="Object 64"/>
            <p:cNvGraphicFramePr>
              <a:graphicFrameLocks noChangeAspect="1"/>
            </p:cNvGraphicFramePr>
            <p:nvPr/>
          </p:nvGraphicFramePr>
          <p:xfrm>
            <a:off x="3740" y="2077"/>
            <a:ext cx="18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0" name="公式" r:id="rId13" imgW="1079500" imgH="228600" progId="Equation.3">
                    <p:embed/>
                  </p:oleObj>
                </mc:Choice>
                <mc:Fallback>
                  <p:oleObj name="公式" r:id="rId13" imgW="1079500" imgH="228600" progId="Equation.3">
                    <p:embed/>
                    <p:pic>
                      <p:nvPicPr>
                        <p:cNvPr id="0" name="图片 92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077"/>
                          <a:ext cx="1828" cy="38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AutoShape 67"/>
            <p:cNvSpPr>
              <a:spLocks noChangeArrowheads="1"/>
            </p:cNvSpPr>
            <p:nvPr/>
          </p:nvSpPr>
          <p:spPr bwMode="auto">
            <a:xfrm>
              <a:off x="3552" y="211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/>
          <p:nvPr/>
        </p:nvGrpSpPr>
        <p:grpSpPr bwMode="auto">
          <a:xfrm>
            <a:off x="5486400" y="4281488"/>
            <a:ext cx="3200400" cy="582612"/>
            <a:chOff x="3552" y="2592"/>
            <a:chExt cx="2016" cy="367"/>
          </a:xfrm>
        </p:grpSpPr>
        <p:graphicFrame>
          <p:nvGraphicFramePr>
            <p:cNvPr id="4104" name="Object 69"/>
            <p:cNvGraphicFramePr>
              <a:graphicFrameLocks noChangeAspect="1"/>
            </p:cNvGraphicFramePr>
            <p:nvPr/>
          </p:nvGraphicFramePr>
          <p:xfrm>
            <a:off x="3744" y="2592"/>
            <a:ext cx="18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1" name="公式" r:id="rId15" imgW="1079500" imgH="228600" progId="Equation.3">
                    <p:embed/>
                  </p:oleObj>
                </mc:Choice>
                <mc:Fallback>
                  <p:oleObj name="公式" r:id="rId15" imgW="1079500" imgH="228600" progId="Equation.3">
                    <p:embed/>
                    <p:pic>
                      <p:nvPicPr>
                        <p:cNvPr id="0" name="图片 92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92"/>
                          <a:ext cx="1824" cy="3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AutoShape 70"/>
            <p:cNvSpPr>
              <a:spLocks noChangeArrowheads="1"/>
            </p:cNvSpPr>
            <p:nvPr/>
          </p:nvSpPr>
          <p:spPr bwMode="auto">
            <a:xfrm>
              <a:off x="3552" y="2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10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/>
      <p:bldP spid="24638" grpId="0" animBg="1" autoUpdateAnimBg="0"/>
      <p:bldP spid="24639" grpId="0" animBg="1" autoUpdateAnimBg="0"/>
      <p:bldP spid="24641" grpId="0"/>
      <p:bldP spid="246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36"/>
          <p:cNvSpPr txBox="1">
            <a:spLocks noChangeArrowheads="1"/>
          </p:cNvSpPr>
          <p:nvPr/>
        </p:nvSpPr>
        <p:spPr bwMode="auto">
          <a:xfrm>
            <a:off x="677351" y="666427"/>
            <a:ext cx="2057400" cy="579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3048000" y="488578"/>
            <a:ext cx="419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产量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239000" y="666427"/>
            <a:ext cx="144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图解法</a:t>
            </a:r>
            <a:endParaRPr lang="zh-CN" altLang="en-US" sz="2800" b="1"/>
          </a:p>
        </p:txBody>
      </p:sp>
      <p:grpSp>
        <p:nvGrpSpPr>
          <p:cNvPr id="2" name="Group 55"/>
          <p:cNvGrpSpPr/>
          <p:nvPr/>
        </p:nvGrpSpPr>
        <p:grpSpPr bwMode="auto">
          <a:xfrm>
            <a:off x="457200" y="1523680"/>
            <a:ext cx="2871350" cy="1829121"/>
            <a:chOff x="192" y="1238"/>
            <a:chExt cx="1784" cy="1130"/>
          </a:xfrm>
        </p:grpSpPr>
        <p:grpSp>
          <p:nvGrpSpPr>
            <p:cNvPr id="5173" name="Group 51"/>
            <p:cNvGrpSpPr/>
            <p:nvPr/>
          </p:nvGrpSpPr>
          <p:grpSpPr bwMode="auto">
            <a:xfrm>
              <a:off x="192" y="1238"/>
              <a:ext cx="1784" cy="830"/>
              <a:chOff x="192" y="1238"/>
              <a:chExt cx="1784" cy="830"/>
            </a:xfrm>
          </p:grpSpPr>
          <p:graphicFrame>
            <p:nvGraphicFramePr>
              <p:cNvPr id="5128" name="Object 39"/>
              <p:cNvGraphicFramePr>
                <a:graphicFrameLocks noChangeAspect="1"/>
              </p:cNvGraphicFramePr>
              <p:nvPr/>
            </p:nvGraphicFramePr>
            <p:xfrm>
              <a:off x="207" y="1238"/>
              <a:ext cx="17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34" name="公式" r:id="rId1" imgW="1473200" imgH="241300" progId="Equation.3">
                      <p:embed/>
                    </p:oleObj>
                  </mc:Choice>
                  <mc:Fallback>
                    <p:oleObj name="公式" r:id="rId1" imgW="1473200" imgH="241300" progId="Equation.3">
                      <p:embed/>
                      <p:pic>
                        <p:nvPicPr>
                          <p:cNvPr id="0" name="图片 934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" y="1238"/>
                            <a:ext cx="17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" name="Object 40"/>
              <p:cNvGraphicFramePr>
                <a:graphicFrameLocks noChangeAspect="1"/>
              </p:cNvGraphicFramePr>
              <p:nvPr/>
            </p:nvGraphicFramePr>
            <p:xfrm>
              <a:off x="192" y="1533"/>
              <a:ext cx="1707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35" name="公式" r:id="rId3" imgW="1308100" imgH="469900" progId="Equation.3">
                      <p:embed/>
                    </p:oleObj>
                  </mc:Choice>
                  <mc:Fallback>
                    <p:oleObj name="公式" r:id="rId3" imgW="1308100" imgH="469900" progId="Equation.3">
                      <p:embed/>
                      <p:pic>
                        <p:nvPicPr>
                          <p:cNvPr id="0" name="图片 934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533"/>
                            <a:ext cx="1707" cy="5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7" name="Object 41"/>
            <p:cNvGraphicFramePr>
              <a:graphicFrameLocks noChangeAspect="1"/>
            </p:cNvGraphicFramePr>
            <p:nvPr/>
          </p:nvGraphicFramePr>
          <p:xfrm>
            <a:off x="528" y="2064"/>
            <a:ext cx="9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6" name="公式" r:id="rId5" imgW="774065" imgH="241300" progId="Equation.3">
                    <p:embed/>
                  </p:oleObj>
                </mc:Choice>
                <mc:Fallback>
                  <p:oleObj name="公式" r:id="rId5" imgW="774065" imgH="241300" progId="Equation.3">
                    <p:embed/>
                    <p:pic>
                      <p:nvPicPr>
                        <p:cNvPr id="0" name="图片 93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95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42" name="Object 42"/>
          <p:cNvGraphicFramePr>
            <a:graphicFrameLocks noChangeAspect="1"/>
          </p:cNvGraphicFramePr>
          <p:nvPr/>
        </p:nvGraphicFramePr>
        <p:xfrm>
          <a:off x="439942" y="3476628"/>
          <a:ext cx="1179730" cy="48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7" name="Equation" r:id="rId7" imgW="571500" imgH="203200" progId="Equation.3">
                  <p:embed/>
                </p:oleObj>
              </mc:Choice>
              <mc:Fallback>
                <p:oleObj name="Equation" r:id="rId7" imgW="571500" imgH="203200" progId="Equation.3">
                  <p:embed/>
                  <p:pic>
                    <p:nvPicPr>
                      <p:cNvPr id="0" name="图片 934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42" y="3476628"/>
                        <a:ext cx="1179730" cy="48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85800" y="480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的横坐标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zh-CN" sz="2800" b="1"/>
              <a:t>平衡点</a:t>
            </a:r>
            <a:endParaRPr lang="zh-CN" altLang="en-US" sz="2800" b="1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90987" y="5334001"/>
          <a:ext cx="2395838" cy="54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8" name="公式" r:id="rId9" imgW="1129665" imgH="241300" progId="Equation.3">
                  <p:embed/>
                </p:oleObj>
              </mc:Choice>
              <mc:Fallback>
                <p:oleObj name="公式" r:id="rId9" imgW="1129665" imgH="241300" progId="Equation.3">
                  <p:embed/>
                  <p:pic>
                    <p:nvPicPr>
                      <p:cNvPr id="0" name="图片 934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987" y="5334001"/>
                        <a:ext cx="2395838" cy="54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6"/>
          <p:cNvGrpSpPr/>
          <p:nvPr/>
        </p:nvGrpSpPr>
        <p:grpSpPr bwMode="auto">
          <a:xfrm>
            <a:off x="4267200" y="1683965"/>
            <a:ext cx="2362200" cy="2514600"/>
            <a:chOff x="2688" y="1008"/>
            <a:chExt cx="1488" cy="1584"/>
          </a:xfrm>
        </p:grpSpPr>
        <p:sp>
          <p:nvSpPr>
            <p:cNvPr id="5171" name="Line 20"/>
            <p:cNvSpPr>
              <a:spLocks noChangeShapeType="1"/>
            </p:cNvSpPr>
            <p:nvPr/>
          </p:nvSpPr>
          <p:spPr bwMode="auto">
            <a:xfrm flipV="1">
              <a:off x="2688" y="1296"/>
              <a:ext cx="1008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Text Box 26"/>
            <p:cNvSpPr txBox="1">
              <a:spLocks noChangeArrowheads="1"/>
            </p:cNvSpPr>
            <p:nvPr/>
          </p:nvSpPr>
          <p:spPr bwMode="auto">
            <a:xfrm>
              <a:off x="3648" y="10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y=rx</a:t>
              </a:r>
              <a:endParaRPr lang="en-US" altLang="zh-CN" b="1"/>
            </a:p>
          </p:txBody>
        </p:sp>
      </p:grpSp>
      <p:grpSp>
        <p:nvGrpSpPr>
          <p:cNvPr id="5" name="Group 75"/>
          <p:cNvGrpSpPr/>
          <p:nvPr/>
        </p:nvGrpSpPr>
        <p:grpSpPr bwMode="auto">
          <a:xfrm>
            <a:off x="4038600" y="2788865"/>
            <a:ext cx="3048000" cy="457200"/>
            <a:chOff x="2544" y="1680"/>
            <a:chExt cx="1920" cy="288"/>
          </a:xfrm>
        </p:grpSpPr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Text Box 24"/>
            <p:cNvSpPr txBox="1">
              <a:spLocks noChangeArrowheads="1"/>
            </p:cNvSpPr>
            <p:nvPr/>
          </p:nvSpPr>
          <p:spPr bwMode="auto">
            <a:xfrm>
              <a:off x="2544" y="16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h</a:t>
              </a:r>
              <a:endParaRPr lang="en-US" altLang="zh-CN" b="1" i="1"/>
            </a:p>
          </p:txBody>
        </p:sp>
      </p:grpSp>
      <p:grpSp>
        <p:nvGrpSpPr>
          <p:cNvPr id="6" name="Group 74"/>
          <p:cNvGrpSpPr/>
          <p:nvPr/>
        </p:nvGrpSpPr>
        <p:grpSpPr bwMode="auto">
          <a:xfrm>
            <a:off x="6858000" y="2636465"/>
            <a:ext cx="609600" cy="1905000"/>
            <a:chOff x="4320" y="1584"/>
            <a:chExt cx="384" cy="1200"/>
          </a:xfrm>
        </p:grpSpPr>
        <p:graphicFrame>
          <p:nvGraphicFramePr>
            <p:cNvPr id="5126" name="Object 17"/>
            <p:cNvGraphicFramePr>
              <a:graphicFrameLocks noChangeAspect="1"/>
            </p:cNvGraphicFramePr>
            <p:nvPr/>
          </p:nvGraphicFramePr>
          <p:xfrm>
            <a:off x="4320" y="170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9" name="公式" r:id="rId11" imgW="76200" imgH="76200" progId="Equation.3">
                    <p:embed/>
                  </p:oleObj>
                </mc:Choice>
                <mc:Fallback>
                  <p:oleObj name="公式" r:id="rId11" imgW="76200" imgH="76200" progId="Equation.3">
                    <p:embed/>
                    <p:pic>
                      <p:nvPicPr>
                        <p:cNvPr id="0" name="图片 93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0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19"/>
            <p:cNvSpPr>
              <a:spLocks noChangeShapeType="1"/>
            </p:cNvSpPr>
            <p:nvPr/>
          </p:nvSpPr>
          <p:spPr bwMode="auto">
            <a:xfrm>
              <a:off x="4464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Text Box 28"/>
            <p:cNvSpPr txBox="1">
              <a:spLocks noChangeArrowheads="1"/>
            </p:cNvSpPr>
            <p:nvPr/>
          </p:nvSpPr>
          <p:spPr bwMode="auto">
            <a:xfrm>
              <a:off x="4416" y="158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endParaRPr lang="en-US" altLang="zh-CN" sz="2000" b="1" i="1"/>
            </a:p>
          </p:txBody>
        </p:sp>
        <p:sp>
          <p:nvSpPr>
            <p:cNvPr id="5168" name="Text Box 32"/>
            <p:cNvSpPr txBox="1"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pSp>
        <p:nvGrpSpPr>
          <p:cNvPr id="7" name="Group 72"/>
          <p:cNvGrpSpPr/>
          <p:nvPr/>
        </p:nvGrpSpPr>
        <p:grpSpPr bwMode="auto">
          <a:xfrm>
            <a:off x="4114800" y="1606178"/>
            <a:ext cx="5029200" cy="5783262"/>
            <a:chOff x="2592" y="960"/>
            <a:chExt cx="3168" cy="3643"/>
          </a:xfrm>
        </p:grpSpPr>
        <p:sp>
          <p:nvSpPr>
            <p:cNvPr id="5154" name="Arc 7"/>
            <p:cNvSpPr/>
            <p:nvPr/>
          </p:nvSpPr>
          <p:spPr bwMode="auto">
            <a:xfrm rot="458365">
              <a:off x="3698" y="1769"/>
              <a:ext cx="1486" cy="2834"/>
            </a:xfrm>
            <a:custGeom>
              <a:avLst/>
              <a:gdLst>
                <a:gd name="T0" fmla="*/ 0 w 14638"/>
                <a:gd name="T1" fmla="*/ 1 h 21600"/>
                <a:gd name="T2" fmla="*/ 151 w 14638"/>
                <a:gd name="T3" fmla="*/ 82 h 21600"/>
                <a:gd name="T4" fmla="*/ 11 w 14638"/>
                <a:gd name="T5" fmla="*/ 372 h 21600"/>
                <a:gd name="T6" fmla="*/ 0 60000 65536"/>
                <a:gd name="T7" fmla="*/ 0 60000 65536"/>
                <a:gd name="T8" fmla="*/ 0 60000 65536"/>
                <a:gd name="T9" fmla="*/ 0 w 14638"/>
                <a:gd name="T10" fmla="*/ 0 h 21600"/>
                <a:gd name="T11" fmla="*/ 14638 w 14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38" h="21600" fill="none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</a:path>
                <a:path w="14638" h="21600" stroke="0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  <a:lnTo>
                    <a:pt x="1082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5" name="Group 65"/>
            <p:cNvGrpSpPr/>
            <p:nvPr/>
          </p:nvGrpSpPr>
          <p:grpSpPr bwMode="auto">
            <a:xfrm>
              <a:off x="2592" y="960"/>
              <a:ext cx="3168" cy="2304"/>
              <a:chOff x="2592" y="960"/>
              <a:chExt cx="3168" cy="2304"/>
            </a:xfrm>
          </p:grpSpPr>
          <p:sp>
            <p:nvSpPr>
              <p:cNvPr id="5156" name="Arc 8"/>
              <p:cNvSpPr/>
              <p:nvPr/>
            </p:nvSpPr>
            <p:spPr bwMode="auto">
              <a:xfrm rot="20738564" flipH="1">
                <a:off x="2734" y="1830"/>
                <a:ext cx="1394" cy="1434"/>
              </a:xfrm>
              <a:custGeom>
                <a:avLst/>
                <a:gdLst>
                  <a:gd name="T0" fmla="*/ 0 w 17820"/>
                  <a:gd name="T1" fmla="*/ 0 h 21600"/>
                  <a:gd name="T2" fmla="*/ 109 w 17820"/>
                  <a:gd name="T3" fmla="*/ 38 h 21600"/>
                  <a:gd name="T4" fmla="*/ 4 w 17820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17820"/>
                  <a:gd name="T10" fmla="*/ 0 h 21600"/>
                  <a:gd name="T11" fmla="*/ 17820 w 178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20" h="21600" fill="none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</a:path>
                  <a:path w="17820" h="21600" stroke="0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  <a:lnTo>
                      <a:pt x="569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10"/>
              <p:cNvSpPr>
                <a:spLocks noChangeShapeType="1"/>
              </p:cNvSpPr>
              <p:nvPr/>
            </p:nvSpPr>
            <p:spPr bwMode="auto">
              <a:xfrm flipV="1">
                <a:off x="2736" y="105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11"/>
              <p:cNvSpPr txBox="1">
                <a:spLocks noChangeArrowheads="1"/>
              </p:cNvSpPr>
              <p:nvPr/>
            </p:nvSpPr>
            <p:spPr bwMode="auto">
              <a:xfrm>
                <a:off x="2736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 i="1"/>
              </a:p>
            </p:txBody>
          </p:sp>
          <p:sp>
            <p:nvSpPr>
              <p:cNvPr id="5159" name="Line 12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22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235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  <a:endParaRPr lang="en-US" altLang="zh-CN" sz="2000" b="1" i="1"/>
              </a:p>
            </p:txBody>
          </p:sp>
          <p:sp>
            <p:nvSpPr>
              <p:cNvPr id="5162" name="Text Box 2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y=h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  <a:r>
                  <a:rPr lang="en-US" altLang="zh-CN" b="1" i="1"/>
                  <a:t>=Ex</a:t>
                </a:r>
                <a:endParaRPr lang="en-US" altLang="zh-CN" b="1"/>
              </a:p>
            </p:txBody>
          </p:sp>
          <p:sp>
            <p:nvSpPr>
              <p:cNvPr id="5163" name="Text Box 30"/>
              <p:cNvSpPr txBox="1">
                <a:spLocks noChangeArrowheads="1"/>
              </p:cNvSpPr>
              <p:nvPr/>
            </p:nvSpPr>
            <p:spPr bwMode="auto">
              <a:xfrm>
                <a:off x="5472" y="24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 i="1"/>
              </a:p>
            </p:txBody>
          </p:sp>
          <p:sp>
            <p:nvSpPr>
              <p:cNvPr id="5164" name="Text Box 31"/>
              <p:cNvSpPr txBox="1">
                <a:spLocks noChangeArrowheads="1"/>
              </p:cNvSpPr>
              <p:nvPr/>
            </p:nvSpPr>
            <p:spPr bwMode="auto">
              <a:xfrm>
                <a:off x="5136" y="253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N</a:t>
                </a:r>
                <a:endParaRPr lang="en-US" altLang="zh-CN" sz="2000" b="1" i="1"/>
              </a:p>
            </p:txBody>
          </p:sp>
          <p:sp>
            <p:nvSpPr>
              <p:cNvPr id="5165" name="Text Box 34"/>
              <p:cNvSpPr txBox="1">
                <a:spLocks noChangeArrowheads="1"/>
              </p:cNvSpPr>
              <p:nvPr/>
            </p:nvSpPr>
            <p:spPr bwMode="auto">
              <a:xfrm>
                <a:off x="4896" y="187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y=f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  <a:endParaRPr lang="en-US" altLang="zh-CN" b="1"/>
              </a:p>
            </p:txBody>
          </p:sp>
        </p:grpSp>
      </p:grp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5105400" y="4724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的纵坐标 </a:t>
            </a:r>
            <a:r>
              <a:rPr lang="en-US" altLang="zh-CN" sz="2800" b="1" i="1"/>
              <a:t>h</a:t>
            </a:r>
            <a:r>
              <a:rPr lang="en-US" altLang="zh-CN" sz="2800" b="1"/>
              <a:t>~</a:t>
            </a:r>
            <a:r>
              <a:rPr lang="zh-CN" altLang="zh-CN" sz="2800" b="1"/>
              <a:t>产量</a:t>
            </a:r>
            <a:endParaRPr lang="zh-CN" altLang="en-US" sz="2800" b="1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39752" y="5410200"/>
          <a:ext cx="3603848" cy="4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0" name="公式" r:id="rId13" imgW="1968500" imgH="266700" progId="Equation.3">
                  <p:embed/>
                </p:oleObj>
              </mc:Choice>
              <mc:Fallback>
                <p:oleObj name="公式" r:id="rId13" imgW="1968500" imgH="266700" progId="Equation.3">
                  <p:embed/>
                  <p:pic>
                    <p:nvPicPr>
                      <p:cNvPr id="0" name="图片 934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10200"/>
                        <a:ext cx="3603848" cy="48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412282" y="5432424"/>
            <a:ext cx="1676400" cy="51911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产量最大</a:t>
            </a:r>
            <a:endParaRPr lang="zh-CN" altLang="en-US" sz="2800" b="1"/>
          </a:p>
        </p:txBody>
      </p:sp>
      <p:grpSp>
        <p:nvGrpSpPr>
          <p:cNvPr id="9" name="Group 52"/>
          <p:cNvGrpSpPr/>
          <p:nvPr/>
        </p:nvGrpSpPr>
        <p:grpSpPr bwMode="auto">
          <a:xfrm>
            <a:off x="1706563" y="3443291"/>
            <a:ext cx="2179638" cy="519113"/>
            <a:chOff x="1075" y="2457"/>
            <a:chExt cx="1373" cy="327"/>
          </a:xfrm>
        </p:grpSpPr>
        <p:sp>
          <p:nvSpPr>
            <p:cNvPr id="5152" name="Text Box 43"/>
            <p:cNvSpPr txBox="1">
              <a:spLocks noChangeArrowheads="1"/>
            </p:cNvSpPr>
            <p:nvPr/>
          </p:nvSpPr>
          <p:spPr bwMode="auto">
            <a:xfrm>
              <a:off x="1200" y="245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/>
                <a:t>f 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h</a:t>
              </a:r>
              <a:r>
                <a:rPr lang="zh-CN" altLang="en-US" sz="2800" b="1" dirty="0"/>
                <a:t>交点</a:t>
              </a:r>
              <a:r>
                <a:rPr lang="en-US" altLang="zh-CN" sz="2800" b="1" i="1" dirty="0"/>
                <a:t>P</a:t>
              </a:r>
              <a:endParaRPr lang="en-US" altLang="zh-CN" sz="2800" b="1" i="1" dirty="0"/>
            </a:p>
          </p:txBody>
        </p:sp>
        <p:sp>
          <p:nvSpPr>
            <p:cNvPr id="5153" name="AutoShape 50"/>
            <p:cNvSpPr>
              <a:spLocks noChangeArrowheads="1"/>
            </p:cNvSpPr>
            <p:nvPr/>
          </p:nvSpPr>
          <p:spPr bwMode="auto">
            <a:xfrm>
              <a:off x="1075" y="2478"/>
              <a:ext cx="77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60" name="Object 60"/>
          <p:cNvGraphicFramePr>
            <a:graphicFrameLocks noChangeAspect="1"/>
          </p:cNvGraphicFramePr>
          <p:nvPr/>
        </p:nvGraphicFramePr>
        <p:xfrm>
          <a:off x="1043608" y="4178194"/>
          <a:ext cx="2426330" cy="54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1" name="公式" r:id="rId15" imgW="1016000" imgH="228600" progId="Equation.3">
                  <p:embed/>
                </p:oleObj>
              </mc:Choice>
              <mc:Fallback>
                <p:oleObj name="公式" r:id="rId15" imgW="1016000" imgH="228600" progId="Equation.3">
                  <p:embed/>
                  <p:pic>
                    <p:nvPicPr>
                      <p:cNvPr id="0" name="图片 934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94"/>
                        <a:ext cx="2426330" cy="546206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1"/>
          <p:cNvGrpSpPr/>
          <p:nvPr/>
        </p:nvGrpSpPr>
        <p:grpSpPr bwMode="auto">
          <a:xfrm>
            <a:off x="3886200" y="2496765"/>
            <a:ext cx="3124200" cy="2133600"/>
            <a:chOff x="3600" y="3152"/>
            <a:chExt cx="1968" cy="1344"/>
          </a:xfrm>
        </p:grpSpPr>
        <p:sp>
          <p:nvSpPr>
            <p:cNvPr id="5148" name="Line 13"/>
            <p:cNvSpPr>
              <a:spLocks noChangeShapeType="1"/>
            </p:cNvSpPr>
            <p:nvPr/>
          </p:nvSpPr>
          <p:spPr bwMode="auto">
            <a:xfrm>
              <a:off x="3888" y="3344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14"/>
            <p:cNvSpPr>
              <a:spLocks noChangeShapeType="1"/>
            </p:cNvSpPr>
            <p:nvPr/>
          </p:nvSpPr>
          <p:spPr bwMode="auto">
            <a:xfrm>
              <a:off x="5040" y="3344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23"/>
            <p:cNvSpPr txBox="1">
              <a:spLocks noChangeArrowheads="1"/>
            </p:cNvSpPr>
            <p:nvPr/>
          </p:nvSpPr>
          <p:spPr bwMode="auto">
            <a:xfrm>
              <a:off x="3600" y="3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h</a:t>
              </a:r>
              <a:r>
                <a:rPr lang="en-US" altLang="zh-CN" b="1" i="1" baseline="-25000">
                  <a:solidFill>
                    <a:srgbClr val="FF0000"/>
                  </a:solidFill>
                </a:rPr>
                <a:t>m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  <p:sp>
          <p:nvSpPr>
            <p:cNvPr id="5151" name="Text Box 33"/>
            <p:cNvSpPr txBox="1">
              <a:spLocks noChangeArrowheads="1"/>
            </p:cNvSpPr>
            <p:nvPr/>
          </p:nvSpPr>
          <p:spPr bwMode="auto">
            <a:xfrm>
              <a:off x="4752" y="420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N</a:t>
              </a:r>
              <a:r>
                <a:rPr lang="en-US" altLang="zh-CN" sz="2000" b="1">
                  <a:solidFill>
                    <a:srgbClr val="FF0000"/>
                  </a:solidFill>
                </a:rPr>
                <a:t>/2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70"/>
          <p:cNvGrpSpPr/>
          <p:nvPr/>
        </p:nvGrpSpPr>
        <p:grpSpPr bwMode="auto">
          <a:xfrm>
            <a:off x="4343400" y="1798265"/>
            <a:ext cx="3276600" cy="2362200"/>
            <a:chOff x="2736" y="1056"/>
            <a:chExt cx="2064" cy="1488"/>
          </a:xfrm>
        </p:grpSpPr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V="1">
              <a:off x="2736" y="1296"/>
              <a:ext cx="1728" cy="1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27"/>
            <p:cNvSpPr txBox="1">
              <a:spLocks noChangeArrowheads="1"/>
            </p:cNvSpPr>
            <p:nvPr/>
          </p:nvSpPr>
          <p:spPr bwMode="auto">
            <a:xfrm>
              <a:off x="3744" y="14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000" b="1" i="1" baseline="30000">
                  <a:solidFill>
                    <a:srgbClr val="FF0000"/>
                  </a:solidFill>
                </a:rPr>
                <a:t>*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5147" name="Text Box 69"/>
            <p:cNvSpPr txBox="1">
              <a:spLocks noChangeArrowheads="1"/>
            </p:cNvSpPr>
            <p:nvPr/>
          </p:nvSpPr>
          <p:spPr bwMode="auto">
            <a:xfrm>
              <a:off x="4176" y="105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y=E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2057400" y="6034088"/>
            <a:ext cx="5257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控制渔场鱼量为最大鱼量的一半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1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7" grpId="0" animBg="1" autoUpdateAnimBg="0"/>
      <p:bldP spid="25638" grpId="0" animBg="1" autoUpdateAnimBg="0"/>
      <p:bldP spid="25644" grpId="0" animBg="1" autoUpdateAnimBg="0"/>
      <p:bldP spid="25645" grpId="0" animBg="1" autoUpdateAnimBg="0"/>
      <p:bldP spid="25647" grpId="0" animBg="1" autoUpdateAnimBg="0"/>
      <p:bldP spid="256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483768" y="3850384"/>
          <a:ext cx="5616624" cy="7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2" name="公式" r:id="rId1" imgW="3035300" imgH="469900" progId="Equation.3">
                  <p:embed/>
                </p:oleObj>
              </mc:Choice>
              <mc:Fallback>
                <p:oleObj name="公式" r:id="rId1" imgW="3035300" imgH="469900" progId="Equation.3">
                  <p:embed/>
                  <p:pic>
                    <p:nvPicPr>
                      <p:cNvPr id="0" name="图片 944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50384"/>
                        <a:ext cx="5616624" cy="7978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580112" y="5589240"/>
          <a:ext cx="2677020" cy="83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3" name="公式" r:id="rId3" imgW="1485900" imgH="520700" progId="Equation.3">
                  <p:embed/>
                </p:oleObj>
              </mc:Choice>
              <mc:Fallback>
                <p:oleObj name="公式" r:id="rId3" imgW="1485900" imgH="520700" progId="Equation.3">
                  <p:embed/>
                  <p:pic>
                    <p:nvPicPr>
                      <p:cNvPr id="0" name="图片 944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89240"/>
                        <a:ext cx="2677020" cy="83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505200" y="2779357"/>
          <a:ext cx="3505200" cy="48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4" name="公式" r:id="rId5" imgW="1651000" imgH="241300" progId="Equation.3">
                  <p:embed/>
                </p:oleObj>
              </mc:Choice>
              <mc:Fallback>
                <p:oleObj name="公式" r:id="rId5" imgW="1651000" imgH="241300" progId="Equation.3">
                  <p:embed/>
                  <p:pic>
                    <p:nvPicPr>
                      <p:cNvPr id="0" name="图片 944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79357"/>
                        <a:ext cx="3505200" cy="4813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429928" y="725905"/>
            <a:ext cx="2057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效益模型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200" y="16144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假设</a:t>
            </a:r>
            <a:endParaRPr lang="zh-CN" altLang="en-US" sz="2800" b="1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600200" y="160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鱼销售价格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95800" y="16144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单位捕捞强度费用</a:t>
            </a:r>
            <a:r>
              <a:rPr lang="en-US" altLang="zh-CN" sz="2800" b="1" i="1"/>
              <a:t>c</a:t>
            </a:r>
            <a:endParaRPr lang="en-US" altLang="zh-CN" sz="2800" b="1" i="1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7200" y="2757488"/>
            <a:ext cx="2438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单位时间利润</a:t>
            </a:r>
            <a:endParaRPr lang="zh-CN" altLang="en-US" sz="2800" b="1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170596" y="455446"/>
            <a:ext cx="483040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效益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50825" y="3357563"/>
            <a:ext cx="6048375" cy="519112"/>
            <a:chOff x="288" y="1968"/>
            <a:chExt cx="3234" cy="337"/>
          </a:xfrm>
        </p:grpSpPr>
        <p:grpSp>
          <p:nvGrpSpPr>
            <p:cNvPr id="6168" name="Group 17"/>
            <p:cNvGrpSpPr/>
            <p:nvPr/>
          </p:nvGrpSpPr>
          <p:grpSpPr bwMode="auto">
            <a:xfrm>
              <a:off x="288" y="1968"/>
              <a:ext cx="2766" cy="337"/>
              <a:chOff x="288" y="1968"/>
              <a:chExt cx="2766" cy="337"/>
            </a:xfrm>
          </p:grpSpPr>
          <p:graphicFrame>
            <p:nvGraphicFramePr>
              <p:cNvPr id="6153" name="Object 13"/>
              <p:cNvGraphicFramePr>
                <a:graphicFrameLocks noChangeAspect="1"/>
              </p:cNvGraphicFramePr>
              <p:nvPr/>
            </p:nvGraphicFramePr>
            <p:xfrm>
              <a:off x="1440" y="1996"/>
              <a:ext cx="1614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45" name="公式" r:id="rId7" imgW="1244600" imgH="254000" progId="Equation.3">
                      <p:embed/>
                    </p:oleObj>
                  </mc:Choice>
                  <mc:Fallback>
                    <p:oleObj name="公式" r:id="rId7" imgW="1244600" imgH="254000" progId="Equation.3">
                      <p:embed/>
                      <p:pic>
                        <p:nvPicPr>
                          <p:cNvPr id="0" name="图片 9444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996"/>
                            <a:ext cx="1614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288" y="1968"/>
                <a:ext cx="110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稳定平衡点</a:t>
                </a:r>
                <a:endParaRPr lang="zh-CN" altLang="en-US" sz="2800" b="1"/>
              </a:p>
            </p:txBody>
          </p:sp>
        </p:grpSp>
        <p:sp>
          <p:nvSpPr>
            <p:cNvPr id="6169" name="AutoShape 18"/>
            <p:cNvSpPr>
              <a:spLocks noChangeArrowheads="1"/>
            </p:cNvSpPr>
            <p:nvPr/>
          </p:nvSpPr>
          <p:spPr bwMode="auto">
            <a:xfrm>
              <a:off x="3216" y="2016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09600" y="475773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en-US" altLang="zh-CN" sz="2800" b="1" i="1"/>
              <a:t>E</a:t>
            </a:r>
            <a:r>
              <a:rPr lang="zh-CN" altLang="en-US" sz="2800" b="1"/>
              <a:t>使</a:t>
            </a: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zh-CN" altLang="en-US" sz="2800" b="1"/>
              <a:t>最大</a:t>
            </a:r>
            <a:endParaRPr lang="zh-CN" altLang="en-US" sz="2800" b="1"/>
          </a:p>
        </p:txBody>
      </p:sp>
      <p:grpSp>
        <p:nvGrpSpPr>
          <p:cNvPr id="4" name="Group 30"/>
          <p:cNvGrpSpPr/>
          <p:nvPr/>
        </p:nvGrpSpPr>
        <p:grpSpPr bwMode="auto">
          <a:xfrm>
            <a:off x="3505200" y="4625975"/>
            <a:ext cx="3065463" cy="860425"/>
            <a:chOff x="2208" y="2797"/>
            <a:chExt cx="1931" cy="542"/>
          </a:xfrm>
        </p:grpSpPr>
        <p:graphicFrame>
          <p:nvGraphicFramePr>
            <p:cNvPr id="6152" name="Object 3"/>
            <p:cNvGraphicFramePr>
              <a:graphicFrameLocks noChangeAspect="1"/>
            </p:cNvGraphicFramePr>
            <p:nvPr/>
          </p:nvGraphicFramePr>
          <p:xfrm>
            <a:off x="2472" y="2797"/>
            <a:ext cx="1667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6" name="公式" r:id="rId9" imgW="1040765" imgH="419100" progId="Equation.3">
                    <p:embed/>
                  </p:oleObj>
                </mc:Choice>
                <mc:Fallback>
                  <p:oleObj name="公式" r:id="rId9" imgW="1040765" imgH="419100" progId="Equation.3">
                    <p:embed/>
                    <p:pic>
                      <p:nvPicPr>
                        <p:cNvPr id="0" name="图片 94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97"/>
                          <a:ext cx="1667" cy="54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AutoShape 20"/>
            <p:cNvSpPr>
              <a:spLocks noChangeArrowheads="1"/>
            </p:cNvSpPr>
            <p:nvPr/>
          </p:nvSpPr>
          <p:spPr bwMode="auto">
            <a:xfrm>
              <a:off x="2208" y="288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590925" y="5589240"/>
          <a:ext cx="1701155" cy="82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7" name="公式" r:id="rId11" imgW="711200" imgH="419100" progId="Equation.3">
                  <p:embed/>
                </p:oleObj>
              </mc:Choice>
              <mc:Fallback>
                <p:oleObj name="公式" r:id="rId11" imgW="711200" imgH="419100" progId="Equation.3">
                  <p:embed/>
                  <p:pic>
                    <p:nvPicPr>
                      <p:cNvPr id="0" name="图片 94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589240"/>
                        <a:ext cx="1701155" cy="82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/>
          <p:nvPr/>
        </p:nvGrpSpPr>
        <p:grpSpPr bwMode="auto">
          <a:xfrm>
            <a:off x="381000" y="5530850"/>
            <a:ext cx="3276600" cy="946150"/>
            <a:chOff x="240" y="3456"/>
            <a:chExt cx="2064" cy="596"/>
          </a:xfrm>
        </p:grpSpPr>
        <p:graphicFrame>
          <p:nvGraphicFramePr>
            <p:cNvPr id="6151" name="Object 26"/>
            <p:cNvGraphicFramePr>
              <a:graphicFrameLocks noChangeAspect="1"/>
            </p:cNvGraphicFramePr>
            <p:nvPr/>
          </p:nvGraphicFramePr>
          <p:xfrm>
            <a:off x="864" y="3456"/>
            <a:ext cx="144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8" name="公式" r:id="rId13" imgW="965200" imgH="393700" progId="Equation.3">
                    <p:embed/>
                  </p:oleObj>
                </mc:Choice>
                <mc:Fallback>
                  <p:oleObj name="公式" r:id="rId13" imgW="965200" imgH="393700" progId="Equation.3">
                    <p:embed/>
                    <p:pic>
                      <p:nvPicPr>
                        <p:cNvPr id="0" name="图片 944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56"/>
                          <a:ext cx="144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7"/>
            <p:cNvSpPr txBox="1">
              <a:spLocks noChangeArrowheads="1"/>
            </p:cNvSpPr>
            <p:nvPr/>
          </p:nvSpPr>
          <p:spPr bwMode="auto">
            <a:xfrm>
              <a:off x="240" y="3456"/>
              <a:ext cx="6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渔场鱼量</a:t>
              </a:r>
              <a:endParaRPr lang="zh-CN" altLang="en-US" sz="2800" b="1"/>
            </a:p>
          </p:txBody>
        </p:sp>
      </p:grp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516688" y="4622800"/>
          <a:ext cx="1516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9" name="公式" r:id="rId15" imgW="596900" imgH="393700" progId="Equation.3">
                  <p:embed/>
                </p:oleObj>
              </mc:Choice>
              <mc:Fallback>
                <p:oleObj name="公式" r:id="rId15" imgW="596900" imgH="393700" progId="Equation.3">
                  <p:embed/>
                  <p:pic>
                    <p:nvPicPr>
                      <p:cNvPr id="0" name="图片 94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22800"/>
                        <a:ext cx="1516062" cy="863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600200" y="2138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收入 </a:t>
            </a:r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ph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= </a:t>
            </a:r>
            <a:r>
              <a:rPr lang="en-US" altLang="zh-CN" sz="2800" b="1" i="1"/>
              <a:t>pEx</a:t>
            </a:r>
            <a:endParaRPr lang="en-US" altLang="zh-CN" sz="2800" b="1" i="1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867400" y="21383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支出 </a:t>
            </a:r>
            <a:r>
              <a:rPr lang="en-US" altLang="zh-CN" sz="2800" b="1" i="1"/>
              <a:t>S </a:t>
            </a:r>
            <a:r>
              <a:rPr lang="en-US" altLang="zh-CN" sz="2800" b="1"/>
              <a:t>= </a:t>
            </a:r>
            <a:r>
              <a:rPr lang="en-US" altLang="zh-CN" sz="2800" b="1" i="1"/>
              <a:t>cE</a:t>
            </a:r>
            <a:endParaRPr lang="en-US" altLang="zh-CN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 autoUpdateAnimBg="0"/>
      <p:bldP spid="26634" grpId="0" animBg="1" autoUpdateAnimBg="0"/>
      <p:bldP spid="26635" grpId="0" animBg="1" autoUpdateAnimBg="0"/>
      <p:bldP spid="26636" grpId="0" animBg="1" autoUpdateAnimBg="0"/>
      <p:bldP spid="26638" grpId="0" animBg="1" autoUpdateAnimBg="0"/>
      <p:bldP spid="26643" grpId="0" animBg="1" autoUpdateAnimBg="0"/>
      <p:bldP spid="26655" grpId="0" animBg="1" autoUpdateAnimBg="0"/>
      <p:bldP spid="2665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 bwMode="auto">
          <a:xfrm>
            <a:off x="7380288" y="4967288"/>
            <a:ext cx="609600" cy="1225550"/>
            <a:chOff x="4649" y="2976"/>
            <a:chExt cx="384" cy="772"/>
          </a:xfrm>
        </p:grpSpPr>
        <p:sp>
          <p:nvSpPr>
            <p:cNvPr id="7211" name="Line 9"/>
            <p:cNvSpPr>
              <a:spLocks noChangeShapeType="1"/>
            </p:cNvSpPr>
            <p:nvPr/>
          </p:nvSpPr>
          <p:spPr bwMode="auto">
            <a:xfrm>
              <a:off x="4785" y="2976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Text Box 21"/>
            <p:cNvSpPr txBox="1">
              <a:spLocks noChangeArrowheads="1"/>
            </p:cNvSpPr>
            <p:nvPr/>
          </p:nvSpPr>
          <p:spPr bwMode="auto">
            <a:xfrm>
              <a:off x="4649" y="349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1"/>
          <p:cNvGrpSpPr/>
          <p:nvPr/>
        </p:nvGrpSpPr>
        <p:grpSpPr bwMode="auto">
          <a:xfrm>
            <a:off x="4953000" y="3789363"/>
            <a:ext cx="4191000" cy="2438400"/>
            <a:chOff x="3120" y="2251"/>
            <a:chExt cx="2640" cy="1536"/>
          </a:xfrm>
        </p:grpSpPr>
        <p:sp>
          <p:nvSpPr>
            <p:cNvPr id="7201" name="Line 3"/>
            <p:cNvSpPr>
              <a:spLocks noChangeShapeType="1"/>
            </p:cNvSpPr>
            <p:nvPr/>
          </p:nvSpPr>
          <p:spPr bwMode="auto">
            <a:xfrm>
              <a:off x="3264" y="3537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4"/>
            <p:cNvSpPr>
              <a:spLocks noChangeShapeType="1"/>
            </p:cNvSpPr>
            <p:nvPr/>
          </p:nvSpPr>
          <p:spPr bwMode="auto">
            <a:xfrm flipV="1">
              <a:off x="3264" y="2251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rc 5"/>
            <p:cNvSpPr/>
            <p:nvPr/>
          </p:nvSpPr>
          <p:spPr bwMode="auto">
            <a:xfrm rot="360230" flipH="1">
              <a:off x="3317" y="2614"/>
              <a:ext cx="1056" cy="989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45 h 20896"/>
                <a:gd name="T4" fmla="*/ 0 w 21585"/>
                <a:gd name="T5" fmla="*/ 47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Arc 6"/>
            <p:cNvSpPr/>
            <p:nvPr/>
          </p:nvSpPr>
          <p:spPr bwMode="auto">
            <a:xfrm rot="-360230">
              <a:off x="3930" y="2614"/>
              <a:ext cx="1057" cy="99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47 h 21058"/>
                <a:gd name="T4" fmla="*/ 0 w 21600"/>
                <a:gd name="T5" fmla="*/ 47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0"/>
            <p:cNvSpPr>
              <a:spLocks noChangeShapeType="1"/>
            </p:cNvSpPr>
            <p:nvPr/>
          </p:nvSpPr>
          <p:spPr bwMode="auto">
            <a:xfrm flipV="1">
              <a:off x="3243" y="2750"/>
              <a:ext cx="2086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Text Box 16"/>
            <p:cNvSpPr txBox="1">
              <a:spLocks noChangeArrowheads="1"/>
            </p:cNvSpPr>
            <p:nvPr/>
          </p:nvSpPr>
          <p:spPr bwMode="auto">
            <a:xfrm>
              <a:off x="5136" y="238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  <a:endParaRPr lang="en-US" altLang="zh-CN" sz="2000" b="1"/>
            </a:p>
          </p:txBody>
        </p:sp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940" y="311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  <a:endParaRPr lang="en-US" altLang="zh-CN" sz="2000" b="1"/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3120" y="348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endParaRPr lang="en-US" altLang="zh-CN" sz="2000" b="1" i="1"/>
            </a:p>
          </p:txBody>
        </p:sp>
        <p:sp>
          <p:nvSpPr>
            <p:cNvPr id="7209" name="Text Box 23"/>
            <p:cNvSpPr txBox="1">
              <a:spLocks noChangeArrowheads="1"/>
            </p:cNvSpPr>
            <p:nvPr/>
          </p:nvSpPr>
          <p:spPr bwMode="auto">
            <a:xfrm>
              <a:off x="4944" y="348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endParaRPr lang="en-US" altLang="zh-CN" b="1" i="1"/>
            </a:p>
          </p:txBody>
        </p:sp>
        <p:sp>
          <p:nvSpPr>
            <p:cNvPr id="7210" name="Text Box 24"/>
            <p:cNvSpPr txBox="1">
              <a:spLocks noChangeArrowheads="1"/>
            </p:cNvSpPr>
            <p:nvPr/>
          </p:nvSpPr>
          <p:spPr bwMode="auto">
            <a:xfrm>
              <a:off x="5472" y="353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endParaRPr lang="en-US" altLang="zh-CN" sz="2000" b="1" i="1"/>
            </a:p>
          </p:txBody>
        </p:sp>
      </p:grpSp>
      <p:sp>
        <p:nvSpPr>
          <p:cNvPr id="7179" name="Text Box 26"/>
          <p:cNvSpPr txBox="1">
            <a:spLocks noChangeArrowheads="1"/>
          </p:cNvSpPr>
          <p:nvPr/>
        </p:nvSpPr>
        <p:spPr bwMode="auto">
          <a:xfrm>
            <a:off x="381000" y="706016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524000" y="677639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封闭式捕捞</a:t>
            </a:r>
            <a:r>
              <a:rPr lang="zh-CN" altLang="en-US" sz="2800" b="1" dirty="0"/>
              <a:t>追求利润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最大</a:t>
            </a:r>
            <a:endParaRPr lang="zh-CN" altLang="en-US" sz="2800" b="1" dirty="0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524000" y="1253704"/>
            <a:ext cx="491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开放式捕捞</a:t>
            </a:r>
            <a:r>
              <a:rPr lang="zh-CN" altLang="en-US" sz="2800" b="1" dirty="0"/>
              <a:t>只求利润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&gt; 0</a:t>
            </a:r>
            <a:endParaRPr lang="en-US" altLang="zh-CN" sz="2800" b="1" dirty="0"/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683568" y="1894460"/>
          <a:ext cx="5107632" cy="78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7" name="公式" r:id="rId1" imgW="3035300" imgH="469900" progId="Equation.3">
                  <p:embed/>
                </p:oleObj>
              </mc:Choice>
              <mc:Fallback>
                <p:oleObj name="公式" r:id="rId1" imgW="3035300" imgH="469900" progId="Equation.3">
                  <p:embed/>
                  <p:pic>
                    <p:nvPicPr>
                      <p:cNvPr id="0" name="图片 954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94460"/>
                        <a:ext cx="5107632" cy="786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457200" y="2757488"/>
            <a:ext cx="4691063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)=0</a:t>
            </a:r>
            <a:r>
              <a:rPr lang="zh-CN" altLang="en-US" sz="2800" b="1"/>
              <a:t>时的捕捞强度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=2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R</a:t>
            </a:r>
            <a:endParaRPr lang="en-US" altLang="zh-CN" sz="2800" b="1" i="1" baseline="-25000"/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1056457" y="4144418"/>
          <a:ext cx="2292350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8" name="公式" r:id="rId3" imgW="926465" imgH="393700" progId="Equation.3">
                  <p:embed/>
                </p:oleObj>
              </mc:Choice>
              <mc:Fallback>
                <p:oleObj name="公式" r:id="rId3" imgW="926465" imgH="393700" progId="Equation.3">
                  <p:embed/>
                  <p:pic>
                    <p:nvPicPr>
                      <p:cNvPr id="0" name="图片 954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57" y="4144418"/>
                        <a:ext cx="2292350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3444370" y="4144418"/>
          <a:ext cx="623574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9" name="公式" r:id="rId5" imgW="292100" imgH="419100" progId="Equation.3">
                  <p:embed/>
                </p:oleObj>
              </mc:Choice>
              <mc:Fallback>
                <p:oleObj name="公式" r:id="rId5" imgW="292100" imgH="419100" progId="Equation.3">
                  <p:embed/>
                  <p:pic>
                    <p:nvPicPr>
                      <p:cNvPr id="0" name="图片 954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370" y="4144418"/>
                        <a:ext cx="623574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33400" y="3443288"/>
            <a:ext cx="3886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临界强度下的渔场鱼量</a:t>
            </a:r>
            <a:endParaRPr lang="zh-CN" altLang="en-US" sz="2800" b="1"/>
          </a:p>
        </p:txBody>
      </p:sp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468313" y="5734050"/>
          <a:ext cx="1079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" name="Equation" r:id="rId7" imgW="508000" imgH="228600" progId="Equation.3">
                  <p:embed/>
                </p:oleObj>
              </mc:Choice>
              <mc:Fallback>
                <p:oleObj name="Equation" r:id="rId7" imgW="508000" imgH="228600" progId="Equation.3">
                  <p:embed/>
                  <p:pic>
                    <p:nvPicPr>
                      <p:cNvPr id="0" name="图片 954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34050"/>
                        <a:ext cx="1079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/>
          <p:nvPr/>
        </p:nvGrpSpPr>
        <p:grpSpPr bwMode="auto">
          <a:xfrm>
            <a:off x="5292725" y="4176713"/>
            <a:ext cx="1871663" cy="2016125"/>
            <a:chOff x="3334" y="2478"/>
            <a:chExt cx="1179" cy="1270"/>
          </a:xfrm>
        </p:grpSpPr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 flipV="1">
              <a:off x="3969" y="270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V="1">
              <a:off x="3334" y="2478"/>
              <a:ext cx="117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Text Box 49"/>
            <p:cNvSpPr txBox="1">
              <a:spLocks noChangeArrowheads="1"/>
            </p:cNvSpPr>
            <p:nvPr/>
          </p:nvSpPr>
          <p:spPr bwMode="auto">
            <a:xfrm>
              <a:off x="3814" y="349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-25000"/>
                <a:t>R</a:t>
              </a:r>
              <a:endParaRPr lang="en-US" altLang="zh-CN" sz="2000" b="1" i="1"/>
            </a:p>
          </p:txBody>
        </p:sp>
      </p:grpSp>
      <p:graphicFrame>
        <p:nvGraphicFramePr>
          <p:cNvPr id="27700" name="Object 52"/>
          <p:cNvGraphicFramePr>
            <a:graphicFrameLocks noChangeAspect="1"/>
          </p:cNvGraphicFramePr>
          <p:nvPr/>
        </p:nvGraphicFramePr>
        <p:xfrm>
          <a:off x="6677627" y="736985"/>
          <a:ext cx="2219325" cy="84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1" name="公式" r:id="rId9" imgW="1028700" imgH="419100" progId="Equation.3">
                  <p:embed/>
                </p:oleObj>
              </mc:Choice>
              <mc:Fallback>
                <p:oleObj name="公式" r:id="rId9" imgW="1028700" imgH="419100" progId="Equation.3">
                  <p:embed/>
                  <p:pic>
                    <p:nvPicPr>
                      <p:cNvPr id="0" name="图片 954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627" y="736985"/>
                        <a:ext cx="2219325" cy="84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4"/>
          <p:cNvGrpSpPr/>
          <p:nvPr/>
        </p:nvGrpSpPr>
        <p:grpSpPr bwMode="auto">
          <a:xfrm>
            <a:off x="6400800" y="4392613"/>
            <a:ext cx="547688" cy="1836737"/>
            <a:chOff x="4032" y="2614"/>
            <a:chExt cx="345" cy="1157"/>
          </a:xfrm>
        </p:grpSpPr>
        <p:sp>
          <p:nvSpPr>
            <p:cNvPr id="7196" name="Text Box 22"/>
            <p:cNvSpPr txBox="1">
              <a:spLocks noChangeArrowheads="1"/>
            </p:cNvSpPr>
            <p:nvPr/>
          </p:nvSpPr>
          <p:spPr bwMode="auto">
            <a:xfrm>
              <a:off x="4032" y="3521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7197" name="Line 63"/>
            <p:cNvSpPr>
              <a:spLocks noChangeShapeType="1"/>
            </p:cNvSpPr>
            <p:nvPr/>
          </p:nvSpPr>
          <p:spPr bwMode="auto">
            <a:xfrm>
              <a:off x="415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5791200" y="1706563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令</a:t>
            </a:r>
            <a:r>
              <a:rPr lang="en-US" altLang="zh-CN" b="1" dirty="0"/>
              <a:t>=0</a:t>
            </a:r>
            <a:endParaRPr lang="en-US" altLang="zh-CN" b="1" dirty="0"/>
          </a:p>
        </p:txBody>
      </p:sp>
      <p:grpSp>
        <p:nvGrpSpPr>
          <p:cNvPr id="6" name="Group 70"/>
          <p:cNvGrpSpPr/>
          <p:nvPr/>
        </p:nvGrpSpPr>
        <p:grpSpPr bwMode="auto">
          <a:xfrm>
            <a:off x="6477000" y="1797050"/>
            <a:ext cx="2286000" cy="884238"/>
            <a:chOff x="4080" y="979"/>
            <a:chExt cx="1440" cy="557"/>
          </a:xfrm>
        </p:grpSpPr>
        <p:graphicFrame>
          <p:nvGraphicFramePr>
            <p:cNvPr id="7176" name="Object 2"/>
            <p:cNvGraphicFramePr>
              <a:graphicFrameLocks noChangeAspect="1"/>
            </p:cNvGraphicFramePr>
            <p:nvPr/>
          </p:nvGraphicFramePr>
          <p:xfrm>
            <a:off x="4272" y="979"/>
            <a:ext cx="124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2" name="Equation" r:id="rId11" imgW="951865" imgH="419100" progId="Equation.3">
                    <p:embed/>
                  </p:oleObj>
                </mc:Choice>
                <mc:Fallback>
                  <p:oleObj name="Equation" r:id="rId11" imgW="951865" imgH="419100" progId="Equation.3">
                    <p:embed/>
                    <p:pic>
                      <p:nvPicPr>
                        <p:cNvPr id="0" name="图片 954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79"/>
                          <a:ext cx="1248" cy="55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AutoShape 69"/>
            <p:cNvSpPr>
              <a:spLocks noChangeArrowheads="1"/>
            </p:cNvSpPr>
            <p:nvPr/>
          </p:nvSpPr>
          <p:spPr bwMode="auto">
            <a:xfrm>
              <a:off x="4080" y="110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64"/>
          <p:cNvGrpSpPr/>
          <p:nvPr/>
        </p:nvGrpSpPr>
        <p:grpSpPr bwMode="auto">
          <a:xfrm>
            <a:off x="1619250" y="5757863"/>
            <a:ext cx="1512888" cy="519112"/>
            <a:chOff x="1020" y="3627"/>
            <a:chExt cx="953" cy="327"/>
          </a:xfrm>
        </p:grpSpPr>
        <p:graphicFrame>
          <p:nvGraphicFramePr>
            <p:cNvPr id="7175" name="Object 71"/>
            <p:cNvGraphicFramePr>
              <a:graphicFrameLocks noChangeAspect="1"/>
            </p:cNvGraphicFramePr>
            <p:nvPr/>
          </p:nvGraphicFramePr>
          <p:xfrm>
            <a:off x="1111" y="3627"/>
            <a:ext cx="8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3" name="Equation" r:id="rId13" imgW="635000" imgH="241300" progId="Equation.3">
                    <p:embed/>
                  </p:oleObj>
                </mc:Choice>
                <mc:Fallback>
                  <p:oleObj name="Equation" r:id="rId13" imgW="635000" imgH="241300" progId="Equation.3">
                    <p:embed/>
                    <p:pic>
                      <p:nvPicPr>
                        <p:cNvPr id="0" name="图片 954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627"/>
                          <a:ext cx="8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AutoShape 72"/>
            <p:cNvSpPr>
              <a:spLocks noChangeArrowheads="1"/>
            </p:cNvSpPr>
            <p:nvPr/>
          </p:nvSpPr>
          <p:spPr bwMode="auto">
            <a:xfrm>
              <a:off x="1020" y="3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2" name="Text Box 1062"/>
          <p:cNvSpPr txBox="1">
            <a:spLocks noChangeArrowheads="1"/>
          </p:cNvSpPr>
          <p:nvPr/>
        </p:nvSpPr>
        <p:spPr bwMode="auto">
          <a:xfrm>
            <a:off x="539750" y="5084763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由成本</a:t>
            </a:r>
            <a:r>
              <a:rPr lang="en-US" altLang="zh-CN" sz="2800" b="1"/>
              <a:t>—</a:t>
            </a:r>
            <a:r>
              <a:rPr lang="zh-CN" altLang="en-US" sz="2800" b="1"/>
              <a:t>价格比决定</a:t>
            </a:r>
            <a:endParaRPr lang="zh-CN" altLang="en-US" sz="2800" b="1"/>
          </a:p>
        </p:txBody>
      </p:sp>
      <p:grpSp>
        <p:nvGrpSpPr>
          <p:cNvPr id="8" name="Group 1065"/>
          <p:cNvGrpSpPr/>
          <p:nvPr/>
        </p:nvGrpSpPr>
        <p:grpSpPr bwMode="auto">
          <a:xfrm>
            <a:off x="3132138" y="5734050"/>
            <a:ext cx="1871662" cy="557213"/>
            <a:chOff x="1973" y="3612"/>
            <a:chExt cx="1179" cy="351"/>
          </a:xfrm>
        </p:grpSpPr>
        <p:sp>
          <p:nvSpPr>
            <p:cNvPr id="7192" name="Text Box 46"/>
            <p:cNvSpPr txBox="1">
              <a:spLocks noChangeArrowheads="1"/>
            </p:cNvSpPr>
            <p:nvPr/>
          </p:nvSpPr>
          <p:spPr bwMode="auto">
            <a:xfrm>
              <a:off x="2064" y="3612"/>
              <a:ext cx="1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捕捞过度</a:t>
              </a:r>
              <a:endParaRPr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193" name="AutoShape 1063"/>
            <p:cNvSpPr>
              <a:spLocks noChangeArrowheads="1"/>
            </p:cNvSpPr>
            <p:nvPr/>
          </p:nvSpPr>
          <p:spPr bwMode="auto">
            <a:xfrm>
              <a:off x="1973" y="3657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7" name="Rectangle 1067"/>
          <p:cNvSpPr>
            <a:spLocks noChangeArrowheads="1"/>
          </p:cNvSpPr>
          <p:nvPr/>
        </p:nvSpPr>
        <p:spPr bwMode="auto">
          <a:xfrm>
            <a:off x="5292725" y="27813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临界强度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10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 autoUpdateAnimBg="0"/>
      <p:bldP spid="27677" grpId="0" autoUpdateAnimBg="0"/>
      <p:bldP spid="27681" grpId="0" animBg="1" autoUpdateAnimBg="0"/>
      <p:bldP spid="27688" grpId="0" animBg="1" autoUpdateAnimBg="0"/>
      <p:bldP spid="27714" grpId="0" autoUpdateAnimBg="0"/>
      <p:bldP spid="77862" grpId="0"/>
      <p:bldP spid="778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4"/>
          <p:cNvSpPr txBox="1">
            <a:spLocks noChangeArrowheads="1"/>
          </p:cNvSpPr>
          <p:nvPr/>
        </p:nvSpPr>
        <p:spPr bwMode="auto">
          <a:xfrm>
            <a:off x="250825" y="6492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5060950" y="2133600"/>
            <a:ext cx="4191000" cy="2246313"/>
            <a:chOff x="3120" y="2478"/>
            <a:chExt cx="2640" cy="1415"/>
          </a:xfrm>
        </p:grpSpPr>
        <p:sp>
          <p:nvSpPr>
            <p:cNvPr id="8241" name="Line 6"/>
            <p:cNvSpPr>
              <a:spLocks noChangeShapeType="1"/>
            </p:cNvSpPr>
            <p:nvPr/>
          </p:nvSpPr>
          <p:spPr bwMode="auto">
            <a:xfrm>
              <a:off x="3264" y="364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7"/>
            <p:cNvSpPr>
              <a:spLocks noChangeShapeType="1"/>
            </p:cNvSpPr>
            <p:nvPr/>
          </p:nvSpPr>
          <p:spPr bwMode="auto">
            <a:xfrm flipV="1">
              <a:off x="3264" y="2478"/>
              <a:ext cx="0" cy="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Arc 8"/>
            <p:cNvSpPr/>
            <p:nvPr/>
          </p:nvSpPr>
          <p:spPr bwMode="auto">
            <a:xfrm rot="360230" flipH="1">
              <a:off x="3317" y="2852"/>
              <a:ext cx="1056" cy="896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37 h 20896"/>
                <a:gd name="T4" fmla="*/ 0 w 21585"/>
                <a:gd name="T5" fmla="*/ 38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Arc 9"/>
            <p:cNvSpPr/>
            <p:nvPr/>
          </p:nvSpPr>
          <p:spPr bwMode="auto">
            <a:xfrm rot="-360230">
              <a:off x="3920" y="2845"/>
              <a:ext cx="1057" cy="85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35 h 21058"/>
                <a:gd name="T4" fmla="*/ 0 w 21600"/>
                <a:gd name="T5" fmla="*/ 35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Text Box 12"/>
            <p:cNvSpPr txBox="1">
              <a:spLocks noChangeArrowheads="1"/>
            </p:cNvSpPr>
            <p:nvPr/>
          </p:nvSpPr>
          <p:spPr bwMode="auto">
            <a:xfrm>
              <a:off x="4940" y="326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  <a:endParaRPr lang="en-US" altLang="zh-CN" sz="2000" b="1"/>
            </a:p>
          </p:txBody>
        </p:sp>
        <p:sp>
          <p:nvSpPr>
            <p:cNvPr id="8246" name="Text Box 13"/>
            <p:cNvSpPr txBox="1">
              <a:spLocks noChangeArrowheads="1"/>
            </p:cNvSpPr>
            <p:nvPr/>
          </p:nvSpPr>
          <p:spPr bwMode="auto">
            <a:xfrm>
              <a:off x="3120" y="359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endParaRPr lang="en-US" altLang="zh-CN" sz="2000" b="1" i="1"/>
            </a:p>
          </p:txBody>
        </p:sp>
        <p:sp>
          <p:nvSpPr>
            <p:cNvPr id="8247" name="Text Box 14"/>
            <p:cNvSpPr txBox="1">
              <a:spLocks noChangeArrowheads="1"/>
            </p:cNvSpPr>
            <p:nvPr/>
          </p:nvSpPr>
          <p:spPr bwMode="auto">
            <a:xfrm>
              <a:off x="4944" y="359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endParaRPr lang="en-US" altLang="zh-CN" b="1" i="1"/>
            </a:p>
          </p:txBody>
        </p:sp>
        <p:sp>
          <p:nvSpPr>
            <p:cNvPr id="8248" name="Text Box 15"/>
            <p:cNvSpPr txBox="1">
              <a:spLocks noChangeArrowheads="1"/>
            </p:cNvSpPr>
            <p:nvPr/>
          </p:nvSpPr>
          <p:spPr bwMode="auto">
            <a:xfrm>
              <a:off x="5472" y="364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endParaRPr lang="en-US" altLang="zh-CN" sz="2000" b="1" i="1"/>
            </a:p>
          </p:txBody>
        </p:sp>
      </p:grpSp>
      <p:grpSp>
        <p:nvGrpSpPr>
          <p:cNvPr id="3" name="Group 36"/>
          <p:cNvGrpSpPr/>
          <p:nvPr/>
        </p:nvGrpSpPr>
        <p:grpSpPr bwMode="auto">
          <a:xfrm>
            <a:off x="5256213" y="2465388"/>
            <a:ext cx="3095625" cy="1900237"/>
            <a:chOff x="3243" y="2704"/>
            <a:chExt cx="2065" cy="1197"/>
          </a:xfrm>
        </p:grpSpPr>
        <p:sp>
          <p:nvSpPr>
            <p:cNvPr id="8237" name="Text Box 11"/>
            <p:cNvSpPr txBox="1">
              <a:spLocks noChangeArrowheads="1"/>
            </p:cNvSpPr>
            <p:nvPr/>
          </p:nvSpPr>
          <p:spPr bwMode="auto">
            <a:xfrm>
              <a:off x="4876" y="270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8238" name="Line 10"/>
            <p:cNvSpPr>
              <a:spLocks noChangeShapeType="1"/>
            </p:cNvSpPr>
            <p:nvPr/>
          </p:nvSpPr>
          <p:spPr bwMode="auto">
            <a:xfrm flipV="1">
              <a:off x="3243" y="2931"/>
              <a:ext cx="1905" cy="7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20"/>
            <p:cNvSpPr>
              <a:spLocks noChangeShapeType="1"/>
            </p:cNvSpPr>
            <p:nvPr/>
          </p:nvSpPr>
          <p:spPr bwMode="auto">
            <a:xfrm>
              <a:off x="4785" y="3129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Text Box 21"/>
            <p:cNvSpPr txBox="1">
              <a:spLocks noChangeArrowheads="1"/>
            </p:cNvSpPr>
            <p:nvPr/>
          </p:nvSpPr>
          <p:spPr bwMode="auto">
            <a:xfrm>
              <a:off x="4649" y="365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5327650" y="1989138"/>
            <a:ext cx="1439863" cy="2381250"/>
            <a:chOff x="3243" y="2296"/>
            <a:chExt cx="862" cy="1606"/>
          </a:xfrm>
        </p:grpSpPr>
        <p:sp>
          <p:nvSpPr>
            <p:cNvPr id="8233" name="Line 27"/>
            <p:cNvSpPr>
              <a:spLocks noChangeShapeType="1"/>
            </p:cNvSpPr>
            <p:nvPr/>
          </p:nvSpPr>
          <p:spPr bwMode="auto">
            <a:xfrm flipV="1">
              <a:off x="3243" y="2387"/>
              <a:ext cx="862" cy="12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28"/>
            <p:cNvSpPr>
              <a:spLocks noChangeShapeType="1"/>
            </p:cNvSpPr>
            <p:nvPr/>
          </p:nvSpPr>
          <p:spPr bwMode="auto">
            <a:xfrm>
              <a:off x="3742" y="293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Text Box 29"/>
            <p:cNvSpPr txBox="1">
              <a:spLocks noChangeArrowheads="1"/>
            </p:cNvSpPr>
            <p:nvPr/>
          </p:nvSpPr>
          <p:spPr bwMode="auto">
            <a:xfrm>
              <a:off x="3585" y="3635"/>
              <a:ext cx="38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8236" name="Text Box 30"/>
            <p:cNvSpPr txBox="1">
              <a:spLocks noChangeArrowheads="1"/>
            </p:cNvSpPr>
            <p:nvPr/>
          </p:nvSpPr>
          <p:spPr bwMode="auto">
            <a:xfrm>
              <a:off x="3673" y="2296"/>
              <a:ext cx="43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5327650" y="1916113"/>
            <a:ext cx="877888" cy="2017712"/>
            <a:chOff x="3288" y="2341"/>
            <a:chExt cx="553" cy="1271"/>
          </a:xfrm>
        </p:grpSpPr>
        <p:sp>
          <p:nvSpPr>
            <p:cNvPr id="8231" name="Line 25"/>
            <p:cNvSpPr>
              <a:spLocks noChangeShapeType="1"/>
            </p:cNvSpPr>
            <p:nvPr/>
          </p:nvSpPr>
          <p:spPr bwMode="auto">
            <a:xfrm flipV="1">
              <a:off x="3288" y="2568"/>
              <a:ext cx="182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Text Box 31"/>
            <p:cNvSpPr txBox="1">
              <a:spLocks noChangeArrowheads="1"/>
            </p:cNvSpPr>
            <p:nvPr/>
          </p:nvSpPr>
          <p:spPr bwMode="auto">
            <a:xfrm>
              <a:off x="3334" y="2341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  <a:endParaRPr lang="en-US" altLang="zh-CN" sz="2000" b="1" i="1"/>
            </a:p>
          </p:txBody>
        </p:sp>
      </p:grpSp>
      <p:grpSp>
        <p:nvGrpSpPr>
          <p:cNvPr id="6" name="Group 43"/>
          <p:cNvGrpSpPr/>
          <p:nvPr/>
        </p:nvGrpSpPr>
        <p:grpSpPr bwMode="auto">
          <a:xfrm>
            <a:off x="5327650" y="1916113"/>
            <a:ext cx="2808288" cy="2414587"/>
            <a:chOff x="3288" y="2341"/>
            <a:chExt cx="1769" cy="1521"/>
          </a:xfrm>
        </p:grpSpPr>
        <p:sp>
          <p:nvSpPr>
            <p:cNvPr id="8227" name="Text Box 17"/>
            <p:cNvSpPr txBox="1">
              <a:spLocks noChangeArrowheads="1"/>
            </p:cNvSpPr>
            <p:nvPr/>
          </p:nvSpPr>
          <p:spPr bwMode="auto">
            <a:xfrm>
              <a:off x="4032" y="3612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8228" name="Line 18"/>
            <p:cNvSpPr>
              <a:spLocks noChangeShapeType="1"/>
            </p:cNvSpPr>
            <p:nvPr/>
          </p:nvSpPr>
          <p:spPr bwMode="auto">
            <a:xfrm>
              <a:off x="4150" y="2872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26"/>
            <p:cNvSpPr>
              <a:spLocks noChangeShapeType="1"/>
            </p:cNvSpPr>
            <p:nvPr/>
          </p:nvSpPr>
          <p:spPr bwMode="auto">
            <a:xfrm flipV="1">
              <a:off x="3288" y="2568"/>
              <a:ext cx="1225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Text Box 32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  <a:r>
                <a:rPr lang="en-US" altLang="zh-CN" sz="2000" b="1"/>
                <a:t>/2</a:t>
              </a:r>
              <a:endParaRPr lang="en-US" altLang="zh-CN" sz="2000" b="1"/>
            </a:p>
          </p:txBody>
        </p:sp>
      </p:grpSp>
      <p:graphicFrame>
        <p:nvGraphicFramePr>
          <p:cNvPr id="122927" name="Object 47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0425" y="689571"/>
          <a:ext cx="2586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8" name="公式" r:id="rId1" imgW="1269365" imgH="203200" progId="Equation.3">
                  <p:embed/>
                </p:oleObj>
              </mc:Choice>
              <mc:Fallback>
                <p:oleObj name="公式" r:id="rId1" imgW="1269365" imgH="203200" progId="Equation.3">
                  <p:embed/>
                  <p:pic>
                    <p:nvPicPr>
                      <p:cNvPr id="0" name="图片 96527"/>
                      <p:cNvPicPr preferRelativeResize="0"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89571"/>
                        <a:ext cx="2586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9" name="Object 5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1989138"/>
          <a:ext cx="2303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9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图片 965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23034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7"/>
          <p:cNvGrpSpPr/>
          <p:nvPr/>
        </p:nvGrpSpPr>
        <p:grpSpPr bwMode="auto">
          <a:xfrm>
            <a:off x="1403350" y="476250"/>
            <a:ext cx="3290888" cy="771525"/>
            <a:chOff x="884" y="300"/>
            <a:chExt cx="2073" cy="486"/>
          </a:xfrm>
        </p:grpSpPr>
        <p:graphicFrame>
          <p:nvGraphicFramePr>
            <p:cNvPr id="8202" name="Object 24"/>
            <p:cNvGraphicFramePr>
              <a:graphicFrameLocks noChangeAspect="1"/>
            </p:cNvGraphicFramePr>
            <p:nvPr/>
          </p:nvGraphicFramePr>
          <p:xfrm>
            <a:off x="1429" y="300"/>
            <a:ext cx="152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0" name="公式" r:id="rId5" imgW="1231265" imgH="393700" progId="Equation.3">
                    <p:embed/>
                  </p:oleObj>
                </mc:Choice>
                <mc:Fallback>
                  <p:oleObj name="公式" r:id="rId5" imgW="1231265" imgH="393700" progId="Equation.3">
                    <p:embed/>
                    <p:pic>
                      <p:nvPicPr>
                        <p:cNvPr id="0" name="图片 965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0"/>
                          <a:ext cx="152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Rectangle 50"/>
            <p:cNvSpPr>
              <a:spLocks noChangeArrowheads="1"/>
            </p:cNvSpPr>
            <p:nvPr/>
          </p:nvSpPr>
          <p:spPr bwMode="auto">
            <a:xfrm>
              <a:off x="884" y="34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收入</a:t>
              </a:r>
              <a:endParaRPr lang="zh-CN" altLang="en-US" sz="2800" b="1"/>
            </a:p>
          </p:txBody>
        </p:sp>
      </p:grpSp>
      <p:grpSp>
        <p:nvGrpSpPr>
          <p:cNvPr id="8" name="Group 88"/>
          <p:cNvGrpSpPr/>
          <p:nvPr/>
        </p:nvGrpSpPr>
        <p:grpSpPr bwMode="auto">
          <a:xfrm>
            <a:off x="1403350" y="1196975"/>
            <a:ext cx="2305050" cy="519113"/>
            <a:chOff x="884" y="754"/>
            <a:chExt cx="1452" cy="327"/>
          </a:xfrm>
        </p:grpSpPr>
        <p:graphicFrame>
          <p:nvGraphicFramePr>
            <p:cNvPr id="8201" name="Object 46"/>
            <p:cNvGraphicFramePr>
              <a:graphicFrameLocks noChangeAspect="1"/>
            </p:cNvGraphicFramePr>
            <p:nvPr/>
          </p:nvGraphicFramePr>
          <p:xfrm>
            <a:off x="1429" y="799"/>
            <a:ext cx="9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1" name="公式" r:id="rId7" imgW="673100" imgH="203200" progId="Equation.3">
                    <p:embed/>
                  </p:oleObj>
                </mc:Choice>
                <mc:Fallback>
                  <p:oleObj name="公式" r:id="rId7" imgW="673100" imgH="203200" progId="Equation.3">
                    <p:embed/>
                    <p:pic>
                      <p:nvPicPr>
                        <p:cNvPr id="0" name="图片 965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799"/>
                          <a:ext cx="9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Rectangle 52"/>
            <p:cNvSpPr>
              <a:spLocks noChangeArrowheads="1"/>
            </p:cNvSpPr>
            <p:nvPr/>
          </p:nvSpPr>
          <p:spPr bwMode="auto">
            <a:xfrm>
              <a:off x="884" y="75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支出</a:t>
              </a:r>
              <a:endParaRPr lang="zh-CN" altLang="en-US" sz="2800" b="1"/>
            </a:p>
          </p:txBody>
        </p:sp>
      </p:grpSp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5003800" y="605433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利润</a:t>
            </a:r>
            <a:endParaRPr lang="zh-CN" altLang="en-US" sz="2800" b="1" dirty="0"/>
          </a:p>
        </p:txBody>
      </p:sp>
      <p:grpSp>
        <p:nvGrpSpPr>
          <p:cNvPr id="9" name="Group 90"/>
          <p:cNvGrpSpPr/>
          <p:nvPr/>
        </p:nvGrpSpPr>
        <p:grpSpPr bwMode="auto">
          <a:xfrm>
            <a:off x="6011863" y="1181696"/>
            <a:ext cx="2728912" cy="519112"/>
            <a:chOff x="3787" y="663"/>
            <a:chExt cx="1719" cy="327"/>
          </a:xfrm>
        </p:grpSpPr>
        <p:sp>
          <p:nvSpPr>
            <p:cNvPr id="8222" name="Rectangle 56"/>
            <p:cNvSpPr>
              <a:spLocks noChangeArrowheads="1"/>
            </p:cNvSpPr>
            <p:nvPr/>
          </p:nvSpPr>
          <p:spPr bwMode="auto">
            <a:xfrm>
              <a:off x="4286" y="663"/>
              <a:ext cx="12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临界强度</a:t>
              </a:r>
              <a:r>
                <a:rPr lang="en-US" altLang="zh-CN" sz="2800" b="1" i="1"/>
                <a:t>E</a:t>
              </a:r>
              <a:r>
                <a:rPr lang="en-US" altLang="zh-CN" sz="2800" b="1" i="1" baseline="-25000"/>
                <a:t>s</a:t>
              </a:r>
              <a:endParaRPr lang="en-US" altLang="zh-CN" sz="2800" b="1" i="1" baseline="-25000"/>
            </a:p>
          </p:txBody>
        </p:sp>
        <p:sp>
          <p:nvSpPr>
            <p:cNvPr id="8223" name="Text Box 57"/>
            <p:cNvSpPr txBox="1">
              <a:spLocks noChangeArrowheads="1"/>
            </p:cNvSpPr>
            <p:nvPr/>
          </p:nvSpPr>
          <p:spPr bwMode="auto">
            <a:xfrm>
              <a:off x="3787" y="66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=0</a:t>
              </a:r>
              <a:endParaRPr lang="en-US" altLang="zh-CN" sz="2800" b="1" dirty="0"/>
            </a:p>
          </p:txBody>
        </p:sp>
        <p:sp>
          <p:nvSpPr>
            <p:cNvPr id="8224" name="AutoShape 58"/>
            <p:cNvSpPr>
              <a:spLocks noChangeArrowheads="1"/>
            </p:cNvSpPr>
            <p:nvPr/>
          </p:nvSpPr>
          <p:spPr bwMode="auto">
            <a:xfrm>
              <a:off x="4195" y="663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45" name="Object 65"/>
          <p:cNvGraphicFramePr>
            <a:graphicFrameLocks noChangeAspect="1"/>
          </p:cNvGraphicFramePr>
          <p:nvPr/>
        </p:nvGraphicFramePr>
        <p:xfrm>
          <a:off x="2627313" y="1989138"/>
          <a:ext cx="2227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2" name="公式" r:id="rId9" imgW="1206500" imgH="203200" progId="Equation.3">
                  <p:embed/>
                </p:oleObj>
              </mc:Choice>
              <mc:Fallback>
                <p:oleObj name="公式" r:id="rId9" imgW="1206500" imgH="203200" progId="Equation.3">
                  <p:embed/>
                  <p:pic>
                    <p:nvPicPr>
                      <p:cNvPr id="0" name="图片 96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22272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5" name="Rectangle 75"/>
          <p:cNvSpPr>
            <a:spLocks noChangeArrowheads="1"/>
          </p:cNvSpPr>
          <p:nvPr/>
        </p:nvSpPr>
        <p:spPr bwMode="auto">
          <a:xfrm>
            <a:off x="2195513" y="2636838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经济学捕捞过度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grpSp>
        <p:nvGrpSpPr>
          <p:cNvPr id="10" name="Group 92"/>
          <p:cNvGrpSpPr/>
          <p:nvPr/>
        </p:nvGrpSpPr>
        <p:grpSpPr bwMode="auto">
          <a:xfrm>
            <a:off x="395288" y="2636838"/>
            <a:ext cx="1944687" cy="490537"/>
            <a:chOff x="975" y="2840"/>
            <a:chExt cx="1225" cy="309"/>
          </a:xfrm>
        </p:grpSpPr>
        <p:graphicFrame>
          <p:nvGraphicFramePr>
            <p:cNvPr id="8200" name="Object 72"/>
            <p:cNvGraphicFramePr>
              <a:graphicFrameLocks noChangeAspect="1"/>
            </p:cNvGraphicFramePr>
            <p:nvPr/>
          </p:nvGraphicFramePr>
          <p:xfrm>
            <a:off x="1111" y="2840"/>
            <a:ext cx="108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3" name="公式" r:id="rId11" imgW="850265" imgH="241300" progId="Equation.3">
                    <p:embed/>
                  </p:oleObj>
                </mc:Choice>
                <mc:Fallback>
                  <p:oleObj name="公式" r:id="rId11" imgW="850265" imgH="241300" progId="Equation.3">
                    <p:embed/>
                    <p:pic>
                      <p:nvPicPr>
                        <p:cNvPr id="0" name="图片 965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840"/>
                          <a:ext cx="108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AutoShape 73"/>
            <p:cNvSpPr>
              <a:spLocks noChangeArrowheads="1"/>
            </p:cNvSpPr>
            <p:nvPr/>
          </p:nvSpPr>
          <p:spPr bwMode="auto">
            <a:xfrm>
              <a:off x="975" y="2840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59" name="Object 79"/>
          <p:cNvGraphicFramePr>
            <a:graphicFrameLocks noChangeAspect="1"/>
          </p:cNvGraphicFramePr>
          <p:nvPr/>
        </p:nvGraphicFramePr>
        <p:xfrm>
          <a:off x="395288" y="3357563"/>
          <a:ext cx="1468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4" name="公式" r:id="rId13" imgW="647700" imgH="203200" progId="Equation.3">
                  <p:embed/>
                </p:oleObj>
              </mc:Choice>
              <mc:Fallback>
                <p:oleObj name="公式" r:id="rId13" imgW="647700" imgH="203200" progId="Equation.3">
                  <p:embed/>
                  <p:pic>
                    <p:nvPicPr>
                      <p:cNvPr id="0" name="图片 96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1468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3" name="Object 83"/>
          <p:cNvGraphicFramePr>
            <a:graphicFrameLocks noChangeAspect="1"/>
          </p:cNvGraphicFramePr>
          <p:nvPr/>
        </p:nvGraphicFramePr>
        <p:xfrm>
          <a:off x="2051050" y="3357563"/>
          <a:ext cx="14303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5" name="公式" r:id="rId15" imgW="774065" imgH="203200" progId="Equation.3">
                  <p:embed/>
                </p:oleObj>
              </mc:Choice>
              <mc:Fallback>
                <p:oleObj name="公式" r:id="rId15" imgW="774065" imgH="203200" progId="Equation.3">
                  <p:embed/>
                  <p:pic>
                    <p:nvPicPr>
                      <p:cNvPr id="0" name="图片 96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14303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3"/>
          <p:cNvGrpSpPr/>
          <p:nvPr/>
        </p:nvGrpSpPr>
        <p:grpSpPr bwMode="auto">
          <a:xfrm>
            <a:off x="395288" y="3933825"/>
            <a:ext cx="1958975" cy="525463"/>
            <a:chOff x="249" y="2478"/>
            <a:chExt cx="1234" cy="331"/>
          </a:xfrm>
        </p:grpSpPr>
        <p:graphicFrame>
          <p:nvGraphicFramePr>
            <p:cNvPr id="8199" name="Object 84"/>
            <p:cNvGraphicFramePr>
              <a:graphicFrameLocks noChangeAspect="1"/>
            </p:cNvGraphicFramePr>
            <p:nvPr/>
          </p:nvGraphicFramePr>
          <p:xfrm>
            <a:off x="340" y="2490"/>
            <a:ext cx="11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6" name="公式" r:id="rId17" imgW="862965" imgH="241300" progId="Equation.3">
                    <p:embed/>
                  </p:oleObj>
                </mc:Choice>
                <mc:Fallback>
                  <p:oleObj name="公式" r:id="rId17" imgW="862965" imgH="241300" progId="Equation.3">
                    <p:embed/>
                    <p:pic>
                      <p:nvPicPr>
                        <p:cNvPr id="0" name="图片 965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90"/>
                          <a:ext cx="11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AutoShape 85"/>
            <p:cNvSpPr>
              <a:spLocks noChangeArrowheads="1"/>
            </p:cNvSpPr>
            <p:nvPr/>
          </p:nvSpPr>
          <p:spPr bwMode="auto">
            <a:xfrm>
              <a:off x="249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6" name="Rectangle 86"/>
          <p:cNvSpPr>
            <a:spLocks noChangeArrowheads="1"/>
          </p:cNvSpPr>
          <p:nvPr/>
        </p:nvSpPr>
        <p:spPr bwMode="auto">
          <a:xfrm>
            <a:off x="2195513" y="3933825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生态学捕捞过度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122974" name="Text Box 94"/>
          <p:cNvSpPr txBox="1">
            <a:spLocks noChangeArrowheads="1"/>
          </p:cNvSpPr>
          <p:nvPr/>
        </p:nvSpPr>
        <p:spPr bwMode="auto">
          <a:xfrm>
            <a:off x="360867" y="4767263"/>
            <a:ext cx="116521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小结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75" name="Text Box 95"/>
          <p:cNvSpPr txBox="1">
            <a:spLocks noChangeArrowheads="1"/>
          </p:cNvSpPr>
          <p:nvPr/>
        </p:nvSpPr>
        <p:spPr bwMode="auto">
          <a:xfrm>
            <a:off x="1691680" y="4652963"/>
            <a:ext cx="71030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在自然增长和捕捞情况的合理假设下建模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22976" name="Text Box 96"/>
          <p:cNvSpPr txBox="1">
            <a:spLocks noChangeArrowheads="1"/>
          </p:cNvSpPr>
          <p:nvPr/>
        </p:nvSpPr>
        <p:spPr bwMode="auto">
          <a:xfrm>
            <a:off x="1691680" y="5300663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用平衡点稳定性分析确定渔场鱼量稳定条件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讨论</a:t>
            </a:r>
            <a:r>
              <a:rPr lang="zh-CN" altLang="en-US" sz="2800" b="1" dirty="0"/>
              <a:t>产量、效益和捕捞过度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个模型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1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12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5" grpId="0"/>
      <p:bldP spid="122966" grpId="0"/>
      <p:bldP spid="122974" grpId="0" animBg="1"/>
      <p:bldP spid="122975" grpId="0" animBg="1" autoUpdateAnimBg="0"/>
      <p:bldP spid="12297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00063" y="-27384"/>
            <a:ext cx="719609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  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微分方程模型</a:t>
            </a:r>
            <a:endParaRPr lang="zh-CN" altLang="en-US" sz="40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22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5.2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药物中毒急救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1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5.3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捕鱼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业的持续收获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5.7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食饵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与捕食者模型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2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5.10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传染病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模型和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SARS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传播 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315200" y="609600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Clip" r:id="rId1" imgW="952500" imgH="542925" progId="MS_ClipArt_Gallery.2">
                  <p:embed/>
                </p:oleObj>
              </mc:Choice>
              <mc:Fallback>
                <p:oleObj name="Clip" r:id="rId1" imgW="952500" imgH="542925" progId="MS_ClipArt_Gallery.2">
                  <p:embed/>
                  <p:pic>
                    <p:nvPicPr>
                      <p:cNvPr id="0" name="图片 97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09600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910188" y="1988840"/>
            <a:ext cx="73437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种群甲靠丰富的天然资源生存，种群乙靠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捕食甲为生，形成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食饵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捕食者系统</a:t>
            </a:r>
            <a:r>
              <a:rPr lang="zh-CN" altLang="en-US" sz="2800" b="1" dirty="0">
                <a:latin typeface="宋体" panose="02010600030101010101" pitchFamily="2" charset="-122"/>
              </a:rPr>
              <a:t>，如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食用鱼和鲨鱼，美洲兔和山猫，害虫和益虫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00113" y="4030663"/>
            <a:ext cx="75596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模型的历史背景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一次世界大战期间地中海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渔业的捕捞量下降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食用鱼和鲨鱼同时捕捞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但是其中</a:t>
            </a:r>
            <a:r>
              <a:rPr lang="zh-CN" altLang="en-US" sz="2800" b="1" dirty="0">
                <a:latin typeface="宋体" panose="02010600030101010101" pitchFamily="2" charset="-122"/>
              </a:rPr>
              <a:t>鲨鱼的比例却增加，为什么？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51720" y="764704"/>
            <a:ext cx="496855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5.7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食饵与捕食者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模型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  <p:bldP spid="8909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95288" y="114300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食饵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甲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数量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 </a:t>
            </a:r>
            <a:r>
              <a:rPr lang="zh-CN" altLang="zh-CN" sz="2800" b="1" dirty="0">
                <a:solidFill>
                  <a:srgbClr val="FF0000"/>
                </a:solidFill>
              </a:rPr>
              <a:t>捕食者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乙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数量</a:t>
            </a:r>
            <a:r>
              <a:rPr lang="zh-CN" altLang="zh-CN" sz="2800" b="1" i="1" dirty="0"/>
              <a:t>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81000" y="17891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甲独立生存的增长率 </a:t>
            </a:r>
            <a:r>
              <a:rPr lang="en-US" altLang="zh-CN" sz="2800" b="1" i="1" dirty="0"/>
              <a:t>r</a:t>
            </a:r>
            <a:endParaRPr lang="en-US" altLang="zh-CN" sz="2800" b="1" dirty="0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4876800" y="1789113"/>
          <a:ext cx="12890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0" name="公式" r:id="rId1" imgW="292100" imgH="139700" progId="Equation.3">
                  <p:embed/>
                </p:oleObj>
              </mc:Choice>
              <mc:Fallback>
                <p:oleObj name="公式" r:id="rId1" imgW="292100" imgH="139700" progId="Equation.3">
                  <p:embed/>
                  <p:pic>
                    <p:nvPicPr>
                      <p:cNvPr id="0" name="图片 984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89113"/>
                        <a:ext cx="12890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381000" y="2398713"/>
            <a:ext cx="3759200" cy="11176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乙使甲的增长率减小，减小量与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y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4191000" y="2627313"/>
          <a:ext cx="2590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1" name="Equation" r:id="rId3" imgW="965200" imgH="203200" progId="Equation.3">
                  <p:embed/>
                </p:oleObj>
              </mc:Choice>
              <mc:Fallback>
                <p:oleObj name="Equation" r:id="rId3" imgW="965200" imgH="203200" progId="Equation.3">
                  <p:embed/>
                  <p:pic>
                    <p:nvPicPr>
                      <p:cNvPr id="0" name="图片 984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27313"/>
                        <a:ext cx="2590800" cy="54451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81000" y="35925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乙独立生存的死亡率 </a:t>
            </a:r>
            <a:r>
              <a:rPr lang="en-US" altLang="zh-CN" sz="2800" b="1" i="1" dirty="0"/>
              <a:t>d</a:t>
            </a:r>
            <a:endParaRPr lang="en-US" altLang="zh-CN" sz="2800" b="1" dirty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4800600" y="36068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2" name="公式" r:id="rId5" imgW="368300" imgH="152400" progId="Equation.3">
                  <p:embed/>
                </p:oleObj>
              </mc:Choice>
              <mc:Fallback>
                <p:oleObj name="公式" r:id="rId5" imgW="368300" imgH="152400" progId="Equation.3">
                  <p:embed/>
                  <p:pic>
                    <p:nvPicPr>
                      <p:cNvPr id="0" name="图片 98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068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50825" y="4216400"/>
            <a:ext cx="3816350" cy="11176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甲使乙的死亡率减小，减小量与 </a:t>
            </a:r>
            <a:r>
              <a:rPr lang="en-US" altLang="zh-CN" sz="2800" b="1" i="1" dirty="0"/>
              <a:t>x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038600" y="4489450"/>
          <a:ext cx="2552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3" name="Equation" r:id="rId7" imgW="1091565" imgH="203200" progId="Equation.3">
                  <p:embed/>
                </p:oleObj>
              </mc:Choice>
              <mc:Fallback>
                <p:oleObj name="Equation" r:id="rId7" imgW="1091565" imgH="203200" progId="Equation.3">
                  <p:embed/>
                  <p:pic>
                    <p:nvPicPr>
                      <p:cNvPr id="0" name="图片 984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89450"/>
                        <a:ext cx="2552700" cy="55086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438400" y="5943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方程</a:t>
            </a:r>
            <a:r>
              <a:rPr lang="en-US" altLang="zh-CN" sz="2800" b="1"/>
              <a:t>(1),(2) </a:t>
            </a:r>
            <a:r>
              <a:rPr lang="zh-CN" altLang="en-US" sz="2800" b="1"/>
              <a:t>无解析解</a:t>
            </a:r>
            <a:endParaRPr lang="zh-CN" altLang="en-US" sz="2800" b="1"/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1579562" y="473298"/>
            <a:ext cx="544071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食饵</a:t>
            </a:r>
            <a:r>
              <a:rPr lang="zh-CN" altLang="en-US" sz="3200" b="1" dirty="0">
                <a:ea typeface="楷体_GB2312" pitchFamily="49" charset="-122"/>
              </a:rPr>
              <a:t>与</a:t>
            </a:r>
            <a:r>
              <a:rPr lang="zh-CN" altLang="en-US" sz="3200" b="1" dirty="0" smtClean="0">
                <a:ea typeface="楷体_GB2312" pitchFamily="49" charset="-122"/>
              </a:rPr>
              <a:t>捕食者</a:t>
            </a:r>
            <a:r>
              <a:rPr lang="zh-CN" altLang="en-US" sz="3200" b="1" dirty="0">
                <a:ea typeface="楷体_GB2312" pitchFamily="49" charset="-122"/>
              </a:rPr>
              <a:t>模型</a:t>
            </a:r>
            <a:r>
              <a:rPr lang="en-US" altLang="zh-CN" sz="3200" b="1" dirty="0">
                <a:ea typeface="楷体_GB2312" pitchFamily="49" charset="-122"/>
              </a:rPr>
              <a:t>(</a:t>
            </a:r>
            <a:r>
              <a:rPr lang="en-US" altLang="zh-CN" sz="3200" b="1" dirty="0" err="1">
                <a:ea typeface="楷体_GB2312" pitchFamily="49" charset="-122"/>
              </a:rPr>
              <a:t>Volterra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33400" y="5424488"/>
            <a:ext cx="3886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r>
              <a:rPr lang="en-US" altLang="zh-CN" sz="2800" b="1" dirty="0"/>
              <a:t> ~</a:t>
            </a:r>
            <a:r>
              <a:rPr lang="zh-CN" altLang="en-US" sz="2800" b="1" dirty="0">
                <a:latin typeface="宋体" panose="02010600030101010101" pitchFamily="2" charset="-122"/>
              </a:rPr>
              <a:t>捕食者掠取食饵能力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724400" y="5424488"/>
            <a:ext cx="3962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b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食饵供养捕食者能力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6781800" y="2601913"/>
          <a:ext cx="2286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4" name="Equation" r:id="rId9" imgW="939165" imgH="203200" progId="Equation.3">
                  <p:embed/>
                </p:oleObj>
              </mc:Choice>
              <mc:Fallback>
                <p:oleObj name="Equation" r:id="rId9" imgW="939165" imgH="203200" progId="Equation.3">
                  <p:embed/>
                  <p:pic>
                    <p:nvPicPr>
                      <p:cNvPr id="0" name="图片 98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01913"/>
                        <a:ext cx="2286000" cy="57943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6553200" y="4506913"/>
          <a:ext cx="25225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5" name="Equation" r:id="rId11" imgW="1078865" imgH="203200" progId="Equation.3">
                  <p:embed/>
                </p:oleObj>
              </mc:Choice>
              <mc:Fallback>
                <p:oleObj name="Equation" r:id="rId11" imgW="1078865" imgH="203200" progId="Equation.3">
                  <p:embed/>
                  <p:pic>
                    <p:nvPicPr>
                      <p:cNvPr id="0" name="图片 98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06913"/>
                        <a:ext cx="2522538" cy="55086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7" grpId="0"/>
      <p:bldP spid="79879" grpId="0" animBg="1" autoUpdateAnimBg="0"/>
      <p:bldP spid="79881" grpId="0"/>
      <p:bldP spid="79883" grpId="0" animBg="1" autoUpdateAnimBg="0"/>
      <p:bldP spid="79888" grpId="0" autoUpdateAnimBg="0"/>
      <p:bldP spid="79893" grpId="0" animBg="1" autoUpdateAnimBg="0"/>
      <p:bldP spid="7989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2"/>
          <p:cNvSpPr txBox="1">
            <a:spLocks noChangeArrowheads="1"/>
          </p:cNvSpPr>
          <p:nvPr/>
        </p:nvSpPr>
        <p:spPr bwMode="auto">
          <a:xfrm>
            <a:off x="1524000" y="563563"/>
            <a:ext cx="63246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Volterra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模型的平衡点及其稳定性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04800" y="1219200"/>
          <a:ext cx="403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公式" r:id="rId1" imgW="1091565" imgH="152400" progId="Equation.3">
                  <p:embed/>
                </p:oleObj>
              </mc:Choice>
              <mc:Fallback>
                <p:oleObj name="公式" r:id="rId1" imgW="1091565" imgH="152400" progId="Equation.3">
                  <p:embed/>
                  <p:pic>
                    <p:nvPicPr>
                      <p:cNvPr id="0" name="图片 99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403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8600" y="1905000"/>
          <a:ext cx="457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公式" r:id="rId3" imgW="1244600" imgH="152400" progId="Equation.3">
                  <p:embed/>
                </p:oleObj>
              </mc:Choice>
              <mc:Fallback>
                <p:oleObj name="公式" r:id="rId3" imgW="1244600" imgH="152400" progId="Equation.3">
                  <p:embed/>
                  <p:pic>
                    <p:nvPicPr>
                      <p:cNvPr id="0" name="图片 99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457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28600" y="2528888"/>
            <a:ext cx="12954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平衡点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600200" y="2667000"/>
          <a:ext cx="2170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5" imgW="862965" imgH="203200" progId="Equation.3">
                  <p:embed/>
                </p:oleObj>
              </mc:Choice>
              <mc:Fallback>
                <p:oleObj name="Equation" r:id="rId5" imgW="862965" imgH="203200" progId="Equation.3">
                  <p:embed/>
                  <p:pic>
                    <p:nvPicPr>
                      <p:cNvPr id="0" name="图片 99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170113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172200" y="1295400"/>
            <a:ext cx="2057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稳定性分析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5334000" y="1957388"/>
          <a:ext cx="35052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9" name="Equation" r:id="rId7" imgW="1358900" imgH="457200" progId="Equation.3">
                  <p:embed/>
                </p:oleObj>
              </mc:Choice>
              <mc:Fallback>
                <p:oleObj name="Equation" r:id="rId7" imgW="1358900" imgH="457200" progId="Equation.3">
                  <p:embed/>
                  <p:pic>
                    <p:nvPicPr>
                      <p:cNvPr id="0" name="图片 99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57388"/>
                        <a:ext cx="35052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600200" y="4648200"/>
          <a:ext cx="28956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0" name="Equation" r:id="rId9" imgW="990600" imgH="457200" progId="Equation.3">
                  <p:embed/>
                </p:oleObj>
              </mc:Choice>
              <mc:Fallback>
                <p:oleObj name="Equation" r:id="rId9" imgW="990600" imgH="457200" progId="Equation.3">
                  <p:embed/>
                  <p:pic>
                    <p:nvPicPr>
                      <p:cNvPr id="0" name="图片 99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8956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752600" y="5943600"/>
            <a:ext cx="5943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zh-CN" altLang="en-US" sz="2800" b="1">
                <a:ea typeface="楷体_GB2312" pitchFamily="49" charset="-122"/>
              </a:rPr>
              <a:t>点稳定性不能用近似线性方程分析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029200" y="3429000"/>
            <a:ext cx="2133600" cy="10525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 p </a:t>
            </a:r>
            <a:r>
              <a:rPr lang="en-US" altLang="zh-CN" sz="2800" b="1" dirty="0"/>
              <a:t>=0,  </a:t>
            </a:r>
            <a:r>
              <a:rPr lang="en-US" altLang="zh-CN" sz="2800" b="1" i="1" dirty="0"/>
              <a:t>q </a:t>
            </a:r>
            <a:r>
              <a:rPr lang="en-US" altLang="zh-CN" sz="2800" b="1" dirty="0"/>
              <a:t>&gt; 0</a:t>
            </a:r>
            <a:endParaRPr lang="en-US" altLang="zh-CN" sz="2800" b="1" dirty="0"/>
          </a:p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临界状态</a:t>
            </a:r>
            <a:endParaRPr lang="zh-CN" altLang="en-US" sz="2800" b="1" dirty="0"/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1828800" cy="10525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    q </a:t>
            </a:r>
            <a:r>
              <a:rPr lang="en-US" altLang="zh-CN" sz="2800" b="1" dirty="0"/>
              <a:t>&lt; 0</a:t>
            </a:r>
            <a:endParaRPr lang="en-US" altLang="zh-CN" sz="2800" b="1" dirty="0"/>
          </a:p>
          <a:p>
            <a:pPr eaLnBrk="1" hangingPunct="1">
              <a:spcBef>
                <a:spcPct val="25000"/>
              </a:spcBef>
            </a:pPr>
            <a:r>
              <a:rPr lang="en-US" altLang="zh-CN" sz="2800" b="1" i="1" dirty="0"/>
              <a:t>P</a:t>
            </a:r>
            <a:r>
              <a:rPr lang="en-US" altLang="zh-CN" sz="2800" b="1" dirty="0">
                <a:cs typeface="Times New Roman" panose="02020603050405020304" pitchFamily="18" charset="0"/>
              </a:rPr>
              <a:t>´ </a:t>
            </a:r>
            <a:r>
              <a:rPr lang="zh-CN" altLang="en-US" sz="2800" b="1" dirty="0"/>
              <a:t>不稳定 </a:t>
            </a:r>
            <a:endParaRPr lang="zh-CN" altLang="en-US" sz="2800" b="1" dirty="0"/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600200" y="3352800"/>
          <a:ext cx="29718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Equation" r:id="rId11" imgW="1206500" imgH="457200" progId="Equation.3">
                  <p:embed/>
                </p:oleObj>
              </mc:Choice>
              <mc:Fallback>
                <p:oleObj name="Equation" r:id="rId11" imgW="1206500" imgH="457200" progId="Equation.3">
                  <p:embed/>
                  <p:pic>
                    <p:nvPicPr>
                      <p:cNvPr id="0" name="图片 99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9718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3810000" y="26670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2" name="Equation" r:id="rId13" imgW="469900" imgH="203200" progId="Equation.3">
                  <p:embed/>
                </p:oleObj>
              </mc:Choice>
              <mc:Fallback>
                <p:oleObj name="Equation" r:id="rId13" imgW="469900" imgH="203200" progId="Equation.3">
                  <p:embed/>
                  <p:pic>
                    <p:nvPicPr>
                      <p:cNvPr id="0" name="图片 99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  <p:bldP spid="90120" grpId="0" animBg="1" autoUpdateAnimBg="0"/>
      <p:bldP spid="90125" grpId="0" animBg="1" autoUpdateAnimBg="0"/>
      <p:bldP spid="90128" grpId="0" animBg="1" autoUpdateAnimBg="0"/>
      <p:bldP spid="9012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8"/>
          <p:cNvGrpSpPr/>
          <p:nvPr/>
        </p:nvGrpSpPr>
        <p:grpSpPr bwMode="auto">
          <a:xfrm>
            <a:off x="228600" y="1066800"/>
            <a:ext cx="3810000" cy="5257800"/>
            <a:chOff x="-3" y="-3"/>
            <a:chExt cx="1434" cy="4614"/>
          </a:xfrm>
        </p:grpSpPr>
        <p:grpSp>
          <p:nvGrpSpPr>
            <p:cNvPr id="62472" name="Group 426"/>
            <p:cNvGrpSpPr/>
            <p:nvPr/>
          </p:nvGrpSpPr>
          <p:grpSpPr bwMode="auto">
            <a:xfrm>
              <a:off x="0" y="0"/>
              <a:ext cx="1428" cy="4608"/>
              <a:chOff x="0" y="0"/>
              <a:chExt cx="1428" cy="4608"/>
            </a:xfrm>
          </p:grpSpPr>
          <p:grpSp>
            <p:nvGrpSpPr>
              <p:cNvPr id="62474" name="Group 355"/>
              <p:cNvGrpSpPr/>
              <p:nvPr/>
            </p:nvGrpSpPr>
            <p:grpSpPr bwMode="auto">
              <a:xfrm>
                <a:off x="0" y="0"/>
                <a:ext cx="472" cy="384"/>
                <a:chOff x="0" y="0"/>
                <a:chExt cx="472" cy="384"/>
              </a:xfrm>
            </p:grpSpPr>
            <p:sp>
              <p:nvSpPr>
                <p:cNvPr id="62580" name="Rectangle 3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t</a:t>
                  </a:r>
                  <a:endParaRPr lang="en-US" altLang="zh-CN" sz="2000" b="1" i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81" name="Rectangle 3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5" name="Group 357"/>
              <p:cNvGrpSpPr/>
              <p:nvPr/>
            </p:nvGrpSpPr>
            <p:grpSpPr bwMode="auto">
              <a:xfrm>
                <a:off x="472" y="0"/>
                <a:ext cx="484" cy="384"/>
                <a:chOff x="472" y="0"/>
                <a:chExt cx="484" cy="384"/>
              </a:xfrm>
            </p:grpSpPr>
            <p:sp>
              <p:nvSpPr>
                <p:cNvPr id="62578" name="Rectangle 319"/>
                <p:cNvSpPr>
                  <a:spLocks noChangeArrowheads="1"/>
                </p:cNvSpPr>
                <p:nvPr/>
              </p:nvSpPr>
              <p:spPr bwMode="auto">
                <a:xfrm>
                  <a:off x="515" y="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x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t</a:t>
                  </a:r>
                  <a:r>
                    <a:rPr lang="en-US" altLang="zh-CN" sz="2000" b="1"/>
                    <a:t>)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9" name="Rectangle 356"/>
                <p:cNvSpPr>
                  <a:spLocks noChangeArrowheads="1"/>
                </p:cNvSpPr>
                <p:nvPr/>
              </p:nvSpPr>
              <p:spPr bwMode="auto">
                <a:xfrm>
                  <a:off x="472" y="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6" name="Group 359"/>
              <p:cNvGrpSpPr/>
              <p:nvPr/>
            </p:nvGrpSpPr>
            <p:grpSpPr bwMode="auto">
              <a:xfrm>
                <a:off x="956" y="0"/>
                <a:ext cx="472" cy="384"/>
                <a:chOff x="956" y="0"/>
                <a:chExt cx="472" cy="384"/>
              </a:xfrm>
            </p:grpSpPr>
            <p:sp>
              <p:nvSpPr>
                <p:cNvPr id="62576" name="Rectangle 320"/>
                <p:cNvSpPr>
                  <a:spLocks noChangeArrowheads="1"/>
                </p:cNvSpPr>
                <p:nvPr/>
              </p:nvSpPr>
              <p:spPr bwMode="auto">
                <a:xfrm>
                  <a:off x="999" y="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i="1"/>
                    <a:t>y</a:t>
                  </a:r>
                  <a:r>
                    <a:rPr lang="en-US" altLang="zh-CN" sz="2000" b="1"/>
                    <a:t>(</a:t>
                  </a:r>
                  <a:r>
                    <a:rPr lang="en-US" altLang="zh-CN" sz="2000" b="1" i="1"/>
                    <a:t>t</a:t>
                  </a:r>
                  <a:r>
                    <a:rPr lang="en-US" altLang="zh-CN" sz="2000" b="1"/>
                    <a:t>)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7" name="Rectangle 358"/>
                <p:cNvSpPr>
                  <a:spLocks noChangeArrowheads="1"/>
                </p:cNvSpPr>
                <p:nvPr/>
              </p:nvSpPr>
              <p:spPr bwMode="auto">
                <a:xfrm>
                  <a:off x="956" y="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7" name="Group 361"/>
              <p:cNvGrpSpPr/>
              <p:nvPr/>
            </p:nvGrpSpPr>
            <p:grpSpPr bwMode="auto">
              <a:xfrm>
                <a:off x="0" y="384"/>
                <a:ext cx="472" cy="384"/>
                <a:chOff x="0" y="384"/>
                <a:chExt cx="472" cy="384"/>
              </a:xfrm>
            </p:grpSpPr>
            <p:sp>
              <p:nvSpPr>
                <p:cNvPr id="62574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5" name="Rectangle 36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8" name="Group 363"/>
              <p:cNvGrpSpPr/>
              <p:nvPr/>
            </p:nvGrpSpPr>
            <p:grpSpPr bwMode="auto">
              <a:xfrm>
                <a:off x="472" y="384"/>
                <a:ext cx="484" cy="384"/>
                <a:chOff x="472" y="384"/>
                <a:chExt cx="484" cy="384"/>
              </a:xfrm>
            </p:grpSpPr>
            <p:sp>
              <p:nvSpPr>
                <p:cNvPr id="62572" name="Rectangle 322"/>
                <p:cNvSpPr>
                  <a:spLocks noChangeArrowheads="1"/>
                </p:cNvSpPr>
                <p:nvPr/>
              </p:nvSpPr>
              <p:spPr bwMode="auto">
                <a:xfrm>
                  <a:off x="515" y="38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20.0000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3" name="Rectangle 362"/>
                <p:cNvSpPr>
                  <a:spLocks noChangeArrowheads="1"/>
                </p:cNvSpPr>
                <p:nvPr/>
              </p:nvSpPr>
              <p:spPr bwMode="auto">
                <a:xfrm>
                  <a:off x="472" y="38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79" name="Group 365"/>
              <p:cNvGrpSpPr/>
              <p:nvPr/>
            </p:nvGrpSpPr>
            <p:grpSpPr bwMode="auto">
              <a:xfrm>
                <a:off x="956" y="384"/>
                <a:ext cx="472" cy="384"/>
                <a:chOff x="956" y="384"/>
                <a:chExt cx="472" cy="384"/>
              </a:xfrm>
            </p:grpSpPr>
            <p:sp>
              <p:nvSpPr>
                <p:cNvPr id="62570" name="Rectangle 323"/>
                <p:cNvSpPr>
                  <a:spLocks noChangeArrowheads="1"/>
                </p:cNvSpPr>
                <p:nvPr/>
              </p:nvSpPr>
              <p:spPr bwMode="auto">
                <a:xfrm>
                  <a:off x="999" y="38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4.0000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956" y="38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0" name="Group 367"/>
              <p:cNvGrpSpPr/>
              <p:nvPr/>
            </p:nvGrpSpPr>
            <p:grpSpPr bwMode="auto">
              <a:xfrm>
                <a:off x="0" y="768"/>
                <a:ext cx="472" cy="384"/>
                <a:chOff x="0" y="768"/>
                <a:chExt cx="472" cy="384"/>
              </a:xfrm>
            </p:grpSpPr>
            <p:sp>
              <p:nvSpPr>
                <p:cNvPr id="62568" name="Rectangle 324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0.1000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9" name="Rectangle 366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1" name="Group 369"/>
              <p:cNvGrpSpPr/>
              <p:nvPr/>
            </p:nvGrpSpPr>
            <p:grpSpPr bwMode="auto">
              <a:xfrm>
                <a:off x="472" y="768"/>
                <a:ext cx="484" cy="384"/>
                <a:chOff x="472" y="768"/>
                <a:chExt cx="484" cy="384"/>
              </a:xfrm>
            </p:grpSpPr>
            <p:sp>
              <p:nvSpPr>
                <p:cNvPr id="62566" name="Rectangle 325"/>
                <p:cNvSpPr>
                  <a:spLocks noChangeArrowheads="1"/>
                </p:cNvSpPr>
                <p:nvPr/>
              </p:nvSpPr>
              <p:spPr bwMode="auto">
                <a:xfrm>
                  <a:off x="515" y="768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21.2406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7" name="Rectangle 368"/>
                <p:cNvSpPr>
                  <a:spLocks noChangeArrowheads="1"/>
                </p:cNvSpPr>
                <p:nvPr/>
              </p:nvSpPr>
              <p:spPr bwMode="auto">
                <a:xfrm>
                  <a:off x="472" y="768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2" name="Group 371"/>
              <p:cNvGrpSpPr/>
              <p:nvPr/>
            </p:nvGrpSpPr>
            <p:grpSpPr bwMode="auto">
              <a:xfrm>
                <a:off x="956" y="768"/>
                <a:ext cx="472" cy="384"/>
                <a:chOff x="956" y="768"/>
                <a:chExt cx="472" cy="384"/>
              </a:xfrm>
            </p:grpSpPr>
            <p:sp>
              <p:nvSpPr>
                <p:cNvPr id="62564" name="Rectangle 326"/>
                <p:cNvSpPr>
                  <a:spLocks noChangeArrowheads="1"/>
                </p:cNvSpPr>
                <p:nvPr/>
              </p:nvSpPr>
              <p:spPr bwMode="auto">
                <a:xfrm>
                  <a:off x="999" y="76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3.9651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5" name="Rectangle 370"/>
                <p:cNvSpPr>
                  <a:spLocks noChangeArrowheads="1"/>
                </p:cNvSpPr>
                <p:nvPr/>
              </p:nvSpPr>
              <p:spPr bwMode="auto">
                <a:xfrm>
                  <a:off x="956" y="76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3" name="Group 373"/>
              <p:cNvGrpSpPr/>
              <p:nvPr/>
            </p:nvGrpSpPr>
            <p:grpSpPr bwMode="auto">
              <a:xfrm>
                <a:off x="0" y="1152"/>
                <a:ext cx="472" cy="384"/>
                <a:chOff x="0" y="1152"/>
                <a:chExt cx="472" cy="384"/>
              </a:xfrm>
            </p:grpSpPr>
            <p:sp>
              <p:nvSpPr>
                <p:cNvPr id="62562" name="Rectangle 32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0.2000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3" name="Rectangle 37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4" name="Group 375"/>
              <p:cNvGrpSpPr/>
              <p:nvPr/>
            </p:nvGrpSpPr>
            <p:grpSpPr bwMode="auto">
              <a:xfrm>
                <a:off x="472" y="1152"/>
                <a:ext cx="484" cy="384"/>
                <a:chOff x="472" y="1152"/>
                <a:chExt cx="484" cy="384"/>
              </a:xfrm>
            </p:grpSpPr>
            <p:sp>
              <p:nvSpPr>
                <p:cNvPr id="62560" name="Rectangle 328"/>
                <p:cNvSpPr>
                  <a:spLocks noChangeArrowheads="1"/>
                </p:cNvSpPr>
                <p:nvPr/>
              </p:nvSpPr>
              <p:spPr bwMode="auto">
                <a:xfrm>
                  <a:off x="515" y="1152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22.5649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61" name="Rectangle 374"/>
                <p:cNvSpPr>
                  <a:spLocks noChangeArrowheads="1"/>
                </p:cNvSpPr>
                <p:nvPr/>
              </p:nvSpPr>
              <p:spPr bwMode="auto">
                <a:xfrm>
                  <a:off x="472" y="1152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5" name="Group 377"/>
              <p:cNvGrpSpPr/>
              <p:nvPr/>
            </p:nvGrpSpPr>
            <p:grpSpPr bwMode="auto">
              <a:xfrm>
                <a:off x="956" y="1152"/>
                <a:ext cx="472" cy="384"/>
                <a:chOff x="956" y="1152"/>
                <a:chExt cx="472" cy="384"/>
              </a:xfrm>
            </p:grpSpPr>
            <p:sp>
              <p:nvSpPr>
                <p:cNvPr id="62558" name="Rectangle 329"/>
                <p:cNvSpPr>
                  <a:spLocks noChangeArrowheads="1"/>
                </p:cNvSpPr>
                <p:nvPr/>
              </p:nvSpPr>
              <p:spPr bwMode="auto">
                <a:xfrm>
                  <a:off x="999" y="115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3.9405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9" name="Rectangle 376"/>
                <p:cNvSpPr>
                  <a:spLocks noChangeArrowheads="1"/>
                </p:cNvSpPr>
                <p:nvPr/>
              </p:nvSpPr>
              <p:spPr bwMode="auto">
                <a:xfrm>
                  <a:off x="956" y="115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6" name="Group 379"/>
              <p:cNvGrpSpPr/>
              <p:nvPr/>
            </p:nvGrpSpPr>
            <p:grpSpPr bwMode="auto">
              <a:xfrm>
                <a:off x="0" y="1536"/>
                <a:ext cx="472" cy="384"/>
                <a:chOff x="0" y="1536"/>
                <a:chExt cx="472" cy="384"/>
              </a:xfrm>
            </p:grpSpPr>
            <p:sp>
              <p:nvSpPr>
                <p:cNvPr id="62556" name="Rectangle 330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0.3000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7" name="Rectangle 378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7" name="Group 381"/>
              <p:cNvGrpSpPr/>
              <p:nvPr/>
            </p:nvGrpSpPr>
            <p:grpSpPr bwMode="auto">
              <a:xfrm>
                <a:off x="472" y="1536"/>
                <a:ext cx="484" cy="384"/>
                <a:chOff x="472" y="1536"/>
                <a:chExt cx="484" cy="384"/>
              </a:xfrm>
            </p:grpSpPr>
            <p:sp>
              <p:nvSpPr>
                <p:cNvPr id="62554" name="Rectangle 331"/>
                <p:cNvSpPr>
                  <a:spLocks noChangeArrowheads="1"/>
                </p:cNvSpPr>
                <p:nvPr/>
              </p:nvSpPr>
              <p:spPr bwMode="auto">
                <a:xfrm>
                  <a:off x="515" y="1536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23.9763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5" name="Rectangle 380"/>
                <p:cNvSpPr>
                  <a:spLocks noChangeArrowheads="1"/>
                </p:cNvSpPr>
                <p:nvPr/>
              </p:nvSpPr>
              <p:spPr bwMode="auto">
                <a:xfrm>
                  <a:off x="472" y="1536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8" name="Group 383"/>
              <p:cNvGrpSpPr/>
              <p:nvPr/>
            </p:nvGrpSpPr>
            <p:grpSpPr bwMode="auto">
              <a:xfrm>
                <a:off x="956" y="1536"/>
                <a:ext cx="472" cy="384"/>
                <a:chOff x="956" y="1536"/>
                <a:chExt cx="472" cy="384"/>
              </a:xfrm>
            </p:grpSpPr>
            <p:sp>
              <p:nvSpPr>
                <p:cNvPr id="62552" name="Rectangle 332"/>
                <p:cNvSpPr>
                  <a:spLocks noChangeArrowheads="1"/>
                </p:cNvSpPr>
                <p:nvPr/>
              </p:nvSpPr>
              <p:spPr bwMode="auto">
                <a:xfrm>
                  <a:off x="999" y="153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3.9269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956" y="153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9" name="Group 385"/>
              <p:cNvGrpSpPr/>
              <p:nvPr/>
            </p:nvGrpSpPr>
            <p:grpSpPr bwMode="auto">
              <a:xfrm>
                <a:off x="0" y="1920"/>
                <a:ext cx="472" cy="384"/>
                <a:chOff x="0" y="1920"/>
                <a:chExt cx="472" cy="384"/>
              </a:xfrm>
            </p:grpSpPr>
            <p:sp>
              <p:nvSpPr>
                <p:cNvPr id="62550" name="Rectangle 333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51" name="Rectangle 384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0" name="Group 387"/>
              <p:cNvGrpSpPr/>
              <p:nvPr/>
            </p:nvGrpSpPr>
            <p:grpSpPr bwMode="auto">
              <a:xfrm>
                <a:off x="472" y="1920"/>
                <a:ext cx="484" cy="384"/>
                <a:chOff x="472" y="1920"/>
                <a:chExt cx="484" cy="384"/>
              </a:xfrm>
            </p:grpSpPr>
            <p:sp>
              <p:nvSpPr>
                <p:cNvPr id="62548" name="Rectangle 334"/>
                <p:cNvSpPr>
                  <a:spLocks noChangeArrowheads="1"/>
                </p:cNvSpPr>
                <p:nvPr/>
              </p:nvSpPr>
              <p:spPr bwMode="auto">
                <a:xfrm>
                  <a:off x="515" y="192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9" name="Rectangle 386"/>
                <p:cNvSpPr>
                  <a:spLocks noChangeArrowheads="1"/>
                </p:cNvSpPr>
                <p:nvPr/>
              </p:nvSpPr>
              <p:spPr bwMode="auto">
                <a:xfrm>
                  <a:off x="472" y="192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1" name="Group 389"/>
              <p:cNvGrpSpPr/>
              <p:nvPr/>
            </p:nvGrpSpPr>
            <p:grpSpPr bwMode="auto">
              <a:xfrm>
                <a:off x="956" y="1920"/>
                <a:ext cx="472" cy="384"/>
                <a:chOff x="956" y="1920"/>
                <a:chExt cx="472" cy="384"/>
              </a:xfrm>
            </p:grpSpPr>
            <p:sp>
              <p:nvSpPr>
                <p:cNvPr id="62546" name="Rectangle 335"/>
                <p:cNvSpPr>
                  <a:spLocks noChangeArrowheads="1"/>
                </p:cNvSpPr>
                <p:nvPr/>
              </p:nvSpPr>
              <p:spPr bwMode="auto">
                <a:xfrm>
                  <a:off x="999" y="192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7" name="Rectangle 388"/>
                <p:cNvSpPr>
                  <a:spLocks noChangeArrowheads="1"/>
                </p:cNvSpPr>
                <p:nvPr/>
              </p:nvSpPr>
              <p:spPr bwMode="auto">
                <a:xfrm>
                  <a:off x="956" y="192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2" name="Group 391"/>
              <p:cNvGrpSpPr/>
              <p:nvPr/>
            </p:nvGrpSpPr>
            <p:grpSpPr bwMode="auto">
              <a:xfrm>
                <a:off x="0" y="2304"/>
                <a:ext cx="472" cy="384"/>
                <a:chOff x="0" y="2304"/>
                <a:chExt cx="472" cy="384"/>
              </a:xfrm>
            </p:grpSpPr>
            <p:sp>
              <p:nvSpPr>
                <p:cNvPr id="62544" name="Rectangle 336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5.1000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5" name="Rectangle 390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3" name="Group 393"/>
              <p:cNvGrpSpPr/>
              <p:nvPr/>
            </p:nvGrpSpPr>
            <p:grpSpPr bwMode="auto">
              <a:xfrm>
                <a:off x="472" y="2304"/>
                <a:ext cx="484" cy="384"/>
                <a:chOff x="472" y="2304"/>
                <a:chExt cx="484" cy="384"/>
              </a:xfrm>
            </p:grpSpPr>
            <p:sp>
              <p:nvSpPr>
                <p:cNvPr id="62542" name="Rectangle 337"/>
                <p:cNvSpPr>
                  <a:spLocks noChangeArrowheads="1"/>
                </p:cNvSpPr>
                <p:nvPr/>
              </p:nvSpPr>
              <p:spPr bwMode="auto">
                <a:xfrm>
                  <a:off x="515" y="230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 dirty="0"/>
                    <a:t>9.6162</a:t>
                  </a:r>
                  <a:endParaRPr lang="en-US" altLang="zh-CN" sz="2000" b="1" dirty="0"/>
                </a:p>
                <a:p>
                  <a:pPr algn="ctr" eaLnBrk="0" hangingPunct="0"/>
                  <a:endParaRPr lang="en-US" altLang="zh-CN" sz="2000" b="1" dirty="0"/>
                </a:p>
              </p:txBody>
            </p:sp>
            <p:sp>
              <p:nvSpPr>
                <p:cNvPr id="62543" name="Rectangle 392"/>
                <p:cNvSpPr>
                  <a:spLocks noChangeArrowheads="1"/>
                </p:cNvSpPr>
                <p:nvPr/>
              </p:nvSpPr>
              <p:spPr bwMode="auto">
                <a:xfrm>
                  <a:off x="472" y="230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4" name="Group 395"/>
              <p:cNvGrpSpPr/>
              <p:nvPr/>
            </p:nvGrpSpPr>
            <p:grpSpPr bwMode="auto">
              <a:xfrm>
                <a:off x="956" y="2304"/>
                <a:ext cx="472" cy="384"/>
                <a:chOff x="956" y="2304"/>
                <a:chExt cx="472" cy="384"/>
              </a:xfrm>
            </p:grpSpPr>
            <p:sp>
              <p:nvSpPr>
                <p:cNvPr id="62540" name="Rectangle 338"/>
                <p:cNvSpPr>
                  <a:spLocks noChangeArrowheads="1"/>
                </p:cNvSpPr>
                <p:nvPr/>
              </p:nvSpPr>
              <p:spPr bwMode="auto">
                <a:xfrm>
                  <a:off x="999" y="230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16.7235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41" name="Rectangle 394"/>
                <p:cNvSpPr>
                  <a:spLocks noChangeArrowheads="1"/>
                </p:cNvSpPr>
                <p:nvPr/>
              </p:nvSpPr>
              <p:spPr bwMode="auto">
                <a:xfrm>
                  <a:off x="956" y="230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5" name="Group 397"/>
              <p:cNvGrpSpPr/>
              <p:nvPr/>
            </p:nvGrpSpPr>
            <p:grpSpPr bwMode="auto">
              <a:xfrm>
                <a:off x="0" y="2688"/>
                <a:ext cx="472" cy="384"/>
                <a:chOff x="0" y="2688"/>
                <a:chExt cx="472" cy="384"/>
              </a:xfrm>
            </p:grpSpPr>
            <p:sp>
              <p:nvSpPr>
                <p:cNvPr id="62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5.2000    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9" name="Rectangle 396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6" name="Group 399"/>
              <p:cNvGrpSpPr/>
              <p:nvPr/>
            </p:nvGrpSpPr>
            <p:grpSpPr bwMode="auto">
              <a:xfrm>
                <a:off x="472" y="2688"/>
                <a:ext cx="484" cy="384"/>
                <a:chOff x="472" y="2688"/>
                <a:chExt cx="484" cy="384"/>
              </a:xfrm>
            </p:grpSpPr>
            <p:sp>
              <p:nvSpPr>
                <p:cNvPr id="62536" name="Rectangle 340"/>
                <p:cNvSpPr>
                  <a:spLocks noChangeArrowheads="1"/>
                </p:cNvSpPr>
                <p:nvPr/>
              </p:nvSpPr>
              <p:spPr bwMode="auto">
                <a:xfrm>
                  <a:off x="515" y="2688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9.0173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7" name="Rectangle 398"/>
                <p:cNvSpPr>
                  <a:spLocks noChangeArrowheads="1"/>
                </p:cNvSpPr>
                <p:nvPr/>
              </p:nvSpPr>
              <p:spPr bwMode="auto">
                <a:xfrm>
                  <a:off x="472" y="2688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7" name="Group 401"/>
              <p:cNvGrpSpPr/>
              <p:nvPr/>
            </p:nvGrpSpPr>
            <p:grpSpPr bwMode="auto">
              <a:xfrm>
                <a:off x="956" y="2688"/>
                <a:ext cx="472" cy="384"/>
                <a:chOff x="956" y="2688"/>
                <a:chExt cx="472" cy="384"/>
              </a:xfrm>
            </p:grpSpPr>
            <p:sp>
              <p:nvSpPr>
                <p:cNvPr id="62534" name="Rectangle 341"/>
                <p:cNvSpPr>
                  <a:spLocks noChangeArrowheads="1"/>
                </p:cNvSpPr>
                <p:nvPr/>
              </p:nvSpPr>
              <p:spPr bwMode="auto">
                <a:xfrm>
                  <a:off x="999" y="2688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16.2064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5" name="Rectangle 400"/>
                <p:cNvSpPr>
                  <a:spLocks noChangeArrowheads="1"/>
                </p:cNvSpPr>
                <p:nvPr/>
              </p:nvSpPr>
              <p:spPr bwMode="auto">
                <a:xfrm>
                  <a:off x="956" y="2688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8" name="Group 403"/>
              <p:cNvGrpSpPr/>
              <p:nvPr/>
            </p:nvGrpSpPr>
            <p:grpSpPr bwMode="auto">
              <a:xfrm>
                <a:off x="0" y="3072"/>
                <a:ext cx="472" cy="384"/>
                <a:chOff x="0" y="3072"/>
                <a:chExt cx="472" cy="384"/>
              </a:xfrm>
            </p:grpSpPr>
            <p:sp>
              <p:nvSpPr>
                <p:cNvPr id="62532" name="Rectangle 342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3" name="Rectangle 402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9" name="Group 405"/>
              <p:cNvGrpSpPr/>
              <p:nvPr/>
            </p:nvGrpSpPr>
            <p:grpSpPr bwMode="auto">
              <a:xfrm>
                <a:off x="472" y="3072"/>
                <a:ext cx="484" cy="384"/>
                <a:chOff x="472" y="3072"/>
                <a:chExt cx="484" cy="384"/>
              </a:xfrm>
            </p:grpSpPr>
            <p:sp>
              <p:nvSpPr>
                <p:cNvPr id="62530" name="Rectangle 343"/>
                <p:cNvSpPr>
                  <a:spLocks noChangeArrowheads="1"/>
                </p:cNvSpPr>
                <p:nvPr/>
              </p:nvSpPr>
              <p:spPr bwMode="auto">
                <a:xfrm>
                  <a:off x="515" y="3072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3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72" y="3072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0" name="Group 407"/>
              <p:cNvGrpSpPr/>
              <p:nvPr/>
            </p:nvGrpSpPr>
            <p:grpSpPr bwMode="auto">
              <a:xfrm>
                <a:off x="956" y="3072"/>
                <a:ext cx="472" cy="384"/>
                <a:chOff x="956" y="3072"/>
                <a:chExt cx="472" cy="384"/>
              </a:xfrm>
            </p:grpSpPr>
            <p:sp>
              <p:nvSpPr>
                <p:cNvPr id="62528" name="Rectangle 344"/>
                <p:cNvSpPr>
                  <a:spLocks noChangeArrowheads="1"/>
                </p:cNvSpPr>
                <p:nvPr/>
              </p:nvSpPr>
              <p:spPr bwMode="auto">
                <a:xfrm>
                  <a:off x="999" y="3072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…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9" name="Rectangle 406"/>
                <p:cNvSpPr>
                  <a:spLocks noChangeArrowheads="1"/>
                </p:cNvSpPr>
                <p:nvPr/>
              </p:nvSpPr>
              <p:spPr bwMode="auto">
                <a:xfrm>
                  <a:off x="956" y="3072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1" name="Group 409"/>
              <p:cNvGrpSpPr/>
              <p:nvPr/>
            </p:nvGrpSpPr>
            <p:grpSpPr bwMode="auto">
              <a:xfrm>
                <a:off x="0" y="3456"/>
                <a:ext cx="472" cy="384"/>
                <a:chOff x="0" y="3456"/>
                <a:chExt cx="472" cy="384"/>
              </a:xfrm>
            </p:grpSpPr>
            <p:sp>
              <p:nvSpPr>
                <p:cNvPr id="62526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9.5000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7" name="Rectangle 408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2" name="Group 411"/>
              <p:cNvGrpSpPr/>
              <p:nvPr/>
            </p:nvGrpSpPr>
            <p:grpSpPr bwMode="auto">
              <a:xfrm>
                <a:off x="472" y="3456"/>
                <a:ext cx="484" cy="384"/>
                <a:chOff x="472" y="3456"/>
                <a:chExt cx="484" cy="384"/>
              </a:xfrm>
            </p:grpSpPr>
            <p:sp>
              <p:nvSpPr>
                <p:cNvPr id="62524" name="Rectangle 346"/>
                <p:cNvSpPr>
                  <a:spLocks noChangeArrowheads="1"/>
                </p:cNvSpPr>
                <p:nvPr/>
              </p:nvSpPr>
              <p:spPr bwMode="auto">
                <a:xfrm>
                  <a:off x="515" y="3456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18.4750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72" y="3456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3" name="Group 413"/>
              <p:cNvGrpSpPr/>
              <p:nvPr/>
            </p:nvGrpSpPr>
            <p:grpSpPr bwMode="auto">
              <a:xfrm>
                <a:off x="956" y="3456"/>
                <a:ext cx="472" cy="384"/>
                <a:chOff x="956" y="3456"/>
                <a:chExt cx="472" cy="384"/>
              </a:xfrm>
            </p:grpSpPr>
            <p:sp>
              <p:nvSpPr>
                <p:cNvPr id="62522" name="Rectangle 347"/>
                <p:cNvSpPr>
                  <a:spLocks noChangeArrowheads="1"/>
                </p:cNvSpPr>
                <p:nvPr/>
              </p:nvSpPr>
              <p:spPr bwMode="auto">
                <a:xfrm>
                  <a:off x="999" y="3456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4.0447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3" name="Rectangle 412"/>
                <p:cNvSpPr>
                  <a:spLocks noChangeArrowheads="1"/>
                </p:cNvSpPr>
                <p:nvPr/>
              </p:nvSpPr>
              <p:spPr bwMode="auto">
                <a:xfrm>
                  <a:off x="956" y="3456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" name="Group 415"/>
              <p:cNvGrpSpPr/>
              <p:nvPr/>
            </p:nvGrpSpPr>
            <p:grpSpPr bwMode="auto">
              <a:xfrm>
                <a:off x="0" y="3840"/>
                <a:ext cx="472" cy="384"/>
                <a:chOff x="0" y="3840"/>
                <a:chExt cx="472" cy="384"/>
              </a:xfrm>
            </p:grpSpPr>
            <p:sp>
              <p:nvSpPr>
                <p:cNvPr id="62520" name="Rectangle 348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9.6000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21" name="Rectangle 414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5" name="Group 417"/>
              <p:cNvGrpSpPr/>
              <p:nvPr/>
            </p:nvGrpSpPr>
            <p:grpSpPr bwMode="auto">
              <a:xfrm>
                <a:off x="472" y="3840"/>
                <a:ext cx="484" cy="384"/>
                <a:chOff x="472" y="3840"/>
                <a:chExt cx="484" cy="384"/>
              </a:xfrm>
            </p:grpSpPr>
            <p:sp>
              <p:nvSpPr>
                <p:cNvPr id="62518" name="Rectangle 349"/>
                <p:cNvSpPr>
                  <a:spLocks noChangeArrowheads="1"/>
                </p:cNvSpPr>
                <p:nvPr/>
              </p:nvSpPr>
              <p:spPr bwMode="auto">
                <a:xfrm>
                  <a:off x="515" y="3840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19.6136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9" name="Rectangle 416"/>
                <p:cNvSpPr>
                  <a:spLocks noChangeArrowheads="1"/>
                </p:cNvSpPr>
                <p:nvPr/>
              </p:nvSpPr>
              <p:spPr bwMode="auto">
                <a:xfrm>
                  <a:off x="472" y="3840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6" name="Group 419"/>
              <p:cNvGrpSpPr/>
              <p:nvPr/>
            </p:nvGrpSpPr>
            <p:grpSpPr bwMode="auto">
              <a:xfrm>
                <a:off x="956" y="3840"/>
                <a:ext cx="472" cy="384"/>
                <a:chOff x="956" y="3840"/>
                <a:chExt cx="472" cy="384"/>
              </a:xfrm>
            </p:grpSpPr>
            <p:sp>
              <p:nvSpPr>
                <p:cNvPr id="625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999" y="3840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3.9968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7" name="Rectangle 418"/>
                <p:cNvSpPr>
                  <a:spLocks noChangeArrowheads="1"/>
                </p:cNvSpPr>
                <p:nvPr/>
              </p:nvSpPr>
              <p:spPr bwMode="auto">
                <a:xfrm>
                  <a:off x="956" y="3840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7" name="Group 421"/>
              <p:cNvGrpSpPr/>
              <p:nvPr/>
            </p:nvGrpSpPr>
            <p:grpSpPr bwMode="auto">
              <a:xfrm>
                <a:off x="0" y="4224"/>
                <a:ext cx="472" cy="384"/>
                <a:chOff x="0" y="4224"/>
                <a:chExt cx="472" cy="384"/>
              </a:xfrm>
            </p:grpSpPr>
            <p:sp>
              <p:nvSpPr>
                <p:cNvPr id="62514" name="Rectangle 351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9.7000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5" name="Rectangle 420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8" name="Group 423"/>
              <p:cNvGrpSpPr/>
              <p:nvPr/>
            </p:nvGrpSpPr>
            <p:grpSpPr bwMode="auto">
              <a:xfrm>
                <a:off x="472" y="4224"/>
                <a:ext cx="484" cy="384"/>
                <a:chOff x="472" y="4224"/>
                <a:chExt cx="484" cy="384"/>
              </a:xfrm>
            </p:grpSpPr>
            <p:sp>
              <p:nvSpPr>
                <p:cNvPr id="62512" name="Rectangle 352"/>
                <p:cNvSpPr>
                  <a:spLocks noChangeArrowheads="1"/>
                </p:cNvSpPr>
                <p:nvPr/>
              </p:nvSpPr>
              <p:spPr bwMode="auto">
                <a:xfrm>
                  <a:off x="515" y="4224"/>
                  <a:ext cx="39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20.8311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3" name="Rectangle 422"/>
                <p:cNvSpPr>
                  <a:spLocks noChangeArrowheads="1"/>
                </p:cNvSpPr>
                <p:nvPr/>
              </p:nvSpPr>
              <p:spPr bwMode="auto">
                <a:xfrm>
                  <a:off x="472" y="422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Group 425"/>
              <p:cNvGrpSpPr/>
              <p:nvPr/>
            </p:nvGrpSpPr>
            <p:grpSpPr bwMode="auto">
              <a:xfrm>
                <a:off x="956" y="4224"/>
                <a:ext cx="472" cy="384"/>
                <a:chOff x="956" y="4224"/>
                <a:chExt cx="472" cy="384"/>
              </a:xfrm>
            </p:grpSpPr>
            <p:sp>
              <p:nvSpPr>
                <p:cNvPr id="62510" name="Rectangle 353"/>
                <p:cNvSpPr>
                  <a:spLocks noChangeArrowheads="1"/>
                </p:cNvSpPr>
                <p:nvPr/>
              </p:nvSpPr>
              <p:spPr bwMode="auto">
                <a:xfrm>
                  <a:off x="999" y="4224"/>
                  <a:ext cx="3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b="1"/>
                    <a:t>3.9587</a:t>
                  </a:r>
                  <a:endParaRPr lang="en-US" altLang="zh-CN" sz="2000" b="1"/>
                </a:p>
                <a:p>
                  <a:pPr algn="ctr" eaLnBrk="0" hangingPunct="0"/>
                  <a:endParaRPr lang="en-US" altLang="zh-CN" sz="2000" b="1"/>
                </a:p>
              </p:txBody>
            </p:sp>
            <p:sp>
              <p:nvSpPr>
                <p:cNvPr id="62511" name="Rectangle 424"/>
                <p:cNvSpPr>
                  <a:spLocks noChangeArrowheads="1"/>
                </p:cNvSpPr>
                <p:nvPr/>
              </p:nvSpPr>
              <p:spPr bwMode="auto">
                <a:xfrm>
                  <a:off x="956" y="4224"/>
                  <a:ext cx="4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73" name="Rectangle 427"/>
            <p:cNvSpPr>
              <a:spLocks noChangeArrowheads="1"/>
            </p:cNvSpPr>
            <p:nvPr/>
          </p:nvSpPr>
          <p:spPr bwMode="auto">
            <a:xfrm>
              <a:off x="-3" y="-3"/>
              <a:ext cx="1434" cy="46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67" name="Text Box 429"/>
          <p:cNvSpPr txBox="1">
            <a:spLocks noChangeArrowheads="1"/>
          </p:cNvSpPr>
          <p:nvPr/>
        </p:nvSpPr>
        <p:spPr bwMode="auto">
          <a:xfrm>
            <a:off x="2039278" y="476672"/>
            <a:ext cx="5187280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用</a:t>
            </a:r>
            <a:r>
              <a:rPr lang="en-US" altLang="zh-CN" sz="2800" b="1" dirty="0" smtClean="0"/>
              <a:t>MATLAB</a:t>
            </a:r>
            <a:r>
              <a:rPr lang="zh-CN" altLang="en-US" sz="2800" b="1" dirty="0"/>
              <a:t>求</a:t>
            </a:r>
            <a:r>
              <a:rPr lang="zh-CN" altLang="en-US" sz="2800" b="1" dirty="0">
                <a:latin typeface="宋体" panose="02010600030101010101" pitchFamily="2" charset="-122"/>
              </a:rPr>
              <a:t>微分方程数值解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14800" y="1134616"/>
            <a:ext cx="4800600" cy="2438400"/>
            <a:chOff x="4114800" y="1062608"/>
            <a:chExt cx="4800600" cy="2438400"/>
          </a:xfrm>
        </p:grpSpPr>
        <p:pic>
          <p:nvPicPr>
            <p:cNvPr id="107951" name="Picture 43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062608"/>
              <a:ext cx="48006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244408" y="2751311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endParaRPr lang="zh-CN" altLang="en-US" i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14800" y="3710583"/>
            <a:ext cx="4876800" cy="2598737"/>
            <a:chOff x="4114800" y="3541415"/>
            <a:chExt cx="4876800" cy="2598737"/>
          </a:xfrm>
        </p:grpSpPr>
        <p:grpSp>
          <p:nvGrpSpPr>
            <p:cNvPr id="62504" name="Group 434"/>
            <p:cNvGrpSpPr/>
            <p:nvPr/>
          </p:nvGrpSpPr>
          <p:grpSpPr bwMode="auto">
            <a:xfrm>
              <a:off x="4114800" y="3541415"/>
              <a:ext cx="4876800" cy="2598737"/>
              <a:chOff x="2592" y="2155"/>
              <a:chExt cx="3072" cy="1637"/>
            </a:xfrm>
          </p:grpSpPr>
          <p:pic>
            <p:nvPicPr>
              <p:cNvPr id="62470" name="Picture 43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2155"/>
                <a:ext cx="3072" cy="1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1" name="Text Box 433"/>
              <p:cNvSpPr txBox="1">
                <a:spLocks noChangeArrowheads="1"/>
              </p:cNvSpPr>
              <p:nvPr/>
            </p:nvSpPr>
            <p:spPr bwMode="auto">
              <a:xfrm>
                <a:off x="4537" y="2515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 smtClean="0"/>
                  <a:t>相</a:t>
                </a:r>
                <a:r>
                  <a:rPr lang="zh-CN" altLang="en-US" b="1" dirty="0"/>
                  <a:t>轨线</a:t>
                </a:r>
                <a:endParaRPr lang="zh-CN" altLang="en-US" b="1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788024" y="367161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156002" y="543397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7620000" y="625475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4" name="Clip" r:id="rId1" imgW="952500" imgH="542925" progId="MS_ClipArt_Gallery.2">
                  <p:embed/>
                </p:oleObj>
              </mc:Choice>
              <mc:Fallback>
                <p:oleObj name="Clip" r:id="rId1" imgW="952500" imgH="542925" progId="MS_ClipArt_Gallery.2">
                  <p:embed/>
                  <p:pic>
                    <p:nvPicPr>
                      <p:cNvPr id="0" name="图片 100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25475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438400" y="2073275"/>
            <a:ext cx="422116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计算结果（数值，图形）</a:t>
            </a:r>
            <a:endParaRPr lang="zh-CN" altLang="en-US" sz="2800" b="1" dirty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66800" y="3216275"/>
            <a:ext cx="6858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是周期函数，相图(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r>
              <a:rPr lang="zh-CN" altLang="zh-CN" sz="2800" b="1"/>
              <a:t>是封闭曲线</a:t>
            </a:r>
            <a:endParaRPr lang="zh-CN" altLang="en-US" sz="2800" b="1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143000" y="1387475"/>
            <a:ext cx="6705600" cy="609600"/>
            <a:chOff x="720" y="624"/>
            <a:chExt cx="4224" cy="384"/>
          </a:xfrm>
        </p:grpSpPr>
        <p:graphicFrame>
          <p:nvGraphicFramePr>
            <p:cNvPr id="34819" name="Object 7"/>
            <p:cNvGraphicFramePr>
              <a:graphicFrameLocks noChangeAspect="1"/>
            </p:cNvGraphicFramePr>
            <p:nvPr/>
          </p:nvGraphicFramePr>
          <p:xfrm>
            <a:off x="720" y="624"/>
            <a:ext cx="21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5" name="公式" r:id="rId3" imgW="965200" imgH="203200" progId="Equation.3">
                    <p:embed/>
                  </p:oleObj>
                </mc:Choice>
                <mc:Fallback>
                  <p:oleObj name="公式" r:id="rId3" imgW="965200" imgH="203200" progId="Equation.3">
                    <p:embed/>
                    <p:pic>
                      <p:nvPicPr>
                        <p:cNvPr id="0" name="图片 100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24"/>
                          <a:ext cx="21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8"/>
            <p:cNvGraphicFramePr>
              <a:graphicFrameLocks noChangeAspect="1"/>
            </p:cNvGraphicFramePr>
            <p:nvPr/>
          </p:nvGraphicFramePr>
          <p:xfrm>
            <a:off x="2976" y="624"/>
            <a:ext cx="19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6" name="公式" r:id="rId5" imgW="1091565" imgH="203200" progId="Equation.3">
                    <p:embed/>
                  </p:oleObj>
                </mc:Choice>
                <mc:Fallback>
                  <p:oleObj name="公式" r:id="rId5" imgW="1091565" imgH="203200" progId="Equation.3">
                    <p:embed/>
                    <p:pic>
                      <p:nvPicPr>
                        <p:cNvPr id="0" name="图片 100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624"/>
                          <a:ext cx="196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 bwMode="auto">
          <a:xfrm>
            <a:off x="4114800" y="2682875"/>
            <a:ext cx="2667000" cy="457200"/>
            <a:chOff x="2640" y="1776"/>
            <a:chExt cx="1680" cy="288"/>
          </a:xfrm>
        </p:grpSpPr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3120" y="1776"/>
              <a:ext cx="1200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观察，猜测</a:t>
              </a:r>
              <a:endParaRPr lang="zh-CN" altLang="en-US" b="1" dirty="0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2640" y="1824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066800" y="38258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的周期约为9.6</a:t>
            </a:r>
            <a:endParaRPr lang="en-US" altLang="zh-CN" sz="2800" b="1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066800" y="44354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max</a:t>
            </a:r>
            <a:r>
              <a:rPr lang="en-US" altLang="zh-CN" sz="2800" b="1">
                <a:sym typeface="Symbol" panose="05050102010706020507" pitchFamily="18" charset="2"/>
              </a:rPr>
              <a:t> </a:t>
            </a:r>
            <a:r>
              <a:rPr lang="en-US" altLang="zh-CN" sz="2800" b="1"/>
              <a:t>65.5, 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min </a:t>
            </a:r>
            <a:r>
              <a:rPr lang="en-US" altLang="zh-CN" sz="2800" b="1">
                <a:sym typeface="Symbol" panose="05050102010706020507" pitchFamily="18" charset="2"/>
              </a:rPr>
              <a:t></a:t>
            </a:r>
            <a:r>
              <a:rPr lang="en-US" altLang="zh-CN" sz="2800" b="1"/>
              <a:t> 6,  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max </a:t>
            </a:r>
            <a:r>
              <a:rPr lang="en-US" altLang="zh-CN" sz="2800" b="1">
                <a:sym typeface="Symbol" panose="05050102010706020507" pitchFamily="18" charset="2"/>
              </a:rPr>
              <a:t></a:t>
            </a:r>
            <a:r>
              <a:rPr lang="en-US" altLang="zh-CN" sz="2800" b="1"/>
              <a:t> 20.5,  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min </a:t>
            </a:r>
            <a:r>
              <a:rPr lang="en-US" altLang="zh-CN" sz="2800" b="1">
                <a:sym typeface="Symbol" panose="05050102010706020507" pitchFamily="18" charset="2"/>
              </a:rPr>
              <a:t></a:t>
            </a:r>
            <a:r>
              <a:rPr lang="en-US" altLang="zh-CN" sz="2800" b="1"/>
              <a:t> 3.9</a:t>
            </a:r>
            <a:endParaRPr lang="en-US" altLang="zh-CN" sz="2800" b="1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066800" y="5045075"/>
            <a:ext cx="71770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800" b="1"/>
              <a:t>用数值积分可算出</a:t>
            </a:r>
            <a:r>
              <a:rPr lang="zh-CN" altLang="en-US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一周期的平均值：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的平均值约为25, </a:t>
            </a:r>
            <a:r>
              <a:rPr lang="en-US" altLang="zh-CN" sz="2800" b="1"/>
              <a:t>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的平均值约为10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4828" name="Text Box 22"/>
          <p:cNvSpPr txBox="1">
            <a:spLocks noChangeArrowheads="1"/>
          </p:cNvSpPr>
          <p:nvPr/>
        </p:nvSpPr>
        <p:spPr bwMode="auto">
          <a:xfrm>
            <a:off x="1676400" y="625475"/>
            <a:ext cx="51816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食饵</a:t>
            </a:r>
            <a:r>
              <a:rPr lang="zh-CN" altLang="en-US" sz="3200" b="1" dirty="0">
                <a:ea typeface="楷体_GB2312" pitchFamily="49" charset="-122"/>
              </a:rPr>
              <a:t>与</a:t>
            </a:r>
            <a:r>
              <a:rPr lang="zh-CN" altLang="en-US" sz="3200" b="1" dirty="0" smtClean="0">
                <a:ea typeface="楷体_GB2312" pitchFamily="49" charset="-122"/>
              </a:rPr>
              <a:t>捕食者</a:t>
            </a:r>
            <a:r>
              <a:rPr lang="zh-CN" altLang="en-US" sz="3200" b="1" dirty="0">
                <a:ea typeface="楷体_GB2312" pitchFamily="49" charset="-122"/>
              </a:rPr>
              <a:t>模型</a:t>
            </a:r>
            <a:r>
              <a:rPr lang="en-US" altLang="zh-CN" sz="3200" b="1" dirty="0">
                <a:ea typeface="楷体_GB2312" pitchFamily="49" charset="-122"/>
              </a:rPr>
              <a:t>(</a:t>
            </a:r>
            <a:r>
              <a:rPr lang="en-US" altLang="zh-CN" sz="3200" b="1" dirty="0" err="1">
                <a:ea typeface="楷体_GB2312" pitchFamily="49" charset="-122"/>
              </a:rPr>
              <a:t>Volterra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  <a:endParaRPr lang="en-US" altLang="zh-CN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 autoUpdateAnimBg="0"/>
      <p:bldP spid="98309" grpId="0" animBg="1"/>
      <p:bldP spid="98318" grpId="0" animBg="1" autoUpdateAnimBg="0"/>
      <p:bldP spid="98319" grpId="0" animBg="1" autoUpdateAnimBg="0"/>
      <p:bldP spid="983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5181600" y="1584325"/>
          <a:ext cx="274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6" name="Equation" r:id="rId1" imgW="1054100" imgH="419100" progId="Equation.DSMT4">
                  <p:embed/>
                </p:oleObj>
              </mc:Choice>
              <mc:Fallback>
                <p:oleObj name="Equation" r:id="rId1" imgW="1054100" imgH="419100" progId="Equation.DSMT4">
                  <p:embed/>
                  <p:pic>
                    <p:nvPicPr>
                      <p:cNvPr id="0" name="图片 1015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84325"/>
                        <a:ext cx="2743200" cy="10922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1295400" y="2828925"/>
            <a:ext cx="4894263" cy="1143000"/>
            <a:chOff x="96" y="1296"/>
            <a:chExt cx="2893" cy="720"/>
          </a:xfrm>
        </p:grpSpPr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467" y="1296"/>
            <a:ext cx="252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7" name="Equation" r:id="rId3" imgW="1384300" imgH="419100" progId="Equation.DSMT4">
                    <p:embed/>
                  </p:oleObj>
                </mc:Choice>
                <mc:Fallback>
                  <p:oleObj name="Equation" r:id="rId3" imgW="1384300" imgH="419100" progId="Equation.DSMT4">
                    <p:embed/>
                    <p:pic>
                      <p:nvPicPr>
                        <p:cNvPr id="0" name="图片 10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" y="1296"/>
                          <a:ext cx="252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AutoShape 8"/>
            <p:cNvSpPr>
              <a:spLocks noChangeArrowheads="1"/>
            </p:cNvSpPr>
            <p:nvPr/>
          </p:nvSpPr>
          <p:spPr bwMode="auto">
            <a:xfrm>
              <a:off x="96" y="1488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3733800" y="1609725"/>
            <a:ext cx="1295400" cy="914400"/>
            <a:chOff x="1872" y="624"/>
            <a:chExt cx="816" cy="576"/>
          </a:xfrm>
        </p:grpSpPr>
        <p:sp>
          <p:nvSpPr>
            <p:cNvPr id="35858" name="AutoShape 10"/>
            <p:cNvSpPr>
              <a:spLocks noChangeArrowheads="1"/>
            </p:cNvSpPr>
            <p:nvPr/>
          </p:nvSpPr>
          <p:spPr bwMode="auto">
            <a:xfrm>
              <a:off x="2112" y="103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11"/>
            <p:cNvSpPr txBox="1">
              <a:spLocks noChangeArrowheads="1"/>
            </p:cNvSpPr>
            <p:nvPr/>
          </p:nvSpPr>
          <p:spPr bwMode="auto">
            <a:xfrm>
              <a:off x="1872" y="624"/>
              <a:ext cx="816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消去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endParaRPr lang="en-US" altLang="zh-CN" sz="2800" b="1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1219200" y="4052888"/>
            <a:ext cx="5029200" cy="604837"/>
            <a:chOff x="1152" y="2190"/>
            <a:chExt cx="3072" cy="354"/>
          </a:xfrm>
        </p:grpSpPr>
        <p:graphicFrame>
          <p:nvGraphicFramePr>
            <p:cNvPr id="35846" name="Object 13"/>
            <p:cNvGraphicFramePr>
              <a:graphicFrameLocks noChangeAspect="1"/>
            </p:cNvGraphicFramePr>
            <p:nvPr/>
          </p:nvGraphicFramePr>
          <p:xfrm>
            <a:off x="1512" y="2212"/>
            <a:ext cx="271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8" name="公式" r:id="rId5" imgW="1752600" imgH="215900" progId="Equation.3">
                    <p:embed/>
                  </p:oleObj>
                </mc:Choice>
                <mc:Fallback>
                  <p:oleObj name="公式" r:id="rId5" imgW="1752600" imgH="215900" progId="Equation.3">
                    <p:embed/>
                    <p:pic>
                      <p:nvPicPr>
                        <p:cNvPr id="0" name="图片 101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212"/>
                          <a:ext cx="271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AutoShape 14"/>
            <p:cNvSpPr>
              <a:spLocks noChangeArrowheads="1"/>
            </p:cNvSpPr>
            <p:nvPr/>
          </p:nvSpPr>
          <p:spPr bwMode="auto">
            <a:xfrm>
              <a:off x="1152" y="219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741363" y="1462088"/>
          <a:ext cx="28400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9" name="公式" r:id="rId7" imgW="1091565" imgH="431800" progId="Equation.3">
                  <p:embed/>
                </p:oleObj>
              </mc:Choice>
              <mc:Fallback>
                <p:oleObj name="公式" r:id="rId7" imgW="1091565" imgH="431800" progId="Equation.3">
                  <p:embed/>
                  <p:pic>
                    <p:nvPicPr>
                      <p:cNvPr id="0" name="图片 1015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62088"/>
                        <a:ext cx="284003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1851025" y="4814888"/>
          <a:ext cx="4298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0" name="Equation" r:id="rId9" imgW="1219200" imgH="228600" progId="Equation.DSMT4">
                  <p:embed/>
                </p:oleObj>
              </mc:Choice>
              <mc:Fallback>
                <p:oleObj name="Equation" r:id="rId9" imgW="1219200" imgH="228600" progId="Equation.DSMT4">
                  <p:embed/>
                  <p:pic>
                    <p:nvPicPr>
                      <p:cNvPr id="0" name="图片 101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814888"/>
                        <a:ext cx="429895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1" name="Group 23"/>
          <p:cNvGrpSpPr/>
          <p:nvPr/>
        </p:nvGrpSpPr>
        <p:grpSpPr bwMode="auto">
          <a:xfrm>
            <a:off x="1066800" y="700088"/>
            <a:ext cx="6248400" cy="609600"/>
            <a:chOff x="384" y="144"/>
            <a:chExt cx="3936" cy="384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graphicFrame>
          <p:nvGraphicFramePr>
            <p:cNvPr id="35845" name="Object 25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1" name="公式" r:id="rId11" imgW="989965" imgH="241300" progId="Equation.3">
                    <p:embed/>
                  </p:oleObj>
                </mc:Choice>
                <mc:Fallback>
                  <p:oleObj name="公式" r:id="rId11" imgW="989965" imgH="241300" progId="Equation.3">
                    <p:embed/>
                    <p:pic>
                      <p:nvPicPr>
                        <p:cNvPr id="0" name="图片 10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3048000" y="56530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 </a:t>
            </a:r>
            <a:r>
              <a:rPr lang="zh-CN" altLang="en-US" sz="2800" b="1"/>
              <a:t>由初始条件确定</a:t>
            </a:r>
            <a:endParaRPr lang="zh-CN" altLang="en-US" sz="2800" b="1"/>
          </a:p>
        </p:txBody>
      </p:sp>
      <p:grpSp>
        <p:nvGrpSpPr>
          <p:cNvPr id="6" name="Group 28"/>
          <p:cNvGrpSpPr/>
          <p:nvPr/>
        </p:nvGrpSpPr>
        <p:grpSpPr bwMode="auto">
          <a:xfrm>
            <a:off x="838200" y="4989513"/>
            <a:ext cx="1143000" cy="1044575"/>
            <a:chOff x="528" y="2894"/>
            <a:chExt cx="720" cy="658"/>
          </a:xfrm>
        </p:grpSpPr>
        <p:sp>
          <p:nvSpPr>
            <p:cNvPr id="35854" name="AutoShape 19"/>
            <p:cNvSpPr>
              <a:spLocks noChangeArrowheads="1"/>
            </p:cNvSpPr>
            <p:nvPr/>
          </p:nvSpPr>
          <p:spPr bwMode="auto">
            <a:xfrm>
              <a:off x="768" y="2894"/>
              <a:ext cx="207" cy="32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Text Box 27"/>
            <p:cNvSpPr txBox="1">
              <a:spLocks noChangeArrowheads="1"/>
            </p:cNvSpPr>
            <p:nvPr/>
          </p:nvSpPr>
          <p:spPr bwMode="auto">
            <a:xfrm>
              <a:off x="528" y="326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取指数</a:t>
              </a:r>
              <a:endParaRPr lang="zh-CN" altLang="en-US" b="1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 bwMode="auto">
          <a:xfrm>
            <a:off x="5943600" y="1785938"/>
            <a:ext cx="1600200" cy="1752600"/>
            <a:chOff x="3840" y="981"/>
            <a:chExt cx="1008" cy="1104"/>
          </a:xfrm>
        </p:grpSpPr>
        <p:sp>
          <p:nvSpPr>
            <p:cNvPr id="36913" name="Line 9"/>
            <p:cNvSpPr>
              <a:spLocks noChangeShapeType="1"/>
            </p:cNvSpPr>
            <p:nvPr/>
          </p:nvSpPr>
          <p:spPr bwMode="auto">
            <a:xfrm flipH="1">
              <a:off x="4097" y="1125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0"/>
            <p:cNvSpPr>
              <a:spLocks noChangeShapeType="1"/>
            </p:cNvSpPr>
            <p:nvPr/>
          </p:nvSpPr>
          <p:spPr bwMode="auto">
            <a:xfrm>
              <a:off x="4753" y="1132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4572" y="1787"/>
              <a:ext cx="27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6916" name="Text Box 14"/>
            <p:cNvSpPr txBox="1">
              <a:spLocks noChangeArrowheads="1"/>
            </p:cNvSpPr>
            <p:nvPr/>
          </p:nvSpPr>
          <p:spPr bwMode="auto">
            <a:xfrm>
              <a:off x="3840" y="981"/>
              <a:ext cx="3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 i="1" baseline="-25000"/>
                <a:t>m</a:t>
              </a:r>
              <a:endParaRPr lang="en-US" altLang="zh-CN" i="1" baseline="-25000"/>
            </a:p>
          </p:txBody>
        </p:sp>
      </p:grpSp>
      <p:grpSp>
        <p:nvGrpSpPr>
          <p:cNvPr id="3" name="Group 58"/>
          <p:cNvGrpSpPr/>
          <p:nvPr/>
        </p:nvGrpSpPr>
        <p:grpSpPr bwMode="auto">
          <a:xfrm>
            <a:off x="6205538" y="1371600"/>
            <a:ext cx="2938462" cy="2133600"/>
            <a:chOff x="4005" y="720"/>
            <a:chExt cx="1851" cy="1344"/>
          </a:xfrm>
        </p:grpSpPr>
        <p:sp>
          <p:nvSpPr>
            <p:cNvPr id="36904" name="Arc 3"/>
            <p:cNvSpPr/>
            <p:nvPr/>
          </p:nvSpPr>
          <p:spPr bwMode="auto">
            <a:xfrm flipV="1">
              <a:off x="4069" y="1453"/>
              <a:ext cx="363" cy="40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Arc 4"/>
            <p:cNvSpPr/>
            <p:nvPr/>
          </p:nvSpPr>
          <p:spPr bwMode="auto">
            <a:xfrm flipH="1">
              <a:off x="4432" y="1119"/>
              <a:ext cx="335" cy="34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Arc 5"/>
            <p:cNvSpPr/>
            <p:nvPr/>
          </p:nvSpPr>
          <p:spPr bwMode="auto">
            <a:xfrm>
              <a:off x="4753" y="1120"/>
              <a:ext cx="293" cy="482"/>
            </a:xfrm>
            <a:custGeom>
              <a:avLst/>
              <a:gdLst>
                <a:gd name="T0" fmla="*/ 0 w 21555"/>
                <a:gd name="T1" fmla="*/ 0 h 21600"/>
                <a:gd name="T2" fmla="*/ 4 w 21555"/>
                <a:gd name="T3" fmla="*/ 10 h 21600"/>
                <a:gd name="T4" fmla="*/ 0 w 21555"/>
                <a:gd name="T5" fmla="*/ 11 h 21600"/>
                <a:gd name="T6" fmla="*/ 0 60000 65536"/>
                <a:gd name="T7" fmla="*/ 0 60000 65536"/>
                <a:gd name="T8" fmla="*/ 0 60000 65536"/>
                <a:gd name="T9" fmla="*/ 0 w 21555"/>
                <a:gd name="T10" fmla="*/ 0 h 21600"/>
                <a:gd name="T11" fmla="*/ 21555 w 215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55" h="21600" fill="none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</a:path>
                <a:path w="21555" h="21600" stroke="0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6"/>
            <p:cNvSpPr>
              <a:spLocks noChangeShapeType="1"/>
            </p:cNvSpPr>
            <p:nvPr/>
          </p:nvSpPr>
          <p:spPr bwMode="auto">
            <a:xfrm>
              <a:off x="4069" y="1861"/>
              <a:ext cx="1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Arc 7"/>
            <p:cNvSpPr/>
            <p:nvPr/>
          </p:nvSpPr>
          <p:spPr bwMode="auto">
            <a:xfrm flipH="1" flipV="1">
              <a:off x="5055" y="1536"/>
              <a:ext cx="338" cy="222"/>
            </a:xfrm>
            <a:custGeom>
              <a:avLst/>
              <a:gdLst>
                <a:gd name="T0" fmla="*/ 0 w 26463"/>
                <a:gd name="T1" fmla="*/ 0 h 21600"/>
                <a:gd name="T2" fmla="*/ 4 w 26463"/>
                <a:gd name="T3" fmla="*/ 2 h 21600"/>
                <a:gd name="T4" fmla="*/ 1 w 26463"/>
                <a:gd name="T5" fmla="*/ 2 h 21600"/>
                <a:gd name="T6" fmla="*/ 0 60000 65536"/>
                <a:gd name="T7" fmla="*/ 0 60000 65536"/>
                <a:gd name="T8" fmla="*/ 0 60000 65536"/>
                <a:gd name="T9" fmla="*/ 0 w 26463"/>
                <a:gd name="T10" fmla="*/ 0 h 21600"/>
                <a:gd name="T11" fmla="*/ 26463 w 264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63" h="21600" fill="none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</a:path>
                <a:path w="26463" h="21600" stroke="0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  <a:lnTo>
                    <a:pt x="493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8"/>
            <p:cNvSpPr>
              <a:spLocks noChangeShapeType="1"/>
            </p:cNvSpPr>
            <p:nvPr/>
          </p:nvSpPr>
          <p:spPr bwMode="auto">
            <a:xfrm flipH="1" flipV="1">
              <a:off x="4080" y="789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11"/>
            <p:cNvSpPr txBox="1">
              <a:spLocks noChangeArrowheads="1"/>
            </p:cNvSpPr>
            <p:nvPr/>
          </p:nvSpPr>
          <p:spPr bwMode="auto">
            <a:xfrm>
              <a:off x="4117" y="720"/>
              <a:ext cx="49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36911" name="Text Box 12"/>
            <p:cNvSpPr txBox="1">
              <a:spLocks noChangeArrowheads="1"/>
            </p:cNvSpPr>
            <p:nvPr/>
          </p:nvSpPr>
          <p:spPr bwMode="auto">
            <a:xfrm>
              <a:off x="5493" y="1797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6912" name="Text Box 15"/>
            <p:cNvSpPr txBox="1">
              <a:spLocks noChangeArrowheads="1"/>
            </p:cNvSpPr>
            <p:nvPr/>
          </p:nvSpPr>
          <p:spPr bwMode="auto">
            <a:xfrm>
              <a:off x="4005" y="1841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  <a:endParaRPr lang="en-US" altLang="zh-CN" sz="2000" i="1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943600" y="3657600"/>
            <a:ext cx="3200400" cy="2133600"/>
            <a:chOff x="3600" y="2976"/>
            <a:chExt cx="2016" cy="1344"/>
          </a:xfrm>
        </p:grpSpPr>
        <p:sp>
          <p:nvSpPr>
            <p:cNvPr id="36891" name="Arc 17"/>
            <p:cNvSpPr/>
            <p:nvPr/>
          </p:nvSpPr>
          <p:spPr bwMode="auto">
            <a:xfrm flipV="1">
              <a:off x="3899" y="3686"/>
              <a:ext cx="291" cy="38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Arc 18"/>
            <p:cNvSpPr/>
            <p:nvPr/>
          </p:nvSpPr>
          <p:spPr bwMode="auto">
            <a:xfrm flipH="1">
              <a:off x="4190" y="3379"/>
              <a:ext cx="336" cy="30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Arc 19"/>
            <p:cNvSpPr/>
            <p:nvPr/>
          </p:nvSpPr>
          <p:spPr bwMode="auto">
            <a:xfrm>
              <a:off x="4526" y="3379"/>
              <a:ext cx="303" cy="259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Arc 20"/>
            <p:cNvSpPr/>
            <p:nvPr/>
          </p:nvSpPr>
          <p:spPr bwMode="auto">
            <a:xfrm flipH="1" flipV="1">
              <a:off x="4829" y="3648"/>
              <a:ext cx="369" cy="25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21"/>
            <p:cNvSpPr>
              <a:spLocks noChangeShapeType="1"/>
            </p:cNvSpPr>
            <p:nvPr/>
          </p:nvSpPr>
          <p:spPr bwMode="auto">
            <a:xfrm>
              <a:off x="3922" y="408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22"/>
            <p:cNvSpPr>
              <a:spLocks noChangeShapeType="1"/>
            </p:cNvSpPr>
            <p:nvPr/>
          </p:nvSpPr>
          <p:spPr bwMode="auto">
            <a:xfrm flipV="1">
              <a:off x="3899" y="3062"/>
              <a:ext cx="0" cy="1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23"/>
            <p:cNvSpPr>
              <a:spLocks noChangeShapeType="1"/>
            </p:cNvSpPr>
            <p:nvPr/>
          </p:nvSpPr>
          <p:spPr bwMode="auto">
            <a:xfrm flipH="1">
              <a:off x="3899" y="337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24"/>
            <p:cNvSpPr>
              <a:spLocks noChangeShapeType="1"/>
            </p:cNvSpPr>
            <p:nvPr/>
          </p:nvSpPr>
          <p:spPr bwMode="auto">
            <a:xfrm>
              <a:off x="4515" y="3389"/>
              <a:ext cx="0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Text Box 25"/>
            <p:cNvSpPr txBox="1">
              <a:spLocks noChangeArrowheads="1"/>
            </p:cNvSpPr>
            <p:nvPr/>
          </p:nvSpPr>
          <p:spPr bwMode="auto">
            <a:xfrm>
              <a:off x="3888" y="2976"/>
              <a:ext cx="45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36900" name="Text Box 26"/>
            <p:cNvSpPr txBox="1">
              <a:spLocks noChangeArrowheads="1"/>
            </p:cNvSpPr>
            <p:nvPr/>
          </p:nvSpPr>
          <p:spPr bwMode="auto">
            <a:xfrm>
              <a:off x="3600" y="3275"/>
              <a:ext cx="32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 i="1" baseline="-25000"/>
                <a:t>m</a:t>
              </a:r>
              <a:endParaRPr lang="en-US" altLang="zh-CN" i="1" baseline="-25000"/>
            </a:p>
          </p:txBody>
        </p:sp>
        <p:sp>
          <p:nvSpPr>
            <p:cNvPr id="36901" name="Text Box 27"/>
            <p:cNvSpPr txBox="1">
              <a:spLocks noChangeArrowheads="1"/>
            </p:cNvSpPr>
            <p:nvPr/>
          </p:nvSpPr>
          <p:spPr bwMode="auto">
            <a:xfrm>
              <a:off x="4381" y="398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6902" name="Text Box 28"/>
            <p:cNvSpPr txBox="1">
              <a:spLocks noChangeArrowheads="1"/>
            </p:cNvSpPr>
            <p:nvPr/>
          </p:nvSpPr>
          <p:spPr bwMode="auto">
            <a:xfrm>
              <a:off x="5280" y="4023"/>
              <a:ext cx="33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36903" name="Text Box 29"/>
            <p:cNvSpPr txBox="1">
              <a:spLocks noChangeArrowheads="1"/>
            </p:cNvSpPr>
            <p:nvPr/>
          </p:nvSpPr>
          <p:spPr bwMode="auto">
            <a:xfrm>
              <a:off x="3744" y="40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  <a:endParaRPr lang="en-US" altLang="zh-CN" sz="2000" i="1"/>
            </a:p>
          </p:txBody>
        </p:sp>
      </p:grpSp>
      <p:graphicFrame>
        <p:nvGraphicFramePr>
          <p:cNvPr id="100382" name="Object 30"/>
          <p:cNvGraphicFramePr>
            <a:graphicFrameLocks noChangeAspect="1"/>
          </p:cNvGraphicFramePr>
          <p:nvPr/>
        </p:nvGraphicFramePr>
        <p:xfrm>
          <a:off x="93663" y="4935538"/>
          <a:ext cx="5630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2" name="Equation" r:id="rId1" imgW="2413000" imgH="228600" progId="Equation.3">
                  <p:embed/>
                </p:oleObj>
              </mc:Choice>
              <mc:Fallback>
                <p:oleObj name="Equation" r:id="rId1" imgW="2413000" imgH="228600" progId="Equation.3">
                  <p:embed/>
                  <p:pic>
                    <p:nvPicPr>
                      <p:cNvPr id="0" name="图片 1026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4935538"/>
                        <a:ext cx="5630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152400" y="4173538"/>
          <a:ext cx="24495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3" name="Equation" r:id="rId3" imgW="1078865" imgH="203200" progId="Equation.3">
                  <p:embed/>
                </p:oleObj>
              </mc:Choice>
              <mc:Fallback>
                <p:oleObj name="Equation" r:id="rId3" imgW="1078865" imgH="203200" progId="Equation.3">
                  <p:embed/>
                  <p:pic>
                    <p:nvPicPr>
                      <p:cNvPr id="0" name="图片 1026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73538"/>
                        <a:ext cx="24495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1971675" y="2649538"/>
          <a:ext cx="2743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4" name="Equation" r:id="rId5" imgW="901065" imgH="203200" progId="Equation.3">
                  <p:embed/>
                </p:oleObj>
              </mc:Choice>
              <mc:Fallback>
                <p:oleObj name="Equation" r:id="rId5" imgW="901065" imgH="203200" progId="Equation.3">
                  <p:embed/>
                  <p:pic>
                    <p:nvPicPr>
                      <p:cNvPr id="0" name="图片 10268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649538"/>
                        <a:ext cx="2743200" cy="550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>
            <a:graphicFrameLocks noChangeAspect="1"/>
          </p:cNvGraphicFramePr>
          <p:nvPr/>
        </p:nvGraphicFramePr>
        <p:xfrm>
          <a:off x="327025" y="1066800"/>
          <a:ext cx="4373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5" name="Equation" r:id="rId7" imgW="1219200" imgH="228600" progId="Equation.DSMT4">
                  <p:embed/>
                </p:oleObj>
              </mc:Choice>
              <mc:Fallback>
                <p:oleObj name="Equation" r:id="rId7" imgW="1219200" imgH="228600" progId="Equation.DSMT4">
                  <p:embed/>
                  <p:pic>
                    <p:nvPicPr>
                      <p:cNvPr id="0" name="图片 10268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066800"/>
                        <a:ext cx="4373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76200" y="3425825"/>
            <a:ext cx="5029200" cy="519113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在相平面上讨论相轨线的图形</a:t>
            </a:r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36880" name="Group 40"/>
          <p:cNvGrpSpPr/>
          <p:nvPr/>
        </p:nvGrpSpPr>
        <p:grpSpPr bwMode="auto">
          <a:xfrm>
            <a:off x="304800" y="381000"/>
            <a:ext cx="6248400" cy="609600"/>
            <a:chOff x="384" y="144"/>
            <a:chExt cx="3936" cy="384"/>
          </a:xfrm>
        </p:grpSpPr>
        <p:sp>
          <p:nvSpPr>
            <p:cNvPr id="36890" name="Text Box 41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graphicFrame>
          <p:nvGraphicFramePr>
            <p:cNvPr id="36875" name="Object 42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6" name="公式" r:id="rId9" imgW="989965" imgH="241300" progId="Equation.3">
                    <p:embed/>
                  </p:oleObj>
                </mc:Choice>
                <mc:Fallback>
                  <p:oleObj name="公式" r:id="rId9" imgW="989965" imgH="241300" progId="Equation.3">
                    <p:embed/>
                    <p:pic>
                      <p:nvPicPr>
                        <p:cNvPr id="0" name="图片 102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457200" y="2649538"/>
            <a:ext cx="1371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相轨线</a:t>
            </a:r>
            <a:endParaRPr lang="zh-CN" altLang="en-US" sz="2800" b="1" i="1">
              <a:ea typeface="楷体_GB2312" pitchFamily="49" charset="-122"/>
            </a:endParaRPr>
          </a:p>
        </p:txBody>
      </p:sp>
      <p:grpSp>
        <p:nvGrpSpPr>
          <p:cNvPr id="6" name="Group 49"/>
          <p:cNvGrpSpPr/>
          <p:nvPr/>
        </p:nvGrpSpPr>
        <p:grpSpPr bwMode="auto">
          <a:xfrm>
            <a:off x="762000" y="1752600"/>
            <a:ext cx="1062038" cy="762000"/>
            <a:chOff x="576" y="960"/>
            <a:chExt cx="669" cy="480"/>
          </a:xfrm>
        </p:grpSpPr>
        <p:sp>
          <p:nvSpPr>
            <p:cNvPr id="36889" name="AutoShape 45"/>
            <p:cNvSpPr>
              <a:spLocks noChangeArrowheads="1"/>
            </p:cNvSpPr>
            <p:nvPr/>
          </p:nvSpPr>
          <p:spPr bwMode="auto">
            <a:xfrm>
              <a:off x="720" y="96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4" name="Object 47"/>
            <p:cNvGraphicFramePr>
              <a:graphicFrameLocks noChangeAspect="1"/>
            </p:cNvGraphicFramePr>
            <p:nvPr/>
          </p:nvGraphicFramePr>
          <p:xfrm>
            <a:off x="576" y="1104"/>
            <a:ext cx="6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7" name="Equation" r:id="rId11" imgW="381000" imgH="203200" progId="Equation.3">
                    <p:embed/>
                  </p:oleObj>
                </mc:Choice>
                <mc:Fallback>
                  <p:oleObj name="Equation" r:id="rId11" imgW="381000" imgH="203200" progId="Equation.3">
                    <p:embed/>
                    <p:pic>
                      <p:nvPicPr>
                        <p:cNvPr id="0" name="图片 102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669" cy="33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/>
          <p:nvPr/>
        </p:nvGrpSpPr>
        <p:grpSpPr bwMode="auto">
          <a:xfrm>
            <a:off x="2438400" y="1752600"/>
            <a:ext cx="955675" cy="762000"/>
            <a:chOff x="1632" y="960"/>
            <a:chExt cx="602" cy="480"/>
          </a:xfrm>
        </p:grpSpPr>
        <p:sp>
          <p:nvSpPr>
            <p:cNvPr id="36888" name="AutoShape 46"/>
            <p:cNvSpPr>
              <a:spLocks noChangeArrowheads="1"/>
            </p:cNvSpPr>
            <p:nvPr/>
          </p:nvSpPr>
          <p:spPr bwMode="auto">
            <a:xfrm>
              <a:off x="1758" y="96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3" name="Object 48"/>
            <p:cNvGraphicFramePr>
              <a:graphicFrameLocks noChangeAspect="1"/>
            </p:cNvGraphicFramePr>
            <p:nvPr/>
          </p:nvGraphicFramePr>
          <p:xfrm>
            <a:off x="1632" y="1104"/>
            <a:ext cx="6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8" name="Equation" r:id="rId13" imgW="342900" imgH="203200" progId="Equation.3">
                    <p:embed/>
                  </p:oleObj>
                </mc:Choice>
                <mc:Fallback>
                  <p:oleObj name="Equation" r:id="rId13" imgW="342900" imgH="203200" progId="Equation.3">
                    <p:embed/>
                    <p:pic>
                      <p:nvPicPr>
                        <p:cNvPr id="0" name="图片 102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04"/>
                          <a:ext cx="602" cy="33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403" name="Object 51"/>
          <p:cNvGraphicFramePr>
            <a:graphicFrameLocks noChangeAspect="1"/>
          </p:cNvGraphicFramePr>
          <p:nvPr/>
        </p:nvGraphicFramePr>
        <p:xfrm>
          <a:off x="2667000" y="4173538"/>
          <a:ext cx="3025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9" name="Equation" r:id="rId15" imgW="1333500" imgH="228600" progId="Equation.3">
                  <p:embed/>
                </p:oleObj>
              </mc:Choice>
              <mc:Fallback>
                <p:oleObj name="Equation" r:id="rId15" imgW="1333500" imgH="228600" progId="Equation.3">
                  <p:embed/>
                  <p:pic>
                    <p:nvPicPr>
                      <p:cNvPr id="0" name="图片 1026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73538"/>
                        <a:ext cx="30257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5"/>
          <p:cNvGrpSpPr/>
          <p:nvPr/>
        </p:nvGrpSpPr>
        <p:grpSpPr bwMode="auto">
          <a:xfrm>
            <a:off x="304800" y="5835650"/>
            <a:ext cx="3886200" cy="565150"/>
            <a:chOff x="288" y="3456"/>
            <a:chExt cx="2448" cy="356"/>
          </a:xfrm>
        </p:grpSpPr>
        <p:graphicFrame>
          <p:nvGraphicFramePr>
            <p:cNvPr id="36872" name="Object 39"/>
            <p:cNvGraphicFramePr>
              <a:graphicFrameLocks noChangeAspect="1"/>
            </p:cNvGraphicFramePr>
            <p:nvPr/>
          </p:nvGraphicFramePr>
          <p:xfrm>
            <a:off x="288" y="3456"/>
            <a:ext cx="110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0" name="Equation" r:id="rId17" imgW="584200" imgH="228600" progId="Equation.3">
                    <p:embed/>
                  </p:oleObj>
                </mc:Choice>
                <mc:Fallback>
                  <p:oleObj name="Equation" r:id="rId17" imgW="584200" imgH="228600" progId="Equation.3">
                    <p:embed/>
                    <p:pic>
                      <p:nvPicPr>
                        <p:cNvPr id="0" name="图片 10268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456"/>
                          <a:ext cx="110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52"/>
            <p:cNvSpPr txBox="1">
              <a:spLocks noChangeArrowheads="1"/>
            </p:cNvSpPr>
            <p:nvPr/>
          </p:nvSpPr>
          <p:spPr bwMode="auto">
            <a:xfrm>
              <a:off x="1392" y="3465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时无相轨线</a:t>
              </a:r>
              <a:endParaRPr lang="zh-CN" altLang="en-US" sz="2800" b="1"/>
            </a:p>
          </p:txBody>
        </p:sp>
      </p:grpSp>
      <p:grpSp>
        <p:nvGrpSpPr>
          <p:cNvPr id="9" name="Group 56"/>
          <p:cNvGrpSpPr/>
          <p:nvPr/>
        </p:nvGrpSpPr>
        <p:grpSpPr bwMode="auto">
          <a:xfrm>
            <a:off x="4495800" y="5835650"/>
            <a:ext cx="2951163" cy="533400"/>
            <a:chOff x="2928" y="3504"/>
            <a:chExt cx="1859" cy="336"/>
          </a:xfrm>
        </p:grpSpPr>
        <p:sp>
          <p:nvSpPr>
            <p:cNvPr id="36886" name="Text Box 53"/>
            <p:cNvSpPr txBox="1">
              <a:spLocks noChangeArrowheads="1"/>
            </p:cNvSpPr>
            <p:nvPr/>
          </p:nvSpPr>
          <p:spPr bwMode="auto">
            <a:xfrm>
              <a:off x="2928" y="3504"/>
              <a:ext cx="864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以下设</a:t>
              </a:r>
              <a:endParaRPr lang="zh-CN" altLang="en-US" sz="2800" b="1"/>
            </a:p>
          </p:txBody>
        </p:sp>
        <p:graphicFrame>
          <p:nvGraphicFramePr>
            <p:cNvPr id="36871" name="Object 54"/>
            <p:cNvGraphicFramePr>
              <a:graphicFrameLocks noChangeAspect="1"/>
            </p:cNvGraphicFramePr>
            <p:nvPr/>
          </p:nvGraphicFramePr>
          <p:xfrm>
            <a:off x="3744" y="3504"/>
            <a:ext cx="10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1" name="Equation" r:id="rId19" imgW="584200" imgH="228600" progId="Equation.3">
                    <p:embed/>
                  </p:oleObj>
                </mc:Choice>
                <mc:Fallback>
                  <p:oleObj name="Equation" r:id="rId19" imgW="584200" imgH="228600" progId="Equation.3">
                    <p:embed/>
                    <p:pic>
                      <p:nvPicPr>
                        <p:cNvPr id="0" name="图片 10269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504"/>
                          <a:ext cx="1043" cy="33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10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0" grpId="0" animBg="1" autoUpdateAnimBg="0"/>
      <p:bldP spid="10039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/>
          <p:nvPr/>
        </p:nvGrpSpPr>
        <p:grpSpPr bwMode="auto">
          <a:xfrm>
            <a:off x="6781800" y="1038225"/>
            <a:ext cx="1524000" cy="1371600"/>
            <a:chOff x="1296" y="432"/>
            <a:chExt cx="960" cy="864"/>
          </a:xfrm>
        </p:grpSpPr>
        <p:sp>
          <p:nvSpPr>
            <p:cNvPr id="38009" name="Arc 3"/>
            <p:cNvSpPr/>
            <p:nvPr/>
          </p:nvSpPr>
          <p:spPr bwMode="auto">
            <a:xfrm flipH="1">
              <a:off x="1296" y="432"/>
              <a:ext cx="489" cy="578"/>
            </a:xfrm>
            <a:custGeom>
              <a:avLst/>
              <a:gdLst>
                <a:gd name="T0" fmla="*/ 0 w 21600"/>
                <a:gd name="T1" fmla="*/ 0 h 21596"/>
                <a:gd name="T2" fmla="*/ 11 w 21600"/>
                <a:gd name="T3" fmla="*/ 15 h 21596"/>
                <a:gd name="T4" fmla="*/ 0 w 21600"/>
                <a:gd name="T5" fmla="*/ 15 h 215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6"/>
                <a:gd name="T11" fmla="*/ 21600 w 21600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6" fill="none" extrusionOk="0">
                  <a:moveTo>
                    <a:pt x="411" y="-1"/>
                  </a:moveTo>
                  <a:cubicBezTo>
                    <a:pt x="12178" y="223"/>
                    <a:pt x="21600" y="9826"/>
                    <a:pt x="21600" y="21596"/>
                  </a:cubicBezTo>
                </a:path>
                <a:path w="21600" h="21596" stroke="0" extrusionOk="0">
                  <a:moveTo>
                    <a:pt x="411" y="-1"/>
                  </a:moveTo>
                  <a:cubicBezTo>
                    <a:pt x="12178" y="223"/>
                    <a:pt x="21600" y="9826"/>
                    <a:pt x="21600" y="21596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Arc 4"/>
            <p:cNvSpPr/>
            <p:nvPr/>
          </p:nvSpPr>
          <p:spPr bwMode="auto">
            <a:xfrm flipH="1" flipV="1">
              <a:off x="1296" y="1008"/>
              <a:ext cx="505" cy="278"/>
            </a:xfrm>
            <a:custGeom>
              <a:avLst/>
              <a:gdLst>
                <a:gd name="T0" fmla="*/ 0 w 21600"/>
                <a:gd name="T1" fmla="*/ 0 h 21600"/>
                <a:gd name="T2" fmla="*/ 12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Arc 5"/>
            <p:cNvSpPr/>
            <p:nvPr/>
          </p:nvSpPr>
          <p:spPr bwMode="auto">
            <a:xfrm>
              <a:off x="1775" y="432"/>
              <a:ext cx="481" cy="598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17 h 21600"/>
                <a:gd name="T4" fmla="*/ 0 w 21600"/>
                <a:gd name="T5" fmla="*/ 1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Arc 6"/>
            <p:cNvSpPr/>
            <p:nvPr/>
          </p:nvSpPr>
          <p:spPr bwMode="auto">
            <a:xfrm flipV="1">
              <a:off x="1796" y="1018"/>
              <a:ext cx="460" cy="278"/>
            </a:xfrm>
            <a:custGeom>
              <a:avLst/>
              <a:gdLst>
                <a:gd name="T0" fmla="*/ 0 w 21600"/>
                <a:gd name="T1" fmla="*/ 0 h 23569"/>
                <a:gd name="T2" fmla="*/ 10 w 21600"/>
                <a:gd name="T3" fmla="*/ 3 h 23569"/>
                <a:gd name="T4" fmla="*/ 0 w 21600"/>
                <a:gd name="T5" fmla="*/ 3 h 23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569"/>
                <a:gd name="T11" fmla="*/ 21600 w 21600"/>
                <a:gd name="T12" fmla="*/ 23569 h 23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5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57"/>
                    <a:pt x="21569" y="22914"/>
                    <a:pt x="21510" y="23569"/>
                  </a:cubicBezTo>
                </a:path>
                <a:path w="21600" h="235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57"/>
                    <a:pt x="21569" y="22914"/>
                    <a:pt x="21510" y="235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019800" y="809625"/>
            <a:ext cx="1524000" cy="2014538"/>
            <a:chOff x="3792" y="925"/>
            <a:chExt cx="960" cy="1269"/>
          </a:xfrm>
        </p:grpSpPr>
        <p:sp>
          <p:nvSpPr>
            <p:cNvPr id="38001" name="Line 8"/>
            <p:cNvSpPr>
              <a:spLocks noChangeShapeType="1"/>
            </p:cNvSpPr>
            <p:nvPr/>
          </p:nvSpPr>
          <p:spPr bwMode="auto">
            <a:xfrm>
              <a:off x="4416" y="1248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9"/>
            <p:cNvSpPr>
              <a:spLocks noChangeShapeType="1"/>
            </p:cNvSpPr>
            <p:nvPr/>
          </p:nvSpPr>
          <p:spPr bwMode="auto">
            <a:xfrm flipH="1">
              <a:off x="4032" y="1248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0"/>
            <p:cNvSpPr>
              <a:spLocks noChangeShapeType="1"/>
            </p:cNvSpPr>
            <p:nvPr/>
          </p:nvSpPr>
          <p:spPr bwMode="auto">
            <a:xfrm flipH="1">
              <a:off x="4032" y="1872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Text Box 11"/>
            <p:cNvSpPr txBox="1">
              <a:spLocks noChangeArrowheads="1"/>
            </p:cNvSpPr>
            <p:nvPr/>
          </p:nvSpPr>
          <p:spPr bwMode="auto">
            <a:xfrm>
              <a:off x="3792" y="1056"/>
              <a:ext cx="30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005" name="Text Box 12"/>
            <p:cNvSpPr txBox="1">
              <a:spLocks noChangeArrowheads="1"/>
            </p:cNvSpPr>
            <p:nvPr/>
          </p:nvSpPr>
          <p:spPr bwMode="auto">
            <a:xfrm>
              <a:off x="3792" y="1728"/>
              <a:ext cx="31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8006" name="Text Box 13"/>
            <p:cNvSpPr txBox="1">
              <a:spLocks noChangeArrowheads="1"/>
            </p:cNvSpPr>
            <p:nvPr/>
          </p:nvSpPr>
          <p:spPr bwMode="auto">
            <a:xfrm>
              <a:off x="4320" y="196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8007" name="Text Box 14"/>
            <p:cNvSpPr txBox="1">
              <a:spLocks noChangeArrowheads="1"/>
            </p:cNvSpPr>
            <p:nvPr/>
          </p:nvSpPr>
          <p:spPr bwMode="auto">
            <a:xfrm>
              <a:off x="4415" y="1776"/>
              <a:ext cx="33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8008" name="Text Box 15"/>
            <p:cNvSpPr txBox="1">
              <a:spLocks noChangeArrowheads="1"/>
            </p:cNvSpPr>
            <p:nvPr/>
          </p:nvSpPr>
          <p:spPr bwMode="auto">
            <a:xfrm>
              <a:off x="4320" y="925"/>
              <a:ext cx="33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3200400" y="1724025"/>
            <a:ext cx="2187575" cy="1066800"/>
            <a:chOff x="2016" y="1488"/>
            <a:chExt cx="1378" cy="672"/>
          </a:xfrm>
        </p:grpSpPr>
        <p:sp>
          <p:nvSpPr>
            <p:cNvPr id="37995" name="Line 17"/>
            <p:cNvSpPr>
              <a:spLocks noChangeShapeType="1"/>
            </p:cNvSpPr>
            <p:nvPr/>
          </p:nvSpPr>
          <p:spPr bwMode="auto">
            <a:xfrm flipH="1">
              <a:off x="2208" y="1680"/>
              <a:ext cx="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8"/>
            <p:cNvSpPr>
              <a:spLocks noChangeShapeType="1"/>
            </p:cNvSpPr>
            <p:nvPr/>
          </p:nvSpPr>
          <p:spPr bwMode="auto">
            <a:xfrm>
              <a:off x="3168" y="168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9"/>
            <p:cNvSpPr>
              <a:spLocks noChangeShapeType="1"/>
            </p:cNvSpPr>
            <p:nvPr/>
          </p:nvSpPr>
          <p:spPr bwMode="auto">
            <a:xfrm>
              <a:off x="2496" y="1680"/>
              <a:ext cx="0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Text Box 20"/>
            <p:cNvSpPr txBox="1">
              <a:spLocks noChangeArrowheads="1"/>
            </p:cNvSpPr>
            <p:nvPr/>
          </p:nvSpPr>
          <p:spPr bwMode="auto">
            <a:xfrm>
              <a:off x="2016" y="1488"/>
              <a:ext cx="33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endParaRPr lang="en-US" altLang="zh-CN" i="1"/>
            </a:p>
          </p:txBody>
        </p:sp>
        <p:sp>
          <p:nvSpPr>
            <p:cNvPr id="37999" name="Text Box 21"/>
            <p:cNvSpPr txBox="1">
              <a:spLocks noChangeArrowheads="1"/>
            </p:cNvSpPr>
            <p:nvPr/>
          </p:nvSpPr>
          <p:spPr bwMode="auto">
            <a:xfrm>
              <a:off x="2364" y="1920"/>
              <a:ext cx="3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8000" name="Text Box 22"/>
            <p:cNvSpPr txBox="1">
              <a:spLocks noChangeArrowheads="1"/>
            </p:cNvSpPr>
            <p:nvPr/>
          </p:nvSpPr>
          <p:spPr bwMode="auto">
            <a:xfrm>
              <a:off x="3024" y="1920"/>
              <a:ext cx="37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228600" y="1647825"/>
            <a:ext cx="2208213" cy="1295400"/>
            <a:chOff x="144" y="1440"/>
            <a:chExt cx="1391" cy="816"/>
          </a:xfrm>
        </p:grpSpPr>
        <p:sp>
          <p:nvSpPr>
            <p:cNvPr id="37989" name="Line 24"/>
            <p:cNvSpPr>
              <a:spLocks noChangeShapeType="1"/>
            </p:cNvSpPr>
            <p:nvPr/>
          </p:nvSpPr>
          <p:spPr bwMode="auto">
            <a:xfrm flipH="1">
              <a:off x="336" y="1584"/>
              <a:ext cx="9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Line 25"/>
            <p:cNvSpPr>
              <a:spLocks noChangeShapeType="1"/>
            </p:cNvSpPr>
            <p:nvPr/>
          </p:nvSpPr>
          <p:spPr bwMode="auto">
            <a:xfrm>
              <a:off x="672" y="1584"/>
              <a:ext cx="0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Line 26"/>
            <p:cNvSpPr>
              <a:spLocks noChangeShapeType="1"/>
            </p:cNvSpPr>
            <p:nvPr/>
          </p:nvSpPr>
          <p:spPr bwMode="auto">
            <a:xfrm>
              <a:off x="1296" y="158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Text Box 27"/>
            <p:cNvSpPr txBox="1">
              <a:spLocks noChangeArrowheads="1"/>
            </p:cNvSpPr>
            <p:nvPr/>
          </p:nvSpPr>
          <p:spPr bwMode="auto">
            <a:xfrm>
              <a:off x="562" y="1947"/>
              <a:ext cx="44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7993" name="Text Box 28"/>
            <p:cNvSpPr txBox="1">
              <a:spLocks noChangeArrowheads="1"/>
            </p:cNvSpPr>
            <p:nvPr/>
          </p:nvSpPr>
          <p:spPr bwMode="auto">
            <a:xfrm>
              <a:off x="1200" y="1920"/>
              <a:ext cx="3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7994" name="Text Box 29"/>
            <p:cNvSpPr txBox="1">
              <a:spLocks noChangeArrowheads="1"/>
            </p:cNvSpPr>
            <p:nvPr/>
          </p:nvSpPr>
          <p:spPr bwMode="auto">
            <a:xfrm>
              <a:off x="144" y="1440"/>
              <a:ext cx="33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  <a:endParaRPr lang="en-US" altLang="zh-CN" i="1"/>
            </a:p>
          </p:txBody>
        </p:sp>
      </p:grpSp>
      <p:grpSp>
        <p:nvGrpSpPr>
          <p:cNvPr id="6" name="Group 59"/>
          <p:cNvGrpSpPr/>
          <p:nvPr/>
        </p:nvGrpSpPr>
        <p:grpSpPr bwMode="auto">
          <a:xfrm>
            <a:off x="6019800" y="733425"/>
            <a:ext cx="2895600" cy="2209800"/>
            <a:chOff x="3792" y="864"/>
            <a:chExt cx="1824" cy="1392"/>
          </a:xfrm>
        </p:grpSpPr>
        <p:sp>
          <p:nvSpPr>
            <p:cNvPr id="37979" name="Text Box 60"/>
            <p:cNvSpPr txBox="1">
              <a:spLocks noChangeArrowheads="1"/>
            </p:cNvSpPr>
            <p:nvPr/>
          </p:nvSpPr>
          <p:spPr bwMode="auto">
            <a:xfrm>
              <a:off x="4033" y="864"/>
              <a:ext cx="3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37980" name="Line 61"/>
            <p:cNvSpPr>
              <a:spLocks noChangeShapeType="1"/>
            </p:cNvSpPr>
            <p:nvPr/>
          </p:nvSpPr>
          <p:spPr bwMode="auto">
            <a:xfrm>
              <a:off x="4033" y="2013"/>
              <a:ext cx="1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Line 62"/>
            <p:cNvSpPr>
              <a:spLocks noChangeShapeType="1"/>
            </p:cNvSpPr>
            <p:nvPr/>
          </p:nvSpPr>
          <p:spPr bwMode="auto">
            <a:xfrm flipV="1">
              <a:off x="4044" y="962"/>
              <a:ext cx="0" cy="1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Text Box 63"/>
            <p:cNvSpPr txBox="1">
              <a:spLocks noChangeArrowheads="1"/>
            </p:cNvSpPr>
            <p:nvPr/>
          </p:nvSpPr>
          <p:spPr bwMode="auto">
            <a:xfrm>
              <a:off x="3792" y="1440"/>
              <a:ext cx="31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7983" name="Text Box 64"/>
            <p:cNvSpPr txBox="1">
              <a:spLocks noChangeArrowheads="1"/>
            </p:cNvSpPr>
            <p:nvPr/>
          </p:nvSpPr>
          <p:spPr bwMode="auto">
            <a:xfrm>
              <a:off x="5361" y="1982"/>
              <a:ext cx="25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7984" name="Line 65"/>
            <p:cNvSpPr>
              <a:spLocks noChangeShapeType="1"/>
            </p:cNvSpPr>
            <p:nvPr/>
          </p:nvSpPr>
          <p:spPr bwMode="auto">
            <a:xfrm>
              <a:off x="4708" y="1669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Text Box 66"/>
            <p:cNvSpPr txBox="1">
              <a:spLocks noChangeArrowheads="1"/>
            </p:cNvSpPr>
            <p:nvPr/>
          </p:nvSpPr>
          <p:spPr bwMode="auto">
            <a:xfrm>
              <a:off x="4585" y="1953"/>
              <a:ext cx="32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7986" name="Text Box 67"/>
            <p:cNvSpPr txBox="1">
              <a:spLocks noChangeArrowheads="1"/>
            </p:cNvSpPr>
            <p:nvPr/>
          </p:nvSpPr>
          <p:spPr bwMode="auto">
            <a:xfrm>
              <a:off x="4665" y="1440"/>
              <a:ext cx="2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  <a:endParaRPr lang="en-US" altLang="zh-CN" i="1"/>
            </a:p>
          </p:txBody>
        </p:sp>
        <p:sp>
          <p:nvSpPr>
            <p:cNvPr id="37987" name="Line 68"/>
            <p:cNvSpPr>
              <a:spLocks noChangeShapeType="1"/>
            </p:cNvSpPr>
            <p:nvPr/>
          </p:nvSpPr>
          <p:spPr bwMode="auto">
            <a:xfrm flipH="1">
              <a:off x="4032" y="168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Text Box 69"/>
            <p:cNvSpPr txBox="1">
              <a:spLocks noChangeArrowheads="1"/>
            </p:cNvSpPr>
            <p:nvPr/>
          </p:nvSpPr>
          <p:spPr bwMode="auto">
            <a:xfrm>
              <a:off x="3936" y="1968"/>
              <a:ext cx="25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  <a:endParaRPr lang="en-US" altLang="zh-CN" sz="2000" i="1"/>
            </a:p>
          </p:txBody>
        </p:sp>
      </p:grpSp>
      <p:grpSp>
        <p:nvGrpSpPr>
          <p:cNvPr id="7" name="Group 70"/>
          <p:cNvGrpSpPr/>
          <p:nvPr/>
        </p:nvGrpSpPr>
        <p:grpSpPr bwMode="auto">
          <a:xfrm>
            <a:off x="6400800" y="1571625"/>
            <a:ext cx="2514600" cy="1524000"/>
            <a:chOff x="4032" y="1392"/>
            <a:chExt cx="1584" cy="960"/>
          </a:xfrm>
        </p:grpSpPr>
        <p:sp>
          <p:nvSpPr>
            <p:cNvPr id="37972" name="Line 71"/>
            <p:cNvSpPr>
              <a:spLocks noChangeShapeType="1"/>
            </p:cNvSpPr>
            <p:nvPr/>
          </p:nvSpPr>
          <p:spPr bwMode="auto">
            <a:xfrm>
              <a:off x="5232" y="1680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Line 72"/>
            <p:cNvSpPr>
              <a:spLocks noChangeShapeType="1"/>
            </p:cNvSpPr>
            <p:nvPr/>
          </p:nvSpPr>
          <p:spPr bwMode="auto">
            <a:xfrm>
              <a:off x="4272" y="1680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Text Box 73"/>
            <p:cNvSpPr txBox="1">
              <a:spLocks noChangeArrowheads="1"/>
            </p:cNvSpPr>
            <p:nvPr/>
          </p:nvSpPr>
          <p:spPr bwMode="auto">
            <a:xfrm>
              <a:off x="4140" y="196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7975" name="Text Box 74"/>
            <p:cNvSpPr txBox="1">
              <a:spLocks noChangeArrowheads="1"/>
            </p:cNvSpPr>
            <p:nvPr/>
          </p:nvSpPr>
          <p:spPr bwMode="auto">
            <a:xfrm>
              <a:off x="5141" y="1968"/>
              <a:ext cx="2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7976" name="Text Box 75"/>
            <p:cNvSpPr txBox="1">
              <a:spLocks noChangeArrowheads="1"/>
            </p:cNvSpPr>
            <p:nvPr/>
          </p:nvSpPr>
          <p:spPr bwMode="auto">
            <a:xfrm>
              <a:off x="403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7977" name="Text Box 76"/>
            <p:cNvSpPr txBox="1">
              <a:spLocks noChangeArrowheads="1"/>
            </p:cNvSpPr>
            <p:nvPr/>
          </p:nvSpPr>
          <p:spPr bwMode="auto">
            <a:xfrm>
              <a:off x="5248" y="1536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7978" name="Line 77"/>
            <p:cNvSpPr>
              <a:spLocks noChangeShapeType="1"/>
            </p:cNvSpPr>
            <p:nvPr/>
          </p:nvSpPr>
          <p:spPr bwMode="auto">
            <a:xfrm>
              <a:off x="4704" y="16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8"/>
          <p:cNvGrpSpPr/>
          <p:nvPr/>
        </p:nvGrpSpPr>
        <p:grpSpPr bwMode="auto">
          <a:xfrm>
            <a:off x="5486400" y="4238625"/>
            <a:ext cx="3505200" cy="533400"/>
            <a:chOff x="3456" y="2592"/>
            <a:chExt cx="2208" cy="336"/>
          </a:xfrm>
        </p:grpSpPr>
        <p:sp>
          <p:nvSpPr>
            <p:cNvPr id="37970" name="Text Box 79"/>
            <p:cNvSpPr txBox="1">
              <a:spLocks noChangeArrowheads="1"/>
            </p:cNvSpPr>
            <p:nvPr/>
          </p:nvSpPr>
          <p:spPr bwMode="auto">
            <a:xfrm>
              <a:off x="3840" y="2592"/>
              <a:ext cx="1824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),</a:t>
              </a:r>
              <a:r>
                <a:rPr lang="en-US" altLang="zh-CN" sz="2800" b="1" i="1"/>
                <a:t>Q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  <a:endParaRPr lang="en-US" altLang="zh-CN" sz="2800" b="1"/>
            </a:p>
          </p:txBody>
        </p:sp>
        <p:sp>
          <p:nvSpPr>
            <p:cNvPr id="37971" name="AutoShape 80"/>
            <p:cNvSpPr>
              <a:spLocks noChangeArrowheads="1"/>
            </p:cNvSpPr>
            <p:nvPr/>
          </p:nvSpPr>
          <p:spPr bwMode="auto">
            <a:xfrm>
              <a:off x="3456" y="264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81"/>
          <p:cNvGrpSpPr/>
          <p:nvPr/>
        </p:nvGrpSpPr>
        <p:grpSpPr bwMode="auto">
          <a:xfrm>
            <a:off x="5562600" y="5457825"/>
            <a:ext cx="3429000" cy="533400"/>
            <a:chOff x="3504" y="3360"/>
            <a:chExt cx="2160" cy="336"/>
          </a:xfrm>
        </p:grpSpPr>
        <p:sp>
          <p:nvSpPr>
            <p:cNvPr id="37968" name="Text Box 82"/>
            <p:cNvSpPr txBox="1">
              <a:spLocks noChangeArrowheads="1"/>
            </p:cNvSpPr>
            <p:nvPr/>
          </p:nvSpPr>
          <p:spPr bwMode="auto">
            <a:xfrm>
              <a:off x="3840" y="3369"/>
              <a:ext cx="1824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x,y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Q</a:t>
              </a:r>
              <a:r>
                <a:rPr lang="en-US" altLang="zh-CN" sz="2800" b="1" baseline="-25000"/>
                <a:t>4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x,y</a:t>
              </a:r>
              <a:r>
                <a:rPr lang="en-US" altLang="zh-CN" sz="2800" b="1" i="1" baseline="-25000"/>
                <a:t>2</a:t>
              </a:r>
              <a:r>
                <a:rPr lang="en-US" altLang="zh-CN" sz="2800" b="1"/>
                <a:t>)</a:t>
              </a:r>
              <a:endParaRPr lang="en-US" altLang="zh-CN" sz="2800" b="1"/>
            </a:p>
          </p:txBody>
        </p:sp>
        <p:sp>
          <p:nvSpPr>
            <p:cNvPr id="37969" name="AutoShape 83"/>
            <p:cNvSpPr>
              <a:spLocks noChangeArrowheads="1"/>
            </p:cNvSpPr>
            <p:nvPr/>
          </p:nvSpPr>
          <p:spPr bwMode="auto">
            <a:xfrm>
              <a:off x="3504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58750" y="2997200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4" name="公式" r:id="rId1" imgW="584200" imgH="228600" progId="Equation.3">
                  <p:embed/>
                </p:oleObj>
              </mc:Choice>
              <mc:Fallback>
                <p:oleObj name="公式" r:id="rId1" imgW="584200" imgH="228600" progId="Equation.3">
                  <p:embed/>
                  <p:pic>
                    <p:nvPicPr>
                      <p:cNvPr id="0" name="图片 103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997200"/>
                        <a:ext cx="1524000" cy="584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5"/>
          <p:cNvGrpSpPr/>
          <p:nvPr/>
        </p:nvGrpSpPr>
        <p:grpSpPr bwMode="auto">
          <a:xfrm>
            <a:off x="1835150" y="2997200"/>
            <a:ext cx="2133600" cy="547688"/>
            <a:chOff x="1200" y="1776"/>
            <a:chExt cx="1344" cy="345"/>
          </a:xfrm>
        </p:grpSpPr>
        <p:sp>
          <p:nvSpPr>
            <p:cNvPr id="37967" name="AutoShape 86"/>
            <p:cNvSpPr>
              <a:spLocks noChangeArrowheads="1"/>
            </p:cNvSpPr>
            <p:nvPr/>
          </p:nvSpPr>
          <p:spPr bwMode="auto">
            <a:xfrm>
              <a:off x="1200" y="18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1" name="Object 15"/>
            <p:cNvGraphicFramePr>
              <a:graphicFrameLocks noChangeAspect="1"/>
            </p:cNvGraphicFramePr>
            <p:nvPr/>
          </p:nvGraphicFramePr>
          <p:xfrm>
            <a:off x="1488" y="1776"/>
            <a:ext cx="10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5" name="公式" r:id="rId3" imgW="838200" imgH="228600" progId="Equation.3">
                    <p:embed/>
                  </p:oleObj>
                </mc:Choice>
                <mc:Fallback>
                  <p:oleObj name="公式" r:id="rId3" imgW="838200" imgH="228600" progId="Equation.3">
                    <p:embed/>
                    <p:pic>
                      <p:nvPicPr>
                        <p:cNvPr id="0" name="图片 103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1056" cy="345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8"/>
          <p:cNvGrpSpPr/>
          <p:nvPr/>
        </p:nvGrpSpPr>
        <p:grpSpPr bwMode="auto">
          <a:xfrm>
            <a:off x="4211638" y="2997200"/>
            <a:ext cx="3529012" cy="533400"/>
            <a:chOff x="2688" y="1776"/>
            <a:chExt cx="2736" cy="336"/>
          </a:xfrm>
        </p:grpSpPr>
        <p:sp>
          <p:nvSpPr>
            <p:cNvPr id="37965" name="Text Box 89"/>
            <p:cNvSpPr txBox="1">
              <a:spLocks noChangeArrowheads="1"/>
            </p:cNvSpPr>
            <p:nvPr/>
          </p:nvSpPr>
          <p:spPr bwMode="auto">
            <a:xfrm>
              <a:off x="3024" y="1776"/>
              <a:ext cx="2400" cy="327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相轨线</a:t>
              </a:r>
              <a:r>
                <a:rPr lang="zh-CN" altLang="zh-CN" sz="2800" b="1"/>
                <a:t>退化为</a:t>
              </a:r>
              <a:r>
                <a:rPr lang="en-US" altLang="zh-CN" sz="2800" b="1" i="1"/>
                <a:t>P</a:t>
              </a:r>
              <a:r>
                <a:rPr lang="zh-CN" altLang="zh-CN" sz="2800" b="1"/>
                <a:t>点</a:t>
              </a:r>
              <a:endParaRPr lang="zh-CN" altLang="en-US" sz="2800" b="1"/>
            </a:p>
          </p:txBody>
        </p:sp>
        <p:sp>
          <p:nvSpPr>
            <p:cNvPr id="37966" name="AutoShape 90"/>
            <p:cNvSpPr>
              <a:spLocks noChangeArrowheads="1"/>
            </p:cNvSpPr>
            <p:nvPr/>
          </p:nvSpPr>
          <p:spPr bwMode="auto">
            <a:xfrm>
              <a:off x="2688" y="18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228600" y="3629025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6" name="公式" r:id="rId5" imgW="584200" imgH="228600" progId="Equation.3">
                  <p:embed/>
                </p:oleObj>
              </mc:Choice>
              <mc:Fallback>
                <p:oleObj name="公式" r:id="rId5" imgW="584200" imgH="228600" progId="Equation.3">
                  <p:embed/>
                  <p:pic>
                    <p:nvPicPr>
                      <p:cNvPr id="0" name="图片 103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29025"/>
                        <a:ext cx="1447800" cy="5556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3886200" y="3629025"/>
          <a:ext cx="1143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" name="公式" r:id="rId7" imgW="546100" imgH="228600" progId="Equation.3">
                  <p:embed/>
                </p:oleObj>
              </mc:Choice>
              <mc:Fallback>
                <p:oleObj name="公式" r:id="rId7" imgW="546100" imgH="228600" progId="Equation.3">
                  <p:embed/>
                  <p:pic>
                    <p:nvPicPr>
                      <p:cNvPr id="0" name="图片 103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29025"/>
                        <a:ext cx="1143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7239000" y="3629025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8" name="公式" r:id="rId9" imgW="889000" imgH="228600" progId="Equation.3">
                  <p:embed/>
                </p:oleObj>
              </mc:Choice>
              <mc:Fallback>
                <p:oleObj name="公式" r:id="rId9" imgW="889000" imgH="228600" progId="Equation.3">
                  <p:embed/>
                  <p:pic>
                    <p:nvPicPr>
                      <p:cNvPr id="0" name="图片 103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29025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4"/>
          <p:cNvGrpSpPr/>
          <p:nvPr/>
        </p:nvGrpSpPr>
        <p:grpSpPr bwMode="auto">
          <a:xfrm>
            <a:off x="1828800" y="3629025"/>
            <a:ext cx="1849438" cy="533400"/>
            <a:chOff x="1152" y="2208"/>
            <a:chExt cx="1165" cy="336"/>
          </a:xfrm>
        </p:grpSpPr>
        <p:graphicFrame>
          <p:nvGraphicFramePr>
            <p:cNvPr id="37900" name="Object 14"/>
            <p:cNvGraphicFramePr>
              <a:graphicFrameLocks noChangeAspect="1"/>
            </p:cNvGraphicFramePr>
            <p:nvPr/>
          </p:nvGraphicFramePr>
          <p:xfrm>
            <a:off x="1392" y="2208"/>
            <a:ext cx="9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9" name="公式" r:id="rId11" imgW="660400" imgH="228600" progId="Equation.3">
                    <p:embed/>
                  </p:oleObj>
                </mc:Choice>
                <mc:Fallback>
                  <p:oleObj name="公式" r:id="rId11" imgW="660400" imgH="228600" progId="Equation.3">
                    <p:embed/>
                    <p:pic>
                      <p:nvPicPr>
                        <p:cNvPr id="0" name="图片 103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08"/>
                          <a:ext cx="9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4" name="AutoShape 96"/>
            <p:cNvSpPr>
              <a:spLocks noChangeArrowheads="1"/>
            </p:cNvSpPr>
            <p:nvPr/>
          </p:nvSpPr>
          <p:spPr bwMode="auto">
            <a:xfrm>
              <a:off x="1152" y="2256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97"/>
          <p:cNvGrpSpPr/>
          <p:nvPr/>
        </p:nvGrpSpPr>
        <p:grpSpPr bwMode="auto">
          <a:xfrm>
            <a:off x="228600" y="4238625"/>
            <a:ext cx="5105400" cy="533400"/>
            <a:chOff x="144" y="2592"/>
            <a:chExt cx="3216" cy="336"/>
          </a:xfrm>
        </p:grpSpPr>
        <p:sp>
          <p:nvSpPr>
            <p:cNvPr id="37962" name="Text Box 98"/>
            <p:cNvSpPr txBox="1">
              <a:spLocks noChangeArrowheads="1"/>
            </p:cNvSpPr>
            <p:nvPr/>
          </p:nvSpPr>
          <p:spPr bwMode="auto">
            <a:xfrm>
              <a:off x="384" y="2592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 </a:t>
              </a:r>
              <a:r>
                <a:rPr lang="zh-CN" altLang="zh-CN" sz="2800"/>
                <a:t>存在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&lt;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0</a:t>
              </a:r>
              <a:r>
                <a:rPr lang="en-US" altLang="zh-CN" sz="2800"/>
                <a:t>&lt;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 </a:t>
              </a:r>
              <a:r>
                <a:rPr lang="zh-CN" altLang="zh-CN" sz="2800"/>
                <a:t>使</a:t>
              </a:r>
              <a:r>
                <a:rPr lang="en-US" altLang="zh-CN" sz="2800" i="1"/>
                <a:t>f</a:t>
              </a:r>
              <a:r>
                <a:rPr lang="en-US" altLang="zh-CN" sz="2800"/>
                <a:t>(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)=</a:t>
              </a:r>
              <a:r>
                <a:rPr lang="en-US" altLang="zh-CN" sz="2800" i="1"/>
                <a:t>f</a:t>
              </a:r>
              <a:r>
                <a:rPr lang="en-US" altLang="zh-CN" sz="2800"/>
                <a:t>(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)=</a:t>
              </a:r>
              <a:r>
                <a:rPr lang="en-US" altLang="zh-CN" sz="2800" i="1"/>
                <a:t>p</a:t>
              </a:r>
              <a:endParaRPr lang="en-US" altLang="zh-CN" sz="2800"/>
            </a:p>
          </p:txBody>
        </p:sp>
        <p:sp>
          <p:nvSpPr>
            <p:cNvPr id="37963" name="AutoShape 99"/>
            <p:cNvSpPr>
              <a:spLocks noChangeArrowheads="1"/>
            </p:cNvSpPr>
            <p:nvPr/>
          </p:nvSpPr>
          <p:spPr bwMode="auto">
            <a:xfrm>
              <a:off x="144" y="264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00"/>
          <p:cNvGrpSpPr/>
          <p:nvPr/>
        </p:nvGrpSpPr>
        <p:grpSpPr bwMode="auto">
          <a:xfrm>
            <a:off x="5105400" y="3629025"/>
            <a:ext cx="1966913" cy="533400"/>
            <a:chOff x="3216" y="2208"/>
            <a:chExt cx="1239" cy="336"/>
          </a:xfrm>
        </p:grpSpPr>
        <p:sp>
          <p:nvSpPr>
            <p:cNvPr id="37961" name="AutoShape 101"/>
            <p:cNvSpPr>
              <a:spLocks noChangeArrowheads="1"/>
            </p:cNvSpPr>
            <p:nvPr/>
          </p:nvSpPr>
          <p:spPr bwMode="auto">
            <a:xfrm>
              <a:off x="3216" y="2256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9" name="Object 13"/>
            <p:cNvGraphicFramePr>
              <a:graphicFrameLocks noChangeAspect="1"/>
            </p:cNvGraphicFramePr>
            <p:nvPr/>
          </p:nvGraphicFramePr>
          <p:xfrm>
            <a:off x="3408" y="2208"/>
            <a:ext cx="10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0" name="公式" r:id="rId13" imgW="647700" imgH="228600" progId="Equation.3">
                    <p:embed/>
                  </p:oleObj>
                </mc:Choice>
                <mc:Fallback>
                  <p:oleObj name="公式" r:id="rId13" imgW="647700" imgH="228600" progId="Equation.3">
                    <p:embed/>
                    <p:pic>
                      <p:nvPicPr>
                        <p:cNvPr id="0" name="图片 103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0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01600" y="4908550"/>
          <a:ext cx="2184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1" name="公式" r:id="rId15" imgW="964565" imgH="215900" progId="Equation.3">
                  <p:embed/>
                </p:oleObj>
              </mc:Choice>
              <mc:Fallback>
                <p:oleObj name="公式" r:id="rId15" imgW="964565" imgH="215900" progId="Equation.3">
                  <p:embed/>
                  <p:pic>
                    <p:nvPicPr>
                      <p:cNvPr id="0" name="图片 103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4908550"/>
                        <a:ext cx="2184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5199063" y="4924425"/>
          <a:ext cx="1125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2" name="公式" r:id="rId17" imgW="596900" imgH="203200" progId="Equation.3">
                  <p:embed/>
                </p:oleObj>
              </mc:Choice>
              <mc:Fallback>
                <p:oleObj name="公式" r:id="rId17" imgW="596900" imgH="203200" progId="Equation.3">
                  <p:embed/>
                  <p:pic>
                    <p:nvPicPr>
                      <p:cNvPr id="0" name="图片 103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924425"/>
                        <a:ext cx="11255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05"/>
          <p:cNvGrpSpPr/>
          <p:nvPr/>
        </p:nvGrpSpPr>
        <p:grpSpPr bwMode="auto">
          <a:xfrm>
            <a:off x="685800" y="5457825"/>
            <a:ext cx="5029200" cy="533400"/>
            <a:chOff x="192" y="3360"/>
            <a:chExt cx="3168" cy="336"/>
          </a:xfrm>
        </p:grpSpPr>
        <p:sp>
          <p:nvSpPr>
            <p:cNvPr id="37959" name="Text Box 106"/>
            <p:cNvSpPr txBox="1">
              <a:spLocks noChangeArrowheads="1"/>
            </p:cNvSpPr>
            <p:nvPr/>
          </p:nvSpPr>
          <p:spPr bwMode="auto">
            <a:xfrm>
              <a:off x="432" y="3369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800"/>
                <a:t>存在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&lt;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0</a:t>
              </a:r>
              <a:r>
                <a:rPr lang="en-US" altLang="zh-CN" sz="2800"/>
                <a:t>&lt;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</a:t>
              </a:r>
              <a:r>
                <a:rPr lang="zh-CN" altLang="zh-CN" sz="2800"/>
                <a:t>使</a:t>
              </a:r>
              <a:r>
                <a:rPr lang="en-US" altLang="zh-CN" sz="2800" i="1"/>
                <a:t>g</a:t>
              </a:r>
              <a:r>
                <a:rPr lang="en-US" altLang="zh-CN" sz="2800"/>
                <a:t>(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)=</a:t>
              </a:r>
              <a:r>
                <a:rPr lang="en-US" altLang="zh-CN" sz="2800" i="1"/>
                <a:t>g</a:t>
              </a:r>
              <a:r>
                <a:rPr lang="en-US" altLang="zh-CN" sz="2800"/>
                <a:t>(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)=</a:t>
              </a:r>
              <a:r>
                <a:rPr lang="en-US" altLang="zh-CN" sz="2800" i="1"/>
                <a:t>q</a:t>
              </a:r>
              <a:endParaRPr lang="en-US" altLang="zh-CN" sz="2800"/>
            </a:p>
          </p:txBody>
        </p:sp>
        <p:sp>
          <p:nvSpPr>
            <p:cNvPr id="37960" name="AutoShape 107"/>
            <p:cNvSpPr>
              <a:spLocks noChangeArrowheads="1"/>
            </p:cNvSpPr>
            <p:nvPr/>
          </p:nvSpPr>
          <p:spPr bwMode="auto">
            <a:xfrm>
              <a:off x="192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08"/>
          <p:cNvGrpSpPr/>
          <p:nvPr/>
        </p:nvGrpSpPr>
        <p:grpSpPr bwMode="auto">
          <a:xfrm>
            <a:off x="2362200" y="4848225"/>
            <a:ext cx="2743200" cy="533400"/>
            <a:chOff x="1488" y="2976"/>
            <a:chExt cx="1728" cy="336"/>
          </a:xfrm>
        </p:grpSpPr>
        <p:sp>
          <p:nvSpPr>
            <p:cNvPr id="37958" name="AutoShape 109"/>
            <p:cNvSpPr>
              <a:spLocks noChangeArrowheads="1"/>
            </p:cNvSpPr>
            <p:nvPr/>
          </p:nvSpPr>
          <p:spPr bwMode="auto">
            <a:xfrm>
              <a:off x="1488" y="30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8" name="Object 12"/>
            <p:cNvGraphicFramePr>
              <a:graphicFrameLocks noChangeAspect="1"/>
            </p:cNvGraphicFramePr>
            <p:nvPr/>
          </p:nvGraphicFramePr>
          <p:xfrm>
            <a:off x="1728" y="2976"/>
            <a:ext cx="14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3" name="公式" r:id="rId19" imgW="1028700" imgH="228600" progId="Equation.3">
                    <p:embed/>
                  </p:oleObj>
                </mc:Choice>
                <mc:Fallback>
                  <p:oleObj name="公式" r:id="rId19" imgW="1028700" imgH="228600" progId="Equation.3">
                    <p:embed/>
                    <p:pic>
                      <p:nvPicPr>
                        <p:cNvPr id="0" name="图片 103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76"/>
                          <a:ext cx="14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1"/>
          <p:cNvGrpSpPr/>
          <p:nvPr/>
        </p:nvGrpSpPr>
        <p:grpSpPr bwMode="auto">
          <a:xfrm>
            <a:off x="6324600" y="4848225"/>
            <a:ext cx="2590800" cy="533400"/>
            <a:chOff x="4080" y="2976"/>
            <a:chExt cx="1536" cy="336"/>
          </a:xfrm>
        </p:grpSpPr>
        <p:graphicFrame>
          <p:nvGraphicFramePr>
            <p:cNvPr id="37897" name="Object 11"/>
            <p:cNvGraphicFramePr>
              <a:graphicFrameLocks noChangeAspect="1"/>
            </p:cNvGraphicFramePr>
            <p:nvPr/>
          </p:nvGraphicFramePr>
          <p:xfrm>
            <a:off x="4344" y="2976"/>
            <a:ext cx="1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4" name="公式" r:id="rId21" imgW="876300" imgH="228600" progId="Equation.3">
                    <p:embed/>
                  </p:oleObj>
                </mc:Choice>
                <mc:Fallback>
                  <p:oleObj name="公式" r:id="rId21" imgW="876300" imgH="228600" progId="Equation.3">
                    <p:embed/>
                    <p:pic>
                      <p:nvPicPr>
                        <p:cNvPr id="0" name="图片 103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2976"/>
                          <a:ext cx="1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7" name="AutoShape 113"/>
            <p:cNvSpPr>
              <a:spLocks noChangeArrowheads="1"/>
            </p:cNvSpPr>
            <p:nvPr/>
          </p:nvSpPr>
          <p:spPr bwMode="auto">
            <a:xfrm>
              <a:off x="4080" y="302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5"/>
          <p:cNvGrpSpPr/>
          <p:nvPr/>
        </p:nvGrpSpPr>
        <p:grpSpPr bwMode="auto">
          <a:xfrm>
            <a:off x="4419600" y="6019800"/>
            <a:ext cx="4038600" cy="561975"/>
            <a:chOff x="2160" y="3744"/>
            <a:chExt cx="3072" cy="354"/>
          </a:xfrm>
        </p:grpSpPr>
        <p:sp>
          <p:nvSpPr>
            <p:cNvPr id="37955" name="Text Box 116"/>
            <p:cNvSpPr txBox="1">
              <a:spLocks noChangeArrowheads="1"/>
            </p:cNvSpPr>
            <p:nvPr/>
          </p:nvSpPr>
          <p:spPr bwMode="auto">
            <a:xfrm>
              <a:off x="2400" y="3744"/>
              <a:ext cx="283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相轨线是封闭曲线族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37956" name="AutoShape 117"/>
            <p:cNvSpPr>
              <a:spLocks noChangeArrowheads="1"/>
            </p:cNvSpPr>
            <p:nvPr/>
          </p:nvSpPr>
          <p:spPr bwMode="auto">
            <a:xfrm>
              <a:off x="2160" y="379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2"/>
          <p:cNvGrpSpPr/>
          <p:nvPr/>
        </p:nvGrpSpPr>
        <p:grpSpPr bwMode="auto">
          <a:xfrm>
            <a:off x="7696200" y="733425"/>
            <a:ext cx="685800" cy="2014538"/>
            <a:chOff x="3360" y="432"/>
            <a:chExt cx="432" cy="1269"/>
          </a:xfrm>
        </p:grpSpPr>
        <p:sp>
          <p:nvSpPr>
            <p:cNvPr id="37951" name="Text Box 127"/>
            <p:cNvSpPr txBox="1">
              <a:spLocks noChangeArrowheads="1"/>
            </p:cNvSpPr>
            <p:nvPr/>
          </p:nvSpPr>
          <p:spPr bwMode="auto">
            <a:xfrm>
              <a:off x="3360" y="1475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7952" name="Text Box 128"/>
            <p:cNvSpPr txBox="1">
              <a:spLocks noChangeArrowheads="1"/>
            </p:cNvSpPr>
            <p:nvPr/>
          </p:nvSpPr>
          <p:spPr bwMode="auto">
            <a:xfrm>
              <a:off x="3455" y="1283"/>
              <a:ext cx="33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7953" name="Text Box 129"/>
            <p:cNvSpPr txBox="1">
              <a:spLocks noChangeArrowheads="1"/>
            </p:cNvSpPr>
            <p:nvPr/>
          </p:nvSpPr>
          <p:spPr bwMode="auto">
            <a:xfrm>
              <a:off x="3360" y="432"/>
              <a:ext cx="33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Q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37954" name="Line 131"/>
            <p:cNvSpPr>
              <a:spLocks noChangeShapeType="1"/>
            </p:cNvSpPr>
            <p:nvPr/>
          </p:nvSpPr>
          <p:spPr bwMode="auto">
            <a:xfrm flipV="1">
              <a:off x="3456" y="7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33"/>
          <p:cNvGrpSpPr/>
          <p:nvPr/>
        </p:nvGrpSpPr>
        <p:grpSpPr bwMode="auto">
          <a:xfrm>
            <a:off x="152400" y="733425"/>
            <a:ext cx="3200400" cy="2166938"/>
            <a:chOff x="3840" y="720"/>
            <a:chExt cx="2016" cy="1365"/>
          </a:xfrm>
        </p:grpSpPr>
        <p:sp>
          <p:nvSpPr>
            <p:cNvPr id="37938" name="Arc 134"/>
            <p:cNvSpPr/>
            <p:nvPr/>
          </p:nvSpPr>
          <p:spPr bwMode="auto">
            <a:xfrm flipV="1">
              <a:off x="4069" y="1453"/>
              <a:ext cx="363" cy="40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8 h 21600"/>
                <a:gd name="T4" fmla="*/ 0 w 21600"/>
                <a:gd name="T5" fmla="*/ 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Arc 135"/>
            <p:cNvSpPr/>
            <p:nvPr/>
          </p:nvSpPr>
          <p:spPr bwMode="auto">
            <a:xfrm flipH="1">
              <a:off x="4432" y="1119"/>
              <a:ext cx="335" cy="34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Arc 136"/>
            <p:cNvSpPr/>
            <p:nvPr/>
          </p:nvSpPr>
          <p:spPr bwMode="auto">
            <a:xfrm>
              <a:off x="4753" y="1120"/>
              <a:ext cx="293" cy="482"/>
            </a:xfrm>
            <a:custGeom>
              <a:avLst/>
              <a:gdLst>
                <a:gd name="T0" fmla="*/ 0 w 21555"/>
                <a:gd name="T1" fmla="*/ 0 h 21600"/>
                <a:gd name="T2" fmla="*/ 4 w 21555"/>
                <a:gd name="T3" fmla="*/ 10 h 21600"/>
                <a:gd name="T4" fmla="*/ 0 w 21555"/>
                <a:gd name="T5" fmla="*/ 11 h 21600"/>
                <a:gd name="T6" fmla="*/ 0 60000 65536"/>
                <a:gd name="T7" fmla="*/ 0 60000 65536"/>
                <a:gd name="T8" fmla="*/ 0 60000 65536"/>
                <a:gd name="T9" fmla="*/ 0 w 21555"/>
                <a:gd name="T10" fmla="*/ 0 h 21600"/>
                <a:gd name="T11" fmla="*/ 21555 w 215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55" h="21600" fill="none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</a:path>
                <a:path w="21555" h="21600" stroke="0" extrusionOk="0">
                  <a:moveTo>
                    <a:pt x="-1" y="0"/>
                  </a:moveTo>
                  <a:cubicBezTo>
                    <a:pt x="11390" y="0"/>
                    <a:pt x="20823" y="8845"/>
                    <a:pt x="21555" y="202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137"/>
            <p:cNvSpPr>
              <a:spLocks noChangeShapeType="1"/>
            </p:cNvSpPr>
            <p:nvPr/>
          </p:nvSpPr>
          <p:spPr bwMode="auto">
            <a:xfrm>
              <a:off x="4069" y="1861"/>
              <a:ext cx="1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Arc 138"/>
            <p:cNvSpPr/>
            <p:nvPr/>
          </p:nvSpPr>
          <p:spPr bwMode="auto">
            <a:xfrm flipH="1" flipV="1">
              <a:off x="5055" y="1536"/>
              <a:ext cx="338" cy="222"/>
            </a:xfrm>
            <a:custGeom>
              <a:avLst/>
              <a:gdLst>
                <a:gd name="T0" fmla="*/ 0 w 26463"/>
                <a:gd name="T1" fmla="*/ 0 h 21600"/>
                <a:gd name="T2" fmla="*/ 4 w 26463"/>
                <a:gd name="T3" fmla="*/ 2 h 21600"/>
                <a:gd name="T4" fmla="*/ 1 w 26463"/>
                <a:gd name="T5" fmla="*/ 2 h 21600"/>
                <a:gd name="T6" fmla="*/ 0 60000 65536"/>
                <a:gd name="T7" fmla="*/ 0 60000 65536"/>
                <a:gd name="T8" fmla="*/ 0 60000 65536"/>
                <a:gd name="T9" fmla="*/ 0 w 26463"/>
                <a:gd name="T10" fmla="*/ 0 h 21600"/>
                <a:gd name="T11" fmla="*/ 26463 w 264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63" h="21600" fill="none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</a:path>
                <a:path w="26463" h="21600" stroke="0" extrusionOk="0">
                  <a:moveTo>
                    <a:pt x="0" y="571"/>
                  </a:moveTo>
                  <a:cubicBezTo>
                    <a:pt x="1617" y="191"/>
                    <a:pt x="3273" y="-1"/>
                    <a:pt x="4935" y="0"/>
                  </a:cubicBezTo>
                  <a:cubicBezTo>
                    <a:pt x="16181" y="0"/>
                    <a:pt x="25546" y="8630"/>
                    <a:pt x="26463" y="19839"/>
                  </a:cubicBezTo>
                  <a:lnTo>
                    <a:pt x="493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39"/>
            <p:cNvSpPr>
              <a:spLocks noChangeShapeType="1"/>
            </p:cNvSpPr>
            <p:nvPr/>
          </p:nvSpPr>
          <p:spPr bwMode="auto">
            <a:xfrm flipH="1" flipV="1">
              <a:off x="4080" y="789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140"/>
            <p:cNvSpPr>
              <a:spLocks noChangeShapeType="1"/>
            </p:cNvSpPr>
            <p:nvPr/>
          </p:nvSpPr>
          <p:spPr bwMode="auto">
            <a:xfrm flipH="1">
              <a:off x="4097" y="1125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141"/>
            <p:cNvSpPr>
              <a:spLocks noChangeShapeType="1"/>
            </p:cNvSpPr>
            <p:nvPr/>
          </p:nvSpPr>
          <p:spPr bwMode="auto">
            <a:xfrm>
              <a:off x="4753" y="1132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Text Box 142"/>
            <p:cNvSpPr txBox="1">
              <a:spLocks noChangeArrowheads="1"/>
            </p:cNvSpPr>
            <p:nvPr/>
          </p:nvSpPr>
          <p:spPr bwMode="auto">
            <a:xfrm>
              <a:off x="4117" y="720"/>
              <a:ext cx="49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37947" name="Text Box 143"/>
            <p:cNvSpPr txBox="1">
              <a:spLocks noChangeArrowheads="1"/>
            </p:cNvSpPr>
            <p:nvPr/>
          </p:nvSpPr>
          <p:spPr bwMode="auto">
            <a:xfrm>
              <a:off x="5493" y="1797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7948" name="Text Box 144"/>
            <p:cNvSpPr txBox="1">
              <a:spLocks noChangeArrowheads="1"/>
            </p:cNvSpPr>
            <p:nvPr/>
          </p:nvSpPr>
          <p:spPr bwMode="auto">
            <a:xfrm>
              <a:off x="4572" y="1787"/>
              <a:ext cx="27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7949" name="Text Box 145"/>
            <p:cNvSpPr txBox="1">
              <a:spLocks noChangeArrowheads="1"/>
            </p:cNvSpPr>
            <p:nvPr/>
          </p:nvSpPr>
          <p:spPr bwMode="auto">
            <a:xfrm>
              <a:off x="3840" y="981"/>
              <a:ext cx="3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f</a:t>
              </a:r>
              <a:r>
                <a:rPr lang="en-US" altLang="zh-CN" i="1" baseline="-25000"/>
                <a:t>m</a:t>
              </a:r>
              <a:endParaRPr lang="en-US" altLang="zh-CN" i="1" baseline="-25000"/>
            </a:p>
          </p:txBody>
        </p:sp>
        <p:sp>
          <p:nvSpPr>
            <p:cNvPr id="37950" name="Text Box 146"/>
            <p:cNvSpPr txBox="1">
              <a:spLocks noChangeArrowheads="1"/>
            </p:cNvSpPr>
            <p:nvPr/>
          </p:nvSpPr>
          <p:spPr bwMode="auto">
            <a:xfrm>
              <a:off x="4005" y="1841"/>
              <a:ext cx="36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O</a:t>
              </a:r>
              <a:endParaRPr lang="en-US" altLang="zh-CN" sz="2000" i="1"/>
            </a:p>
          </p:txBody>
        </p:sp>
      </p:grpSp>
      <p:grpSp>
        <p:nvGrpSpPr>
          <p:cNvPr id="21" name="Group 147"/>
          <p:cNvGrpSpPr/>
          <p:nvPr/>
        </p:nvGrpSpPr>
        <p:grpSpPr bwMode="auto">
          <a:xfrm>
            <a:off x="3048000" y="809625"/>
            <a:ext cx="3200400" cy="2133600"/>
            <a:chOff x="3600" y="2976"/>
            <a:chExt cx="2016" cy="1344"/>
          </a:xfrm>
        </p:grpSpPr>
        <p:sp>
          <p:nvSpPr>
            <p:cNvPr id="37925" name="Arc 148"/>
            <p:cNvSpPr/>
            <p:nvPr/>
          </p:nvSpPr>
          <p:spPr bwMode="auto">
            <a:xfrm flipV="1">
              <a:off x="3899" y="3686"/>
              <a:ext cx="291" cy="38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Arc 149"/>
            <p:cNvSpPr/>
            <p:nvPr/>
          </p:nvSpPr>
          <p:spPr bwMode="auto">
            <a:xfrm flipH="1">
              <a:off x="4190" y="3379"/>
              <a:ext cx="336" cy="307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Arc 150"/>
            <p:cNvSpPr/>
            <p:nvPr/>
          </p:nvSpPr>
          <p:spPr bwMode="auto">
            <a:xfrm>
              <a:off x="4526" y="3379"/>
              <a:ext cx="303" cy="259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Arc 151"/>
            <p:cNvSpPr/>
            <p:nvPr/>
          </p:nvSpPr>
          <p:spPr bwMode="auto">
            <a:xfrm flipH="1" flipV="1">
              <a:off x="4829" y="3648"/>
              <a:ext cx="369" cy="25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52"/>
            <p:cNvSpPr>
              <a:spLocks noChangeShapeType="1"/>
            </p:cNvSpPr>
            <p:nvPr/>
          </p:nvSpPr>
          <p:spPr bwMode="auto">
            <a:xfrm>
              <a:off x="3922" y="408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153"/>
            <p:cNvSpPr>
              <a:spLocks noChangeShapeType="1"/>
            </p:cNvSpPr>
            <p:nvPr/>
          </p:nvSpPr>
          <p:spPr bwMode="auto">
            <a:xfrm flipV="1">
              <a:off x="3899" y="3062"/>
              <a:ext cx="0" cy="1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54"/>
            <p:cNvSpPr>
              <a:spLocks noChangeShapeType="1"/>
            </p:cNvSpPr>
            <p:nvPr/>
          </p:nvSpPr>
          <p:spPr bwMode="auto">
            <a:xfrm flipH="1">
              <a:off x="3899" y="337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55"/>
            <p:cNvSpPr>
              <a:spLocks noChangeShapeType="1"/>
            </p:cNvSpPr>
            <p:nvPr/>
          </p:nvSpPr>
          <p:spPr bwMode="auto">
            <a:xfrm>
              <a:off x="4515" y="3389"/>
              <a:ext cx="0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Text Box 156"/>
            <p:cNvSpPr txBox="1">
              <a:spLocks noChangeArrowheads="1"/>
            </p:cNvSpPr>
            <p:nvPr/>
          </p:nvSpPr>
          <p:spPr bwMode="auto">
            <a:xfrm>
              <a:off x="3888" y="2976"/>
              <a:ext cx="45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37934" name="Text Box 157"/>
            <p:cNvSpPr txBox="1">
              <a:spLocks noChangeArrowheads="1"/>
            </p:cNvSpPr>
            <p:nvPr/>
          </p:nvSpPr>
          <p:spPr bwMode="auto">
            <a:xfrm>
              <a:off x="3600" y="3275"/>
              <a:ext cx="32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g</a:t>
              </a:r>
              <a:r>
                <a:rPr lang="en-US" altLang="zh-CN" i="1" baseline="-25000"/>
                <a:t>m</a:t>
              </a:r>
              <a:endParaRPr lang="en-US" altLang="zh-CN" i="1" baseline="-25000"/>
            </a:p>
          </p:txBody>
        </p:sp>
        <p:sp>
          <p:nvSpPr>
            <p:cNvPr id="37935" name="Text Box 158"/>
            <p:cNvSpPr txBox="1">
              <a:spLocks noChangeArrowheads="1"/>
            </p:cNvSpPr>
            <p:nvPr/>
          </p:nvSpPr>
          <p:spPr bwMode="auto">
            <a:xfrm>
              <a:off x="4381" y="398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37936" name="Text Box 159"/>
            <p:cNvSpPr txBox="1">
              <a:spLocks noChangeArrowheads="1"/>
            </p:cNvSpPr>
            <p:nvPr/>
          </p:nvSpPr>
          <p:spPr bwMode="auto">
            <a:xfrm>
              <a:off x="5280" y="4023"/>
              <a:ext cx="33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37937" name="Text Box 160"/>
            <p:cNvSpPr txBox="1">
              <a:spLocks noChangeArrowheads="1"/>
            </p:cNvSpPr>
            <p:nvPr/>
          </p:nvSpPr>
          <p:spPr bwMode="auto">
            <a:xfrm>
              <a:off x="3744" y="40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O</a:t>
              </a:r>
              <a:endParaRPr lang="en-US" altLang="zh-CN" sz="1800" i="1"/>
            </a:p>
          </p:txBody>
        </p:sp>
      </p:grpSp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476500" y="465807"/>
          <a:ext cx="2816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5" name="Equation" r:id="rId23" imgW="901065" imgH="203200" progId="Equation.3">
                  <p:embed/>
                </p:oleObj>
              </mc:Choice>
              <mc:Fallback>
                <p:oleObj name="Equation" r:id="rId23" imgW="901065" imgH="203200" progId="Equation.3">
                  <p:embed/>
                  <p:pic>
                    <p:nvPicPr>
                      <p:cNvPr id="0" name="图片 10378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65807"/>
                        <a:ext cx="2816225" cy="4429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Text Box 163"/>
          <p:cNvSpPr txBox="1">
            <a:spLocks noChangeArrowheads="1"/>
          </p:cNvSpPr>
          <p:nvPr/>
        </p:nvSpPr>
        <p:spPr bwMode="auto">
          <a:xfrm>
            <a:off x="1187450" y="389607"/>
            <a:ext cx="1371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相轨线</a:t>
            </a:r>
            <a:endParaRPr lang="zh-CN" altLang="en-US" sz="2800" b="1" i="1">
              <a:ea typeface="楷体_GB2312" pitchFamily="49" charset="-122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7596188" y="2981325"/>
            <a:ext cx="13684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P~</a:t>
            </a:r>
            <a:r>
              <a:rPr lang="zh-CN" altLang="zh-CN" sz="2800" b="1"/>
              <a:t>中心</a:t>
            </a:r>
            <a:endParaRPr lang="zh-CN" altLang="en-US" sz="2800" b="1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55650" y="6021388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zh-CN" altLang="en-US" sz="2800" b="1"/>
              <a:t>是</a:t>
            </a:r>
            <a:r>
              <a:rPr lang="en-US" altLang="zh-CN" sz="2800" b="1"/>
              <a:t>[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]</a:t>
            </a:r>
            <a:r>
              <a:rPr lang="zh-CN" altLang="en-US" sz="2800" b="1"/>
              <a:t>内任意点</a:t>
            </a:r>
            <a:endParaRPr lang="zh-CN" altLang="en-US" sz="2800" b="1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1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 autoUpdateAnimBg="0"/>
      <p:bldP spid="1146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1027"/>
          <p:cNvSpPr txBox="1">
            <a:spLocks noChangeArrowheads="1"/>
          </p:cNvSpPr>
          <p:nvPr/>
        </p:nvSpPr>
        <p:spPr bwMode="auto">
          <a:xfrm>
            <a:off x="228600" y="11207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相轨线</a:t>
            </a:r>
            <a:r>
              <a:rPr lang="zh-CN" altLang="en-US" sz="2800" b="1"/>
              <a:t>是封闭曲线</a:t>
            </a:r>
            <a:endParaRPr lang="zh-CN" altLang="en-US" sz="2800" b="1"/>
          </a:p>
        </p:txBody>
      </p:sp>
      <p:grpSp>
        <p:nvGrpSpPr>
          <p:cNvPr id="2" name="Group 1028"/>
          <p:cNvGrpSpPr/>
          <p:nvPr/>
        </p:nvGrpSpPr>
        <p:grpSpPr bwMode="auto">
          <a:xfrm>
            <a:off x="3581400" y="1044575"/>
            <a:ext cx="5410200" cy="519113"/>
            <a:chOff x="2304" y="489"/>
            <a:chExt cx="3408" cy="327"/>
          </a:xfrm>
        </p:grpSpPr>
        <p:sp>
          <p:nvSpPr>
            <p:cNvPr id="38945" name="Text Box 1029"/>
            <p:cNvSpPr txBox="1">
              <a:spLocks noChangeArrowheads="1"/>
            </p:cNvSpPr>
            <p:nvPr/>
          </p:nvSpPr>
          <p:spPr bwMode="auto">
            <a:xfrm>
              <a:off x="2688" y="489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),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</a:t>
              </a:r>
              <a:r>
                <a:rPr lang="zh-CN" altLang="en-US" sz="2800" b="1"/>
                <a:t>是周期函数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周期记 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  <a:endParaRPr lang="en-US" altLang="zh-CN" sz="2800" b="1"/>
            </a:p>
          </p:txBody>
        </p:sp>
        <p:sp>
          <p:nvSpPr>
            <p:cNvPr id="38946" name="AutoShape 1030"/>
            <p:cNvSpPr>
              <a:spLocks noChangeArrowheads="1"/>
            </p:cNvSpPr>
            <p:nvPr/>
          </p:nvSpPr>
          <p:spPr bwMode="auto">
            <a:xfrm>
              <a:off x="2304" y="528"/>
              <a:ext cx="240" cy="288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1"/>
          <p:cNvGrpSpPr/>
          <p:nvPr/>
        </p:nvGrpSpPr>
        <p:grpSpPr bwMode="auto">
          <a:xfrm>
            <a:off x="0" y="1716088"/>
            <a:ext cx="5715000" cy="696912"/>
            <a:chOff x="1200" y="960"/>
            <a:chExt cx="3456" cy="439"/>
          </a:xfrm>
        </p:grpSpPr>
        <p:sp>
          <p:nvSpPr>
            <p:cNvPr id="38944" name="Text Box 1032"/>
            <p:cNvSpPr txBox="1">
              <a:spLocks noChangeArrowheads="1"/>
            </p:cNvSpPr>
            <p:nvPr/>
          </p:nvSpPr>
          <p:spPr bwMode="auto">
            <a:xfrm>
              <a:off x="1200" y="1008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/>
                <a:t>求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),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</a:rPr>
                <a:t>) </a:t>
              </a:r>
              <a:r>
                <a:rPr lang="zh-CN" altLang="en-US" sz="2800" b="1"/>
                <a:t>在一周期的平均值</a:t>
              </a:r>
              <a:endParaRPr lang="zh-CN" altLang="en-US" sz="2800" b="1"/>
            </a:p>
          </p:txBody>
        </p:sp>
        <p:graphicFrame>
          <p:nvGraphicFramePr>
            <p:cNvPr id="38925" name="Object 1033"/>
            <p:cNvGraphicFramePr>
              <a:graphicFrameLocks noChangeAspect="1"/>
            </p:cNvGraphicFramePr>
            <p:nvPr/>
          </p:nvGraphicFramePr>
          <p:xfrm>
            <a:off x="4032" y="960"/>
            <a:ext cx="62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6" name="公式" r:id="rId1" imgW="215900" imgH="152400" progId="Equation.3">
                    <p:embed/>
                  </p:oleObj>
                </mc:Choice>
                <mc:Fallback>
                  <p:oleObj name="公式" r:id="rId1" imgW="215900" imgH="152400" progId="Equation.3">
                    <p:embed/>
                    <p:pic>
                      <p:nvPicPr>
                        <p:cNvPr id="0" name="图片 104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624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10" name="Object 1034"/>
          <p:cNvGraphicFramePr>
            <a:graphicFrameLocks noChangeAspect="1"/>
          </p:cNvGraphicFramePr>
          <p:nvPr/>
        </p:nvGraphicFramePr>
        <p:xfrm>
          <a:off x="5867400" y="1792288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7" name="公式" r:id="rId3" imgW="1091565" imgH="203200" progId="Equation.3">
                  <p:embed/>
                </p:oleObj>
              </mc:Choice>
              <mc:Fallback>
                <p:oleObj name="公式" r:id="rId3" imgW="1091565" imgH="203200" progId="Equation.3">
                  <p:embed/>
                  <p:pic>
                    <p:nvPicPr>
                      <p:cNvPr id="0" name="图片 104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92288"/>
                        <a:ext cx="3124200" cy="5334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61"/>
          <p:cNvGrpSpPr/>
          <p:nvPr/>
        </p:nvGrpSpPr>
        <p:grpSpPr bwMode="auto">
          <a:xfrm>
            <a:off x="6096000" y="2325688"/>
            <a:ext cx="2667000" cy="1219200"/>
            <a:chOff x="3888" y="1344"/>
            <a:chExt cx="1632" cy="768"/>
          </a:xfrm>
        </p:grpSpPr>
        <p:graphicFrame>
          <p:nvGraphicFramePr>
            <p:cNvPr id="38924" name="Object 1036"/>
            <p:cNvGraphicFramePr>
              <a:graphicFrameLocks noChangeAspect="1"/>
            </p:cNvGraphicFramePr>
            <p:nvPr/>
          </p:nvGraphicFramePr>
          <p:xfrm>
            <a:off x="3888" y="1498"/>
            <a:ext cx="163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8" name="公式" r:id="rId5" imgW="1002665" imgH="419100" progId="Equation.3">
                    <p:embed/>
                  </p:oleObj>
                </mc:Choice>
                <mc:Fallback>
                  <p:oleObj name="公式" r:id="rId5" imgW="1002665" imgH="419100" progId="Equation.3">
                    <p:embed/>
                    <p:pic>
                      <p:nvPicPr>
                        <p:cNvPr id="0" name="图片 104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98"/>
                          <a:ext cx="1632" cy="614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3" name="AutoShape 1037"/>
            <p:cNvSpPr>
              <a:spLocks noChangeArrowheads="1"/>
            </p:cNvSpPr>
            <p:nvPr/>
          </p:nvSpPr>
          <p:spPr bwMode="auto">
            <a:xfrm rot="5400000">
              <a:off x="4497" y="1263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15" name="Object 1039"/>
          <p:cNvGraphicFramePr>
            <a:graphicFrameLocks noChangeAspect="1"/>
          </p:cNvGraphicFramePr>
          <p:nvPr/>
        </p:nvGraphicFramePr>
        <p:xfrm>
          <a:off x="-7938" y="2605088"/>
          <a:ext cx="29448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9" name="Equation" r:id="rId7" imgW="951865" imgH="393700" progId="Equation.DSMT4">
                  <p:embed/>
                </p:oleObj>
              </mc:Choice>
              <mc:Fallback>
                <p:oleObj name="Equation" r:id="rId7" imgW="951865" imgH="393700" progId="Equation.DSMT4">
                  <p:embed/>
                  <p:pic>
                    <p:nvPicPr>
                      <p:cNvPr id="0" name="图片 104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8" y="2605088"/>
                        <a:ext cx="2944813" cy="993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1"/>
          <p:cNvGrpSpPr/>
          <p:nvPr/>
        </p:nvGrpSpPr>
        <p:grpSpPr bwMode="auto">
          <a:xfrm>
            <a:off x="1143000" y="4886325"/>
            <a:ext cx="4495800" cy="609600"/>
            <a:chOff x="864" y="2832"/>
            <a:chExt cx="2736" cy="384"/>
          </a:xfrm>
        </p:grpSpPr>
        <p:graphicFrame>
          <p:nvGraphicFramePr>
            <p:cNvPr id="38923" name="Object 1042"/>
            <p:cNvGraphicFramePr>
              <a:graphicFrameLocks noChangeAspect="1"/>
            </p:cNvGraphicFramePr>
            <p:nvPr/>
          </p:nvGraphicFramePr>
          <p:xfrm>
            <a:off x="864" y="2832"/>
            <a:ext cx="15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0" name="公式" r:id="rId9" imgW="673100" imgH="152400" progId="Equation.3">
                    <p:embed/>
                  </p:oleObj>
                </mc:Choice>
                <mc:Fallback>
                  <p:oleObj name="公式" r:id="rId9" imgW="673100" imgH="152400" progId="Equation.3">
                    <p:embed/>
                    <p:pic>
                      <p:nvPicPr>
                        <p:cNvPr id="0" name="图片 104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832"/>
                          <a:ext cx="1564" cy="384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AutoShape 1043"/>
            <p:cNvSpPr>
              <a:spLocks noChangeArrowheads="1"/>
            </p:cNvSpPr>
            <p:nvPr/>
          </p:nvSpPr>
          <p:spPr bwMode="auto">
            <a:xfrm>
              <a:off x="2688" y="288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1044"/>
            <p:cNvSpPr>
              <a:spLocks noChangeShapeType="1"/>
            </p:cNvSpPr>
            <p:nvPr/>
          </p:nvSpPr>
          <p:spPr bwMode="auto">
            <a:xfrm>
              <a:off x="3168" y="3024"/>
              <a:ext cx="432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69"/>
          <p:cNvGrpSpPr/>
          <p:nvPr/>
        </p:nvGrpSpPr>
        <p:grpSpPr bwMode="auto">
          <a:xfrm>
            <a:off x="76200" y="5562600"/>
            <a:ext cx="5486400" cy="946150"/>
            <a:chOff x="96" y="3408"/>
            <a:chExt cx="3456" cy="596"/>
          </a:xfrm>
        </p:grpSpPr>
        <p:graphicFrame>
          <p:nvGraphicFramePr>
            <p:cNvPr id="38922" name="Object 1046"/>
            <p:cNvGraphicFramePr>
              <a:graphicFrameLocks noChangeAspect="1"/>
            </p:cNvGraphicFramePr>
            <p:nvPr/>
          </p:nvGraphicFramePr>
          <p:xfrm>
            <a:off x="720" y="3524"/>
            <a:ext cx="283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1" name="Equation" r:id="rId11" imgW="1828800" imgH="228600" progId="Equation.3">
                    <p:embed/>
                  </p:oleObj>
                </mc:Choice>
                <mc:Fallback>
                  <p:oleObj name="Equation" r:id="rId11" imgW="1828800" imgH="228600" progId="Equation.3">
                    <p:embed/>
                    <p:pic>
                      <p:nvPicPr>
                        <p:cNvPr id="0" name="图片 104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24"/>
                          <a:ext cx="2832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Text Box 1047"/>
            <p:cNvSpPr txBox="1">
              <a:spLocks noChangeArrowheads="1"/>
            </p:cNvSpPr>
            <p:nvPr/>
          </p:nvSpPr>
          <p:spPr bwMode="auto">
            <a:xfrm>
              <a:off x="96" y="3408"/>
              <a:ext cx="6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FF3300"/>
                  </a:solidFill>
                </a:rPr>
                <a:t>轨线中心</a:t>
              </a:r>
              <a:endParaRPr lang="zh-CN" altLang="en-US" sz="28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7" name="Group 1070"/>
          <p:cNvGrpSpPr/>
          <p:nvPr/>
        </p:nvGrpSpPr>
        <p:grpSpPr bwMode="auto">
          <a:xfrm>
            <a:off x="5867400" y="5715000"/>
            <a:ext cx="2854325" cy="709613"/>
            <a:chOff x="3744" y="3504"/>
            <a:chExt cx="1798" cy="447"/>
          </a:xfrm>
        </p:grpSpPr>
        <p:graphicFrame>
          <p:nvGraphicFramePr>
            <p:cNvPr id="38921" name="Object 1049"/>
            <p:cNvGraphicFramePr>
              <a:graphicFrameLocks noChangeAspect="1"/>
            </p:cNvGraphicFramePr>
            <p:nvPr/>
          </p:nvGraphicFramePr>
          <p:xfrm>
            <a:off x="3936" y="3504"/>
            <a:ext cx="160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2" name="Equation" r:id="rId13" imgW="862965" imgH="228600" progId="Equation.3">
                    <p:embed/>
                  </p:oleObj>
                </mc:Choice>
                <mc:Fallback>
                  <p:oleObj name="Equation" r:id="rId13" imgW="862965" imgH="228600" progId="Equation.3">
                    <p:embed/>
                    <p:pic>
                      <p:nvPicPr>
                        <p:cNvPr id="0" name="图片 104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504"/>
                          <a:ext cx="1606" cy="44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AutoShape 1050"/>
            <p:cNvSpPr>
              <a:spLocks noChangeArrowheads="1"/>
            </p:cNvSpPr>
            <p:nvPr/>
          </p:nvSpPr>
          <p:spPr bwMode="auto">
            <a:xfrm>
              <a:off x="3744" y="3600"/>
              <a:ext cx="127" cy="29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66"/>
          <p:cNvGrpSpPr/>
          <p:nvPr/>
        </p:nvGrpSpPr>
        <p:grpSpPr bwMode="auto">
          <a:xfrm>
            <a:off x="6096000" y="3933825"/>
            <a:ext cx="1828800" cy="601663"/>
            <a:chOff x="4128" y="2309"/>
            <a:chExt cx="1152" cy="379"/>
          </a:xfrm>
        </p:grpSpPr>
        <p:sp>
          <p:nvSpPr>
            <p:cNvPr id="38938" name="AutoShape 1052"/>
            <p:cNvSpPr>
              <a:spLocks noChangeArrowheads="1"/>
            </p:cNvSpPr>
            <p:nvPr/>
          </p:nvSpPr>
          <p:spPr bwMode="auto">
            <a:xfrm>
              <a:off x="4128" y="23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0" name="Object 1053"/>
            <p:cNvGraphicFramePr>
              <a:graphicFrameLocks noChangeAspect="1"/>
            </p:cNvGraphicFramePr>
            <p:nvPr/>
          </p:nvGraphicFramePr>
          <p:xfrm>
            <a:off x="4368" y="2309"/>
            <a:ext cx="91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3" name="Equation" r:id="rId15" imgW="545465" imgH="177800" progId="Equation.3">
                    <p:embed/>
                  </p:oleObj>
                </mc:Choice>
                <mc:Fallback>
                  <p:oleObj name="Equation" r:id="rId15" imgW="545465" imgH="177800" progId="Equation.3">
                    <p:embed/>
                    <p:pic>
                      <p:nvPicPr>
                        <p:cNvPr id="0" name="图片 104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09"/>
                          <a:ext cx="912" cy="37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68"/>
          <p:cNvGrpSpPr/>
          <p:nvPr/>
        </p:nvGrpSpPr>
        <p:grpSpPr bwMode="auto">
          <a:xfrm>
            <a:off x="6096000" y="4840288"/>
            <a:ext cx="1874838" cy="655637"/>
            <a:chOff x="3888" y="2947"/>
            <a:chExt cx="1181" cy="413"/>
          </a:xfrm>
        </p:grpSpPr>
        <p:graphicFrame>
          <p:nvGraphicFramePr>
            <p:cNvPr id="38919" name="Object 1055"/>
            <p:cNvGraphicFramePr>
              <a:graphicFrameLocks noChangeAspect="1"/>
            </p:cNvGraphicFramePr>
            <p:nvPr/>
          </p:nvGraphicFramePr>
          <p:xfrm>
            <a:off x="4116" y="2947"/>
            <a:ext cx="95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4" name="Equation" r:id="rId17" imgW="533400" imgH="203200" progId="Equation.3">
                    <p:embed/>
                  </p:oleObj>
                </mc:Choice>
                <mc:Fallback>
                  <p:oleObj name="Equation" r:id="rId17" imgW="533400" imgH="203200" progId="Equation.3">
                    <p:embed/>
                    <p:pic>
                      <p:nvPicPr>
                        <p:cNvPr id="0" name="图片 104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2947"/>
                          <a:ext cx="953" cy="413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7" name="AutoShape 1056"/>
            <p:cNvSpPr>
              <a:spLocks noChangeArrowheads="1"/>
            </p:cNvSpPr>
            <p:nvPr/>
          </p:nvSpPr>
          <p:spPr bwMode="auto">
            <a:xfrm>
              <a:off x="3888" y="3024"/>
              <a:ext cx="15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5" name="Group 1057"/>
          <p:cNvGrpSpPr/>
          <p:nvPr/>
        </p:nvGrpSpPr>
        <p:grpSpPr bwMode="auto">
          <a:xfrm>
            <a:off x="823913" y="457200"/>
            <a:ext cx="6248400" cy="609600"/>
            <a:chOff x="384" y="144"/>
            <a:chExt cx="3936" cy="384"/>
          </a:xfrm>
        </p:grpSpPr>
        <p:sp>
          <p:nvSpPr>
            <p:cNvPr id="38936" name="Text Box 1058"/>
            <p:cNvSpPr txBox="1">
              <a:spLocks noChangeArrowheads="1"/>
            </p:cNvSpPr>
            <p:nvPr/>
          </p:nvSpPr>
          <p:spPr bwMode="auto">
            <a:xfrm>
              <a:off x="384" y="144"/>
              <a:ext cx="393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用相轨线分析                          点稳定性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graphicFrame>
          <p:nvGraphicFramePr>
            <p:cNvPr id="38918" name="Object 1059"/>
            <p:cNvGraphicFramePr>
              <a:graphicFrameLocks noChangeAspect="1"/>
            </p:cNvGraphicFramePr>
            <p:nvPr/>
          </p:nvGraphicFramePr>
          <p:xfrm>
            <a:off x="1824" y="177"/>
            <a:ext cx="139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5" name="公式" r:id="rId19" imgW="989965" imgH="241300" progId="Equation.3">
                    <p:embed/>
                  </p:oleObj>
                </mc:Choice>
                <mc:Fallback>
                  <p:oleObj name="公式" r:id="rId19" imgW="989965" imgH="241300" progId="Equation.3">
                    <p:embed/>
                    <p:pic>
                      <p:nvPicPr>
                        <p:cNvPr id="0" name="图片 104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"/>
                          <a:ext cx="1391" cy="3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6" name="Object 1060"/>
          <p:cNvGraphicFramePr>
            <a:graphicFrameLocks noChangeAspect="1"/>
          </p:cNvGraphicFramePr>
          <p:nvPr/>
        </p:nvGraphicFramePr>
        <p:xfrm>
          <a:off x="2803525" y="2586038"/>
          <a:ext cx="30638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6" name="Equation" r:id="rId21" imgW="1155700" imgH="419100" progId="Equation.DSMT4">
                  <p:embed/>
                </p:oleObj>
              </mc:Choice>
              <mc:Fallback>
                <p:oleObj name="Equation" r:id="rId21" imgW="1155700" imgH="419100" progId="Equation.DSMT4">
                  <p:embed/>
                  <p:pic>
                    <p:nvPicPr>
                      <p:cNvPr id="0" name="图片 104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586038"/>
                        <a:ext cx="3063875" cy="1058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9" name="Object 1063"/>
          <p:cNvGraphicFramePr>
            <a:graphicFrameLocks noChangeAspect="1"/>
          </p:cNvGraphicFramePr>
          <p:nvPr/>
        </p:nvGraphicFramePr>
        <p:xfrm>
          <a:off x="476250" y="3773488"/>
          <a:ext cx="521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7" name="Equation" r:id="rId23" imgW="1739900" imgH="393700" progId="Equation.DSMT4">
                  <p:embed/>
                </p:oleObj>
              </mc:Choice>
              <mc:Fallback>
                <p:oleObj name="Equation" r:id="rId23" imgW="1739900" imgH="393700" progId="Equation.DSMT4">
                  <p:embed/>
                  <p:pic>
                    <p:nvPicPr>
                      <p:cNvPr id="0" name="图片 104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773488"/>
                        <a:ext cx="5219700" cy="990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067175" y="549275"/>
            <a:ext cx="4932363" cy="3743325"/>
            <a:chOff x="1640" y="5040"/>
            <a:chExt cx="4220" cy="3600"/>
          </a:xfrm>
        </p:grpSpPr>
        <p:pic>
          <p:nvPicPr>
            <p:cNvPr id="3999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" y="5040"/>
              <a:ext cx="4220" cy="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93" name="Text Box 6"/>
            <p:cNvSpPr txBox="1">
              <a:spLocks noChangeArrowheads="1"/>
            </p:cNvSpPr>
            <p:nvPr/>
          </p:nvSpPr>
          <p:spPr bwMode="auto">
            <a:xfrm>
              <a:off x="3140" y="6780"/>
              <a:ext cx="7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sz="900" i="1"/>
            </a:p>
            <a:p>
              <a:pPr eaLnBrk="1" hangingPunct="1"/>
              <a:endParaRPr lang="en-US" altLang="zh-CN" sz="2800" b="1"/>
            </a:p>
          </p:txBody>
        </p:sp>
      </p:grpSp>
      <p:sp>
        <p:nvSpPr>
          <p:cNvPr id="39952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795963" y="2565400"/>
          <a:ext cx="16271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1" name="公式" r:id="rId2" imgW="799465" imgH="203200" progId="Equation.3">
                  <p:embed/>
                </p:oleObj>
              </mc:Choice>
              <mc:Fallback>
                <p:oleObj name="公式" r:id="rId2" imgW="799465" imgH="203200" progId="Equation.3">
                  <p:embed/>
                  <p:pic>
                    <p:nvPicPr>
                      <p:cNvPr id="0" name="图片 105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565400"/>
                        <a:ext cx="16271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5795963" y="1773238"/>
          <a:ext cx="1584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2" name="公式" r:id="rId4" imgW="799465" imgH="203200" progId="Equation.3">
                  <p:embed/>
                </p:oleObj>
              </mc:Choice>
              <mc:Fallback>
                <p:oleObj name="公式" r:id="rId4" imgW="799465" imgH="203200" progId="Equation.3">
                  <p:embed/>
                  <p:pic>
                    <p:nvPicPr>
                      <p:cNvPr id="0" name="图片 105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773238"/>
                        <a:ext cx="15843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4887913" y="1341438"/>
          <a:ext cx="676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3" name="公式" r:id="rId6" imgW="368300" imgH="431800" progId="Equation.3">
                  <p:embed/>
                </p:oleObj>
              </mc:Choice>
              <mc:Fallback>
                <p:oleObj name="公式" r:id="rId6" imgW="368300" imgH="431800" progId="Equation.3">
                  <p:embed/>
                  <p:pic>
                    <p:nvPicPr>
                      <p:cNvPr id="0" name="图片 105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341438"/>
                        <a:ext cx="676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4932363" y="2420938"/>
          <a:ext cx="6016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4" name="公式" r:id="rId8" imgW="254000" imgH="304800" progId="Equation.3">
                  <p:embed/>
                </p:oleObj>
              </mc:Choice>
              <mc:Fallback>
                <p:oleObj name="公式" r:id="rId8" imgW="254000" imgH="304800" progId="Equation.3">
                  <p:embed/>
                  <p:pic>
                    <p:nvPicPr>
                      <p:cNvPr id="0" name="图片 105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6016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 bwMode="auto">
          <a:xfrm>
            <a:off x="5453063" y="2787650"/>
            <a:ext cx="414337" cy="641350"/>
            <a:chOff x="4464" y="1488"/>
            <a:chExt cx="261" cy="404"/>
          </a:xfrm>
        </p:grpSpPr>
        <p:graphicFrame>
          <p:nvGraphicFramePr>
            <p:cNvPr id="39950" name="Object 34"/>
            <p:cNvGraphicFramePr>
              <a:graphicFrameLocks noChangeAspect="1"/>
            </p:cNvGraphicFramePr>
            <p:nvPr/>
          </p:nvGraphicFramePr>
          <p:xfrm>
            <a:off x="4560" y="1488"/>
            <a:ext cx="1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5" name="公式" r:id="rId10" imgW="165100" imgH="228600" progId="Equation.3">
                    <p:embed/>
                  </p:oleObj>
                </mc:Choice>
                <mc:Fallback>
                  <p:oleObj name="公式" r:id="rId10" imgW="165100" imgH="228600" progId="Equation.3">
                    <p:embed/>
                    <p:pic>
                      <p:nvPicPr>
                        <p:cNvPr id="0" name="图片 105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88"/>
                          <a:ext cx="1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1" name="Text Box 35"/>
            <p:cNvSpPr txBox="1">
              <a:spLocks noChangeArrowheads="1"/>
            </p:cNvSpPr>
            <p:nvPr/>
          </p:nvSpPr>
          <p:spPr bwMode="auto">
            <a:xfrm>
              <a:off x="4464" y="1488"/>
              <a:ext cx="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•</a:t>
              </a:r>
              <a:endParaRPr lang="en-US" altLang="zh-CN" sz="3600" b="1"/>
            </a:p>
          </p:txBody>
        </p:sp>
      </p:grpSp>
      <p:grpSp>
        <p:nvGrpSpPr>
          <p:cNvPr id="4" name="Group 48"/>
          <p:cNvGrpSpPr/>
          <p:nvPr/>
        </p:nvGrpSpPr>
        <p:grpSpPr bwMode="auto">
          <a:xfrm>
            <a:off x="7092950" y="1125538"/>
            <a:ext cx="1150938" cy="533400"/>
            <a:chOff x="4468" y="845"/>
            <a:chExt cx="725" cy="336"/>
          </a:xfrm>
        </p:grpSpPr>
        <p:sp>
          <p:nvSpPr>
            <p:cNvPr id="39989" name="Line 37"/>
            <p:cNvSpPr>
              <a:spLocks noChangeShapeType="1"/>
            </p:cNvSpPr>
            <p:nvPr/>
          </p:nvSpPr>
          <p:spPr bwMode="auto">
            <a:xfrm rot="16200000" flipV="1">
              <a:off x="4492" y="911"/>
              <a:ext cx="246" cy="2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Text Box 38"/>
            <p:cNvSpPr txBox="1">
              <a:spLocks noChangeArrowheads="1"/>
            </p:cNvSpPr>
            <p:nvPr/>
          </p:nvSpPr>
          <p:spPr bwMode="auto">
            <a:xfrm>
              <a:off x="4665" y="84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4741863" y="476250"/>
            <a:ext cx="838200" cy="685800"/>
            <a:chOff x="4032" y="624"/>
            <a:chExt cx="528" cy="432"/>
          </a:xfrm>
        </p:grpSpPr>
        <p:sp>
          <p:nvSpPr>
            <p:cNvPr id="39987" name="Line 40"/>
            <p:cNvSpPr>
              <a:spLocks noChangeShapeType="1"/>
            </p:cNvSpPr>
            <p:nvPr/>
          </p:nvSpPr>
          <p:spPr bwMode="auto">
            <a:xfrm flipV="1">
              <a:off x="4080" y="864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Text Box 41"/>
            <p:cNvSpPr txBox="1">
              <a:spLocks noChangeArrowheads="1"/>
            </p:cNvSpPr>
            <p:nvPr/>
          </p:nvSpPr>
          <p:spPr bwMode="auto">
            <a:xfrm>
              <a:off x="4032" y="6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4284663" y="2781300"/>
            <a:ext cx="838200" cy="457200"/>
            <a:chOff x="3840" y="1488"/>
            <a:chExt cx="528" cy="288"/>
          </a:xfrm>
        </p:grpSpPr>
        <p:sp>
          <p:nvSpPr>
            <p:cNvPr id="39985" name="Line 43"/>
            <p:cNvSpPr>
              <a:spLocks noChangeShapeType="1"/>
            </p:cNvSpPr>
            <p:nvPr/>
          </p:nvSpPr>
          <p:spPr bwMode="auto">
            <a:xfrm rot="5400000" flipV="1">
              <a:off x="3984" y="1536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Text Box 44"/>
            <p:cNvSpPr txBox="1">
              <a:spLocks noChangeArrowheads="1"/>
            </p:cNvSpPr>
            <p:nvPr/>
          </p:nvSpPr>
          <p:spPr bwMode="auto">
            <a:xfrm>
              <a:off x="3840" y="148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</p:grpSp>
      <p:grpSp>
        <p:nvGrpSpPr>
          <p:cNvPr id="7" name="Group 45"/>
          <p:cNvGrpSpPr/>
          <p:nvPr/>
        </p:nvGrpSpPr>
        <p:grpSpPr bwMode="auto">
          <a:xfrm>
            <a:off x="7451725" y="2781300"/>
            <a:ext cx="838200" cy="457200"/>
            <a:chOff x="4992" y="1536"/>
            <a:chExt cx="528" cy="288"/>
          </a:xfrm>
        </p:grpSpPr>
        <p:sp>
          <p:nvSpPr>
            <p:cNvPr id="39983" name="Line 46"/>
            <p:cNvSpPr>
              <a:spLocks noChangeShapeType="1"/>
            </p:cNvSpPr>
            <p:nvPr/>
          </p:nvSpPr>
          <p:spPr bwMode="auto">
            <a:xfrm flipV="1">
              <a:off x="4992" y="1536"/>
              <a:ext cx="28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Text Box 47"/>
            <p:cNvSpPr txBox="1">
              <a:spLocks noChangeArrowheads="1"/>
            </p:cNvSpPr>
            <p:nvPr/>
          </p:nvSpPr>
          <p:spPr bwMode="auto">
            <a:xfrm>
              <a:off x="5184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grpSp>
        <p:nvGrpSpPr>
          <p:cNvPr id="8" name="Group 86"/>
          <p:cNvGrpSpPr/>
          <p:nvPr/>
        </p:nvGrpSpPr>
        <p:grpSpPr bwMode="auto">
          <a:xfrm>
            <a:off x="4716463" y="836613"/>
            <a:ext cx="3816350" cy="2519362"/>
            <a:chOff x="2971" y="482"/>
            <a:chExt cx="2404" cy="1587"/>
          </a:xfrm>
        </p:grpSpPr>
        <p:sp>
          <p:nvSpPr>
            <p:cNvPr id="39979" name="Line 15"/>
            <p:cNvSpPr>
              <a:spLocks noChangeShapeType="1"/>
            </p:cNvSpPr>
            <p:nvPr/>
          </p:nvSpPr>
          <p:spPr bwMode="auto">
            <a:xfrm>
              <a:off x="2971" y="1525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80" name="Group 85"/>
            <p:cNvGrpSpPr/>
            <p:nvPr/>
          </p:nvGrpSpPr>
          <p:grpSpPr bwMode="auto">
            <a:xfrm>
              <a:off x="3470" y="482"/>
              <a:ext cx="272" cy="1587"/>
              <a:chOff x="3470" y="482"/>
              <a:chExt cx="272" cy="1587"/>
            </a:xfrm>
          </p:grpSpPr>
          <p:sp>
            <p:nvSpPr>
              <p:cNvPr id="39981" name="Line 16"/>
              <p:cNvSpPr>
                <a:spLocks noChangeShapeType="1"/>
              </p:cNvSpPr>
              <p:nvPr/>
            </p:nvSpPr>
            <p:spPr bwMode="auto">
              <a:xfrm>
                <a:off x="3515" y="48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Text Box 52"/>
              <p:cNvSpPr txBox="1">
                <a:spLocks noChangeArrowheads="1"/>
              </p:cNvSpPr>
              <p:nvPr/>
            </p:nvSpPr>
            <p:spPr bwMode="auto">
              <a:xfrm>
                <a:off x="3470" y="128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P</a:t>
                </a:r>
                <a:endParaRPr lang="en-US" altLang="zh-CN" b="1" i="1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10" name="Group 88"/>
          <p:cNvGrpSpPr/>
          <p:nvPr/>
        </p:nvGrpSpPr>
        <p:grpSpPr bwMode="auto">
          <a:xfrm>
            <a:off x="4191000" y="3810000"/>
            <a:ext cx="4800600" cy="2709863"/>
            <a:chOff x="2547" y="2341"/>
            <a:chExt cx="3213" cy="1814"/>
          </a:xfrm>
        </p:grpSpPr>
        <p:grpSp>
          <p:nvGrpSpPr>
            <p:cNvPr id="39969" name="Group 87"/>
            <p:cNvGrpSpPr/>
            <p:nvPr/>
          </p:nvGrpSpPr>
          <p:grpSpPr bwMode="auto">
            <a:xfrm>
              <a:off x="2547" y="2341"/>
              <a:ext cx="3213" cy="1814"/>
              <a:chOff x="2547" y="2341"/>
              <a:chExt cx="3213" cy="1814"/>
            </a:xfrm>
          </p:grpSpPr>
          <p:pic>
            <p:nvPicPr>
              <p:cNvPr id="39977" name="Picture 5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7" y="2341"/>
                <a:ext cx="3213" cy="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78" name="Text Box 56"/>
              <p:cNvSpPr txBox="1">
                <a:spLocks noChangeArrowheads="1"/>
              </p:cNvSpPr>
              <p:nvPr/>
            </p:nvSpPr>
            <p:spPr bwMode="auto">
              <a:xfrm>
                <a:off x="3066" y="3884"/>
                <a:ext cx="2263" cy="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3</a:t>
                </a:r>
                <a:r>
                  <a:rPr lang="en-US" altLang="zh-CN" b="1"/>
                  <a:t>            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</p:grpSp>
        <p:sp>
          <p:nvSpPr>
            <p:cNvPr id="39970" name="Line 57"/>
            <p:cNvSpPr>
              <a:spLocks noChangeShapeType="1"/>
            </p:cNvSpPr>
            <p:nvPr/>
          </p:nvSpPr>
          <p:spPr bwMode="auto">
            <a:xfrm>
              <a:off x="3430" y="2711"/>
              <a:ext cx="0" cy="1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58"/>
            <p:cNvSpPr>
              <a:spLocks noChangeShapeType="1"/>
            </p:cNvSpPr>
            <p:nvPr/>
          </p:nvSpPr>
          <p:spPr bwMode="auto">
            <a:xfrm>
              <a:off x="2960" y="3896"/>
              <a:ext cx="14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59"/>
            <p:cNvSpPr>
              <a:spLocks noChangeShapeType="1"/>
            </p:cNvSpPr>
            <p:nvPr/>
          </p:nvSpPr>
          <p:spPr bwMode="auto">
            <a:xfrm>
              <a:off x="3700" y="3563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0"/>
            <p:cNvSpPr>
              <a:spLocks noChangeShapeType="1"/>
            </p:cNvSpPr>
            <p:nvPr/>
          </p:nvSpPr>
          <p:spPr bwMode="auto">
            <a:xfrm>
              <a:off x="4227" y="3748"/>
              <a:ext cx="0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61"/>
            <p:cNvSpPr>
              <a:spLocks noChangeShapeType="1"/>
            </p:cNvSpPr>
            <p:nvPr/>
          </p:nvSpPr>
          <p:spPr bwMode="auto">
            <a:xfrm>
              <a:off x="5223" y="3624"/>
              <a:ext cx="15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62"/>
            <p:cNvSpPr>
              <a:spLocks noChangeShapeType="1"/>
            </p:cNvSpPr>
            <p:nvPr/>
          </p:nvSpPr>
          <p:spPr bwMode="auto">
            <a:xfrm>
              <a:off x="2960" y="3600"/>
              <a:ext cx="2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63"/>
            <p:cNvSpPr>
              <a:spLocks noChangeShapeType="1"/>
            </p:cNvSpPr>
            <p:nvPr/>
          </p:nvSpPr>
          <p:spPr bwMode="auto">
            <a:xfrm>
              <a:off x="2974" y="3896"/>
              <a:ext cx="24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05" name="Text Box 65"/>
          <p:cNvSpPr txBox="1">
            <a:spLocks noChangeArrowheads="1"/>
          </p:cNvSpPr>
          <p:nvPr/>
        </p:nvSpPr>
        <p:spPr bwMode="auto">
          <a:xfrm>
            <a:off x="5724525" y="3860800"/>
            <a:ext cx="30480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</a:t>
            </a:r>
            <a:r>
              <a:rPr lang="zh-CN" altLang="en-US" b="1"/>
              <a:t>的“相位”领先 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endParaRPr lang="en-US" altLang="zh-CN" b="1"/>
          </a:p>
        </p:txBody>
      </p:sp>
      <p:grpSp>
        <p:nvGrpSpPr>
          <p:cNvPr id="12" name="Group 84"/>
          <p:cNvGrpSpPr/>
          <p:nvPr/>
        </p:nvGrpSpPr>
        <p:grpSpPr bwMode="auto">
          <a:xfrm>
            <a:off x="547688" y="1149350"/>
            <a:ext cx="2786062" cy="1404938"/>
            <a:chOff x="345" y="618"/>
            <a:chExt cx="1755" cy="885"/>
          </a:xfrm>
        </p:grpSpPr>
        <p:graphicFrame>
          <p:nvGraphicFramePr>
            <p:cNvPr id="39948" name="Object 67"/>
            <p:cNvGraphicFramePr>
              <a:graphicFrameLocks noChangeAspect="1"/>
            </p:cNvGraphicFramePr>
            <p:nvPr/>
          </p:nvGraphicFramePr>
          <p:xfrm>
            <a:off x="345" y="618"/>
            <a:ext cx="17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6" name="公式" r:id="rId13" imgW="673100" imgH="152400" progId="Equation.3">
                    <p:embed/>
                  </p:oleObj>
                </mc:Choice>
                <mc:Fallback>
                  <p:oleObj name="公式" r:id="rId13" imgW="673100" imgH="152400" progId="Equation.3">
                    <p:embed/>
                    <p:pic>
                      <p:nvPicPr>
                        <p:cNvPr id="0" name="图片 1058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618"/>
                          <a:ext cx="172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68"/>
            <p:cNvGraphicFramePr>
              <a:graphicFrameLocks noChangeAspect="1"/>
            </p:cNvGraphicFramePr>
            <p:nvPr/>
          </p:nvGraphicFramePr>
          <p:xfrm>
            <a:off x="345" y="1071"/>
            <a:ext cx="17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7" name="公式" r:id="rId15" imgW="748665" imgH="152400" progId="Equation.3">
                    <p:embed/>
                  </p:oleObj>
                </mc:Choice>
                <mc:Fallback>
                  <p:oleObj name="公式" r:id="rId15" imgW="748665" imgH="152400" progId="Equation.3">
                    <p:embed/>
                    <p:pic>
                      <p:nvPicPr>
                        <p:cNvPr id="0" name="图片 1058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071"/>
                          <a:ext cx="17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12" name="Object 72"/>
          <p:cNvGraphicFramePr>
            <a:graphicFrameLocks noChangeAspect="1"/>
          </p:cNvGraphicFramePr>
          <p:nvPr/>
        </p:nvGraphicFramePr>
        <p:xfrm>
          <a:off x="468313" y="3884613"/>
          <a:ext cx="2735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8" name="公式" r:id="rId17" imgW="1002665" imgH="228600" progId="Equation.3">
                  <p:embed/>
                </p:oleObj>
              </mc:Choice>
              <mc:Fallback>
                <p:oleObj name="公式" r:id="rId17" imgW="1002665" imgH="228600" progId="Equation.3">
                  <p:embed/>
                  <p:pic>
                    <p:nvPicPr>
                      <p:cNvPr id="0" name="图片 1058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84613"/>
                        <a:ext cx="2735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3" name="Object 73"/>
          <p:cNvGraphicFramePr>
            <a:graphicFrameLocks noChangeAspect="1"/>
          </p:cNvGraphicFramePr>
          <p:nvPr/>
        </p:nvGraphicFramePr>
        <p:xfrm>
          <a:off x="468313" y="4533900"/>
          <a:ext cx="27352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9" name="公式" r:id="rId19" imgW="1016000" imgH="228600" progId="Equation.3">
                  <p:embed/>
                </p:oleObj>
              </mc:Choice>
              <mc:Fallback>
                <p:oleObj name="公式" r:id="rId19" imgW="1016000" imgH="228600" progId="Equation.3">
                  <p:embed/>
                  <p:pic>
                    <p:nvPicPr>
                      <p:cNvPr id="0" name="图片 1058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3900"/>
                        <a:ext cx="27352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4" name="Object 74"/>
          <p:cNvGraphicFramePr>
            <a:graphicFrameLocks noChangeAspect="1"/>
          </p:cNvGraphicFramePr>
          <p:nvPr/>
        </p:nvGraphicFramePr>
        <p:xfrm>
          <a:off x="468313" y="5181600"/>
          <a:ext cx="2735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0" name="公式" r:id="rId21" imgW="1016000" imgH="241300" progId="Equation.3">
                  <p:embed/>
                </p:oleObj>
              </mc:Choice>
              <mc:Fallback>
                <p:oleObj name="公式" r:id="rId21" imgW="1016000" imgH="241300" progId="Equation.3">
                  <p:embed/>
                  <p:pic>
                    <p:nvPicPr>
                      <p:cNvPr id="0" name="图片 1058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81600"/>
                        <a:ext cx="27352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5" name="Object 75"/>
          <p:cNvGraphicFramePr>
            <a:graphicFrameLocks noChangeAspect="1"/>
          </p:cNvGraphicFramePr>
          <p:nvPr/>
        </p:nvGraphicFramePr>
        <p:xfrm>
          <a:off x="468313" y="5891213"/>
          <a:ext cx="2663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1" name="公式" r:id="rId23" imgW="1016000" imgH="228600" progId="Equation.3">
                  <p:embed/>
                </p:oleObj>
              </mc:Choice>
              <mc:Fallback>
                <p:oleObj name="公式" r:id="rId23" imgW="1016000" imgH="228600" progId="Equation.3">
                  <p:embed/>
                  <p:pic>
                    <p:nvPicPr>
                      <p:cNvPr id="0" name="图片 1058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91213"/>
                        <a:ext cx="2663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76"/>
          <p:cNvSpPr txBox="1">
            <a:spLocks noChangeArrowheads="1"/>
          </p:cNvSpPr>
          <p:nvPr/>
        </p:nvSpPr>
        <p:spPr bwMode="auto">
          <a:xfrm>
            <a:off x="914400" y="4572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720" name="Object 80"/>
          <p:cNvGraphicFramePr>
            <a:graphicFrameLocks noChangeAspect="1"/>
          </p:cNvGraphicFramePr>
          <p:nvPr/>
        </p:nvGraphicFramePr>
        <p:xfrm>
          <a:off x="6732588" y="504825"/>
          <a:ext cx="20875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2" name="公式" r:id="rId25" imgW="799465" imgH="203200" progId="Equation.3">
                  <p:embed/>
                </p:oleObj>
              </mc:Choice>
              <mc:Fallback>
                <p:oleObj name="公式" r:id="rId25" imgW="799465" imgH="203200" progId="Equation.3">
                  <p:embed/>
                  <p:pic>
                    <p:nvPicPr>
                      <p:cNvPr id="0" name="图片 105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04825"/>
                        <a:ext cx="2087562" cy="5476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82"/>
          <p:cNvGrpSpPr/>
          <p:nvPr/>
        </p:nvGrpSpPr>
        <p:grpSpPr bwMode="auto">
          <a:xfrm>
            <a:off x="512763" y="2660650"/>
            <a:ext cx="2752725" cy="609600"/>
            <a:chOff x="323" y="1595"/>
            <a:chExt cx="1734" cy="384"/>
          </a:xfrm>
        </p:grpSpPr>
        <p:graphicFrame>
          <p:nvGraphicFramePr>
            <p:cNvPr id="39947" name="Object 71"/>
            <p:cNvGraphicFramePr>
              <a:graphicFrameLocks noChangeAspect="1"/>
            </p:cNvGraphicFramePr>
            <p:nvPr/>
          </p:nvGraphicFramePr>
          <p:xfrm>
            <a:off x="935" y="1595"/>
            <a:ext cx="112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3" name="公式" r:id="rId27" imgW="469900" imgH="177800" progId="Equation.3">
                    <p:embed/>
                  </p:oleObj>
                </mc:Choice>
                <mc:Fallback>
                  <p:oleObj name="公式" r:id="rId27" imgW="469900" imgH="177800" progId="Equation.3">
                    <p:embed/>
                    <p:pic>
                      <p:nvPicPr>
                        <p:cNvPr id="0" name="图片 1058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595"/>
                          <a:ext cx="112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Text Box 81"/>
            <p:cNvSpPr txBox="1">
              <a:spLocks noChangeArrowheads="1"/>
            </p:cNvSpPr>
            <p:nvPr/>
          </p:nvSpPr>
          <p:spPr bwMode="auto">
            <a:xfrm>
              <a:off x="323" y="1616"/>
              <a:ext cx="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初值</a:t>
              </a:r>
              <a:endParaRPr lang="zh-CN" altLang="en-US" sz="2800" b="1"/>
            </a:p>
          </p:txBody>
        </p:sp>
      </p:grpSp>
      <p:sp>
        <p:nvSpPr>
          <p:cNvPr id="112723" name="Text Box 83"/>
          <p:cNvSpPr txBox="1">
            <a:spLocks noChangeArrowheads="1"/>
          </p:cNvSpPr>
          <p:nvPr/>
        </p:nvSpPr>
        <p:spPr bwMode="auto">
          <a:xfrm>
            <a:off x="468313" y="3309938"/>
            <a:ext cx="273526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相轨线的方向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1000"/>
                                        <p:tgtEl>
                                          <p:spTgt spid="11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5" grpId="0" animBg="1" autoUpdateAnimBg="0"/>
      <p:bldP spid="1127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" y="1125538"/>
            <a:ext cx="8636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场景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47813" y="1125538"/>
            <a:ext cx="670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两位家长带着孩子急匆匆来到医院急诊室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1700213"/>
            <a:ext cx="85693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诉说两小时前孩子一次误吞下</a:t>
            </a:r>
            <a:r>
              <a:rPr lang="en-US" altLang="zh-CN" sz="2800" b="1" dirty="0">
                <a:solidFill>
                  <a:srgbClr val="FF3300"/>
                </a:solidFill>
              </a:rPr>
              <a:t>11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治疗哮喘病、剂量</a:t>
            </a:r>
            <a:r>
              <a:rPr lang="en-US" altLang="zh-CN" sz="2800" b="1" dirty="0">
                <a:solidFill>
                  <a:srgbClr val="FF3300"/>
                </a:solidFill>
              </a:rPr>
              <a:t>100mg/</a:t>
            </a:r>
            <a:r>
              <a:rPr lang="zh-CN" altLang="en-US" sz="2800" b="1" dirty="0">
                <a:solidFill>
                  <a:srgbClr val="FF3300"/>
                </a:solidFill>
              </a:rPr>
              <a:t>片</a:t>
            </a:r>
            <a:r>
              <a:rPr lang="zh-CN" altLang="en-US" sz="2800" b="1" dirty="0"/>
              <a:t>的氨茶碱片，已出现呕吐、头晕等不良症状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67543" y="2852738"/>
            <a:ext cx="8208937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按照</a:t>
            </a:r>
            <a:r>
              <a:rPr lang="zh-CN" altLang="en-US" sz="2800" b="1" dirty="0" smtClean="0"/>
              <a:t>药品说明氨茶碱</a:t>
            </a:r>
            <a:r>
              <a:rPr lang="zh-CN" altLang="en-US" sz="2800" b="1" dirty="0"/>
              <a:t>的每次用量成人是</a:t>
            </a:r>
            <a:r>
              <a:rPr lang="en-US" altLang="zh-CN" sz="2800" b="1" dirty="0" smtClean="0"/>
              <a:t>100~200mg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儿童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2~3mg/kg (</a:t>
            </a:r>
            <a:r>
              <a:rPr lang="zh-CN" altLang="en-US" sz="2800" b="1" dirty="0" smtClean="0"/>
              <a:t>按</a:t>
            </a:r>
            <a:r>
              <a:rPr lang="en-US" altLang="zh-CN" sz="2800" b="1" dirty="0" smtClean="0"/>
              <a:t>30~40kg</a:t>
            </a:r>
            <a:r>
              <a:rPr lang="zh-CN" altLang="en-US" sz="2800" b="1" dirty="0" smtClean="0"/>
              <a:t>计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约</a:t>
            </a:r>
            <a:r>
              <a:rPr lang="en-US" altLang="zh-CN" sz="2800" b="1" dirty="0" smtClean="0"/>
              <a:t>100mg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60363" y="4083050"/>
            <a:ext cx="87836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过量服用可使血药浓度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单位血液容积中的药量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过高，</a:t>
            </a:r>
            <a:r>
              <a:rPr lang="en-US" altLang="zh-CN" sz="2800" b="1" dirty="0">
                <a:solidFill>
                  <a:srgbClr val="FF3300"/>
                </a:solidFill>
              </a:rPr>
              <a:t>100</a:t>
            </a:r>
            <a:r>
              <a:rPr lang="en-US" altLang="zh-CN" sz="2800" b="1" i="1" dirty="0">
                <a:solidFill>
                  <a:srgbClr val="FF3300"/>
                </a:solidFill>
              </a:rPr>
              <a:t>μ</a:t>
            </a:r>
            <a:r>
              <a:rPr lang="en-US" altLang="zh-CN" sz="2800" b="1" dirty="0">
                <a:solidFill>
                  <a:srgbClr val="FF3300"/>
                </a:solidFill>
              </a:rPr>
              <a:t>g/ml</a:t>
            </a:r>
            <a:r>
              <a:rPr lang="zh-CN" altLang="en-US" sz="2800" b="1" dirty="0"/>
              <a:t>浓度会出现</a:t>
            </a:r>
            <a:r>
              <a:rPr lang="zh-CN" altLang="en-US" sz="2800" b="1" dirty="0">
                <a:solidFill>
                  <a:srgbClr val="FF3300"/>
                </a:solidFill>
              </a:rPr>
              <a:t>严重中毒</a:t>
            </a:r>
            <a:r>
              <a:rPr lang="en-US" altLang="zh-CN" sz="2800" b="1" dirty="0"/>
              <a:t>, 200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  <a:r>
              <a:rPr lang="zh-CN" altLang="en-US" sz="2800" b="1" dirty="0"/>
              <a:t>浓度可致命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95288" y="5237163"/>
            <a:ext cx="8569325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医生需要判断：孩子的血药浓度会不会达到</a:t>
            </a:r>
            <a:r>
              <a:rPr lang="en-US" altLang="zh-CN" sz="2800" b="1"/>
              <a:t>100~200 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  <a:r>
              <a:rPr lang="zh-CN" altLang="en-US" sz="2800" b="1"/>
              <a:t>；如果会达到，应采取怎样的</a:t>
            </a:r>
            <a:r>
              <a:rPr lang="zh-CN" altLang="en-US" sz="2800" b="1">
                <a:solidFill>
                  <a:srgbClr val="FF3300"/>
                </a:solidFill>
              </a:rPr>
              <a:t>紧急施救</a:t>
            </a:r>
            <a:r>
              <a:rPr lang="zh-CN" altLang="en-US" sz="2800" b="1"/>
              <a:t>方案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pic>
        <p:nvPicPr>
          <p:cNvPr id="28681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5.2   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药物中毒急救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60419" grpId="0"/>
      <p:bldP spid="60420" grpId="0"/>
      <p:bldP spid="60421" grpId="0" animBg="1"/>
      <p:bldP spid="60422" grpId="0"/>
      <p:bldP spid="604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95300" y="227647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r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食饵增长率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201888" y="45085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捕食者死亡率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201888" y="51577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b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食饵供养捕食者能力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824757" y="1150144"/>
            <a:ext cx="2473325" cy="946150"/>
            <a:chOff x="249" y="709"/>
            <a:chExt cx="1558" cy="596"/>
          </a:xfrm>
        </p:grpSpPr>
        <p:graphicFrame>
          <p:nvGraphicFramePr>
            <p:cNvPr id="40964" name="Object 10"/>
            <p:cNvGraphicFramePr>
              <a:graphicFrameLocks noChangeAspect="1"/>
            </p:cNvGraphicFramePr>
            <p:nvPr/>
          </p:nvGraphicFramePr>
          <p:xfrm>
            <a:off x="1111" y="709"/>
            <a:ext cx="69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8" name="公式" r:id="rId1" imgW="393700" imgH="393700" progId="Equation.3">
                    <p:embed/>
                  </p:oleObj>
                </mc:Choice>
                <mc:Fallback>
                  <p:oleObj name="公式" r:id="rId1" imgW="393700" imgH="393700" progId="Equation.3">
                    <p:embed/>
                    <p:pic>
                      <p:nvPicPr>
                        <p:cNvPr id="0" name="图片 106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709"/>
                          <a:ext cx="696" cy="58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Text Box 11"/>
            <p:cNvSpPr txBox="1">
              <a:spLocks noChangeArrowheads="1"/>
            </p:cNvSpPr>
            <p:nvPr/>
          </p:nvSpPr>
          <p:spPr bwMode="auto">
            <a:xfrm>
              <a:off x="249" y="709"/>
              <a:ext cx="902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捕食者  数量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27"/>
          <p:cNvGrpSpPr/>
          <p:nvPr/>
        </p:nvGrpSpPr>
        <p:grpSpPr bwMode="auto">
          <a:xfrm>
            <a:off x="898425" y="4508500"/>
            <a:ext cx="1922463" cy="1008063"/>
            <a:chOff x="308" y="2523"/>
            <a:chExt cx="1211" cy="635"/>
          </a:xfrm>
        </p:grpSpPr>
        <p:graphicFrame>
          <p:nvGraphicFramePr>
            <p:cNvPr id="40963" name="Object 13"/>
            <p:cNvGraphicFramePr>
              <a:graphicFrameLocks noChangeAspect="1"/>
            </p:cNvGraphicFramePr>
            <p:nvPr/>
          </p:nvGraphicFramePr>
          <p:xfrm>
            <a:off x="854" y="2523"/>
            <a:ext cx="66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9" name="公式" r:id="rId3" imgW="292100" imgH="292100" progId="Equation.3">
                    <p:embed/>
                  </p:oleObj>
                </mc:Choice>
                <mc:Fallback>
                  <p:oleObj name="公式" r:id="rId3" imgW="292100" imgH="292100" progId="Equation.3">
                    <p:embed/>
                    <p:pic>
                      <p:nvPicPr>
                        <p:cNvPr id="0" name="图片 106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523"/>
                          <a:ext cx="665" cy="6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5" name="Text Box 14"/>
            <p:cNvSpPr txBox="1">
              <a:spLocks noChangeArrowheads="1"/>
            </p:cNvSpPr>
            <p:nvPr/>
          </p:nvSpPr>
          <p:spPr bwMode="auto">
            <a:xfrm>
              <a:off x="308" y="2523"/>
              <a:ext cx="576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食饵数量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3994150" y="549275"/>
            <a:ext cx="5005388" cy="3743325"/>
            <a:chOff x="2516" y="346"/>
            <a:chExt cx="3153" cy="2358"/>
          </a:xfrm>
        </p:grpSpPr>
        <p:grpSp>
          <p:nvGrpSpPr>
            <p:cNvPr id="40975" name="Group 15"/>
            <p:cNvGrpSpPr/>
            <p:nvPr/>
          </p:nvGrpSpPr>
          <p:grpSpPr bwMode="auto">
            <a:xfrm>
              <a:off x="2562" y="346"/>
              <a:ext cx="3107" cy="2358"/>
              <a:chOff x="1640" y="5040"/>
              <a:chExt cx="4220" cy="3600"/>
            </a:xfrm>
          </p:grpSpPr>
          <p:pic>
            <p:nvPicPr>
              <p:cNvPr id="40983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0" y="5040"/>
                <a:ext cx="4220" cy="2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84" name="Text Box 17"/>
              <p:cNvSpPr txBox="1">
                <a:spLocks noChangeArrowheads="1"/>
              </p:cNvSpPr>
              <p:nvPr/>
            </p:nvSpPr>
            <p:spPr bwMode="auto">
              <a:xfrm>
                <a:off x="3140" y="6780"/>
                <a:ext cx="720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lang="en-US" altLang="zh-CN" sz="900" i="1"/>
              </a:p>
              <a:p>
                <a:pPr eaLnBrk="1" hangingPunct="1"/>
                <a:endParaRPr lang="en-US" altLang="zh-CN" sz="2800" b="1"/>
              </a:p>
            </p:txBody>
          </p:sp>
        </p:grpSp>
        <p:grpSp>
          <p:nvGrpSpPr>
            <p:cNvPr id="40976" name="Group 18"/>
            <p:cNvGrpSpPr/>
            <p:nvPr/>
          </p:nvGrpSpPr>
          <p:grpSpPr bwMode="auto">
            <a:xfrm>
              <a:off x="2971" y="527"/>
              <a:ext cx="2404" cy="1587"/>
              <a:chOff x="2971" y="482"/>
              <a:chExt cx="2404" cy="1587"/>
            </a:xfrm>
          </p:grpSpPr>
          <p:sp>
            <p:nvSpPr>
              <p:cNvPr id="40979" name="Line 19"/>
              <p:cNvSpPr>
                <a:spLocks noChangeShapeType="1"/>
              </p:cNvSpPr>
              <p:nvPr/>
            </p:nvSpPr>
            <p:spPr bwMode="auto">
              <a:xfrm>
                <a:off x="2971" y="1525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980" name="Group 20"/>
              <p:cNvGrpSpPr/>
              <p:nvPr/>
            </p:nvGrpSpPr>
            <p:grpSpPr bwMode="auto">
              <a:xfrm>
                <a:off x="3470" y="482"/>
                <a:ext cx="272" cy="1587"/>
                <a:chOff x="3470" y="482"/>
                <a:chExt cx="272" cy="1587"/>
              </a:xfrm>
            </p:grpSpPr>
            <p:sp>
              <p:nvSpPr>
                <p:cNvPr id="40981" name="Line 21"/>
                <p:cNvSpPr>
                  <a:spLocks noChangeShapeType="1"/>
                </p:cNvSpPr>
                <p:nvPr/>
              </p:nvSpPr>
              <p:spPr bwMode="auto">
                <a:xfrm>
                  <a:off x="3515" y="482"/>
                  <a:ext cx="0" cy="15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70" y="128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3300"/>
                      </a:solidFill>
                    </a:rPr>
                    <a:t>P</a:t>
                  </a:r>
                  <a:endParaRPr lang="en-US" altLang="zh-CN" b="1" i="1">
                    <a:solidFill>
                      <a:srgbClr val="FF3300"/>
                    </a:solidFill>
                  </a:endParaRPr>
                </a:p>
              </p:txBody>
            </p:sp>
          </p:grpSp>
        </p:grpSp>
        <p:graphicFrame>
          <p:nvGraphicFramePr>
            <p:cNvPr id="40962" name="Object 23"/>
            <p:cNvGraphicFramePr>
              <a:graphicFrameLocks noChangeAspect="1"/>
            </p:cNvGraphicFramePr>
            <p:nvPr/>
          </p:nvGraphicFramePr>
          <p:xfrm>
            <a:off x="4286" y="499"/>
            <a:ext cx="10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90" name="公式" r:id="rId6" imgW="799465" imgH="203200" progId="Equation.3">
                    <p:embed/>
                  </p:oleObj>
                </mc:Choice>
                <mc:Fallback>
                  <p:oleObj name="公式" r:id="rId6" imgW="799465" imgH="203200" progId="Equation.3">
                    <p:embed/>
                    <p:pic>
                      <p:nvPicPr>
                        <p:cNvPr id="0" name="图片 106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499"/>
                          <a:ext cx="1076" cy="28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24"/>
            <p:cNvSpPr txBox="1">
              <a:spLocks noChangeArrowheads="1"/>
            </p:cNvSpPr>
            <p:nvPr/>
          </p:nvSpPr>
          <p:spPr bwMode="auto">
            <a:xfrm>
              <a:off x="2516" y="1389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r/a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sp>
          <p:nvSpPr>
            <p:cNvPr id="40978" name="Text Box 25"/>
            <p:cNvSpPr txBox="1">
              <a:spLocks noChangeArrowheads="1"/>
            </p:cNvSpPr>
            <p:nvPr/>
          </p:nvSpPr>
          <p:spPr bwMode="auto">
            <a:xfrm>
              <a:off x="3379" y="2024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d/b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</p:grp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32594" y="2997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r>
              <a:rPr lang="en-US" altLang="zh-CN" sz="2800" b="1" dirty="0"/>
              <a:t> ~</a:t>
            </a:r>
            <a:r>
              <a:rPr lang="zh-CN" altLang="en-US" sz="2800" b="1" dirty="0">
                <a:latin typeface="宋体" panose="02010600030101010101" pitchFamily="2" charset="-122"/>
              </a:rPr>
              <a:t>捕食者掠取食饵能力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538385" y="3789363"/>
            <a:ext cx="5616575" cy="519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捕食者数量与</a:t>
            </a:r>
            <a:r>
              <a:rPr lang="en-US" altLang="zh-CN" sz="2800" b="1" i="1"/>
              <a:t>r</a:t>
            </a:r>
            <a:r>
              <a:rPr lang="zh-CN" altLang="en-US" sz="2800" b="1">
                <a:latin typeface="宋体" panose="02010600030101010101" pitchFamily="2" charset="-122"/>
              </a:rPr>
              <a:t>成正比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 i="1"/>
              <a:t>a</a:t>
            </a:r>
            <a:r>
              <a:rPr lang="zh-CN" altLang="en-US" sz="2800" b="1"/>
              <a:t>成反比</a:t>
            </a:r>
            <a:endParaRPr lang="zh-CN" altLang="en-US" sz="2800" b="1"/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538385" y="5805488"/>
            <a:ext cx="5616575" cy="519112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食饵</a:t>
            </a:r>
            <a:r>
              <a:rPr lang="zh-CN" altLang="en-US" sz="2800" b="1">
                <a:latin typeface="宋体" panose="02010600030101010101" pitchFamily="2" charset="-122"/>
              </a:rPr>
              <a:t>数量与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成正比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 i="1"/>
              <a:t>b</a:t>
            </a:r>
            <a:r>
              <a:rPr lang="zh-CN" altLang="en-US" sz="2800" b="1"/>
              <a:t>成反比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 animBg="1"/>
      <p:bldP spid="120840" grpId="0" animBg="1"/>
      <p:bldP spid="120838" grpId="0" animBg="1"/>
      <p:bldP spid="120861" grpId="0" animBg="1"/>
      <p:bldP spid="1208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Text Box 2"/>
          <p:cNvSpPr txBox="1">
            <a:spLocks noChangeArrowheads="1"/>
          </p:cNvSpPr>
          <p:nvPr/>
        </p:nvSpPr>
        <p:spPr bwMode="auto">
          <a:xfrm>
            <a:off x="179388" y="381000"/>
            <a:ext cx="1044575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390650" y="406400"/>
            <a:ext cx="6781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一次大战期间地中海渔业的捕捞量下降，但是其中</a:t>
            </a:r>
            <a:r>
              <a:rPr lang="zh-CN" altLang="en-US" sz="2800" b="1">
                <a:latin typeface="宋体" panose="02010600030101010101" pitchFamily="2" charset="-122"/>
              </a:rPr>
              <a:t>鲨鱼的比例却在增加，为什么？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619250" y="22050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ym typeface="Symbol" panose="05050102010706020507" pitchFamily="18" charset="2"/>
              </a:rPr>
              <a:t>r-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ym typeface="Symbol" panose="05050102010706020507" pitchFamily="18" charset="2"/>
              </a:rPr>
              <a:t>d+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endParaRPr lang="en-US" altLang="zh-CN" sz="2800" b="1" baseline="-25000">
              <a:sym typeface="Symbol" panose="05050102010706020507" pitchFamily="18" charset="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23850" y="2205038"/>
            <a:ext cx="914400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捕捞</a:t>
            </a:r>
            <a:endParaRPr lang="zh-CN" altLang="en-US" sz="2800" b="1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23850" y="3429000"/>
            <a:ext cx="914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战时捕捞</a:t>
            </a:r>
            <a:endParaRPr lang="zh-CN" altLang="en-US" sz="2800" b="1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600200" y="36449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ym typeface="Symbol" panose="05050102010706020507" pitchFamily="18" charset="2"/>
              </a:rPr>
              <a:t>r-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ym typeface="Symbol" panose="05050102010706020507" pitchFamily="18" charset="2"/>
              </a:rPr>
              <a:t>d+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sym typeface="Symbol" panose="05050102010706020507" pitchFamily="18" charset="2"/>
              </a:rPr>
              <a:t> , 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sym typeface="Symbol" panose="05050102010706020507" pitchFamily="18" charset="2"/>
              </a:rPr>
              <a:t> &lt; 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endParaRPr lang="en-US" altLang="zh-CN" sz="2800" b="1" baseline="-25000">
              <a:sym typeface="Symbol" panose="05050102010706020507" pitchFamily="18" charset="2"/>
            </a:endParaRPr>
          </a:p>
        </p:txBody>
      </p:sp>
      <p:grpSp>
        <p:nvGrpSpPr>
          <p:cNvPr id="2" name="Group 55"/>
          <p:cNvGrpSpPr/>
          <p:nvPr/>
        </p:nvGrpSpPr>
        <p:grpSpPr bwMode="auto">
          <a:xfrm>
            <a:off x="1258888" y="2852738"/>
            <a:ext cx="2952750" cy="504825"/>
            <a:chOff x="793" y="1797"/>
            <a:chExt cx="1860" cy="318"/>
          </a:xfrm>
        </p:grpSpPr>
        <p:graphicFrame>
          <p:nvGraphicFramePr>
            <p:cNvPr id="41996" name="Object 7"/>
            <p:cNvGraphicFramePr>
              <a:graphicFrameLocks noChangeAspect="1"/>
            </p:cNvGraphicFramePr>
            <p:nvPr/>
          </p:nvGraphicFramePr>
          <p:xfrm>
            <a:off x="1020" y="1797"/>
            <a:ext cx="163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1" name="公式" r:id="rId1" imgW="1028065" imgH="254000" progId="Equation.3">
                    <p:embed/>
                  </p:oleObj>
                </mc:Choice>
                <mc:Fallback>
                  <p:oleObj name="公式" r:id="rId1" imgW="1028065" imgH="254000" progId="Equation.3">
                    <p:embed/>
                    <p:pic>
                      <p:nvPicPr>
                        <p:cNvPr id="0" name="图片 1078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97"/>
                          <a:ext cx="163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7" name="AutoShape 12"/>
            <p:cNvSpPr>
              <a:spLocks noChangeArrowheads="1"/>
            </p:cNvSpPr>
            <p:nvPr/>
          </p:nvSpPr>
          <p:spPr bwMode="auto">
            <a:xfrm rot="-5400000">
              <a:off x="686" y="1904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/>
          <p:nvPr/>
        </p:nvGrpSpPr>
        <p:grpSpPr bwMode="auto">
          <a:xfrm>
            <a:off x="8020050" y="2963863"/>
            <a:ext cx="1143000" cy="847725"/>
            <a:chOff x="4800" y="1962"/>
            <a:chExt cx="720" cy="534"/>
          </a:xfrm>
        </p:grpSpPr>
        <p:grpSp>
          <p:nvGrpSpPr>
            <p:cNvPr id="42024" name="Group 26"/>
            <p:cNvGrpSpPr/>
            <p:nvPr/>
          </p:nvGrpSpPr>
          <p:grpSpPr bwMode="auto">
            <a:xfrm>
              <a:off x="4800" y="2131"/>
              <a:ext cx="336" cy="365"/>
              <a:chOff x="4032" y="1776"/>
              <a:chExt cx="336" cy="365"/>
            </a:xfrm>
          </p:grpSpPr>
          <p:sp>
            <p:nvSpPr>
              <p:cNvPr id="42025" name="Oval 27"/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33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6" name="Text Box 28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•</a:t>
                </a:r>
                <a:endParaRPr lang="en-US" altLang="zh-CN" sz="3200" b="1"/>
              </a:p>
            </p:txBody>
          </p:sp>
        </p:grpSp>
        <p:graphicFrame>
          <p:nvGraphicFramePr>
            <p:cNvPr id="41995" name="Object 30"/>
            <p:cNvGraphicFramePr>
              <a:graphicFrameLocks noChangeAspect="1"/>
            </p:cNvGraphicFramePr>
            <p:nvPr/>
          </p:nvGraphicFramePr>
          <p:xfrm>
            <a:off x="4891" y="1962"/>
            <a:ext cx="6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2" name="公式" r:id="rId3" imgW="698500" imgH="254000" progId="Equation.3">
                    <p:embed/>
                  </p:oleObj>
                </mc:Choice>
                <mc:Fallback>
                  <p:oleObj name="公式" r:id="rId3" imgW="698500" imgH="254000" progId="Equation.3">
                    <p:embed/>
                    <p:pic>
                      <p:nvPicPr>
                        <p:cNvPr id="0" name="图片 107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1962"/>
                          <a:ext cx="6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/>
          <p:cNvGrpSpPr/>
          <p:nvPr/>
        </p:nvGrpSpPr>
        <p:grpSpPr bwMode="auto">
          <a:xfrm>
            <a:off x="6496050" y="2781300"/>
            <a:ext cx="1270000" cy="792163"/>
            <a:chOff x="2784" y="1680"/>
            <a:chExt cx="800" cy="499"/>
          </a:xfrm>
        </p:grpSpPr>
        <p:grpSp>
          <p:nvGrpSpPr>
            <p:cNvPr id="42021" name="Group 23"/>
            <p:cNvGrpSpPr/>
            <p:nvPr/>
          </p:nvGrpSpPr>
          <p:grpSpPr bwMode="auto">
            <a:xfrm>
              <a:off x="3248" y="1680"/>
              <a:ext cx="336" cy="365"/>
              <a:chOff x="4032" y="1776"/>
              <a:chExt cx="336" cy="365"/>
            </a:xfrm>
          </p:grpSpPr>
          <p:sp>
            <p:nvSpPr>
              <p:cNvPr id="42022" name="Oval 24"/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33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3" name="Text Box 25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•</a:t>
                </a:r>
                <a:endParaRPr lang="en-US" altLang="zh-CN" sz="3200" b="1"/>
              </a:p>
            </p:txBody>
          </p:sp>
        </p:grpSp>
        <p:graphicFrame>
          <p:nvGraphicFramePr>
            <p:cNvPr id="41994" name="Object 31"/>
            <p:cNvGraphicFramePr>
              <a:graphicFrameLocks noChangeAspect="1"/>
            </p:cNvGraphicFramePr>
            <p:nvPr/>
          </p:nvGraphicFramePr>
          <p:xfrm>
            <a:off x="2784" y="1910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3" name="公式" r:id="rId5" imgW="748665" imgH="254000" progId="Equation.3">
                    <p:embed/>
                  </p:oleObj>
                </mc:Choice>
                <mc:Fallback>
                  <p:oleObj name="公式" r:id="rId5" imgW="748665" imgH="254000" progId="Equation.3">
                    <p:embed/>
                    <p:pic>
                      <p:nvPicPr>
                        <p:cNvPr id="0" name="图片 107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10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5840413" y="4221163"/>
            <a:ext cx="3124200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食饵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鱼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/>
              <a:t>减少，</a:t>
            </a:r>
            <a:endParaRPr lang="zh-CN" altLang="en-US" sz="2800" b="1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捕食者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鲨鱼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/>
              <a:t>增加</a:t>
            </a:r>
            <a:endParaRPr lang="zh-CN" altLang="en-US" sz="2800" b="1"/>
          </a:p>
        </p:txBody>
      </p:sp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250825" y="1557338"/>
            <a:ext cx="1657350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自然环境</a:t>
            </a:r>
            <a:endParaRPr lang="zh-CN" altLang="en-US" sz="2800" b="1"/>
          </a:p>
        </p:txBody>
      </p:sp>
      <p:grpSp>
        <p:nvGrpSpPr>
          <p:cNvPr id="9" name="Group 59"/>
          <p:cNvGrpSpPr/>
          <p:nvPr/>
        </p:nvGrpSpPr>
        <p:grpSpPr bwMode="auto">
          <a:xfrm>
            <a:off x="2124075" y="1557338"/>
            <a:ext cx="3743325" cy="503237"/>
            <a:chOff x="1338" y="981"/>
            <a:chExt cx="2358" cy="317"/>
          </a:xfrm>
        </p:grpSpPr>
        <p:graphicFrame>
          <p:nvGraphicFramePr>
            <p:cNvPr id="41991" name="Object 6"/>
            <p:cNvGraphicFramePr>
              <a:graphicFrameLocks noChangeAspect="1"/>
            </p:cNvGraphicFramePr>
            <p:nvPr/>
          </p:nvGraphicFramePr>
          <p:xfrm>
            <a:off x="2199" y="981"/>
            <a:ext cx="14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4" name="公式" r:id="rId7" imgW="1346200" imgH="241300" progId="Equation.3">
                    <p:embed/>
                  </p:oleObj>
                </mc:Choice>
                <mc:Fallback>
                  <p:oleObj name="公式" r:id="rId7" imgW="1346200" imgH="241300" progId="Equation.3">
                    <p:embed/>
                    <p:pic>
                      <p:nvPicPr>
                        <p:cNvPr id="0" name="图片 1078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981"/>
                          <a:ext cx="14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50"/>
            <p:cNvGraphicFramePr>
              <a:graphicFrameLocks noChangeAspect="1"/>
            </p:cNvGraphicFramePr>
            <p:nvPr/>
          </p:nvGraphicFramePr>
          <p:xfrm>
            <a:off x="1338" y="981"/>
            <a:ext cx="7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5" name="公式" r:id="rId9" imgW="494665" imgH="203200" progId="Equation.3">
                    <p:embed/>
                  </p:oleObj>
                </mc:Choice>
                <mc:Fallback>
                  <p:oleObj name="公式" r:id="rId9" imgW="494665" imgH="203200" progId="Equation.3">
                    <p:embed/>
                    <p:pic>
                      <p:nvPicPr>
                        <p:cNvPr id="0" name="图片 1078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81"/>
                          <a:ext cx="7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8102600" y="549275"/>
          <a:ext cx="8620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6" name="Clip" r:id="rId11" imgW="952500" imgH="542925" progId="MS_ClipArt_Gallery.2">
                  <p:embed/>
                </p:oleObj>
              </mc:Choice>
              <mc:Fallback>
                <p:oleObj name="Clip" r:id="rId11" imgW="952500" imgH="542925" progId="MS_ClipArt_Gallery.2">
                  <p:embed/>
                  <p:pic>
                    <p:nvPicPr>
                      <p:cNvPr id="0" name="图片 107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549275"/>
                        <a:ext cx="8620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6"/>
          <p:cNvGrpSpPr/>
          <p:nvPr/>
        </p:nvGrpSpPr>
        <p:grpSpPr bwMode="auto">
          <a:xfrm>
            <a:off x="1258888" y="4365625"/>
            <a:ext cx="2800350" cy="503238"/>
            <a:chOff x="793" y="2750"/>
            <a:chExt cx="1764" cy="317"/>
          </a:xfrm>
        </p:grpSpPr>
        <p:graphicFrame>
          <p:nvGraphicFramePr>
            <p:cNvPr id="41990" name="Object 11"/>
            <p:cNvGraphicFramePr>
              <a:graphicFrameLocks noChangeAspect="1"/>
            </p:cNvGraphicFramePr>
            <p:nvPr/>
          </p:nvGraphicFramePr>
          <p:xfrm>
            <a:off x="975" y="2750"/>
            <a:ext cx="15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7" name="公式" r:id="rId13" imgW="1129665" imgH="254000" progId="Equation.3">
                    <p:embed/>
                  </p:oleObj>
                </mc:Choice>
                <mc:Fallback>
                  <p:oleObj name="公式" r:id="rId13" imgW="1129665" imgH="254000" progId="Equation.3">
                    <p:embed/>
                    <p:pic>
                      <p:nvPicPr>
                        <p:cNvPr id="0" name="图片 1078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50"/>
                          <a:ext cx="15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AutoShape 52"/>
            <p:cNvSpPr>
              <a:spLocks noChangeArrowheads="1"/>
            </p:cNvSpPr>
            <p:nvPr/>
          </p:nvSpPr>
          <p:spPr bwMode="auto">
            <a:xfrm rot="-5400000">
              <a:off x="686" y="2857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1189" name="Object 53"/>
          <p:cNvGraphicFramePr>
            <a:graphicFrameLocks noChangeAspect="1"/>
          </p:cNvGraphicFramePr>
          <p:nvPr/>
        </p:nvGraphicFramePr>
        <p:xfrm>
          <a:off x="4500563" y="2924175"/>
          <a:ext cx="1098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8" name="公式" r:id="rId15" imgW="469900" imgH="215900" progId="Equation.3">
                  <p:embed/>
                </p:oleObj>
              </mc:Choice>
              <mc:Fallback>
                <p:oleObj name="公式" r:id="rId15" imgW="469900" imgH="215900" progId="Equation.3">
                  <p:embed/>
                  <p:pic>
                    <p:nvPicPr>
                      <p:cNvPr id="0" name="图片 1078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24175"/>
                        <a:ext cx="1098550" cy="50323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0" name="Object 54"/>
          <p:cNvGraphicFramePr>
            <a:graphicFrameLocks noChangeAspect="1"/>
          </p:cNvGraphicFramePr>
          <p:nvPr/>
        </p:nvGraphicFramePr>
        <p:xfrm>
          <a:off x="4356100" y="4365625"/>
          <a:ext cx="1187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9" name="公式" r:id="rId17" imgW="508000" imgH="215900" progId="Equation.3">
                  <p:embed/>
                </p:oleObj>
              </mc:Choice>
              <mc:Fallback>
                <p:oleObj name="公式" r:id="rId17" imgW="508000" imgH="215900" progId="Equation.3">
                  <p:embed/>
                  <p:pic>
                    <p:nvPicPr>
                      <p:cNvPr id="0" name="图片 1078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365625"/>
                        <a:ext cx="1187450" cy="50323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8"/>
          <p:cNvGrpSpPr/>
          <p:nvPr/>
        </p:nvGrpSpPr>
        <p:grpSpPr bwMode="auto">
          <a:xfrm>
            <a:off x="381000" y="5283200"/>
            <a:ext cx="8569325" cy="1117600"/>
            <a:chOff x="204" y="3456"/>
            <a:chExt cx="5398" cy="704"/>
          </a:xfrm>
        </p:grpSpPr>
        <p:sp>
          <p:nvSpPr>
            <p:cNvPr id="42012" name="Text Box 40"/>
            <p:cNvSpPr txBox="1">
              <a:spLocks noChangeArrowheads="1"/>
            </p:cNvSpPr>
            <p:nvPr/>
          </p:nvSpPr>
          <p:spPr bwMode="auto">
            <a:xfrm>
              <a:off x="204" y="3456"/>
              <a:ext cx="5398" cy="70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/>
                <a:t>             </a:t>
              </a:r>
              <a:r>
                <a:rPr lang="zh-CN" altLang="en-US" sz="2800" b="1"/>
                <a:t>还表明：对</a:t>
              </a:r>
              <a:r>
                <a:rPr lang="zh-CN" altLang="en-US" sz="2800" b="1">
                  <a:latin typeface="宋体" panose="02010600030101010101" pitchFamily="2" charset="-122"/>
                </a:rPr>
                <a:t>害虫</a:t>
              </a:r>
              <a:r>
                <a:rPr lang="en-US" altLang="zh-CN" sz="2800" b="1">
                  <a:latin typeface="宋体" panose="02010600030101010101" pitchFamily="2" charset="-122"/>
                </a:rPr>
                <a:t>(</a:t>
              </a:r>
              <a:r>
                <a:rPr lang="zh-CN" altLang="en-US" sz="2800" b="1">
                  <a:latin typeface="宋体" panose="02010600030101010101" pitchFamily="2" charset="-122"/>
                </a:rPr>
                <a:t>食饵</a:t>
              </a:r>
              <a:r>
                <a:rPr lang="en-US" altLang="zh-CN" sz="2800" b="1">
                  <a:latin typeface="宋体" panose="02010600030101010101" pitchFamily="2" charset="-122"/>
                </a:rPr>
                <a:t>)</a:t>
              </a:r>
              <a:r>
                <a:rPr lang="en-US" altLang="zh-CN" sz="2800" b="1"/>
                <a:t>—</a:t>
              </a:r>
              <a:r>
                <a:rPr lang="zh-CN" altLang="en-US" sz="2800" b="1">
                  <a:latin typeface="宋体" panose="02010600030101010101" pitchFamily="2" charset="-122"/>
                </a:rPr>
                <a:t>益虫</a:t>
              </a:r>
              <a:r>
                <a:rPr lang="en-US" altLang="zh-CN" sz="2800" b="1">
                  <a:latin typeface="宋体" panose="02010600030101010101" pitchFamily="2" charset="-122"/>
                </a:rPr>
                <a:t>(</a:t>
              </a:r>
              <a:r>
                <a:rPr lang="zh-CN" altLang="en-US" sz="2800" b="1">
                  <a:latin typeface="宋体" panose="02010600030101010101" pitchFamily="2" charset="-122"/>
                </a:rPr>
                <a:t>捕食者</a:t>
              </a:r>
              <a:r>
                <a:rPr lang="en-US" altLang="zh-CN" sz="2800" b="1">
                  <a:latin typeface="宋体" panose="02010600030101010101" pitchFamily="2" charset="-122"/>
                </a:rPr>
                <a:t>)</a:t>
              </a:r>
              <a:r>
                <a:rPr lang="zh-CN" altLang="en-US" sz="2800" b="1">
                  <a:latin typeface="宋体" panose="02010600030101010101" pitchFamily="2" charset="-122"/>
                </a:rPr>
                <a:t>系统，使用灭两种</a:t>
              </a:r>
              <a:r>
                <a:rPr lang="zh-CN" altLang="en-US" sz="2800" b="1"/>
                <a:t>虫的</a:t>
              </a:r>
              <a:r>
                <a:rPr lang="zh-CN" altLang="en-US" sz="2800" b="1">
                  <a:latin typeface="宋体" panose="02010600030101010101" pitchFamily="2" charset="-122"/>
                </a:rPr>
                <a:t>杀虫剂</a:t>
              </a:r>
              <a:r>
                <a:rPr lang="en-US" altLang="zh-CN" sz="2800" b="1">
                  <a:latin typeface="宋体" panose="02010600030101010101" pitchFamily="2" charset="-122"/>
                </a:rPr>
                <a:t>, </a:t>
              </a:r>
              <a:r>
                <a:rPr lang="zh-CN" altLang="en-US" sz="2800" b="1">
                  <a:latin typeface="宋体" panose="02010600030101010101" pitchFamily="2" charset="-122"/>
                </a:rPr>
                <a:t>会使害虫增加，益虫减少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41989" name="Object 57"/>
            <p:cNvGraphicFramePr>
              <a:graphicFrameLocks noChangeAspect="1"/>
            </p:cNvGraphicFramePr>
            <p:nvPr/>
          </p:nvGraphicFramePr>
          <p:xfrm>
            <a:off x="204" y="3475"/>
            <a:ext cx="6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50" name="公式" r:id="rId19" imgW="469900" imgH="215900" progId="Equation.3">
                    <p:embed/>
                  </p:oleObj>
                </mc:Choice>
                <mc:Fallback>
                  <p:oleObj name="公式" r:id="rId19" imgW="469900" imgH="215900" progId="Equation.3">
                    <p:embed/>
                    <p:pic>
                      <p:nvPicPr>
                        <p:cNvPr id="0" name="图片 107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475"/>
                          <a:ext cx="692" cy="317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5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1" name="Group 47"/>
          <p:cNvGrpSpPr/>
          <p:nvPr/>
        </p:nvGrpSpPr>
        <p:grpSpPr bwMode="auto">
          <a:xfrm>
            <a:off x="5724525" y="1773238"/>
            <a:ext cx="3455988" cy="2514600"/>
            <a:chOff x="3606" y="1117"/>
            <a:chExt cx="2177" cy="1584"/>
          </a:xfrm>
        </p:grpSpPr>
        <p:grpSp>
          <p:nvGrpSpPr>
            <p:cNvPr id="7" name="Group 48"/>
            <p:cNvGrpSpPr/>
            <p:nvPr/>
          </p:nvGrpSpPr>
          <p:grpSpPr bwMode="auto">
            <a:xfrm>
              <a:off x="3623" y="1117"/>
              <a:ext cx="2160" cy="1584"/>
              <a:chOff x="3504" y="1344"/>
              <a:chExt cx="2160" cy="1584"/>
            </a:xfrm>
          </p:grpSpPr>
          <p:sp>
            <p:nvSpPr>
              <p:cNvPr id="42014" name="Line 16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Line 17"/>
              <p:cNvSpPr>
                <a:spLocks noChangeShapeType="1"/>
              </p:cNvSpPr>
              <p:nvPr/>
            </p:nvSpPr>
            <p:spPr bwMode="auto">
              <a:xfrm flipV="1">
                <a:off x="3696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16" name="Group 22"/>
              <p:cNvGrpSpPr/>
              <p:nvPr/>
            </p:nvGrpSpPr>
            <p:grpSpPr bwMode="auto">
              <a:xfrm>
                <a:off x="4032" y="1680"/>
                <a:ext cx="336" cy="365"/>
                <a:chOff x="4032" y="1776"/>
                <a:chExt cx="336" cy="365"/>
              </a:xfrm>
            </p:grpSpPr>
            <p:sp>
              <p:nvSpPr>
                <p:cNvPr id="42019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1872"/>
                  <a:ext cx="336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" y="1776"/>
                  <a:ext cx="19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/>
                    <a:t>•</a:t>
                  </a:r>
                  <a:endParaRPr lang="en-US" altLang="zh-CN" sz="3200" b="1"/>
                </a:p>
              </p:txBody>
            </p:sp>
          </p:grpSp>
          <p:graphicFrame>
            <p:nvGraphicFramePr>
              <p:cNvPr id="41993" name="Object 29"/>
              <p:cNvGraphicFramePr>
                <a:graphicFrameLocks noChangeAspect="1"/>
              </p:cNvGraphicFramePr>
              <p:nvPr/>
            </p:nvGraphicFramePr>
            <p:xfrm>
              <a:off x="4032" y="1534"/>
              <a:ext cx="52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51" name="公式" r:id="rId20" imgW="596900" imgH="241300" progId="Equation.3">
                      <p:embed/>
                    </p:oleObj>
                  </mc:Choice>
                  <mc:Fallback>
                    <p:oleObj name="公式" r:id="rId20" imgW="596900" imgH="241300" progId="Equation.3">
                      <p:embed/>
                      <p:pic>
                        <p:nvPicPr>
                          <p:cNvPr id="0" name="图片 1078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534"/>
                            <a:ext cx="528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7" name="Text Box 32"/>
              <p:cNvSpPr txBox="1">
                <a:spLocks noChangeArrowheads="1"/>
              </p:cNvSpPr>
              <p:nvPr/>
            </p:nvSpPr>
            <p:spPr bwMode="auto">
              <a:xfrm>
                <a:off x="5376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 i="1"/>
              </a:p>
            </p:txBody>
          </p:sp>
          <p:sp>
            <p:nvSpPr>
              <p:cNvPr id="42018" name="Text Box 33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 i="1"/>
              </a:p>
            </p:txBody>
          </p:sp>
        </p:grp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3606" y="2387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endParaRPr lang="en-US" altLang="zh-CN" sz="2000" b="1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10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 autoUpdateAnimBg="0"/>
      <p:bldP spid="91141" grpId="0" animBg="1" autoUpdateAnimBg="0"/>
      <p:bldP spid="91144" grpId="0" animBg="1" autoUpdateAnimBg="0"/>
      <p:bldP spid="91145" grpId="0" animBg="1" autoUpdateAnimBg="0"/>
      <p:bldP spid="91146" grpId="0" animBg="1" autoUpdateAnimBg="0"/>
      <p:bldP spid="91173" grpId="0" animBg="1"/>
      <p:bldP spid="911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2"/>
          <p:cNvSpPr txBox="1">
            <a:spLocks noChangeArrowheads="1"/>
          </p:cNvSpPr>
          <p:nvPr/>
        </p:nvSpPr>
        <p:spPr bwMode="auto">
          <a:xfrm>
            <a:off x="2699793" y="533400"/>
            <a:ext cx="424847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err="1" smtClean="0">
                <a:ea typeface="楷体_GB2312" pitchFamily="49" charset="-122"/>
              </a:rPr>
              <a:t>Volterra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r>
              <a:rPr lang="zh-CN" altLang="zh-CN" sz="3200" b="1" dirty="0" smtClean="0">
                <a:ea typeface="楷体_GB2312" pitchFamily="49" charset="-122"/>
              </a:rPr>
              <a:t>的</a:t>
            </a:r>
            <a:r>
              <a:rPr lang="zh-CN" altLang="en-US" sz="3200" b="1" dirty="0" smtClean="0">
                <a:ea typeface="楷体_GB2312" pitchFamily="49" charset="-122"/>
              </a:rPr>
              <a:t>局限性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2372470" y="3013075"/>
            <a:ext cx="6048375" cy="1011238"/>
            <a:chOff x="1565" y="1898"/>
            <a:chExt cx="3810" cy="637"/>
          </a:xfrm>
        </p:grpSpPr>
        <p:graphicFrame>
          <p:nvGraphicFramePr>
            <p:cNvPr id="43014" name="Object 8"/>
            <p:cNvGraphicFramePr>
              <a:graphicFrameLocks noChangeAspect="1"/>
            </p:cNvGraphicFramePr>
            <p:nvPr/>
          </p:nvGraphicFramePr>
          <p:xfrm>
            <a:off x="1565" y="1898"/>
            <a:ext cx="1723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4" name="公式" r:id="rId1" imgW="1676400" imgH="571500" progId="Equation.3">
                    <p:embed/>
                  </p:oleObj>
                </mc:Choice>
                <mc:Fallback>
                  <p:oleObj name="公式" r:id="rId1" imgW="1676400" imgH="571500" progId="Equation.3">
                    <p:embed/>
                    <p:pic>
                      <p:nvPicPr>
                        <p:cNvPr id="0" name="图片 108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898"/>
                          <a:ext cx="1723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9"/>
            <p:cNvGraphicFramePr>
              <a:graphicFrameLocks noChangeAspect="1"/>
            </p:cNvGraphicFramePr>
            <p:nvPr/>
          </p:nvGraphicFramePr>
          <p:xfrm>
            <a:off x="3424" y="1933"/>
            <a:ext cx="1951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5" name="公式" r:id="rId3" imgW="1866900" imgH="571500" progId="Equation.3">
                    <p:embed/>
                  </p:oleObj>
                </mc:Choice>
                <mc:Fallback>
                  <p:oleObj name="公式" r:id="rId3" imgW="1866900" imgH="571500" progId="Equation.3">
                    <p:embed/>
                    <p:pic>
                      <p:nvPicPr>
                        <p:cNvPr id="0" name="图片 108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33"/>
                          <a:ext cx="1951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"/>
          <p:cNvGrpSpPr/>
          <p:nvPr/>
        </p:nvGrpSpPr>
        <p:grpSpPr bwMode="auto">
          <a:xfrm>
            <a:off x="684213" y="4581525"/>
            <a:ext cx="7775575" cy="1008063"/>
            <a:chOff x="431" y="2886"/>
            <a:chExt cx="4898" cy="635"/>
          </a:xfrm>
        </p:grpSpPr>
        <p:graphicFrame>
          <p:nvGraphicFramePr>
            <p:cNvPr id="43012" name="Object 6"/>
            <p:cNvGraphicFramePr>
              <a:graphicFrameLocks noChangeAspect="1"/>
            </p:cNvGraphicFramePr>
            <p:nvPr/>
          </p:nvGraphicFramePr>
          <p:xfrm>
            <a:off x="431" y="2886"/>
            <a:ext cx="2383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6" name="公式" r:id="rId5" imgW="1701800" imgH="482600" progId="Equation.3">
                    <p:embed/>
                  </p:oleObj>
                </mc:Choice>
                <mc:Fallback>
                  <p:oleObj name="公式" r:id="rId5" imgW="1701800" imgH="482600" progId="Equation.3">
                    <p:embed/>
                    <p:pic>
                      <p:nvPicPr>
                        <p:cNvPr id="0" name="图片 108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86"/>
                          <a:ext cx="2383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3" name="Object 7"/>
            <p:cNvGraphicFramePr>
              <a:graphicFrameLocks noChangeAspect="1"/>
            </p:cNvGraphicFramePr>
            <p:nvPr/>
          </p:nvGraphicFramePr>
          <p:xfrm>
            <a:off x="3198" y="2886"/>
            <a:ext cx="2131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7" name="公式" r:id="rId7" imgW="2286000" imgH="571500" progId="Equation.3">
                    <p:embed/>
                  </p:oleObj>
                </mc:Choice>
                <mc:Fallback>
                  <p:oleObj name="公式" r:id="rId7" imgW="2286000" imgH="571500" progId="Equation.3">
                    <p:embed/>
                    <p:pic>
                      <p:nvPicPr>
                        <p:cNvPr id="0" name="图片 108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886"/>
                          <a:ext cx="2131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/>
          <p:nvPr/>
        </p:nvGrpSpPr>
        <p:grpSpPr bwMode="auto">
          <a:xfrm>
            <a:off x="2819400" y="2438400"/>
            <a:ext cx="4704928" cy="519112"/>
            <a:chOff x="1776" y="2112"/>
            <a:chExt cx="2928" cy="336"/>
          </a:xfrm>
        </p:grpSpPr>
        <p:graphicFrame>
          <p:nvGraphicFramePr>
            <p:cNvPr id="43010" name="Object 4"/>
            <p:cNvGraphicFramePr>
              <a:graphicFrameLocks noChangeAspect="1"/>
            </p:cNvGraphicFramePr>
            <p:nvPr/>
          </p:nvGraphicFramePr>
          <p:xfrm>
            <a:off x="1776" y="2112"/>
            <a:ext cx="1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8" name="公式" r:id="rId9" imgW="1206500" imgH="241300" progId="Equation.3">
                    <p:embed/>
                  </p:oleObj>
                </mc:Choice>
                <mc:Fallback>
                  <p:oleObj name="公式" r:id="rId9" imgW="1206500" imgH="241300" progId="Equation.3">
                    <p:embed/>
                    <p:pic>
                      <p:nvPicPr>
                        <p:cNvPr id="0" name="图片 108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12"/>
                          <a:ext cx="1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5"/>
            <p:cNvGraphicFramePr>
              <a:graphicFrameLocks noChangeAspect="1"/>
            </p:cNvGraphicFramePr>
            <p:nvPr/>
          </p:nvGraphicFramePr>
          <p:xfrm>
            <a:off x="3264" y="2112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9" name="公式" r:id="rId11" imgW="1358265" imgH="241300" progId="Equation.3">
                    <p:embed/>
                  </p:oleObj>
                </mc:Choice>
                <mc:Fallback>
                  <p:oleObj name="公式" r:id="rId11" imgW="1358265" imgH="241300" progId="Equation.3">
                    <p:embed/>
                    <p:pic>
                      <p:nvPicPr>
                        <p:cNvPr id="0" name="图片 108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12"/>
                          <a:ext cx="14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93710" y="2438399"/>
            <a:ext cx="2209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Volterra</a:t>
            </a:r>
            <a:r>
              <a:rPr lang="zh-CN" altLang="en-US" sz="2800" b="1">
                <a:latin typeface="宋体" panose="02010600030101010101" pitchFamily="2" charset="-122"/>
              </a:rPr>
              <a:t>模型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" name="Group 24"/>
          <p:cNvGrpSpPr/>
          <p:nvPr/>
        </p:nvGrpSpPr>
        <p:grpSpPr bwMode="auto">
          <a:xfrm>
            <a:off x="1259632" y="3390900"/>
            <a:ext cx="990600" cy="685800"/>
            <a:chOff x="480" y="2784"/>
            <a:chExt cx="624" cy="432"/>
          </a:xfrm>
          <a:solidFill>
            <a:srgbClr val="FFFF00"/>
          </a:solidFill>
        </p:grpSpPr>
        <p:sp>
          <p:nvSpPr>
            <p:cNvPr id="43027" name="Text Box 22"/>
            <p:cNvSpPr txBox="1">
              <a:spLocks noChangeArrowheads="1"/>
            </p:cNvSpPr>
            <p:nvPr/>
          </p:nvSpPr>
          <p:spPr bwMode="auto">
            <a:xfrm>
              <a:off x="480" y="2928"/>
              <a:ext cx="62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改写</a:t>
              </a:r>
              <a:endParaRPr lang="zh-CN" altLang="en-US" b="1" dirty="0"/>
            </a:p>
          </p:txBody>
        </p:sp>
        <p:sp>
          <p:nvSpPr>
            <p:cNvPr id="43028" name="AutoShape 23"/>
            <p:cNvSpPr>
              <a:spLocks noChangeArrowheads="1"/>
            </p:cNvSpPr>
            <p:nvPr/>
          </p:nvSpPr>
          <p:spPr bwMode="auto">
            <a:xfrm>
              <a:off x="480" y="2784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990600" y="1143000"/>
            <a:ext cx="6934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多数</a:t>
            </a:r>
            <a:r>
              <a:rPr lang="zh-CN" altLang="en-US" sz="2800" b="1" dirty="0">
                <a:latin typeface="宋体" panose="02010600030101010101" pitchFamily="2" charset="-122"/>
              </a:rPr>
              <a:t>食饵</a:t>
            </a:r>
            <a:r>
              <a:rPr lang="en-US" altLang="zh-CN" sz="2800" b="1" dirty="0"/>
              <a:t>—</a:t>
            </a:r>
            <a:r>
              <a:rPr lang="zh-CN" altLang="en-US" sz="2800" b="1" dirty="0">
                <a:latin typeface="宋体" panose="02010600030101010101" pitchFamily="2" charset="-122"/>
              </a:rPr>
              <a:t>捕食者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系统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观察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不到周期震荡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而是趋向某个平衡状态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存在稳定平衡点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2627313" y="4114805"/>
            <a:ext cx="2659063" cy="461963"/>
            <a:chOff x="1655" y="2688"/>
            <a:chExt cx="1675" cy="291"/>
          </a:xfrm>
          <a:solidFill>
            <a:srgbClr val="FFFF00"/>
          </a:solidFill>
        </p:grpSpPr>
        <p:sp>
          <p:nvSpPr>
            <p:cNvPr id="43025" name="Text Box 28"/>
            <p:cNvSpPr txBox="1">
              <a:spLocks noChangeArrowheads="1"/>
            </p:cNvSpPr>
            <p:nvPr/>
          </p:nvSpPr>
          <p:spPr bwMode="auto">
            <a:xfrm>
              <a:off x="1655" y="2688"/>
              <a:ext cx="1321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 smtClean="0"/>
                <a:t>增加</a:t>
              </a:r>
              <a:r>
                <a:rPr lang="en-US" altLang="zh-CN" b="1" dirty="0"/>
                <a:t>l</a:t>
              </a:r>
              <a:r>
                <a:rPr lang="en-US" altLang="zh-CN" b="1" dirty="0" smtClean="0"/>
                <a:t>ogistic</a:t>
              </a:r>
              <a:r>
                <a:rPr lang="zh-CN" altLang="en-US" b="1" dirty="0"/>
                <a:t>项</a:t>
              </a:r>
              <a:endParaRPr lang="zh-CN" altLang="en-US" b="1" dirty="0"/>
            </a:p>
          </p:txBody>
        </p:sp>
        <p:sp>
          <p:nvSpPr>
            <p:cNvPr id="43026" name="AutoShape 35"/>
            <p:cNvSpPr>
              <a:spLocks noChangeArrowheads="1"/>
            </p:cNvSpPr>
            <p:nvPr/>
          </p:nvSpPr>
          <p:spPr bwMode="auto">
            <a:xfrm>
              <a:off x="3024" y="2784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2843808" y="5661248"/>
            <a:ext cx="294739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存在稳定平衡</a:t>
            </a:r>
            <a:r>
              <a:rPr lang="zh-CN" altLang="en-US" sz="2800" b="1" dirty="0">
                <a:latin typeface="宋体" panose="02010600030101010101" pitchFamily="2" charset="-122"/>
              </a:rPr>
              <a:t>点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10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0" grpId="0" animBg="1" autoUpdateAnimBg="0"/>
      <p:bldP spid="92194" grpId="0" autoUpdateAnimBg="0"/>
      <p:bldP spid="9219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09600" y="1066800"/>
            <a:ext cx="82105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相轨线是封闭曲线，结构不稳定</a:t>
            </a:r>
            <a:r>
              <a:rPr lang="en-US" altLang="zh-CN" sz="2800" b="1"/>
              <a:t>——</a:t>
            </a:r>
            <a:r>
              <a:rPr lang="zh-CN" altLang="en-US" sz="2800" b="1"/>
              <a:t>一旦离开某一条闭轨线，就进入另一条闭轨线，不恢复原状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611189" y="2235200"/>
            <a:ext cx="8137276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自然界存在的周期性平衡生态系统是</a:t>
            </a:r>
            <a:r>
              <a:rPr lang="zh-CN" altLang="en-US" sz="2800" b="1" dirty="0">
                <a:solidFill>
                  <a:srgbClr val="FF0000"/>
                </a:solidFill>
              </a:rPr>
              <a:t>结构稳定</a:t>
            </a:r>
            <a:r>
              <a:rPr lang="zh-CN" altLang="en-US" sz="2800" b="1" dirty="0"/>
              <a:t>的，即偏离周期轨道后，内部制约使系统恢复原状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634208" y="3356993"/>
          <a:ext cx="3671201" cy="9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公式" r:id="rId1" imgW="1943100" imgH="482600" progId="Equation.3">
                  <p:embed/>
                </p:oleObj>
              </mc:Choice>
              <mc:Fallback>
                <p:oleObj name="公式" r:id="rId1" imgW="1943100" imgH="482600" progId="Equation.3">
                  <p:embed/>
                  <p:pic>
                    <p:nvPicPr>
                      <p:cNvPr id="0" name="图片 1096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8" y="3356993"/>
                        <a:ext cx="3671201" cy="9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4859784" y="3308351"/>
          <a:ext cx="3736529" cy="9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9" name="公式" r:id="rId3" imgW="1790700" imgH="482600" progId="Equation.3">
                  <p:embed/>
                </p:oleObj>
              </mc:Choice>
              <mc:Fallback>
                <p:oleObj name="公式" r:id="rId3" imgW="1790700" imgH="482600" progId="Equation.3">
                  <p:embed/>
                  <p:pic>
                    <p:nvPicPr>
                      <p:cNvPr id="0" name="图片 1096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784" y="3308351"/>
                        <a:ext cx="3736529" cy="958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043608" y="4312032"/>
            <a:ext cx="3167063" cy="9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=1,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=20, </a:t>
            </a:r>
            <a:r>
              <a:rPr lang="en-US" altLang="zh-CN" i="1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=0.1,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i="1" dirty="0" smtClean="0">
                <a:sym typeface="Symbol" panose="05050102010706020507" pitchFamily="18" charset="2"/>
              </a:rPr>
              <a:t>w</a:t>
            </a:r>
            <a:r>
              <a:rPr lang="en-US" altLang="zh-CN" dirty="0" smtClean="0">
                <a:sym typeface="Symbol" panose="05050102010706020507" pitchFamily="18" charset="2"/>
              </a:rPr>
              <a:t>=0.2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=0.5, </a:t>
            </a:r>
            <a:r>
              <a:rPr lang="en-US" altLang="zh-CN" i="1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=0.18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56865" y="5403850"/>
            <a:ext cx="316706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相轨线趋向极限环</a:t>
            </a:r>
            <a:endParaRPr lang="zh-CN" altLang="en-US" sz="2800" b="1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764928" y="5980113"/>
            <a:ext cx="2087562" cy="519112"/>
            <a:chOff x="975" y="3874"/>
            <a:chExt cx="1315" cy="327"/>
          </a:xfrm>
        </p:grpSpPr>
        <p:sp>
          <p:nvSpPr>
            <p:cNvPr id="44043" name="Text Box 4"/>
            <p:cNvSpPr txBox="1">
              <a:spLocks noChangeArrowheads="1"/>
            </p:cNvSpPr>
            <p:nvPr/>
          </p:nvSpPr>
          <p:spPr bwMode="auto">
            <a:xfrm>
              <a:off x="1234" y="3874"/>
              <a:ext cx="105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结构稳定 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44044" name="AutoShape 13"/>
            <p:cNvSpPr>
              <a:spLocks noChangeArrowheads="1"/>
            </p:cNvSpPr>
            <p:nvPr/>
          </p:nvSpPr>
          <p:spPr bwMode="auto">
            <a:xfrm>
              <a:off x="975" y="3884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699793" y="533400"/>
            <a:ext cx="424847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err="1" smtClean="0">
                <a:ea typeface="楷体_GB2312" pitchFamily="49" charset="-122"/>
              </a:rPr>
              <a:t>Volterra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r>
              <a:rPr lang="zh-CN" altLang="zh-CN" sz="3200" b="1" dirty="0" smtClean="0">
                <a:ea typeface="楷体_GB2312" pitchFamily="49" charset="-122"/>
              </a:rPr>
              <a:t>的</a:t>
            </a:r>
            <a:r>
              <a:rPr lang="zh-CN" altLang="en-US" sz="3200" b="1" dirty="0" smtClean="0">
                <a:ea typeface="楷体_GB2312" pitchFamily="49" charset="-122"/>
              </a:rPr>
              <a:t>局限性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9600" y="4343400"/>
            <a:ext cx="4176713" cy="2157413"/>
            <a:chOff x="4419600" y="4343400"/>
            <a:chExt cx="4176713" cy="2157413"/>
          </a:xfrm>
        </p:grpSpPr>
        <p:pic>
          <p:nvPicPr>
            <p:cNvPr id="10855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343400"/>
              <a:ext cx="4176713" cy="215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652120" y="5213599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极限环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/>
      <p:bldP spid="108547" grpId="0" animBg="1"/>
      <p:bldP spid="108554" grpId="0" animBg="1"/>
      <p:bldP spid="1085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2506" y="692695"/>
            <a:ext cx="7128792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5.10</a:t>
            </a:r>
            <a:r>
              <a:rPr lang="en-US" altLang="zh-CN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传染病</a:t>
            </a:r>
            <a:r>
              <a:rPr lang="zh-CN" altLang="en-US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模型和</a:t>
            </a:r>
            <a:r>
              <a:rPr lang="en-US" altLang="zh-CN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SARS</a:t>
            </a:r>
            <a:r>
              <a:rPr lang="zh-CN" altLang="en-US" sz="36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的传播</a:t>
            </a:r>
            <a:endParaRPr lang="en-US" altLang="zh-CN" sz="3600" b="1" dirty="0" smtClean="0">
              <a:solidFill>
                <a:srgbClr val="000000"/>
              </a:solidFill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7" name="AutoShape 2" descr="http://img1.imgtn.bdimg.com/it/u=783289795,613377444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5589" y="1412776"/>
            <a:ext cx="81053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2002</a:t>
            </a:r>
            <a:r>
              <a:rPr lang="zh-CN" altLang="zh-CN" sz="2800" b="1" dirty="0"/>
              <a:t>年冬到</a:t>
            </a:r>
            <a:r>
              <a:rPr lang="en-US" altLang="zh-CN" sz="2800" b="1" dirty="0"/>
              <a:t>2003</a:t>
            </a:r>
            <a:r>
              <a:rPr lang="zh-CN" altLang="zh-CN" sz="2800" b="1" dirty="0"/>
              <a:t>年春，一种名为</a:t>
            </a:r>
            <a:r>
              <a:rPr lang="en-US" altLang="zh-CN" sz="2800" b="1" dirty="0">
                <a:solidFill>
                  <a:srgbClr val="FF0000"/>
                </a:solidFill>
              </a:rPr>
              <a:t>SARS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Severe Acute Respiratory Syndrome</a:t>
            </a:r>
            <a:r>
              <a:rPr lang="zh-CN" altLang="zh-CN" sz="2800" b="1" dirty="0"/>
              <a:t>，严重急性呼吸道综合症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民间俗称</a:t>
            </a:r>
            <a:r>
              <a:rPr lang="zh-CN" altLang="zh-CN" sz="2800" b="1" dirty="0">
                <a:solidFill>
                  <a:srgbClr val="FF0000"/>
                </a:solidFill>
              </a:rPr>
              <a:t>非典</a:t>
            </a:r>
            <a:r>
              <a:rPr lang="zh-CN" altLang="zh-CN" sz="2800" b="1" dirty="0"/>
              <a:t>）的传染病肆虐</a:t>
            </a:r>
            <a:r>
              <a:rPr lang="zh-CN" altLang="zh-CN" sz="2800" b="1" dirty="0" smtClean="0"/>
              <a:t>全球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567778" y="2996952"/>
            <a:ext cx="807243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SARS</a:t>
            </a:r>
            <a:r>
              <a:rPr lang="zh-CN" altLang="en-US" sz="2800" b="1" dirty="0"/>
              <a:t>首发于中国广东，迅速扩散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30</a:t>
            </a:r>
            <a:r>
              <a:rPr lang="zh-CN" altLang="en-US" sz="2800" b="1" dirty="0"/>
              <a:t>多个国家和地区</a:t>
            </a:r>
            <a:r>
              <a:rPr lang="zh-CN" altLang="en-US" sz="2800" b="1" dirty="0" smtClean="0"/>
              <a:t>，多</a:t>
            </a:r>
            <a:r>
              <a:rPr lang="zh-CN" altLang="en-US" sz="2800" b="1" dirty="0"/>
              <a:t>名患者</a:t>
            </a:r>
            <a:r>
              <a:rPr lang="zh-CN" altLang="en-US" sz="2800" b="1" dirty="0" smtClean="0"/>
              <a:t>死亡引起</a:t>
            </a:r>
            <a:r>
              <a:rPr lang="zh-CN" altLang="en-US" sz="2800" b="1" dirty="0"/>
              <a:t>社会恐慌、媒体关注，以及各国政府和联合国、世界卫生组织的高度重视、积极应对，直至最终控制住疫情的</a:t>
            </a:r>
            <a:r>
              <a:rPr lang="zh-CN" altLang="en-US" sz="2800" b="1" dirty="0" smtClean="0"/>
              <a:t>蔓延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21263" y="5110020"/>
            <a:ext cx="8051278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SARS</a:t>
            </a:r>
            <a:r>
              <a:rPr lang="zh-CN" altLang="zh-CN" sz="2800" b="1" dirty="0"/>
              <a:t>被控制住不久，</a:t>
            </a:r>
            <a:r>
              <a:rPr lang="en-US" altLang="zh-CN" sz="2800" b="1" dirty="0">
                <a:solidFill>
                  <a:srgbClr val="FF0000"/>
                </a:solidFill>
              </a:rPr>
              <a:t>2003</a:t>
            </a:r>
            <a:r>
              <a:rPr lang="zh-CN" altLang="zh-CN" sz="2800" b="1" dirty="0">
                <a:solidFill>
                  <a:srgbClr val="FF0000"/>
                </a:solidFill>
              </a:rPr>
              <a:t>年</a:t>
            </a:r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月</a:t>
            </a:r>
            <a:r>
              <a:rPr lang="zh-CN" altLang="zh-CN" sz="2800" b="1" dirty="0" smtClean="0"/>
              <a:t>全国</a:t>
            </a:r>
            <a:r>
              <a:rPr lang="zh-CN" altLang="zh-CN" sz="2800" b="1" dirty="0"/>
              <a:t>大学生数学建模</a:t>
            </a:r>
            <a:r>
              <a:rPr lang="zh-CN" altLang="zh-CN" sz="2800" b="1" dirty="0" smtClean="0"/>
              <a:t>竞赛以</a:t>
            </a:r>
            <a:r>
              <a:rPr lang="zh-CN" altLang="zh-CN" sz="2800" b="1" dirty="0"/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SARS</a:t>
            </a:r>
            <a:r>
              <a:rPr lang="zh-CN" altLang="zh-CN" sz="2800" b="1" dirty="0">
                <a:solidFill>
                  <a:srgbClr val="FF0000"/>
                </a:solidFill>
              </a:rPr>
              <a:t>的传播</a:t>
            </a:r>
            <a:r>
              <a:rPr lang="zh-CN" altLang="zh-CN" sz="2800" b="1" dirty="0"/>
              <a:t>”命名</a:t>
            </a:r>
            <a:r>
              <a:rPr lang="zh-CN" altLang="zh-CN" sz="2800" b="1" dirty="0" smtClean="0"/>
              <a:t>当年</a:t>
            </a:r>
            <a:r>
              <a:rPr lang="en-US" altLang="zh-CN" sz="2800" b="1" dirty="0" smtClean="0"/>
              <a:t>A</a:t>
            </a:r>
            <a:r>
              <a:rPr lang="zh-CN" altLang="zh-CN" sz="2800" b="1" dirty="0"/>
              <a:t>题和</a:t>
            </a:r>
            <a:r>
              <a:rPr lang="en-US" altLang="zh-CN" sz="2800" b="1" dirty="0"/>
              <a:t>C</a:t>
            </a:r>
            <a:r>
              <a:rPr lang="zh-CN" altLang="zh-CN" sz="2800" b="1" dirty="0" smtClean="0"/>
              <a:t>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76672"/>
            <a:ext cx="1755720" cy="63094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赛题要求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731039" y="980728"/>
            <a:ext cx="780140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建立</a:t>
            </a:r>
            <a:r>
              <a:rPr lang="zh-CN" altLang="zh-CN" sz="2800" b="1" dirty="0"/>
              <a:t>你们</a:t>
            </a:r>
            <a:r>
              <a:rPr lang="zh-CN" altLang="zh-CN" sz="2800" b="1" dirty="0">
                <a:solidFill>
                  <a:srgbClr val="FF0000"/>
                </a:solidFill>
              </a:rPr>
              <a:t>自己的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/>
              <a:t>;  </a:t>
            </a:r>
            <a:r>
              <a:rPr lang="zh-CN" altLang="zh-CN" sz="2800" b="1" dirty="0" smtClean="0"/>
              <a:t>特别</a:t>
            </a:r>
            <a:r>
              <a:rPr lang="zh-CN" altLang="zh-CN" sz="2800" b="1" dirty="0"/>
              <a:t>要说明怎样才能</a:t>
            </a:r>
            <a:r>
              <a:rPr lang="zh-CN" altLang="zh-CN" sz="2800" b="1" dirty="0" smtClean="0"/>
              <a:t>建立真正能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zh-CN" altLang="zh-CN" sz="2800" b="1" dirty="0"/>
              <a:t>以及</a:t>
            </a:r>
            <a:r>
              <a:rPr lang="zh-CN" altLang="zh-CN" sz="2800" b="1" dirty="0" smtClean="0"/>
              <a:t>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预防和控制提供</a:t>
            </a:r>
            <a:r>
              <a:rPr lang="zh-CN" altLang="zh-CN" sz="2800" b="1" dirty="0"/>
              <a:t>可靠、</a:t>
            </a:r>
            <a:r>
              <a:rPr lang="zh-CN" altLang="zh-CN" sz="2800" b="1" dirty="0" smtClean="0"/>
              <a:t>足够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信息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这样</a:t>
            </a:r>
            <a:r>
              <a:rPr lang="zh-CN" altLang="zh-CN" sz="2800" b="1" dirty="0"/>
              <a:t>做的困难在</a:t>
            </a:r>
            <a:r>
              <a:rPr lang="zh-CN" altLang="zh-CN" sz="2800" b="1" dirty="0" smtClean="0"/>
              <a:t>哪里</a:t>
            </a:r>
            <a:r>
              <a:rPr lang="en-US" altLang="zh-CN" sz="2800" b="1" dirty="0" smtClean="0"/>
              <a:t>?  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000269" y="4365104"/>
            <a:ext cx="710012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北京市</a:t>
            </a:r>
            <a:r>
              <a:rPr lang="zh-CN" altLang="en-US" b="1" dirty="0"/>
              <a:t>从</a:t>
            </a:r>
            <a:r>
              <a:rPr lang="en-US" altLang="zh-CN" b="1" dirty="0"/>
              <a:t>2003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  <a:r>
              <a:rPr lang="en-US" altLang="zh-CN" b="1" dirty="0"/>
              <a:t>20</a:t>
            </a:r>
            <a:r>
              <a:rPr lang="zh-CN" altLang="en-US" b="1" dirty="0"/>
              <a:t>日至</a:t>
            </a:r>
            <a:r>
              <a:rPr lang="en-US" altLang="zh-CN" b="1" dirty="0"/>
              <a:t>6</a:t>
            </a:r>
            <a:r>
              <a:rPr lang="zh-CN" altLang="en-US" b="1" dirty="0"/>
              <a:t>月</a:t>
            </a:r>
            <a:r>
              <a:rPr lang="en-US" altLang="zh-CN" b="1" dirty="0"/>
              <a:t>23</a:t>
            </a:r>
            <a:r>
              <a:rPr lang="zh-CN" altLang="en-US" b="1" dirty="0"/>
              <a:t>日逐日的疫情</a:t>
            </a:r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95267" y="2636912"/>
            <a:ext cx="776516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对于卫生部门所采取的措施做出评论</a:t>
            </a:r>
            <a:r>
              <a:rPr lang="en-US" altLang="zh-CN" sz="2800" b="1" dirty="0"/>
              <a:t>,  </a:t>
            </a:r>
            <a:r>
              <a:rPr lang="zh-CN" altLang="zh-CN" sz="2800" b="1" dirty="0"/>
              <a:t>如</a:t>
            </a:r>
            <a:r>
              <a:rPr lang="en-US" altLang="zh-CN" sz="2800" b="1" dirty="0"/>
              <a:t>:  </a:t>
            </a:r>
            <a:r>
              <a:rPr lang="zh-CN" altLang="zh-CN" sz="2800" b="1" dirty="0"/>
              <a:t>提前或延后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天</a:t>
            </a:r>
            <a:r>
              <a:rPr lang="zh-CN" altLang="zh-CN" sz="2800" b="1" dirty="0">
                <a:solidFill>
                  <a:srgbClr val="FF0000"/>
                </a:solidFill>
              </a:rPr>
              <a:t>采取严格的隔离措施</a:t>
            </a:r>
            <a:r>
              <a:rPr lang="en-US" altLang="zh-CN" sz="2800" b="1" dirty="0"/>
              <a:t>,  </a:t>
            </a:r>
            <a:r>
              <a:rPr lang="zh-CN" altLang="zh-CN" sz="2800" b="1" dirty="0"/>
              <a:t>对疫情传播所造成的</a:t>
            </a:r>
            <a:r>
              <a:rPr lang="zh-CN" altLang="zh-CN" sz="2800" b="1" dirty="0">
                <a:solidFill>
                  <a:srgbClr val="FF0000"/>
                </a:solidFill>
              </a:rPr>
              <a:t>影响</a:t>
            </a:r>
            <a:r>
              <a:rPr lang="zh-CN" altLang="zh-CN" sz="2800" b="1" dirty="0"/>
              <a:t>做出估计。</a:t>
            </a:r>
            <a:endParaRPr lang="zh-CN" altLang="zh-CN" sz="28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27583" y="4869160"/>
          <a:ext cx="7488833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13"/>
                <a:gridCol w="1890211"/>
                <a:gridCol w="1660558"/>
                <a:gridCol w="1165924"/>
                <a:gridCol w="1625227"/>
              </a:tblGrid>
              <a:tr h="30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日 期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已确诊病例累计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现有疑似病例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死亡累计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治愈出院累计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0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20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339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402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18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5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21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482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610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25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43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2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19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</a:t>
                      </a:r>
                      <a:r>
                        <a:rPr lang="zh-CN" sz="2000" b="1" kern="0" dirty="0">
                          <a:effectLst/>
                        </a:rPr>
                        <a:t>月</a:t>
                      </a:r>
                      <a:r>
                        <a:rPr lang="en-US" sz="2000" b="1" kern="0" dirty="0">
                          <a:effectLst/>
                        </a:rPr>
                        <a:t>23</a:t>
                      </a:r>
                      <a:r>
                        <a:rPr lang="zh-CN" sz="2000" b="1" kern="0" dirty="0">
                          <a:effectLst/>
                        </a:rPr>
                        <a:t>日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2521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191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2277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4641" y="3429000"/>
            <a:ext cx="3480440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基本的传染病模型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5839" y="5013176"/>
            <a:ext cx="689335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按照</a:t>
            </a:r>
            <a:r>
              <a:rPr lang="zh-CN" altLang="en-US" sz="2800" b="1" dirty="0">
                <a:solidFill>
                  <a:srgbClr val="FF0000"/>
                </a:solidFill>
              </a:rPr>
              <a:t>传播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过程的规律</a:t>
            </a:r>
            <a:r>
              <a:rPr lang="zh-CN" altLang="en-US" sz="2800" b="1" dirty="0" smtClean="0"/>
              <a:t>建立微分方程模型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845840" y="4293096"/>
            <a:ext cx="725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不从医学角度分析各种传染病的特殊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机理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5124" y="148478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介绍数学医学领域中基本的传染病</a:t>
            </a:r>
            <a:r>
              <a:rPr lang="zh-CN" altLang="zh-CN" sz="2800" b="1" dirty="0" smtClean="0"/>
              <a:t>模型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985124" y="2132856"/>
            <a:ext cx="712879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结合</a:t>
            </a:r>
            <a:r>
              <a:rPr lang="zh-CN" altLang="zh-CN" sz="2800" b="1" dirty="0"/>
              <a:t>赛</a:t>
            </a:r>
            <a:r>
              <a:rPr lang="zh-CN" altLang="zh-CN" sz="2800" b="1" dirty="0" smtClean="0"/>
              <a:t>题介绍</a:t>
            </a:r>
            <a:r>
              <a:rPr lang="zh-CN" altLang="zh-CN" sz="2800" b="1" dirty="0"/>
              <a:t>几个描述、分析</a:t>
            </a:r>
            <a:r>
              <a:rPr lang="en-US" altLang="zh-CN" sz="2800" b="1" dirty="0"/>
              <a:t>SARS</a:t>
            </a:r>
            <a:r>
              <a:rPr lang="zh-CN" altLang="zh-CN" sz="2800" b="1" dirty="0"/>
              <a:t>传播过程的模型及求解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2123728" y="755993"/>
            <a:ext cx="5070257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传染病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模型和</a:t>
            </a: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SARS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的传播</a:t>
            </a:r>
            <a:endParaRPr lang="en-US" altLang="zh-CN" sz="3200" b="1" dirty="0" smtClean="0">
              <a:solidFill>
                <a:srgbClr val="000000"/>
              </a:solidFill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5" grpId="0"/>
      <p:bldP spid="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60133" y="4747080"/>
          <a:ext cx="1734195" cy="9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Equation" r:id="rId1" imgW="546100" imgH="393700" progId="Equation.DSMT4">
                  <p:embed/>
                </p:oleObj>
              </mc:Choice>
              <mc:Fallback>
                <p:oleObj name="Equation" r:id="rId1" imgW="546100" imgH="393700" progId="Equation.DSMT4">
                  <p:embed/>
                  <p:pic>
                    <p:nvPicPr>
                      <p:cNvPr id="0" name="图片 1301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33" y="4747080"/>
                        <a:ext cx="1734195" cy="9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43336" y="5877272"/>
          <a:ext cx="2167092" cy="47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公式" r:id="rId3" imgW="989965" imgH="241300" progId="Equation.3">
                  <p:embed/>
                </p:oleObj>
              </mc:Choice>
              <mc:Fallback>
                <p:oleObj name="公式" r:id="rId3" imgW="989965" imgH="241300" progId="Equation.3">
                  <p:embed/>
                  <p:pic>
                    <p:nvPicPr>
                      <p:cNvPr id="0" name="图片 1301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336" y="5877272"/>
                        <a:ext cx="2167092" cy="47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3400" y="1988840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65" name="Text Box 11"/>
          <p:cNvSpPr txBox="1">
            <a:spLocks noChangeArrowheads="1"/>
          </p:cNvSpPr>
          <p:nvPr/>
        </p:nvSpPr>
        <p:spPr bwMode="auto">
          <a:xfrm>
            <a:off x="1691680" y="1802298"/>
            <a:ext cx="69127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总</a:t>
            </a:r>
            <a:r>
              <a:rPr lang="zh-CN" altLang="en-US" sz="2800" b="1" dirty="0"/>
              <a:t>人数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不变</a:t>
            </a:r>
            <a:r>
              <a:rPr lang="zh-CN" altLang="en-US" sz="2800" b="1" dirty="0" smtClean="0"/>
              <a:t>，时刻</a:t>
            </a:r>
            <a:r>
              <a:rPr lang="en-US" altLang="zh-CN" sz="2800" b="1" i="1" dirty="0" smtClean="0"/>
              <a:t>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健康人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病人</a:t>
            </a:r>
            <a:r>
              <a:rPr lang="zh-CN" altLang="en-US" sz="2800" b="1" dirty="0" smtClean="0"/>
              <a:t>所占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    比例</a:t>
            </a:r>
            <a:r>
              <a:rPr lang="zh-CN" altLang="en-US" sz="2800" b="1" dirty="0"/>
              <a:t>分别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有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+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)=1.</a:t>
            </a:r>
            <a:r>
              <a:rPr lang="zh-CN" altLang="en-US" sz="2800" b="1" dirty="0" smtClean="0"/>
              <a:t>            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490580" y="2853351"/>
            <a:ext cx="748883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每个</a:t>
            </a:r>
            <a:r>
              <a:rPr lang="zh-CN" altLang="en-US" sz="2800" b="1" dirty="0"/>
              <a:t>病人每天有效接触人数为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日接触率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),</a:t>
            </a:r>
            <a:endParaRPr lang="zh-CN" altLang="en-US" sz="2800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     </a:t>
            </a:r>
            <a:r>
              <a:rPr lang="zh-CN" altLang="en-US" sz="2800" b="1" dirty="0" smtClean="0">
                <a:sym typeface="Symbol" panose="05050102010706020507" pitchFamily="18" charset="2"/>
              </a:rPr>
              <a:t>且</a:t>
            </a:r>
            <a:r>
              <a:rPr lang="zh-CN" altLang="en-US" sz="2800" b="1" dirty="0"/>
              <a:t>使接触的健康人致病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33400" y="4104197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建模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843336" y="4089910"/>
          <a:ext cx="5176936" cy="5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公式" r:id="rId5" imgW="2070100" imgH="203200" progId="Equation.3">
                  <p:embed/>
                </p:oleObj>
              </mc:Choice>
              <mc:Fallback>
                <p:oleObj name="公式" r:id="rId5" imgW="2070100" imgH="203200" progId="Equation.3">
                  <p:embed/>
                  <p:pic>
                    <p:nvPicPr>
                      <p:cNvPr id="0" name="图片 1301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336" y="4089910"/>
                        <a:ext cx="5176936" cy="5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4211960" y="4795043"/>
            <a:ext cx="3443288" cy="1382713"/>
            <a:chOff x="3216" y="2732"/>
            <a:chExt cx="2169" cy="871"/>
          </a:xfrm>
        </p:grpSpPr>
        <p:graphicFrame>
          <p:nvGraphicFramePr>
            <p:cNvPr id="2053" name="Object 4"/>
            <p:cNvGraphicFramePr>
              <a:graphicFrameLocks noChangeAspect="1"/>
            </p:cNvGraphicFramePr>
            <p:nvPr/>
          </p:nvGraphicFramePr>
          <p:xfrm>
            <a:off x="3783" y="2732"/>
            <a:ext cx="1602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41" name="Equation" r:id="rId7" imgW="889000" imgH="660400" progId="Equation.DSMT4">
                    <p:embed/>
                  </p:oleObj>
                </mc:Choice>
                <mc:Fallback>
                  <p:oleObj name="Equation" r:id="rId7" imgW="889000" imgH="660400" progId="Equation.DSMT4">
                    <p:embed/>
                    <p:pic>
                      <p:nvPicPr>
                        <p:cNvPr id="0" name="图片 1301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732"/>
                          <a:ext cx="1602" cy="87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3216" y="3024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392807" y="764704"/>
            <a:ext cx="156415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9686" y="667352"/>
            <a:ext cx="646972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将人群分为两类：易感染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/>
              <a:t>usceptible,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健康人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和</a:t>
            </a:r>
            <a:r>
              <a:rPr lang="zh-CN" altLang="zh-CN" sz="2800" b="1" dirty="0"/>
              <a:t>已感染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/>
              <a:t>nfective,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病人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 autoUpdateAnimBg="0"/>
      <p:bldP spid="2065" grpId="0"/>
      <p:bldP spid="2061" grpId="0" autoUpdateAnimBg="0"/>
      <p:bldP spid="2062" grpId="0" animBg="1" autoUpdateAnimBg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2944019" y="685800"/>
          <a:ext cx="25431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4" name="Equation" r:id="rId1" imgW="889000" imgH="660400" progId="Equation.DSMT4">
                  <p:embed/>
                </p:oleObj>
              </mc:Choice>
              <mc:Fallback>
                <p:oleObj name="Equation" r:id="rId1" imgW="889000" imgH="660400" progId="Equation.DSMT4">
                  <p:embed/>
                  <p:pic>
                    <p:nvPicPr>
                      <p:cNvPr id="0" name="图片 1239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19" y="685800"/>
                        <a:ext cx="25431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/>
          <p:nvPr/>
        </p:nvGrpSpPr>
        <p:grpSpPr bwMode="auto">
          <a:xfrm>
            <a:off x="965448" y="3450059"/>
            <a:ext cx="1663700" cy="1573212"/>
            <a:chOff x="336" y="1841"/>
            <a:chExt cx="1048" cy="991"/>
          </a:xfrm>
        </p:grpSpPr>
        <p:sp>
          <p:nvSpPr>
            <p:cNvPr id="3099" name="Line 5"/>
            <p:cNvSpPr>
              <a:spLocks noChangeShapeType="1"/>
            </p:cNvSpPr>
            <p:nvPr/>
          </p:nvSpPr>
          <p:spPr bwMode="auto">
            <a:xfrm>
              <a:off x="635" y="195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"/>
            <p:cNvSpPr>
              <a:spLocks noChangeShapeType="1"/>
            </p:cNvSpPr>
            <p:nvPr/>
          </p:nvSpPr>
          <p:spPr bwMode="auto">
            <a:xfrm>
              <a:off x="1134" y="195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Text Box 12"/>
            <p:cNvSpPr txBox="1">
              <a:spLocks noChangeArrowheads="1"/>
            </p:cNvSpPr>
            <p:nvPr/>
          </p:nvSpPr>
          <p:spPr bwMode="auto">
            <a:xfrm>
              <a:off x="336" y="1841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1/2</a:t>
              </a:r>
              <a:endParaRPr lang="en-US" altLang="zh-CN" b="1" dirty="0"/>
            </a:p>
          </p:txBody>
        </p:sp>
        <p:sp>
          <p:nvSpPr>
            <p:cNvPr id="3102" name="Text Box 16"/>
            <p:cNvSpPr txBox="1">
              <a:spLocks noChangeArrowheads="1"/>
            </p:cNvSpPr>
            <p:nvPr/>
          </p:nvSpPr>
          <p:spPr bwMode="auto">
            <a:xfrm>
              <a:off x="1034" y="2544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i="1" baseline="-25000"/>
                <a:t>m</a:t>
              </a:r>
              <a:endParaRPr lang="en-US" altLang="zh-CN" b="1" i="1"/>
            </a:p>
          </p:txBody>
        </p:sp>
      </p:grpSp>
      <p:grpSp>
        <p:nvGrpSpPr>
          <p:cNvPr id="3" name="Group 55"/>
          <p:cNvGrpSpPr/>
          <p:nvPr/>
        </p:nvGrpSpPr>
        <p:grpSpPr bwMode="auto">
          <a:xfrm>
            <a:off x="1124198" y="2051471"/>
            <a:ext cx="3879850" cy="3033713"/>
            <a:chOff x="436" y="960"/>
            <a:chExt cx="2444" cy="1911"/>
          </a:xfrm>
        </p:grpSpPr>
        <p:sp>
          <p:nvSpPr>
            <p:cNvPr id="3089" name="Line 3"/>
            <p:cNvSpPr>
              <a:spLocks noChangeShapeType="1"/>
            </p:cNvSpPr>
            <p:nvPr/>
          </p:nvSpPr>
          <p:spPr bwMode="auto">
            <a:xfrm>
              <a:off x="635" y="2594"/>
              <a:ext cx="1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4"/>
            <p:cNvSpPr>
              <a:spLocks noChangeShapeType="1"/>
            </p:cNvSpPr>
            <p:nvPr/>
          </p:nvSpPr>
          <p:spPr bwMode="auto">
            <a:xfrm flipV="1">
              <a:off x="635" y="1059"/>
              <a:ext cx="0" cy="1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Arc 8"/>
            <p:cNvSpPr/>
            <p:nvPr/>
          </p:nvSpPr>
          <p:spPr bwMode="auto">
            <a:xfrm flipV="1">
              <a:off x="635" y="1920"/>
              <a:ext cx="499" cy="377"/>
            </a:xfrm>
            <a:custGeom>
              <a:avLst/>
              <a:gdLst>
                <a:gd name="T0" fmla="*/ 0 w 21600"/>
                <a:gd name="T1" fmla="*/ 0 h 21600"/>
                <a:gd name="T2" fmla="*/ 12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Arc 9"/>
            <p:cNvSpPr/>
            <p:nvPr/>
          </p:nvSpPr>
          <p:spPr bwMode="auto">
            <a:xfrm flipH="1">
              <a:off x="1132" y="1356"/>
              <a:ext cx="932" cy="737"/>
            </a:xfrm>
            <a:custGeom>
              <a:avLst/>
              <a:gdLst>
                <a:gd name="T0" fmla="*/ 5 w 21226"/>
                <a:gd name="T1" fmla="*/ 0 h 21448"/>
                <a:gd name="T2" fmla="*/ 41 w 21226"/>
                <a:gd name="T3" fmla="*/ 21 h 21448"/>
                <a:gd name="T4" fmla="*/ 0 w 21226"/>
                <a:gd name="T5" fmla="*/ 25 h 21448"/>
                <a:gd name="T6" fmla="*/ 0 60000 65536"/>
                <a:gd name="T7" fmla="*/ 0 60000 65536"/>
                <a:gd name="T8" fmla="*/ 0 60000 65536"/>
                <a:gd name="T9" fmla="*/ 0 w 21226"/>
                <a:gd name="T10" fmla="*/ 0 h 21448"/>
                <a:gd name="T11" fmla="*/ 21226 w 21226"/>
                <a:gd name="T12" fmla="*/ 21448 h 21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26" h="21448" fill="none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</a:path>
                <a:path w="21226" h="21448" stroke="0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  <a:lnTo>
                    <a:pt x="0" y="2144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Text Box 10"/>
            <p:cNvSpPr txBox="1">
              <a:spLocks noChangeArrowheads="1"/>
            </p:cNvSpPr>
            <p:nvPr/>
          </p:nvSpPr>
          <p:spPr bwMode="auto">
            <a:xfrm>
              <a:off x="685" y="960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 i="1"/>
            </a:p>
          </p:txBody>
        </p:sp>
        <p:sp>
          <p:nvSpPr>
            <p:cNvPr id="3094" name="Text Box 11"/>
            <p:cNvSpPr txBox="1">
              <a:spLocks noChangeArrowheads="1"/>
            </p:cNvSpPr>
            <p:nvPr/>
          </p:nvSpPr>
          <p:spPr bwMode="auto">
            <a:xfrm>
              <a:off x="436" y="2148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3095" name="Text Box 14"/>
            <p:cNvSpPr txBox="1">
              <a:spLocks noChangeArrowheads="1"/>
            </p:cNvSpPr>
            <p:nvPr/>
          </p:nvSpPr>
          <p:spPr bwMode="auto">
            <a:xfrm>
              <a:off x="486" y="120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3096" name="Text Box 15"/>
            <p:cNvSpPr txBox="1">
              <a:spLocks noChangeArrowheads="1"/>
            </p:cNvSpPr>
            <p:nvPr/>
          </p:nvSpPr>
          <p:spPr bwMode="auto">
            <a:xfrm>
              <a:off x="486" y="2534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  <a:endParaRPr lang="en-US" altLang="zh-CN" b="1"/>
            </a:p>
          </p:txBody>
        </p:sp>
        <p:sp>
          <p:nvSpPr>
            <p:cNvPr id="3097" name="Text Box 17"/>
            <p:cNvSpPr txBox="1">
              <a:spLocks noChangeArrowheads="1"/>
            </p:cNvSpPr>
            <p:nvPr/>
          </p:nvSpPr>
          <p:spPr bwMode="auto">
            <a:xfrm>
              <a:off x="2431" y="2583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 i="1"/>
            </a:p>
          </p:txBody>
        </p:sp>
        <p:sp>
          <p:nvSpPr>
            <p:cNvPr id="3098" name="Line 41"/>
            <p:cNvSpPr>
              <a:spLocks noChangeShapeType="1"/>
            </p:cNvSpPr>
            <p:nvPr/>
          </p:nvSpPr>
          <p:spPr bwMode="auto">
            <a:xfrm flipH="1">
              <a:off x="635" y="1307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4810018" y="319050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传染病高潮到来时刻</a:t>
            </a:r>
            <a:endParaRPr lang="zh-CN" altLang="en-US" sz="2800" b="1" dirty="0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810018" y="390646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ym typeface="Symbol" panose="05050102010706020507" pitchFamily="18" charset="2"/>
              </a:rPr>
              <a:t> (</a:t>
            </a:r>
            <a:r>
              <a:rPr lang="zh-CN" altLang="en-US" sz="2800" b="1" dirty="0">
                <a:sym typeface="Symbol" panose="05050102010706020507" pitchFamily="18" charset="2"/>
              </a:rPr>
              <a:t>日接触率</a:t>
            </a:r>
            <a:r>
              <a:rPr lang="en-US" altLang="zh-CN" sz="2800" b="1" dirty="0">
                <a:sym typeface="Symbol" panose="05050102010706020507" pitchFamily="18" charset="2"/>
              </a:rPr>
              <a:t>)    </a:t>
            </a:r>
            <a:r>
              <a:rPr lang="en-US" altLang="zh-CN" sz="2800" b="1" i="1" dirty="0"/>
              <a:t>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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graphicFrame>
        <p:nvGraphicFramePr>
          <p:cNvPr id="3120" name="Object 48"/>
          <p:cNvGraphicFramePr>
            <a:graphicFrameLocks noChangeAspect="1"/>
          </p:cNvGraphicFramePr>
          <p:nvPr/>
        </p:nvGraphicFramePr>
        <p:xfrm>
          <a:off x="965448" y="5322172"/>
          <a:ext cx="2434697" cy="48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公式" r:id="rId3" imgW="977265" imgH="203200" progId="Equation.3">
                  <p:embed/>
                </p:oleObj>
              </mc:Choice>
              <mc:Fallback>
                <p:oleObj name="公式" r:id="rId3" imgW="977265" imgH="203200" progId="Equation.3">
                  <p:embed/>
                  <p:pic>
                    <p:nvPicPr>
                      <p:cNvPr id="0" name="图片 1239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448" y="5322172"/>
                        <a:ext cx="2434697" cy="489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0"/>
          <p:cNvGrpSpPr/>
          <p:nvPr/>
        </p:nvGrpSpPr>
        <p:grpSpPr bwMode="auto">
          <a:xfrm>
            <a:off x="5796136" y="1162051"/>
            <a:ext cx="2438400" cy="519113"/>
            <a:chOff x="3744" y="645"/>
            <a:chExt cx="1536" cy="327"/>
          </a:xfrm>
        </p:grpSpPr>
        <p:sp>
          <p:nvSpPr>
            <p:cNvPr id="3087" name="Text Box 40"/>
            <p:cNvSpPr txBox="1">
              <a:spLocks noChangeArrowheads="1"/>
            </p:cNvSpPr>
            <p:nvPr/>
          </p:nvSpPr>
          <p:spPr bwMode="auto">
            <a:xfrm>
              <a:off x="3888" y="645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l</a:t>
              </a:r>
              <a:r>
                <a:rPr lang="en-US" altLang="zh-CN" sz="2800" b="1" dirty="0" smtClean="0"/>
                <a:t>ogistic </a:t>
              </a:r>
              <a:r>
                <a:rPr lang="zh-CN" altLang="en-US" sz="2800" b="1" dirty="0"/>
                <a:t>模型</a:t>
              </a:r>
              <a:endParaRPr lang="zh-CN" altLang="en-US" sz="2800" b="1" dirty="0"/>
            </a:p>
          </p:txBody>
        </p:sp>
        <p:sp>
          <p:nvSpPr>
            <p:cNvPr id="3088" name="AutoShape 49"/>
            <p:cNvSpPr>
              <a:spLocks noChangeArrowheads="1"/>
            </p:cNvSpPr>
            <p:nvPr/>
          </p:nvSpPr>
          <p:spPr bwMode="auto">
            <a:xfrm>
              <a:off x="3744" y="68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291260" y="5263653"/>
            <a:ext cx="4097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没有考虑病人</a:t>
            </a:r>
            <a:r>
              <a:rPr lang="zh-CN" altLang="en-US" sz="2800" b="1" dirty="0">
                <a:solidFill>
                  <a:srgbClr val="FF0000"/>
                </a:solidFill>
              </a:rPr>
              <a:t>可以治愈！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3300843" y="5235544"/>
            <a:ext cx="533400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?</a:t>
            </a:r>
            <a:endParaRPr lang="en-US" altLang="zh-CN" sz="3200" b="1" dirty="0"/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5042868" y="2508671"/>
            <a:ext cx="280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t=t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, d</a:t>
            </a:r>
            <a:r>
              <a:rPr lang="en-US" altLang="zh-CN" sz="2800" b="1" i="1"/>
              <a:t>i</a:t>
            </a:r>
            <a:r>
              <a:rPr lang="en-US" altLang="zh-CN" sz="2800" b="1"/>
              <a:t>/d</a:t>
            </a:r>
            <a:r>
              <a:rPr lang="en-US" altLang="zh-CN" sz="2800" b="1" i="1"/>
              <a:t>t </a:t>
            </a:r>
            <a:r>
              <a:rPr lang="zh-CN" altLang="zh-CN" sz="2800" b="1"/>
              <a:t>最大</a:t>
            </a:r>
            <a:endParaRPr lang="zh-CN" altLang="en-US" sz="2800" b="1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804260" y="912525"/>
            <a:ext cx="156415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utoUpdateAnimBg="0"/>
      <p:bldP spid="3118" grpId="0" autoUpdateAnimBg="0"/>
      <p:bldP spid="3123" grpId="0" autoUpdateAnimBg="0"/>
      <p:bldP spid="3124" grpId="0" animBg="1" autoUpdateAnimBg="0"/>
      <p:bldP spid="31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57400" y="654050"/>
            <a:ext cx="662324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传染病</a:t>
            </a:r>
            <a:r>
              <a:rPr lang="zh-CN" altLang="en-US" sz="2800" b="1" dirty="0">
                <a:solidFill>
                  <a:srgbClr val="FF0000"/>
                </a:solidFill>
              </a:rPr>
              <a:t>无免疫性</a:t>
            </a:r>
            <a:r>
              <a:rPr lang="zh-CN" altLang="en-US" sz="2800" b="1" dirty="0"/>
              <a:t>如伤风、痢疾等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病人治愈成为健康人，</a:t>
            </a:r>
            <a:r>
              <a:rPr lang="zh-CN" altLang="en-US" sz="2800" b="1" dirty="0">
                <a:solidFill>
                  <a:srgbClr val="FF0000"/>
                </a:solidFill>
              </a:rPr>
              <a:t>健康人可再次被感染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2400" y="1963738"/>
            <a:ext cx="1752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增加假设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10990" y="953293"/>
            <a:ext cx="18464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SIS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057400" y="1873250"/>
            <a:ext cx="662324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3.  </a:t>
            </a:r>
            <a:r>
              <a:rPr lang="zh-CN" altLang="en-US" sz="2800" b="1" dirty="0" smtClean="0"/>
              <a:t>病人</a:t>
            </a:r>
            <a:r>
              <a:rPr lang="zh-CN" altLang="en-US" sz="2800" b="1" dirty="0"/>
              <a:t>每天治愈的比例为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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治愈率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219200" y="2787650"/>
          <a:ext cx="7689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6" name="公式" r:id="rId1" imgW="3302000" imgH="241300" progId="Equation.3">
                  <p:embed/>
                </p:oleObj>
              </mc:Choice>
              <mc:Fallback>
                <p:oleObj name="公式" r:id="rId1" imgW="3302000" imgH="241300" progId="Equation.3">
                  <p:embed/>
                  <p:pic>
                    <p:nvPicPr>
                      <p:cNvPr id="0" name="图片 1249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87650"/>
                        <a:ext cx="7689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52400" y="2787650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73113" y="51577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sym typeface="Symbol" panose="05050102010706020507" pitchFamily="18" charset="2"/>
              </a:rPr>
              <a:t>~ </a:t>
            </a:r>
            <a:r>
              <a:rPr lang="zh-CN" altLang="en-US" sz="2800" b="1">
                <a:sym typeface="Symbol" panose="05050102010706020507" pitchFamily="18" charset="2"/>
              </a:rPr>
              <a:t>日接触率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73113" y="57340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1/</a:t>
            </a:r>
            <a:r>
              <a:rPr lang="en-US" altLang="zh-CN" sz="2800" b="1" i="1">
                <a:sym typeface="Symbol" panose="05050102010706020507" pitchFamily="18" charset="2"/>
              </a:rPr>
              <a:t> </a:t>
            </a:r>
            <a:r>
              <a:rPr lang="en-US" altLang="zh-CN" sz="2800" b="1">
                <a:sym typeface="Symbol" panose="05050102010706020507" pitchFamily="18" charset="2"/>
              </a:rPr>
              <a:t>~</a:t>
            </a:r>
            <a:r>
              <a:rPr lang="zh-CN" altLang="en-US" sz="2800" b="1">
                <a:sym typeface="Symbol" panose="05050102010706020507" pitchFamily="18" charset="2"/>
              </a:rPr>
              <a:t>感染期</a:t>
            </a:r>
            <a:endParaRPr lang="zh-CN" altLang="en-US" sz="2800" b="1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779838" y="5300663"/>
            <a:ext cx="5013325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 </a:t>
            </a:r>
            <a:r>
              <a:rPr lang="en-US" altLang="zh-CN" sz="2800" b="1">
                <a:sym typeface="Symbol" panose="05050102010706020507" pitchFamily="18" charset="2"/>
              </a:rPr>
              <a:t> ~ </a:t>
            </a:r>
            <a:r>
              <a:rPr lang="zh-CN" altLang="en-US" sz="2800" b="1">
                <a:sym typeface="Symbol" panose="05050102010706020507" pitchFamily="18" charset="2"/>
              </a:rPr>
              <a:t>一个感染期内</a:t>
            </a:r>
            <a:r>
              <a:rPr lang="zh-CN" altLang="en-US" sz="2800" b="1"/>
              <a:t>每个病人的有效接触人数，称为</a:t>
            </a:r>
            <a:r>
              <a:rPr lang="zh-CN" altLang="en-US" sz="2800" b="1">
                <a:solidFill>
                  <a:srgbClr val="FF3300"/>
                </a:solidFill>
              </a:rPr>
              <a:t>接触数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2" name="Group 2065"/>
          <p:cNvGrpSpPr/>
          <p:nvPr/>
        </p:nvGrpSpPr>
        <p:grpSpPr bwMode="auto">
          <a:xfrm>
            <a:off x="539750" y="3429000"/>
            <a:ext cx="3636963" cy="1416050"/>
            <a:chOff x="340" y="2248"/>
            <a:chExt cx="2291" cy="892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720" y="2248"/>
            <a:ext cx="1911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7" name="Equation" r:id="rId3" imgW="1168400" imgH="660400" progId="Equation.DSMT4">
                    <p:embed/>
                  </p:oleObj>
                </mc:Choice>
                <mc:Fallback>
                  <p:oleObj name="Equation" r:id="rId3" imgW="1168400" imgH="660400" progId="Equation.DSMT4">
                    <p:embed/>
                    <p:pic>
                      <p:nvPicPr>
                        <p:cNvPr id="0" name="图片 1249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48"/>
                          <a:ext cx="1911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AutoShape 18"/>
            <p:cNvSpPr>
              <a:spLocks noChangeArrowheads="1"/>
            </p:cNvSpPr>
            <p:nvPr/>
          </p:nvSpPr>
          <p:spPr bwMode="auto">
            <a:xfrm>
              <a:off x="340" y="2529"/>
              <a:ext cx="125" cy="29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3256" name="Object 2056"/>
          <p:cNvGraphicFramePr>
            <a:graphicFrameLocks noChangeAspect="1"/>
          </p:cNvGraphicFramePr>
          <p:nvPr/>
        </p:nvGraphicFramePr>
        <p:xfrm>
          <a:off x="4227557" y="3444875"/>
          <a:ext cx="2730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公式" r:id="rId5" imgW="1066165" imgH="393700" progId="Equation.3">
                  <p:embed/>
                </p:oleObj>
              </mc:Choice>
              <mc:Fallback>
                <p:oleObj name="公式" r:id="rId5" imgW="1066165" imgH="393700" progId="Equation.3">
                  <p:embed/>
                  <p:pic>
                    <p:nvPicPr>
                      <p:cNvPr id="0" name="图片 1249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57" y="3444875"/>
                        <a:ext cx="27305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66"/>
          <p:cNvGrpSpPr/>
          <p:nvPr/>
        </p:nvGrpSpPr>
        <p:grpSpPr bwMode="auto">
          <a:xfrm>
            <a:off x="3995738" y="4292600"/>
            <a:ext cx="1296987" cy="750888"/>
            <a:chOff x="2517" y="2704"/>
            <a:chExt cx="817" cy="473"/>
          </a:xfrm>
        </p:grpSpPr>
        <p:sp>
          <p:nvSpPr>
            <p:cNvPr id="4" name="AutoShape 2057"/>
            <p:cNvSpPr>
              <a:spLocks noChangeArrowheads="1"/>
            </p:cNvSpPr>
            <p:nvPr/>
          </p:nvSpPr>
          <p:spPr bwMode="auto">
            <a:xfrm>
              <a:off x="2744" y="2704"/>
              <a:ext cx="227" cy="136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4" name="Group 2059"/>
            <p:cNvGrpSpPr>
              <a:grpSpLocks noChangeAspect="1"/>
            </p:cNvGrpSpPr>
            <p:nvPr/>
          </p:nvGrpSpPr>
          <p:grpSpPr bwMode="auto">
            <a:xfrm>
              <a:off x="2517" y="2854"/>
              <a:ext cx="817" cy="323"/>
              <a:chOff x="2517" y="2854"/>
              <a:chExt cx="817" cy="323"/>
            </a:xfrm>
          </p:grpSpPr>
          <p:sp>
            <p:nvSpPr>
              <p:cNvPr id="4115" name="AutoShape 2058"/>
              <p:cNvSpPr>
                <a:spLocks noChangeAspect="1" noChangeArrowheads="1" noTextEdit="1"/>
              </p:cNvSpPr>
              <p:nvPr/>
            </p:nvSpPr>
            <p:spPr bwMode="auto">
              <a:xfrm>
                <a:off x="2517" y="2886"/>
                <a:ext cx="8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" name="Rectangle 2060"/>
              <p:cNvSpPr>
                <a:spLocks noChangeArrowheads="1"/>
              </p:cNvSpPr>
              <p:nvPr/>
            </p:nvSpPr>
            <p:spPr bwMode="auto">
              <a:xfrm>
                <a:off x="3170" y="2854"/>
                <a:ext cx="13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m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7" name="Rectangle 2061"/>
              <p:cNvSpPr>
                <a:spLocks noChangeArrowheads="1"/>
              </p:cNvSpPr>
              <p:nvPr/>
            </p:nvSpPr>
            <p:spPr bwMode="auto">
              <a:xfrm>
                <a:off x="2906" y="2854"/>
                <a:ext cx="12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l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8" name="Rectangle 2062"/>
              <p:cNvSpPr>
                <a:spLocks noChangeArrowheads="1"/>
              </p:cNvSpPr>
              <p:nvPr/>
            </p:nvSpPr>
            <p:spPr bwMode="auto">
              <a:xfrm>
                <a:off x="2526" y="2854"/>
                <a:ext cx="14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 i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s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19" name="Rectangle 2063"/>
              <p:cNvSpPr>
                <a:spLocks noChangeArrowheads="1"/>
              </p:cNvSpPr>
              <p:nvPr/>
            </p:nvSpPr>
            <p:spPr bwMode="auto">
              <a:xfrm>
                <a:off x="3070" y="2880"/>
                <a:ext cx="6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FF3300"/>
                    </a:solidFill>
                  </a:rPr>
                  <a:t>/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120" name="Rectangle 2064"/>
              <p:cNvSpPr>
                <a:spLocks noChangeArrowheads="1"/>
              </p:cNvSpPr>
              <p:nvPr/>
            </p:nvSpPr>
            <p:spPr bwMode="auto">
              <a:xfrm>
                <a:off x="2740" y="2854"/>
                <a:ext cx="12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nimBg="1" autoUpdateAnimBg="0"/>
      <p:bldP spid="4105" grpId="0" autoUpdateAnimBg="0"/>
      <p:bldP spid="4108" grpId="0" animBg="1" autoUpdateAnimBg="0"/>
      <p:bldP spid="4111" grpId="0" autoUpdateAnimBg="0"/>
      <p:bldP spid="4112" grpId="0" autoUpdateAnimBg="0"/>
      <p:bldP spid="41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09600" y="457200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4140200" y="2174875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转移率正比于</a:t>
            </a:r>
            <a:r>
              <a:rPr lang="en-US" altLang="zh-CN" b="1" i="1"/>
              <a:t>x</a:t>
            </a:r>
            <a:endParaRPr lang="en-US" altLang="zh-CN" b="1" i="1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092950" y="2133600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排除率正比于</a:t>
            </a:r>
            <a:r>
              <a:rPr lang="en-US" altLang="zh-CN" b="1" i="1"/>
              <a:t>y</a:t>
            </a:r>
            <a:endParaRPr lang="en-US" altLang="zh-CN" b="1" i="1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323850" y="1270000"/>
            <a:ext cx="8645525" cy="1582738"/>
            <a:chOff x="204" y="800"/>
            <a:chExt cx="5446" cy="997"/>
          </a:xfrm>
        </p:grpSpPr>
        <p:sp>
          <p:nvSpPr>
            <p:cNvPr id="29708" name="Oval 19"/>
            <p:cNvSpPr>
              <a:spLocks noChangeArrowheads="1"/>
            </p:cNvSpPr>
            <p:nvPr/>
          </p:nvSpPr>
          <p:spPr bwMode="auto">
            <a:xfrm>
              <a:off x="1474" y="800"/>
              <a:ext cx="1088" cy="997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20"/>
            <p:cNvSpPr>
              <a:spLocks noChangeArrowheads="1"/>
            </p:cNvSpPr>
            <p:nvPr/>
          </p:nvSpPr>
          <p:spPr bwMode="auto">
            <a:xfrm>
              <a:off x="3514" y="845"/>
              <a:ext cx="1044" cy="952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2562" y="1298"/>
              <a:ext cx="9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Text Box 24"/>
            <p:cNvSpPr txBox="1">
              <a:spLocks noChangeArrowheads="1"/>
            </p:cNvSpPr>
            <p:nvPr/>
          </p:nvSpPr>
          <p:spPr bwMode="auto">
            <a:xfrm>
              <a:off x="1655" y="10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胃肠道</a:t>
              </a:r>
              <a:endParaRPr lang="zh-CN" altLang="en-US" b="1"/>
            </a:p>
          </p:txBody>
        </p:sp>
        <p:sp>
          <p:nvSpPr>
            <p:cNvPr id="29712" name="Text Box 25"/>
            <p:cNvSpPr txBox="1">
              <a:spLocks noChangeArrowheads="1"/>
            </p:cNvSpPr>
            <p:nvPr/>
          </p:nvSpPr>
          <p:spPr bwMode="auto">
            <a:xfrm>
              <a:off x="3606" y="1056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血液系统</a:t>
              </a:r>
              <a:endParaRPr lang="zh-CN" altLang="en-US" b="1"/>
            </a:p>
          </p:txBody>
        </p:sp>
        <p:sp>
          <p:nvSpPr>
            <p:cNvPr id="29713" name="Line 26"/>
            <p:cNvSpPr>
              <a:spLocks noChangeShapeType="1"/>
            </p:cNvSpPr>
            <p:nvPr/>
          </p:nvSpPr>
          <p:spPr bwMode="auto">
            <a:xfrm flipV="1">
              <a:off x="1156" y="1298"/>
              <a:ext cx="31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Rectangle 27"/>
            <p:cNvSpPr>
              <a:spLocks noChangeArrowheads="1"/>
            </p:cNvSpPr>
            <p:nvPr/>
          </p:nvSpPr>
          <p:spPr bwMode="auto">
            <a:xfrm>
              <a:off x="204" y="1162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口服药物</a:t>
              </a:r>
              <a:endParaRPr lang="zh-CN" altLang="en-US" b="1" baseline="-25000">
                <a:solidFill>
                  <a:srgbClr val="FF3300"/>
                </a:solidFill>
              </a:endParaRPr>
            </a:p>
          </p:txBody>
        </p:sp>
        <p:sp>
          <p:nvSpPr>
            <p:cNvPr id="29715" name="Line 31"/>
            <p:cNvSpPr>
              <a:spLocks noChangeShapeType="1"/>
            </p:cNvSpPr>
            <p:nvPr/>
          </p:nvSpPr>
          <p:spPr bwMode="auto">
            <a:xfrm>
              <a:off x="4558" y="1298"/>
              <a:ext cx="5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Rectangle 35"/>
            <p:cNvSpPr>
              <a:spLocks noChangeArrowheads="1"/>
            </p:cNvSpPr>
            <p:nvPr/>
          </p:nvSpPr>
          <p:spPr bwMode="auto">
            <a:xfrm>
              <a:off x="5148" y="11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体外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395288" y="3357563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认为血液系统内药物的分布，即血药浓度是均匀的，可以将血液系统看作一个房室，建立</a:t>
            </a:r>
            <a:r>
              <a:rPr lang="zh-CN" altLang="en-US" sz="2800" b="1">
                <a:solidFill>
                  <a:srgbClr val="FF3300"/>
                </a:solidFill>
              </a:rPr>
              <a:t>“一室模型”</a:t>
            </a:r>
            <a:r>
              <a:rPr lang="zh-CN" altLang="en-US" sz="2800" b="1"/>
              <a:t> 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2555875" y="2133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5795963" y="2133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药量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95288" y="4502150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血液系统对药物的吸收率 </a:t>
            </a:r>
            <a:r>
              <a:rPr lang="en-US" altLang="zh-CN" sz="2800" b="1"/>
              <a:t>(</a:t>
            </a:r>
            <a:r>
              <a:rPr lang="zh-CN" altLang="en-US" sz="2800" b="1"/>
              <a:t>胃肠道到血液系统的转移率</a:t>
            </a:r>
            <a:r>
              <a:rPr lang="en-US" altLang="zh-CN" sz="2800" b="1"/>
              <a:t>) </a:t>
            </a:r>
            <a:r>
              <a:rPr lang="zh-CN" altLang="en-US" sz="2800" b="1"/>
              <a:t>和排除率可以由</a:t>
            </a:r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确定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395288" y="56610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半衰期</a:t>
            </a:r>
            <a:r>
              <a:rPr lang="zh-CN" altLang="en-US" sz="2800" b="1"/>
              <a:t>可以从药品说明书上查到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pic>
        <p:nvPicPr>
          <p:cNvPr id="29707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/>
      <p:bldP spid="59426" grpId="0"/>
      <p:bldP spid="59428" grpId="0"/>
      <p:bldP spid="59430" grpId="0"/>
      <p:bldP spid="59432" grpId="0"/>
      <p:bldP spid="59439" grpId="0"/>
      <p:bldP spid="594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95288" y="3950866"/>
          <a:ext cx="33131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公式" r:id="rId1" imgW="1587500" imgH="787400" progId="Equation.3">
                  <p:embed/>
                </p:oleObj>
              </mc:Choice>
              <mc:Fallback>
                <p:oleObj name="公式" r:id="rId1" imgW="1587500" imgH="787400" progId="Equation.3">
                  <p:embed/>
                  <p:pic>
                    <p:nvPicPr>
                      <p:cNvPr id="0" name="图片 1260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50866"/>
                        <a:ext cx="331311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621026" y="567613"/>
          <a:ext cx="2892297" cy="85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name="Equation" r:id="rId3" imgW="1244600" imgH="393700" progId="Equation.DSMT4">
                  <p:embed/>
                </p:oleObj>
              </mc:Choice>
              <mc:Fallback>
                <p:oleObj name="Equation" r:id="rId3" imgW="1244600" imgH="393700" progId="Equation.DSMT4">
                  <p:embed/>
                  <p:pic>
                    <p:nvPicPr>
                      <p:cNvPr id="0" name="图片 1260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026" y="567613"/>
                        <a:ext cx="2892297" cy="85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/>
          <p:cNvGrpSpPr/>
          <p:nvPr/>
        </p:nvGrpSpPr>
        <p:grpSpPr bwMode="auto">
          <a:xfrm>
            <a:off x="1276549" y="2581647"/>
            <a:ext cx="2098675" cy="914400"/>
            <a:chOff x="2197" y="1440"/>
            <a:chExt cx="1322" cy="576"/>
          </a:xfrm>
        </p:grpSpPr>
        <p:sp>
          <p:nvSpPr>
            <p:cNvPr id="5174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116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4"/>
            <p:cNvGrpSpPr/>
            <p:nvPr/>
          </p:nvGrpSpPr>
          <p:grpSpPr bwMode="auto">
            <a:xfrm>
              <a:off x="2352" y="1536"/>
              <a:ext cx="975" cy="322"/>
              <a:chOff x="2385" y="1592"/>
              <a:chExt cx="975" cy="322"/>
            </a:xfrm>
          </p:grpSpPr>
          <p:sp>
            <p:nvSpPr>
              <p:cNvPr id="5177" name="Arc 10"/>
              <p:cNvSpPr/>
              <p:nvPr/>
            </p:nvSpPr>
            <p:spPr bwMode="auto">
              <a:xfrm rot="21213641" flipH="1">
                <a:off x="2612" y="1592"/>
                <a:ext cx="748" cy="215"/>
              </a:xfrm>
              <a:custGeom>
                <a:avLst/>
                <a:gdLst>
                  <a:gd name="T0" fmla="*/ 0 w 21529"/>
                  <a:gd name="T1" fmla="*/ 0 h 21600"/>
                  <a:gd name="T2" fmla="*/ 26 w 21529"/>
                  <a:gd name="T3" fmla="*/ 2 h 21600"/>
                  <a:gd name="T4" fmla="*/ 0 w 21529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529"/>
                  <a:gd name="T10" fmla="*/ 0 h 21600"/>
                  <a:gd name="T11" fmla="*/ 21529 w 21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29" h="21600" fill="none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</a:path>
                  <a:path w="21529" h="21600" stroke="0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Arc 11"/>
              <p:cNvSpPr/>
              <p:nvPr/>
            </p:nvSpPr>
            <p:spPr bwMode="auto">
              <a:xfrm flipV="1">
                <a:off x="2385" y="1776"/>
                <a:ext cx="255" cy="138"/>
              </a:xfrm>
              <a:custGeom>
                <a:avLst/>
                <a:gdLst>
                  <a:gd name="T0" fmla="*/ 0 w 21191"/>
                  <a:gd name="T1" fmla="*/ 0 h 21600"/>
                  <a:gd name="T2" fmla="*/ 3 w 21191"/>
                  <a:gd name="T3" fmla="*/ 1 h 21600"/>
                  <a:gd name="T4" fmla="*/ 0 w 21191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191"/>
                  <a:gd name="T10" fmla="*/ 0 h 21600"/>
                  <a:gd name="T11" fmla="*/ 21191 w 211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91" h="21600" fill="none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</a:path>
                  <a:path w="21191" h="21600" stroke="0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6" name="Text Box 15"/>
            <p:cNvSpPr txBox="1">
              <a:spLocks noChangeArrowheads="1"/>
            </p:cNvSpPr>
            <p:nvPr/>
          </p:nvSpPr>
          <p:spPr bwMode="auto">
            <a:xfrm>
              <a:off x="2197" y="172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sz="2000" b="1" baseline="-25000"/>
                <a:t>0</a:t>
              </a:r>
              <a:endParaRPr lang="en-US" altLang="zh-CN" b="1"/>
            </a:p>
          </p:txBody>
        </p:sp>
      </p:grpSp>
      <p:grpSp>
        <p:nvGrpSpPr>
          <p:cNvPr id="4" name="Group 92"/>
          <p:cNvGrpSpPr/>
          <p:nvPr/>
        </p:nvGrpSpPr>
        <p:grpSpPr bwMode="auto">
          <a:xfrm>
            <a:off x="1217811" y="1667247"/>
            <a:ext cx="1755775" cy="854075"/>
            <a:chOff x="2160" y="864"/>
            <a:chExt cx="1106" cy="538"/>
          </a:xfrm>
        </p:grpSpPr>
        <p:sp>
          <p:nvSpPr>
            <p:cNvPr id="5172" name="Text Box 14"/>
            <p:cNvSpPr txBox="1">
              <a:spLocks noChangeArrowheads="1"/>
            </p:cNvSpPr>
            <p:nvPr/>
          </p:nvSpPr>
          <p:spPr bwMode="auto">
            <a:xfrm>
              <a:off x="2160" y="864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0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173" name="Arc 19"/>
            <p:cNvSpPr/>
            <p:nvPr/>
          </p:nvSpPr>
          <p:spPr bwMode="auto">
            <a:xfrm flipH="1" flipV="1">
              <a:off x="2400" y="864"/>
              <a:ext cx="866" cy="538"/>
            </a:xfrm>
            <a:custGeom>
              <a:avLst/>
              <a:gdLst>
                <a:gd name="T0" fmla="*/ 0 w 22988"/>
                <a:gd name="T1" fmla="*/ 0 h 21600"/>
                <a:gd name="T2" fmla="*/ 33 w 22988"/>
                <a:gd name="T3" fmla="*/ 10 h 21600"/>
                <a:gd name="T4" fmla="*/ 3 w 22988"/>
                <a:gd name="T5" fmla="*/ 13 h 21600"/>
                <a:gd name="T6" fmla="*/ 0 60000 65536"/>
                <a:gd name="T7" fmla="*/ 0 60000 65536"/>
                <a:gd name="T8" fmla="*/ 0 60000 65536"/>
                <a:gd name="T9" fmla="*/ 0 w 22988"/>
                <a:gd name="T10" fmla="*/ 0 h 21600"/>
                <a:gd name="T11" fmla="*/ 22988 w 229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88" h="21600" fill="none" extrusionOk="0">
                  <a:moveTo>
                    <a:pt x="-1" y="102"/>
                  </a:moveTo>
                  <a:cubicBezTo>
                    <a:pt x="698" y="34"/>
                    <a:pt x="1400" y="-1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</a:path>
                <a:path w="22988" h="21600" stroke="0" extrusionOk="0">
                  <a:moveTo>
                    <a:pt x="-1" y="102"/>
                  </a:moveTo>
                  <a:cubicBezTo>
                    <a:pt x="698" y="34"/>
                    <a:pt x="1400" y="-1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  <a:lnTo>
                    <a:pt x="2103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859338" y="579020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接触数</a:t>
            </a:r>
            <a:r>
              <a:rPr lang="zh-CN" altLang="en-US" sz="2800" b="1" i="1">
                <a:solidFill>
                  <a:srgbClr val="FF3300"/>
                </a:solidFill>
                <a:sym typeface="Symbol" panose="05050102010706020507" pitchFamily="18" charset="2"/>
              </a:rPr>
              <a:t> 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=1 </a:t>
            </a:r>
            <a:r>
              <a:rPr lang="en-US" altLang="zh-CN" sz="2800" b="1">
                <a:solidFill>
                  <a:srgbClr val="FF3300"/>
                </a:solidFill>
              </a:rPr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阈值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graphicFrame>
        <p:nvGraphicFramePr>
          <p:cNvPr id="5169" name="Object 49"/>
          <p:cNvGraphicFramePr>
            <a:graphicFrameLocks noChangeAspect="1"/>
          </p:cNvGraphicFramePr>
          <p:nvPr/>
        </p:nvGraphicFramePr>
        <p:xfrm>
          <a:off x="4643438" y="4205883"/>
          <a:ext cx="936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2" name="公式" r:id="rId5" imgW="419100" imgH="203200" progId="Equation.3">
                  <p:embed/>
                </p:oleObj>
              </mc:Choice>
              <mc:Fallback>
                <p:oleObj name="公式" r:id="rId5" imgW="419100" imgH="203200" progId="Equation.3">
                  <p:embed/>
                  <p:pic>
                    <p:nvPicPr>
                      <p:cNvPr id="0" name="图片 126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05883"/>
                        <a:ext cx="936625" cy="4556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067175" y="4782145"/>
            <a:ext cx="4897438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anose="05050102010706020507" pitchFamily="18" charset="2"/>
              </a:rPr>
              <a:t>感染期内</a:t>
            </a:r>
            <a:r>
              <a:rPr lang="zh-CN" altLang="en-US" sz="2800" b="1"/>
              <a:t>有效接触使健康者感染的人数不超过原有的病人数</a:t>
            </a:r>
            <a:endParaRPr lang="zh-CN" altLang="en-US" sz="2800" b="1"/>
          </a:p>
        </p:txBody>
      </p:sp>
      <p:grpSp>
        <p:nvGrpSpPr>
          <p:cNvPr id="6" name="Group 96"/>
          <p:cNvGrpSpPr/>
          <p:nvPr/>
        </p:nvGrpSpPr>
        <p:grpSpPr bwMode="auto">
          <a:xfrm>
            <a:off x="4932040" y="2115939"/>
            <a:ext cx="2159000" cy="1438275"/>
            <a:chOff x="3936" y="1104"/>
            <a:chExt cx="1360" cy="906"/>
          </a:xfrm>
        </p:grpSpPr>
        <p:sp>
          <p:nvSpPr>
            <p:cNvPr id="5167" name="Arc 71"/>
            <p:cNvSpPr/>
            <p:nvPr/>
          </p:nvSpPr>
          <p:spPr bwMode="auto">
            <a:xfrm flipH="1" flipV="1">
              <a:off x="4176" y="1248"/>
              <a:ext cx="1120" cy="762"/>
            </a:xfrm>
            <a:custGeom>
              <a:avLst/>
              <a:gdLst>
                <a:gd name="T0" fmla="*/ 5 w 21600"/>
                <a:gd name="T1" fmla="*/ 0 h 21511"/>
                <a:gd name="T2" fmla="*/ 58 w 21600"/>
                <a:gd name="T3" fmla="*/ 27 h 21511"/>
                <a:gd name="T4" fmla="*/ 0 w 21600"/>
                <a:gd name="T5" fmla="*/ 27 h 2151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1"/>
                <a:gd name="T11" fmla="*/ 21600 w 21600"/>
                <a:gd name="T12" fmla="*/ 21511 h 21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1" fill="none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</a:path>
                <a:path w="21600" h="21511" stroke="0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  <a:lnTo>
                    <a:pt x="0" y="2151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Text Box 76"/>
            <p:cNvSpPr txBox="1">
              <a:spLocks noChangeArrowheads="1"/>
            </p:cNvSpPr>
            <p:nvPr/>
          </p:nvSpPr>
          <p:spPr bwMode="auto">
            <a:xfrm>
              <a:off x="3936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pSp>
        <p:nvGrpSpPr>
          <p:cNvPr id="8" name="Group 90"/>
          <p:cNvGrpSpPr/>
          <p:nvPr/>
        </p:nvGrpSpPr>
        <p:grpSpPr bwMode="auto">
          <a:xfrm>
            <a:off x="836811" y="1286247"/>
            <a:ext cx="3159125" cy="2790825"/>
            <a:chOff x="1920" y="624"/>
            <a:chExt cx="1990" cy="1758"/>
          </a:xfrm>
        </p:grpSpPr>
        <p:sp>
          <p:nvSpPr>
            <p:cNvPr id="5153" name="Line 7"/>
            <p:cNvSpPr>
              <a:spLocks noChangeShapeType="1"/>
            </p:cNvSpPr>
            <p:nvPr/>
          </p:nvSpPr>
          <p:spPr bwMode="auto">
            <a:xfrm flipV="1">
              <a:off x="2400" y="21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8"/>
            <p:cNvSpPr>
              <a:spLocks noChangeShapeType="1"/>
            </p:cNvSpPr>
            <p:nvPr/>
          </p:nvSpPr>
          <p:spPr bwMode="auto">
            <a:xfrm flipV="1">
              <a:off x="2385" y="696"/>
              <a:ext cx="0" cy="1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Text Box 16"/>
            <p:cNvSpPr txBox="1">
              <a:spLocks noChangeArrowheads="1"/>
            </p:cNvSpPr>
            <p:nvPr/>
          </p:nvSpPr>
          <p:spPr bwMode="auto">
            <a:xfrm>
              <a:off x="2309" y="2122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endParaRPr lang="en-US" altLang="zh-CN" sz="2000" b="1" i="1"/>
            </a:p>
          </p:txBody>
        </p:sp>
        <p:sp>
          <p:nvSpPr>
            <p:cNvPr id="5156" name="Text Box 17"/>
            <p:cNvSpPr txBox="1">
              <a:spLocks noChangeArrowheads="1"/>
            </p:cNvSpPr>
            <p:nvPr/>
          </p:nvSpPr>
          <p:spPr bwMode="auto">
            <a:xfrm>
              <a:off x="3648" y="209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 i="1"/>
            </a:p>
          </p:txBody>
        </p:sp>
        <p:sp>
          <p:nvSpPr>
            <p:cNvPr id="5157" name="Text Box 18"/>
            <p:cNvSpPr txBox="1">
              <a:spLocks noChangeArrowheads="1"/>
            </p:cNvSpPr>
            <p:nvPr/>
          </p:nvSpPr>
          <p:spPr bwMode="auto">
            <a:xfrm>
              <a:off x="2208" y="624"/>
              <a:ext cx="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err="1"/>
                <a:t>i</a:t>
              </a:r>
              <a:endParaRPr lang="en-US" altLang="zh-CN" b="1" i="1" dirty="0"/>
            </a:p>
          </p:txBody>
        </p:sp>
        <p:sp>
          <p:nvSpPr>
            <p:cNvPr id="5158" name="Text Box 85"/>
            <p:cNvSpPr txBox="1">
              <a:spLocks noChangeArrowheads="1"/>
            </p:cNvSpPr>
            <p:nvPr/>
          </p:nvSpPr>
          <p:spPr bwMode="auto">
            <a:xfrm>
              <a:off x="2928" y="8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 &gt;</a:t>
              </a:r>
              <a:r>
                <a:rPr lang="en-US" altLang="zh-CN" b="1">
                  <a:sym typeface="Symbol" panose="05050102010706020507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5159" name="Text Box 87"/>
            <p:cNvSpPr txBox="1">
              <a:spLocks noChangeArrowheads="1"/>
            </p:cNvSpPr>
            <p:nvPr/>
          </p:nvSpPr>
          <p:spPr bwMode="auto">
            <a:xfrm>
              <a:off x="1920" y="134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1-1/</a:t>
              </a:r>
              <a:r>
                <a:rPr lang="en-US" altLang="zh-CN" sz="2000" b="1">
                  <a:sym typeface="Symbol" panose="05050102010706020507" pitchFamily="18" charset="2"/>
                </a:rPr>
                <a:t></a:t>
              </a:r>
              <a:endParaRPr lang="en-US" altLang="zh-CN" sz="2000" b="1"/>
            </a:p>
          </p:txBody>
        </p:sp>
      </p:grpSp>
      <p:grpSp>
        <p:nvGrpSpPr>
          <p:cNvPr id="9" name="Group 99"/>
          <p:cNvGrpSpPr/>
          <p:nvPr/>
        </p:nvGrpSpPr>
        <p:grpSpPr bwMode="auto">
          <a:xfrm>
            <a:off x="5084440" y="1430139"/>
            <a:ext cx="2438400" cy="2574925"/>
            <a:chOff x="4032" y="672"/>
            <a:chExt cx="1536" cy="1622"/>
          </a:xfrm>
        </p:grpSpPr>
        <p:sp>
          <p:nvSpPr>
            <p:cNvPr id="5147" name="Line 69"/>
            <p:cNvSpPr>
              <a:spLocks noChangeShapeType="1"/>
            </p:cNvSpPr>
            <p:nvPr/>
          </p:nvSpPr>
          <p:spPr bwMode="auto">
            <a:xfrm>
              <a:off x="4160" y="2047"/>
              <a:ext cx="1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70"/>
            <p:cNvSpPr>
              <a:spLocks noChangeShapeType="1"/>
            </p:cNvSpPr>
            <p:nvPr/>
          </p:nvSpPr>
          <p:spPr bwMode="auto">
            <a:xfrm flipV="1">
              <a:off x="4160" y="755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Text Box 73"/>
            <p:cNvSpPr txBox="1">
              <a:spLocks noChangeArrowheads="1"/>
            </p:cNvSpPr>
            <p:nvPr/>
          </p:nvSpPr>
          <p:spPr bwMode="auto">
            <a:xfrm>
              <a:off x="4032" y="6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 i="1"/>
            </a:p>
          </p:txBody>
        </p:sp>
        <p:sp>
          <p:nvSpPr>
            <p:cNvPr id="5150" name="Text Box 74"/>
            <p:cNvSpPr txBox="1">
              <a:spLocks noChangeArrowheads="1"/>
            </p:cNvSpPr>
            <p:nvPr/>
          </p:nvSpPr>
          <p:spPr bwMode="auto">
            <a:xfrm>
              <a:off x="4096" y="203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endParaRPr lang="en-US" altLang="zh-CN" sz="2000" b="1" i="1"/>
            </a:p>
          </p:txBody>
        </p:sp>
        <p:sp>
          <p:nvSpPr>
            <p:cNvPr id="5151" name="Text Box 75"/>
            <p:cNvSpPr txBox="1">
              <a:spLocks noChangeArrowheads="1"/>
            </p:cNvSpPr>
            <p:nvPr/>
          </p:nvSpPr>
          <p:spPr bwMode="auto">
            <a:xfrm>
              <a:off x="5376" y="20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 i="1"/>
            </a:p>
          </p:txBody>
        </p:sp>
        <p:sp>
          <p:nvSpPr>
            <p:cNvPr id="5152" name="Text Box 94"/>
            <p:cNvSpPr txBox="1">
              <a:spLocks noChangeArrowheads="1"/>
            </p:cNvSpPr>
            <p:nvPr/>
          </p:nvSpPr>
          <p:spPr bwMode="auto">
            <a:xfrm>
              <a:off x="4704" y="8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 </a:t>
              </a:r>
              <a:r>
                <a:rPr lang="en-US" altLang="zh-CN" b="1">
                  <a:sym typeface="Symbol" panose="05050102010706020507" pitchFamily="18" charset="2"/>
                </a:rPr>
                <a:t>1</a:t>
              </a:r>
              <a:endParaRPr lang="en-US" altLang="zh-CN" b="1"/>
            </a:p>
          </p:txBody>
        </p:sp>
      </p:grpSp>
      <p:grpSp>
        <p:nvGrpSpPr>
          <p:cNvPr id="10" name="Group 102"/>
          <p:cNvGrpSpPr/>
          <p:nvPr/>
        </p:nvGrpSpPr>
        <p:grpSpPr bwMode="auto">
          <a:xfrm>
            <a:off x="5998840" y="2268339"/>
            <a:ext cx="1219200" cy="609600"/>
            <a:chOff x="4608" y="1200"/>
            <a:chExt cx="768" cy="384"/>
          </a:xfrm>
        </p:grpSpPr>
        <p:sp>
          <p:nvSpPr>
            <p:cNvPr id="5145" name="Text Box 100"/>
            <p:cNvSpPr txBox="1">
              <a:spLocks noChangeArrowheads="1"/>
            </p:cNvSpPr>
            <p:nvPr/>
          </p:nvSpPr>
          <p:spPr bwMode="auto">
            <a:xfrm>
              <a:off x="4608" y="129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di</a:t>
              </a:r>
              <a:r>
                <a:rPr lang="en-US" altLang="zh-CN" b="1"/>
                <a:t>/</a:t>
              </a:r>
              <a:r>
                <a:rPr lang="en-US" altLang="zh-CN" b="1" i="1"/>
                <a:t>dt </a:t>
              </a:r>
              <a:r>
                <a:rPr lang="en-US" altLang="zh-CN" b="1"/>
                <a:t>&lt; 0</a:t>
              </a:r>
              <a:endParaRPr lang="en-US" altLang="zh-CN" b="1"/>
            </a:p>
          </p:txBody>
        </p:sp>
        <p:sp>
          <p:nvSpPr>
            <p:cNvPr id="5146" name="AutoShape 101"/>
            <p:cNvSpPr>
              <a:spLocks noChangeArrowheads="1"/>
            </p:cNvSpPr>
            <p:nvPr/>
          </p:nvSpPr>
          <p:spPr bwMode="auto">
            <a:xfrm>
              <a:off x="4800" y="120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1" name="Rectangle 121"/>
          <p:cNvSpPr>
            <a:spLocks noChangeArrowheads="1"/>
          </p:cNvSpPr>
          <p:nvPr/>
        </p:nvSpPr>
        <p:spPr bwMode="auto">
          <a:xfrm>
            <a:off x="684213" y="5247853"/>
            <a:ext cx="24479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ym typeface="Symbol" panose="05050102010706020507" pitchFamily="18" charset="2"/>
              </a:rPr>
              <a:t> &gt;</a:t>
            </a:r>
            <a:r>
              <a:rPr lang="en-US" altLang="zh-CN" sz="2800" b="1">
                <a:sym typeface="Symbol" panose="05050102010706020507" pitchFamily="18" charset="2"/>
              </a:rPr>
              <a:t>1,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&lt; 1-1/</a:t>
            </a:r>
            <a:r>
              <a:rPr lang="en-US" altLang="zh-CN" sz="2800" b="1" i="1">
                <a:sym typeface="Symbol" panose="05050102010706020507" pitchFamily="18" charset="2"/>
              </a:rPr>
              <a:t></a:t>
            </a:r>
            <a:endParaRPr lang="en-US" altLang="zh-CN" sz="2800" b="1" i="1">
              <a:sym typeface="Symbol" panose="05050102010706020507" pitchFamily="18" charset="2"/>
            </a:endParaRPr>
          </a:p>
        </p:txBody>
      </p:sp>
      <p:grpSp>
        <p:nvGrpSpPr>
          <p:cNvPr id="11" name="Group 124"/>
          <p:cNvGrpSpPr/>
          <p:nvPr/>
        </p:nvGrpSpPr>
        <p:grpSpPr bwMode="auto">
          <a:xfrm>
            <a:off x="395288" y="5824116"/>
            <a:ext cx="3455987" cy="557212"/>
            <a:chOff x="249" y="3385"/>
            <a:chExt cx="2177" cy="351"/>
          </a:xfrm>
        </p:grpSpPr>
        <p:sp>
          <p:nvSpPr>
            <p:cNvPr id="5143" name="Rectangle 122"/>
            <p:cNvSpPr>
              <a:spLocks noChangeArrowheads="1"/>
            </p:cNvSpPr>
            <p:nvPr/>
          </p:nvSpPr>
          <p:spPr bwMode="auto">
            <a:xfrm>
              <a:off x="430" y="3385"/>
              <a:ext cx="199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)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按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S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形曲线增长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5144" name="AutoShape 123"/>
            <p:cNvSpPr>
              <a:spLocks noChangeArrowheads="1"/>
            </p:cNvSpPr>
            <p:nvPr/>
          </p:nvSpPr>
          <p:spPr bwMode="auto">
            <a:xfrm>
              <a:off x="249" y="3430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6" name="Text Box 126"/>
          <p:cNvSpPr txBox="1">
            <a:spLocks noChangeArrowheads="1"/>
          </p:cNvSpPr>
          <p:nvPr/>
        </p:nvSpPr>
        <p:spPr bwMode="auto">
          <a:xfrm>
            <a:off x="5796756" y="686359"/>
            <a:ext cx="1871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 dirty="0" smtClean="0">
                <a:sym typeface="Symbol" panose="05050102010706020507" pitchFamily="18" charset="2"/>
              </a:rPr>
              <a:t>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~</a:t>
            </a:r>
            <a:r>
              <a:rPr lang="zh-CN" altLang="en-US" sz="2800" b="1" dirty="0" smtClean="0"/>
              <a:t>接触数</a:t>
            </a:r>
            <a:endParaRPr lang="en-US" altLang="zh-CN" sz="2800" b="1" dirty="0"/>
          </a:p>
        </p:txBody>
      </p:sp>
      <p:grpSp>
        <p:nvGrpSpPr>
          <p:cNvPr id="12" name="Group 131"/>
          <p:cNvGrpSpPr/>
          <p:nvPr/>
        </p:nvGrpSpPr>
        <p:grpSpPr bwMode="auto">
          <a:xfrm>
            <a:off x="5724525" y="4205883"/>
            <a:ext cx="2263775" cy="519112"/>
            <a:chOff x="3606" y="2423"/>
            <a:chExt cx="1426" cy="327"/>
          </a:xfrm>
        </p:grpSpPr>
        <p:sp>
          <p:nvSpPr>
            <p:cNvPr id="5141" name="Rectangle 129"/>
            <p:cNvSpPr>
              <a:spLocks noChangeArrowheads="1"/>
            </p:cNvSpPr>
            <p:nvPr/>
          </p:nvSpPr>
          <p:spPr bwMode="auto">
            <a:xfrm>
              <a:off x="3742" y="2423"/>
              <a:ext cx="1290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r>
                <a:rPr lang="zh-CN" altLang="en-US" sz="2800" b="1">
                  <a:solidFill>
                    <a:srgbClr val="000000"/>
                  </a:solidFill>
                </a:rPr>
                <a:t>单调下降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142" name="AutoShape 130"/>
            <p:cNvSpPr>
              <a:spLocks noChangeArrowheads="1"/>
            </p:cNvSpPr>
            <p:nvPr/>
          </p:nvSpPr>
          <p:spPr bwMode="auto">
            <a:xfrm>
              <a:off x="3606" y="243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440840" y="724913"/>
            <a:ext cx="18464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SIS</a:t>
            </a:r>
            <a:r>
              <a:rPr lang="en-US" altLang="zh-CN" sz="3200" b="1" dirty="0"/>
              <a:t> 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6" grpId="0"/>
      <p:bldP spid="5175" grpId="0" animBg="1" autoUpdateAnimBg="0"/>
      <p:bldP spid="5241" grpId="0" animBg="1"/>
      <p:bldP spid="52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2123728" y="525416"/>
            <a:ext cx="691276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传染病</a:t>
            </a:r>
            <a:r>
              <a:rPr lang="zh-CN" altLang="en-US" sz="2800" b="1" dirty="0">
                <a:solidFill>
                  <a:srgbClr val="FF0000"/>
                </a:solidFill>
              </a:rPr>
              <a:t>有免疫性</a:t>
            </a:r>
            <a:r>
              <a:rPr lang="zh-CN" altLang="en-US" sz="2800" b="1" dirty="0"/>
              <a:t>如天花</a:t>
            </a:r>
            <a:r>
              <a:rPr lang="zh-CN" altLang="en-US" sz="2800" b="1" dirty="0" smtClean="0"/>
              <a:t>、麻疹</a:t>
            </a:r>
            <a:r>
              <a:rPr lang="zh-CN" altLang="en-US" sz="2800" b="1" dirty="0"/>
              <a:t>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病人</a:t>
            </a:r>
            <a:r>
              <a:rPr lang="zh-CN" altLang="en-US" sz="2800" b="1" dirty="0">
                <a:solidFill>
                  <a:srgbClr val="FF0000"/>
                </a:solidFill>
              </a:rPr>
              <a:t>治愈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后移出</a:t>
            </a:r>
            <a:r>
              <a:rPr lang="zh-CN" altLang="en-US" sz="2800" b="1" dirty="0"/>
              <a:t>感染系统，称移出</a:t>
            </a:r>
            <a:r>
              <a:rPr lang="zh-CN" altLang="en-US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dirty="0" smtClean="0"/>
              <a:t>emoved)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.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323528" y="791829"/>
            <a:ext cx="18002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SI</a:t>
            </a:r>
            <a:r>
              <a:rPr lang="en-US" altLang="zh-CN" sz="3200" b="1" dirty="0">
                <a:solidFill>
                  <a:srgbClr val="FF3300"/>
                </a:solidFill>
              </a:rPr>
              <a:t>R</a:t>
            </a:r>
            <a:r>
              <a:rPr lang="zh-CN" altLang="zh-CN" sz="3200" b="1" dirty="0">
                <a:ea typeface="楷体_GB2312" pitchFamily="49" charset="-122"/>
              </a:rPr>
              <a:t>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457200" y="19192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假设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6158" name="Text Box 59"/>
          <p:cNvSpPr txBox="1">
            <a:spLocks noChangeArrowheads="1"/>
          </p:cNvSpPr>
          <p:nvPr/>
        </p:nvSpPr>
        <p:spPr bwMode="auto">
          <a:xfrm>
            <a:off x="1751013" y="1827212"/>
            <a:ext cx="692544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2800" b="1" dirty="0" smtClean="0"/>
              <a:t>总</a:t>
            </a:r>
            <a:r>
              <a:rPr lang="zh-CN" altLang="en-US" sz="2800" b="1" dirty="0"/>
              <a:t>人数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不变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健康人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病人和移出者</a:t>
            </a:r>
            <a:r>
              <a:rPr lang="zh-CN" altLang="en-US" sz="2800" b="1" dirty="0"/>
              <a:t>的比例</a:t>
            </a:r>
            <a:r>
              <a:rPr lang="zh-CN" altLang="en-US" sz="2800" b="1" dirty="0" smtClean="0"/>
              <a:t>分别为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r>
              <a:rPr lang="zh-CN" altLang="en-US" sz="2800" b="1" dirty="0" smtClean="0"/>
              <a:t>                        </a:t>
            </a:r>
            <a:endParaRPr lang="en-US" altLang="zh-CN" sz="2800" b="1" dirty="0"/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1751012" y="3200400"/>
            <a:ext cx="6997452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AutoNum type="arabicPeriod" startAt="2"/>
            </a:pPr>
            <a:r>
              <a:rPr lang="zh-CN" altLang="en-US" sz="2800" b="1" dirty="0" smtClean="0">
                <a:sym typeface="Symbol" panose="05050102010706020507" pitchFamily="18" charset="2"/>
              </a:rPr>
              <a:t>病人</a:t>
            </a:r>
            <a:r>
              <a:rPr lang="zh-CN" altLang="en-US" sz="2800" b="1" dirty="0">
                <a:sym typeface="Symbol" panose="05050102010706020507" pitchFamily="18" charset="2"/>
              </a:rPr>
              <a:t>的日接触</a:t>
            </a:r>
            <a:r>
              <a:rPr lang="zh-CN" altLang="en-US" sz="2800" b="1" dirty="0" smtClean="0">
                <a:sym typeface="Symbol" panose="05050102010706020507" pitchFamily="18" charset="2"/>
              </a:rPr>
              <a:t>率为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</a:t>
            </a:r>
            <a:r>
              <a:rPr lang="zh-CN" altLang="en-US" sz="2800" b="1" dirty="0" smtClean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日</a:t>
            </a:r>
            <a:r>
              <a:rPr lang="zh-CN" altLang="en-US" sz="2800" b="1" dirty="0" smtClean="0"/>
              <a:t>治愈率为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 smtClean="0"/>
              <a:t>接触</a:t>
            </a:r>
            <a:endParaRPr lang="en-US" altLang="zh-CN" sz="2800" b="1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 数 </a:t>
            </a:r>
            <a:r>
              <a:rPr lang="zh-CN" altLang="en-US" sz="2800" b="1" i="1" dirty="0">
                <a:sym typeface="Symbol" panose="05050102010706020507" pitchFamily="18" charset="2"/>
              </a:rPr>
              <a:t> </a:t>
            </a:r>
            <a:r>
              <a:rPr lang="en-US" altLang="zh-CN" sz="2800" b="1" i="1" dirty="0">
                <a:sym typeface="Symbol" panose="05050102010706020507" pitchFamily="18" charset="2"/>
              </a:rPr>
              <a:t>=  /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 .</a:t>
            </a:r>
            <a:endParaRPr lang="en-US" altLang="zh-CN" sz="2800" b="1" i="1" dirty="0">
              <a:sym typeface="Symbol" panose="05050102010706020507" pitchFamily="18" charset="2"/>
            </a:endParaRP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457200" y="45100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6208" name="Object 64"/>
          <p:cNvGraphicFramePr>
            <a:graphicFrameLocks noChangeAspect="1"/>
          </p:cNvGraphicFramePr>
          <p:nvPr/>
        </p:nvGraphicFramePr>
        <p:xfrm>
          <a:off x="1979712" y="4443692"/>
          <a:ext cx="4192488" cy="5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6" name="公式" r:id="rId1" imgW="1447800" imgH="241300" progId="Equation.3">
                  <p:embed/>
                </p:oleObj>
              </mc:Choice>
              <mc:Fallback>
                <p:oleObj name="公式" r:id="rId1" imgW="1447800" imgH="241300" progId="Equation.3">
                  <p:embed/>
                  <p:pic>
                    <p:nvPicPr>
                      <p:cNvPr id="0" name="图片 127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43692"/>
                        <a:ext cx="4192488" cy="574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/>
          <p:nvPr/>
        </p:nvGrpSpPr>
        <p:grpSpPr bwMode="auto">
          <a:xfrm>
            <a:off x="1676400" y="5180013"/>
            <a:ext cx="6248400" cy="534987"/>
            <a:chOff x="1248" y="3263"/>
            <a:chExt cx="3936" cy="337"/>
          </a:xfrm>
        </p:grpSpPr>
        <p:sp>
          <p:nvSpPr>
            <p:cNvPr id="6157" name="Text Box 66"/>
            <p:cNvSpPr txBox="1">
              <a:spLocks noChangeArrowheads="1"/>
            </p:cNvSpPr>
            <p:nvPr/>
          </p:nvSpPr>
          <p:spPr bwMode="auto">
            <a:xfrm>
              <a:off x="1248" y="3263"/>
              <a:ext cx="39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需建立                                   的两个方程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6147" name="Object 67"/>
            <p:cNvGraphicFramePr>
              <a:graphicFrameLocks noChangeAspect="1"/>
            </p:cNvGraphicFramePr>
            <p:nvPr/>
          </p:nvGraphicFramePr>
          <p:xfrm>
            <a:off x="2016" y="3263"/>
            <a:ext cx="187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7" name="公式" r:id="rId3" imgW="977900" imgH="241300" progId="Equation.3">
                    <p:embed/>
                  </p:oleObj>
                </mc:Choice>
                <mc:Fallback>
                  <p:oleObj name="公式" r:id="rId3" imgW="977900" imgH="241300" progId="Equation.3">
                    <p:embed/>
                    <p:pic>
                      <p:nvPicPr>
                        <p:cNvPr id="0" name="图片 1270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63"/>
                          <a:ext cx="187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9" grpId="0" autoUpdateAnimBg="0"/>
      <p:bldP spid="6201" grpId="0" animBg="1" autoUpdateAnimBg="0"/>
      <p:bldP spid="6158" grpId="0"/>
      <p:bldP spid="6206" grpId="0" autoUpdateAnimBg="0"/>
      <p:bldP spid="620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800100" y="1365742"/>
          <a:ext cx="6868244" cy="47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公式" r:id="rId1" imgW="3302000" imgH="241300" progId="Equation.3">
                  <p:embed/>
                </p:oleObj>
              </mc:Choice>
              <mc:Fallback>
                <p:oleObj name="公式" r:id="rId1" imgW="3302000" imgH="241300" progId="Equation.3">
                  <p:embed/>
                  <p:pic>
                    <p:nvPicPr>
                      <p:cNvPr id="0" name="图片 1280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365742"/>
                        <a:ext cx="6868244" cy="47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499715" y="613731"/>
            <a:ext cx="185544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SIR</a:t>
            </a:r>
            <a:r>
              <a:rPr lang="zh-CN" altLang="zh-CN" sz="3200" b="1">
                <a:ea typeface="楷体_GB2312" pitchFamily="49" charset="-122"/>
              </a:rPr>
              <a:t>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5580112" y="2924944"/>
            <a:ext cx="31126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关于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 ,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非线性</a:t>
            </a:r>
            <a:r>
              <a:rPr lang="zh-CN" altLang="en-US" sz="2800" b="1" dirty="0"/>
              <a:t>微分方程</a:t>
            </a:r>
            <a:r>
              <a:rPr lang="zh-CN" altLang="en-US" sz="2800" b="1" dirty="0" smtClean="0"/>
              <a:t>组，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没有解析解，只能通过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数值计算</a:t>
            </a:r>
            <a:r>
              <a:rPr lang="zh-CN" altLang="zh-CN" sz="2800" b="1" dirty="0" smtClean="0"/>
              <a:t>得到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曲线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800101" y="2042851"/>
          <a:ext cx="5644107" cy="5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公式" r:id="rId3" imgW="2108200" imgH="203200" progId="Equation.3">
                  <p:embed/>
                </p:oleObj>
              </mc:Choice>
              <mc:Fallback>
                <p:oleObj name="公式" r:id="rId3" imgW="2108200" imgH="203200" progId="Equation.3">
                  <p:embed/>
                  <p:pic>
                    <p:nvPicPr>
                      <p:cNvPr id="0" name="图片 1280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1" y="2042851"/>
                        <a:ext cx="5644107" cy="51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/>
          <p:nvPr/>
        </p:nvGrpSpPr>
        <p:grpSpPr bwMode="auto">
          <a:xfrm>
            <a:off x="800100" y="2780928"/>
            <a:ext cx="4381500" cy="2975347"/>
            <a:chOff x="432" y="1509"/>
            <a:chExt cx="2832" cy="2117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624" y="1509"/>
            <a:ext cx="2640" cy="2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1" name="Equation" r:id="rId5" imgW="1193800" imgH="1244600" progId="Equation.DSMT4">
                    <p:embed/>
                  </p:oleObj>
                </mc:Choice>
                <mc:Fallback>
                  <p:oleObj name="Equation" r:id="rId5" imgW="1193800" imgH="1244600" progId="Equation.DSMT4">
                    <p:embed/>
                    <p:pic>
                      <p:nvPicPr>
                        <p:cNvPr id="0" name="图片 12810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09"/>
                          <a:ext cx="2640" cy="211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AutoShape 21"/>
            <p:cNvSpPr>
              <a:spLocks noChangeArrowheads="1"/>
            </p:cNvSpPr>
            <p:nvPr/>
          </p:nvSpPr>
          <p:spPr bwMode="auto">
            <a:xfrm>
              <a:off x="432" y="23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2"/>
          <p:cNvGrpSpPr/>
          <p:nvPr/>
        </p:nvGrpSpPr>
        <p:grpSpPr bwMode="auto">
          <a:xfrm>
            <a:off x="1187450" y="5862638"/>
            <a:ext cx="4319588" cy="555625"/>
            <a:chOff x="748" y="3693"/>
            <a:chExt cx="2721" cy="350"/>
          </a:xfrm>
        </p:grpSpPr>
        <p:graphicFrame>
          <p:nvGraphicFramePr>
            <p:cNvPr id="7172" name="Object 11"/>
            <p:cNvGraphicFramePr>
              <a:graphicFrameLocks noChangeAspect="1"/>
            </p:cNvGraphicFramePr>
            <p:nvPr/>
          </p:nvGraphicFramePr>
          <p:xfrm>
            <a:off x="748" y="3702"/>
            <a:ext cx="95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2" name="公式" r:id="rId7" imgW="647700" imgH="228600" progId="Equation.3">
                    <p:embed/>
                  </p:oleObj>
                </mc:Choice>
                <mc:Fallback>
                  <p:oleObj name="公式" r:id="rId7" imgW="647700" imgH="228600" progId="Equation.3">
                    <p:embed/>
                    <p:pic>
                      <p:nvPicPr>
                        <p:cNvPr id="0" name="图片 12810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702"/>
                          <a:ext cx="95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071"/>
            <p:cNvSpPr txBox="1">
              <a:spLocks noChangeArrowheads="1"/>
            </p:cNvSpPr>
            <p:nvPr/>
          </p:nvSpPr>
          <p:spPr bwMode="auto">
            <a:xfrm>
              <a:off x="1655" y="3693"/>
              <a:ext cx="1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</a:t>
              </a:r>
              <a:r>
                <a:rPr lang="zh-CN" altLang="en-US" sz="2800" b="1"/>
                <a:t>通常</a:t>
              </a:r>
              <a:r>
                <a:rPr lang="en-US" altLang="zh-CN" sz="2800" b="1" i="1"/>
                <a:t>r</a:t>
              </a:r>
              <a:r>
                <a:rPr lang="en-US" altLang="zh-CN" sz="2800" b="1"/>
                <a:t>(0)=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很小</a:t>
              </a:r>
              <a:r>
                <a:rPr lang="en-US" altLang="zh-CN" sz="2800" b="1"/>
                <a:t>)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2205" y="1141874"/>
            <a:ext cx="824625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移</a:t>
            </a:r>
            <a:r>
              <a:rPr lang="zh-CN" altLang="zh-CN" sz="2800" b="1" dirty="0"/>
              <a:t>除</a:t>
            </a:r>
            <a:r>
              <a:rPr lang="zh-CN" altLang="zh-CN" sz="2800" b="1" dirty="0" smtClean="0"/>
              <a:t>者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  </a:t>
            </a:r>
            <a:r>
              <a:rPr lang="zh-CN" altLang="zh-CN" sz="2800" b="1" dirty="0" smtClean="0"/>
              <a:t>接触</a:t>
            </a:r>
            <a:r>
              <a:rPr lang="zh-CN" altLang="zh-CN" sz="2800" b="1" dirty="0"/>
              <a:t>率</a:t>
            </a:r>
            <a:r>
              <a:rPr lang="en-US" altLang="zh-CN" sz="2800" b="1" i="1" dirty="0" smtClean="0">
                <a:sym typeface="Symbol" panose="05050102010706020507"/>
              </a:rPr>
              <a:t>,</a:t>
            </a:r>
            <a:r>
              <a:rPr lang="zh-CN" altLang="zh-CN" sz="2800" b="1" dirty="0"/>
              <a:t>治愈率</a:t>
            </a:r>
            <a:r>
              <a:rPr lang="en-US" altLang="zh-CN" sz="2800" b="1" i="1" dirty="0" smtClean="0">
                <a:sym typeface="Symbol" panose="05050102010706020507"/>
              </a:rPr>
              <a:t>..</a:t>
            </a:r>
            <a:r>
              <a:rPr lang="en-US" altLang="zh-CN" sz="2800" b="1" dirty="0" smtClean="0"/>
              <a:t>  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4770955" y="583088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 smtClean="0">
                <a:ea typeface="宋体" panose="02010600030101010101" pitchFamily="2" charset="-122"/>
                <a:cs typeface="Times New Roman" panose="02020603050405020304"/>
              </a:rPr>
              <a:t>设</a:t>
            </a:r>
            <a:r>
              <a:rPr lang="zh-CN" altLang="en-US" sz="2800" b="1" i="1" kern="100" dirty="0" smtClean="0"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altLang="zh-CN" sz="2800" b="1" i="1" kern="100" dirty="0" smtClean="0">
                <a:ea typeface="宋体" panose="02010600030101010101" pitchFamily="2" charset="-122"/>
                <a:cs typeface="Times New Roman" panose="02020603050405020304"/>
              </a:rPr>
              <a:t>s</a:t>
            </a:r>
            <a:r>
              <a:rPr lang="en-US" altLang="zh-CN" sz="2800" b="1" kern="100" dirty="0" smtClean="0">
                <a:ea typeface="宋体" panose="02010600030101010101" pitchFamily="2" charset="-122"/>
                <a:cs typeface="Times New Roman" panose="02020603050405020304"/>
              </a:rPr>
              <a:t>(0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/>
              </a:rPr>
              <a:t>)=0.99, </a:t>
            </a:r>
            <a:r>
              <a:rPr lang="en-US" altLang="zh-CN" sz="2800" b="1" i="1" kern="100" dirty="0" err="1"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/>
              </a:rPr>
              <a:t>(0) =0.01</a:t>
            </a:r>
            <a:endParaRPr lang="zh-CN" altLang="zh-CN" sz="2800" b="1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219" y="465313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单调</a:t>
            </a:r>
            <a:r>
              <a:rPr lang="zh-CN" altLang="zh-CN" sz="2800" b="1" dirty="0" smtClean="0"/>
              <a:t>减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单调</a:t>
            </a:r>
            <a:r>
              <a:rPr lang="zh-CN" altLang="zh-CN" sz="2800" b="1" dirty="0" smtClean="0"/>
              <a:t>增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先增后减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74229" y="5805264"/>
            <a:ext cx="4933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)~</a:t>
            </a:r>
            <a:r>
              <a:rPr lang="zh-CN" altLang="zh-CN" sz="2800" b="1" dirty="0" smtClean="0"/>
              <a:t>传染病高潮时</a:t>
            </a:r>
            <a:r>
              <a:rPr lang="zh-CN" altLang="en-US" sz="2800" b="1" dirty="0" smtClean="0"/>
              <a:t>的比例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39552" y="5229200"/>
            <a:ext cx="4129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∞</a:t>
            </a:r>
            <a:r>
              <a:rPr lang="en-US" altLang="zh-CN" sz="2800" b="1" dirty="0" smtClean="0"/>
              <a:t>~</a:t>
            </a:r>
            <a:r>
              <a:rPr lang="zh-CN" altLang="zh-CN" sz="2800" b="1" dirty="0"/>
              <a:t>最终</a:t>
            </a:r>
            <a:r>
              <a:rPr lang="zh-CN" altLang="en-US" sz="2800" b="1" dirty="0"/>
              <a:t>未</a:t>
            </a:r>
            <a:r>
              <a:rPr lang="zh-CN" altLang="zh-CN" sz="2800" b="1" dirty="0"/>
              <a:t>被感染的</a:t>
            </a:r>
            <a:r>
              <a:rPr lang="zh-CN" altLang="en-US" sz="2800" b="1" dirty="0"/>
              <a:t>比例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6228184" y="5257517"/>
            <a:ext cx="2088232" cy="109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衡量传染病传播的强度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5976" y="3429000"/>
            <a:ext cx="4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∞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2733" y="1763718"/>
            <a:ext cx="3741553" cy="2690713"/>
            <a:chOff x="932733" y="1763718"/>
            <a:chExt cx="3741553" cy="2690713"/>
          </a:xfrm>
        </p:grpSpPr>
        <p:grpSp>
          <p:nvGrpSpPr>
            <p:cNvPr id="24" name="组合 23"/>
            <p:cNvGrpSpPr/>
            <p:nvPr/>
          </p:nvGrpSpPr>
          <p:grpSpPr>
            <a:xfrm>
              <a:off x="932733" y="1763718"/>
              <a:ext cx="3741553" cy="2690713"/>
              <a:chOff x="932733" y="1763718"/>
              <a:chExt cx="3741553" cy="2690713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733" y="1763718"/>
                <a:ext cx="3741553" cy="2690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1584176" cy="29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</a:t>
                </a:r>
                <a:r>
                  <a:rPr lang="en-US" sz="2000" b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=0.6, </a:t>
                </a:r>
                <a:r>
                  <a:rPr lang="en-US" sz="2000" b="1" i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</a:t>
                </a:r>
                <a:r>
                  <a:rPr lang="en-US" sz="2000" b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=</a:t>
                </a:r>
                <a:r>
                  <a:rPr lang="en-US" sz="2000" b="1" kern="100" dirty="0" smtClean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0.3 </a:t>
                </a:r>
                <a:endParaRPr lang="zh-CN" sz="2000" b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967893" y="2286020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339752" y="3501008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/>
                <a:t>i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708920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r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90683" y="1763718"/>
            <a:ext cx="3802889" cy="2754617"/>
            <a:chOff x="4690683" y="1763718"/>
            <a:chExt cx="3802889" cy="2754617"/>
          </a:xfrm>
        </p:grpSpPr>
        <p:grpSp>
          <p:nvGrpSpPr>
            <p:cNvPr id="23" name="组合 22"/>
            <p:cNvGrpSpPr/>
            <p:nvPr/>
          </p:nvGrpSpPr>
          <p:grpSpPr>
            <a:xfrm>
              <a:off x="4690683" y="1763718"/>
              <a:ext cx="3802889" cy="2754617"/>
              <a:chOff x="4690683" y="1763718"/>
              <a:chExt cx="3802889" cy="2754617"/>
            </a:xfrm>
          </p:grpSpPr>
          <p:pic>
            <p:nvPicPr>
              <p:cNvPr id="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0683" y="1763718"/>
                <a:ext cx="3802889" cy="2754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6470154" y="1988840"/>
                <a:ext cx="1702246" cy="29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</a:t>
                </a:r>
                <a:r>
                  <a:rPr lang="en-US" sz="2000" b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=0.5, </a:t>
                </a:r>
                <a:r>
                  <a:rPr lang="en-US" sz="2000" b="1" i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</a:t>
                </a:r>
                <a:r>
                  <a:rPr lang="en-US" sz="2000" b="1" kern="1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=</a:t>
                </a:r>
                <a:r>
                  <a:rPr lang="en-US" sz="2000" b="1" kern="100" dirty="0" smtClean="0">
                    <a:effectLst/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0.4 </a:t>
                </a:r>
                <a:endParaRPr lang="zh-CN" sz="2000" b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940152" y="2276872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04519" y="3687415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/>
                <a:t>i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85277" y="3039343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r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t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5576" y="3573016"/>
            <a:ext cx="1770483" cy="988322"/>
            <a:chOff x="755576" y="3573016"/>
            <a:chExt cx="1770483" cy="988322"/>
          </a:xfrm>
        </p:grpSpPr>
        <p:grpSp>
          <p:nvGrpSpPr>
            <p:cNvPr id="2" name="组合 1"/>
            <p:cNvGrpSpPr/>
            <p:nvPr/>
          </p:nvGrpSpPr>
          <p:grpSpPr>
            <a:xfrm>
              <a:off x="755576" y="3573016"/>
              <a:ext cx="1770483" cy="988322"/>
              <a:chOff x="755576" y="3573016"/>
              <a:chExt cx="1770483" cy="98832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55576" y="3573016"/>
                <a:ext cx="1490846" cy="400110"/>
                <a:chOff x="1043608" y="3573016"/>
                <a:chExt cx="1490846" cy="40011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043608" y="3573016"/>
                  <a:ext cx="558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 dirty="0" err="1">
                      <a:solidFill>
                        <a:srgbClr val="FF0000"/>
                      </a:solidFill>
                    </a:rPr>
                    <a:t>i</a:t>
                  </a:r>
                  <a:r>
                    <a:rPr lang="en-US" altLang="zh-CN" sz="2000" b="1" i="1" baseline="-25000" dirty="0" err="1">
                      <a:solidFill>
                        <a:srgbClr val="FF0000"/>
                      </a:solidFill>
                    </a:rPr>
                    <a:t>max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 bwMode="auto">
                <a:xfrm flipH="1">
                  <a:off x="1731354" y="3789040"/>
                  <a:ext cx="8031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2" name="组合 21"/>
              <p:cNvGrpSpPr/>
              <p:nvPr/>
            </p:nvGrpSpPr>
            <p:grpSpPr>
              <a:xfrm>
                <a:off x="1967893" y="3789040"/>
                <a:ext cx="558166" cy="772298"/>
                <a:chOff x="2255925" y="3789040"/>
                <a:chExt cx="558166" cy="77229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255925" y="4161228"/>
                  <a:ext cx="558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 dirty="0" err="1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sz="2000" b="1" i="1" baseline="-25000" dirty="0" err="1">
                      <a:solidFill>
                        <a:srgbClr val="FF0000"/>
                      </a:solidFill>
                    </a:rPr>
                    <a:t>max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 bwMode="auto">
                <a:xfrm>
                  <a:off x="2534454" y="3789040"/>
                  <a:ext cx="0" cy="36004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3" name="直接连接符 32"/>
            <p:cNvCxnSpPr/>
            <p:nvPr/>
          </p:nvCxnSpPr>
          <p:spPr bwMode="auto">
            <a:xfrm>
              <a:off x="1443322" y="3789040"/>
              <a:ext cx="82208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265410" y="3789040"/>
              <a:ext cx="0" cy="372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70618" y="571698"/>
            <a:ext cx="346933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 smtClean="0">
                <a:ea typeface="楷体_GB2312" pitchFamily="49" charset="-122"/>
              </a:rPr>
              <a:t>模型</a:t>
            </a:r>
            <a:r>
              <a:rPr lang="zh-CN" altLang="en-US" sz="2800" b="1" dirty="0" smtClean="0">
                <a:ea typeface="楷体_GB2312" pitchFamily="49" charset="-122"/>
              </a:rPr>
              <a:t>的</a:t>
            </a:r>
            <a:r>
              <a:rPr lang="zh-CN" altLang="en-US" sz="2800" b="1" dirty="0" smtClean="0"/>
              <a:t>数值计算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230" y="601524"/>
            <a:ext cx="16816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结果分析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946425" y="1268760"/>
            <a:ext cx="7369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1/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 panose="05050102010706020507"/>
              </a:rPr>
              <a:t>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平均传染期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病人</a:t>
            </a:r>
            <a:r>
              <a:rPr lang="zh-CN" altLang="zh-CN" sz="2800" b="1" dirty="0" smtClean="0"/>
              <a:t>治愈</a:t>
            </a:r>
            <a:r>
              <a:rPr lang="zh-CN" altLang="zh-CN" sz="2800" b="1" dirty="0"/>
              <a:t>所</a:t>
            </a:r>
            <a:r>
              <a:rPr lang="zh-CN" altLang="zh-CN" sz="2800" b="1" dirty="0" smtClean="0"/>
              <a:t>需平均时间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86471" y="1844824"/>
            <a:ext cx="8106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sym typeface="Symbol" panose="05050102010706020507"/>
              </a:rPr>
              <a:t>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/>
              </a:rPr>
              <a:t>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/>
              </a:rPr>
              <a:t>~</a:t>
            </a:r>
            <a:r>
              <a:rPr lang="zh-CN" altLang="zh-CN" sz="2800" b="1" dirty="0">
                <a:solidFill>
                  <a:srgbClr val="FF0000"/>
                </a:solidFill>
              </a:rPr>
              <a:t>接触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感染期</a:t>
            </a:r>
            <a:r>
              <a:rPr lang="zh-CN" altLang="en-US" sz="2800" b="1" dirty="0" smtClean="0"/>
              <a:t>内</a:t>
            </a:r>
            <a:r>
              <a:rPr lang="zh-CN" altLang="zh-CN" sz="2800" b="1" dirty="0" smtClean="0"/>
              <a:t>每个</a:t>
            </a:r>
            <a:r>
              <a:rPr lang="zh-CN" altLang="en-US" sz="2800" b="1" dirty="0"/>
              <a:t>病人</a:t>
            </a:r>
            <a:r>
              <a:rPr lang="zh-CN" altLang="zh-CN" sz="2800" b="1" dirty="0" smtClean="0"/>
              <a:t>有效接触人数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203848" y="601524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接触率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/>
              </a:rPr>
              <a:t>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/>
              </a:rPr>
              <a:t>,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治愈率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/>
              </a:rPr>
              <a:t>.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1087" y="2492896"/>
            <a:ext cx="2971353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接触</a:t>
            </a:r>
            <a:r>
              <a:rPr lang="zh-CN" altLang="zh-CN" sz="2800" b="1" dirty="0"/>
              <a:t>数</a:t>
            </a:r>
            <a:r>
              <a:rPr lang="en-US" altLang="zh-CN" sz="2800" b="1" i="1" dirty="0" smtClean="0">
                <a:sym typeface="Symbol" panose="05050102010706020507"/>
              </a:rPr>
              <a:t>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——</a:t>
            </a:r>
            <a:endParaRPr lang="en-US" altLang="zh-CN" sz="2800" b="1" dirty="0"/>
          </a:p>
          <a:p>
            <a:pPr>
              <a:lnSpc>
                <a:spcPts val="4200"/>
              </a:lnSpc>
            </a:pPr>
            <a:r>
              <a:rPr lang="zh-CN" altLang="zh-CN" sz="2800" b="1" dirty="0" smtClean="0"/>
              <a:t>有助于控制传播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9" name="右箭头 18"/>
          <p:cNvSpPr/>
          <p:nvPr/>
        </p:nvSpPr>
        <p:spPr bwMode="auto">
          <a:xfrm>
            <a:off x="5330951" y="2758697"/>
            <a:ext cx="108012" cy="58306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840" y="5730018"/>
            <a:ext cx="5688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增加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减少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786471" y="5749374"/>
            <a:ext cx="2197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接触数</a:t>
            </a:r>
            <a:r>
              <a:rPr lang="en-US" altLang="zh-CN" sz="2800" b="1" i="1" dirty="0" smtClean="0">
                <a:sym typeface="Symbol" panose="05050102010706020507"/>
              </a:rPr>
              <a:t></a:t>
            </a:r>
            <a:r>
              <a:rPr lang="zh-CN" altLang="en-US" sz="2800" b="1" dirty="0" smtClean="0">
                <a:sym typeface="Symbol" panose="05050102010706020507"/>
              </a:rPr>
              <a:t>变小</a:t>
            </a:r>
            <a:endParaRPr lang="zh-CN" altLang="en-US" sz="2800" b="1" dirty="0"/>
          </a:p>
        </p:txBody>
      </p:sp>
      <p:sp>
        <p:nvSpPr>
          <p:cNvPr id="22" name="右箭头 21"/>
          <p:cNvSpPr/>
          <p:nvPr/>
        </p:nvSpPr>
        <p:spPr bwMode="auto">
          <a:xfrm>
            <a:off x="3059832" y="5661248"/>
            <a:ext cx="108012" cy="58306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0210" y="2492896"/>
            <a:ext cx="4059861" cy="523220"/>
            <a:chOff x="1160210" y="2492896"/>
            <a:chExt cx="4059861" cy="523220"/>
          </a:xfrm>
        </p:grpSpPr>
        <p:sp>
          <p:nvSpPr>
            <p:cNvPr id="9" name="矩形 8"/>
            <p:cNvSpPr/>
            <p:nvPr/>
          </p:nvSpPr>
          <p:spPr>
            <a:xfrm>
              <a:off x="1160210" y="2492896"/>
              <a:ext cx="4059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卫生</a:t>
              </a:r>
              <a:r>
                <a:rPr lang="zh-CN" altLang="zh-CN" sz="2800" b="1" dirty="0" smtClean="0"/>
                <a:t>水平高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接触</a:t>
              </a:r>
              <a:r>
                <a:rPr lang="zh-CN" altLang="zh-CN" sz="2800" b="1" dirty="0"/>
                <a:t>率</a:t>
              </a:r>
              <a:r>
                <a:rPr lang="en-US" altLang="zh-CN" sz="2800" b="1" i="1" dirty="0" smtClean="0">
                  <a:sym typeface="Symbol" panose="05050102010706020507"/>
                </a:rPr>
                <a:t></a:t>
              </a:r>
              <a:r>
                <a:rPr lang="zh-CN" altLang="zh-CN" sz="2800" b="1" dirty="0" smtClean="0"/>
                <a:t>小</a:t>
              </a:r>
              <a:endParaRPr lang="zh-CN" altLang="en-US" sz="2800" b="1" dirty="0"/>
            </a:p>
          </p:txBody>
        </p:sp>
        <p:sp>
          <p:nvSpPr>
            <p:cNvPr id="3" name="右箭头 2"/>
            <p:cNvSpPr/>
            <p:nvPr/>
          </p:nvSpPr>
          <p:spPr bwMode="auto">
            <a:xfrm>
              <a:off x="3203848" y="2564904"/>
              <a:ext cx="144016" cy="40475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7624" y="3140968"/>
            <a:ext cx="4009273" cy="523220"/>
            <a:chOff x="1187624" y="3140968"/>
            <a:chExt cx="4009273" cy="523220"/>
          </a:xfrm>
        </p:grpSpPr>
        <p:sp>
          <p:nvSpPr>
            <p:cNvPr id="10" name="矩形 9"/>
            <p:cNvSpPr/>
            <p:nvPr/>
          </p:nvSpPr>
          <p:spPr>
            <a:xfrm>
              <a:off x="1187624" y="3140968"/>
              <a:ext cx="400927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医疗</a:t>
              </a:r>
              <a:r>
                <a:rPr lang="zh-CN" altLang="zh-CN" sz="2800" b="1" dirty="0" smtClean="0"/>
                <a:t>水平高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治愈率</a:t>
              </a:r>
              <a:r>
                <a:rPr lang="en-US" altLang="zh-CN" sz="2800" b="1" i="1" dirty="0" smtClean="0">
                  <a:sym typeface="Symbol" panose="05050102010706020507"/>
                </a:rPr>
                <a:t></a:t>
              </a:r>
              <a:r>
                <a:rPr lang="zh-CN" altLang="zh-CN" sz="2800" b="1" dirty="0" smtClean="0"/>
                <a:t>大</a:t>
              </a:r>
              <a:endParaRPr lang="zh-CN" altLang="en-US" sz="2800" b="1" dirty="0"/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3203848" y="3212976"/>
              <a:ext cx="144016" cy="40475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6425" y="3789040"/>
            <a:ext cx="7019476" cy="1872208"/>
            <a:chOff x="946425" y="3789040"/>
            <a:chExt cx="7019476" cy="1872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946425" y="3789040"/>
              <a:ext cx="7019476" cy="1872208"/>
              <a:chOff x="946425" y="3789040"/>
              <a:chExt cx="7019476" cy="1872208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788024" y="3799546"/>
                <a:ext cx="3177877" cy="1861702"/>
                <a:chOff x="4788024" y="3818269"/>
                <a:chExt cx="3177877" cy="186170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4788024" y="3818269"/>
                  <a:ext cx="3177877" cy="1861702"/>
                  <a:chOff x="4690683" y="1763718"/>
                  <a:chExt cx="3802889" cy="2754617"/>
                </a:xfrm>
              </p:grpSpPr>
              <p:pic>
                <p:nvPicPr>
                  <p:cNvPr id="1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90683" y="1763718"/>
                    <a:ext cx="3802889" cy="27546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0154" y="1988840"/>
                    <a:ext cx="1702246" cy="2971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800" b="1" i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  <a:sym typeface="Symbol" panose="05050102010706020507"/>
                      </a:rPr>
                      <a:t></a:t>
                    </a:r>
                    <a:r>
                      <a:rPr lang="en-US" sz="1800" b="1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=0.5, </a:t>
                    </a:r>
                    <a:r>
                      <a:rPr lang="en-US" sz="1800" b="1" i="1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  <a:sym typeface="Symbol" panose="05050102010706020507"/>
                      </a:rPr>
                      <a:t></a:t>
                    </a:r>
                    <a:r>
                      <a:rPr lang="en-US" sz="1800" b="1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=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0.4 </a:t>
                    </a:r>
                    <a:endParaRPr lang="zh-CN" sz="1800" b="1" kern="100" dirty="0">
                      <a:effectLst/>
                      <a:latin typeface="+mj-lt"/>
                      <a:ea typeface="宋体" panose="02010600030101010101" pitchFamily="2" charset="-122"/>
                      <a:cs typeface="Times New Roman" panose="02020603050405020304"/>
                    </a:endParaRPr>
                  </a:p>
                </p:txBody>
              </p:sp>
            </p:grpSp>
            <p:sp>
              <p:nvSpPr>
                <p:cNvPr id="25" name="矩形 24"/>
                <p:cNvSpPr/>
                <p:nvPr/>
              </p:nvSpPr>
              <p:spPr>
                <a:xfrm>
                  <a:off x="6641261" y="4335487"/>
                  <a:ext cx="5950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/>
                    <a:t>s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604519" y="5013176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 err="1"/>
                    <a:t>i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46425" y="3789040"/>
                <a:ext cx="3126622" cy="1818513"/>
                <a:chOff x="946425" y="3789040"/>
                <a:chExt cx="3126622" cy="1818513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946425" y="3789040"/>
                  <a:ext cx="3126622" cy="1818513"/>
                  <a:chOff x="932733" y="1763718"/>
                  <a:chExt cx="3741553" cy="2690713"/>
                </a:xfrm>
              </p:grpSpPr>
              <p:pic>
                <p:nvPicPr>
                  <p:cNvPr id="1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2733" y="1763718"/>
                    <a:ext cx="3741553" cy="2690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7782" y="1988840"/>
                    <a:ext cx="1772505" cy="297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800" b="1" i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  <a:sym typeface="Symbol" panose="05050102010706020507"/>
                      </a:rPr>
                      <a:t></a:t>
                    </a:r>
                    <a:r>
                      <a:rPr lang="en-US" sz="1800" b="1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=0.6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,</a:t>
                    </a:r>
                    <a:r>
                      <a:rPr lang="en-US" sz="1800" b="1" i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  <a:sym typeface="Symbol" panose="05050102010706020507"/>
                      </a:rPr>
                      <a:t></a:t>
                    </a:r>
                    <a:r>
                      <a:rPr lang="en-US" sz="1800" b="1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=</a:t>
                    </a:r>
                    <a:r>
                      <a:rPr lang="en-US" sz="1800" b="1" kern="100" dirty="0" smtClean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rPr>
                      <a:t>0.3 </a:t>
                    </a:r>
                    <a:endParaRPr lang="zh-CN" sz="1800" b="1" kern="100" dirty="0">
                      <a:effectLst/>
                      <a:latin typeface="+mj-lt"/>
                      <a:ea typeface="宋体" panose="02010600030101010101" pitchFamily="2" charset="-122"/>
                      <a:cs typeface="Times New Roman" panose="02020603050405020304"/>
                    </a:endParaRPr>
                  </a:p>
                </p:txBody>
              </p:sp>
            </p:grpSp>
            <p:sp>
              <p:nvSpPr>
                <p:cNvPr id="27" name="矩形 26"/>
                <p:cNvSpPr/>
                <p:nvPr/>
              </p:nvSpPr>
              <p:spPr>
                <a:xfrm>
                  <a:off x="3275856" y="4725144"/>
                  <a:ext cx="5950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/>
                    <a:t>s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555776" y="498355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 err="1"/>
                    <a:t>i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t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699792" y="4375169"/>
                <a:ext cx="6110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  <a:sym typeface="Symbol" panose="05050102010706020507"/>
                  </a:rPr>
                  <a:t>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=2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580112" y="4365104"/>
              <a:ext cx="9316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  <a:sym typeface="Symbol" panose="05050102010706020507"/>
                </a:rPr>
                <a:t>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=1.25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9" grpId="0" animBg="1"/>
      <p:bldP spid="20" grpId="0"/>
      <p:bldP spid="21" grpId="0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1" y="5283205"/>
            <a:ext cx="887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预防接种</a:t>
            </a:r>
            <a:r>
              <a:rPr lang="zh-CN" altLang="zh-CN" sz="2800" b="1" dirty="0"/>
              <a:t>使群体</a:t>
            </a:r>
            <a:r>
              <a:rPr lang="zh-CN" altLang="zh-CN" sz="2800" b="1" dirty="0" smtClean="0"/>
              <a:t>免疫</a:t>
            </a:r>
            <a:r>
              <a:rPr lang="en-US" altLang="zh-CN" sz="2800" b="1" dirty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提高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(0)</a:t>
            </a:r>
            <a:r>
              <a:rPr lang="zh-CN" altLang="zh-CN" sz="2800" b="1" dirty="0">
                <a:solidFill>
                  <a:srgbClr val="FF0000"/>
                </a:solidFill>
              </a:rPr>
              <a:t>使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(0)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减小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zh-CN" altLang="zh-CN" sz="2800" b="1" dirty="0" smtClean="0"/>
              <a:t>满足</a:t>
            </a:r>
            <a:r>
              <a:rPr lang="en-US" altLang="zh-CN" sz="2800" b="1" i="1" dirty="0" smtClean="0">
                <a:sym typeface="Symbol" panose="05050102010706020507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</a:t>
            </a:r>
            <a:r>
              <a:rPr lang="en-US" altLang="zh-CN" sz="2800" b="1" dirty="0">
                <a:sym typeface="Symbol" panose="05050102010706020507"/>
              </a:rPr>
              <a:t>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4230" y="601524"/>
            <a:ext cx="16816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结果分析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395662" y="622538"/>
            <a:ext cx="60563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/>
              <a:t>健康人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病人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</a:t>
            </a:r>
            <a:r>
              <a:rPr lang="en-US" altLang="zh-CN" sz="2800" b="1" i="1" dirty="0" smtClean="0">
                <a:sym typeface="Symbol" panose="05050102010706020507"/>
              </a:rPr>
              <a:t> </a:t>
            </a:r>
            <a:r>
              <a:rPr lang="en-US" altLang="zh-CN" sz="2800" b="1" i="1" dirty="0">
                <a:sym typeface="Symbol" panose="05050102010706020507"/>
              </a:rPr>
              <a:t> </a:t>
            </a:r>
            <a:r>
              <a:rPr lang="en-US" altLang="zh-CN" sz="2800" b="1" dirty="0"/>
              <a:t>=</a:t>
            </a:r>
            <a:r>
              <a:rPr lang="en-US" altLang="zh-CN" sz="2800" b="1" i="1" dirty="0">
                <a:sym typeface="Symbol" panose="05050102010706020507"/>
              </a:rPr>
              <a:t></a:t>
            </a:r>
            <a:r>
              <a:rPr lang="en-US" altLang="zh-CN" sz="2800" b="1" dirty="0"/>
              <a:t>/</a:t>
            </a:r>
            <a:r>
              <a:rPr lang="en-US" altLang="zh-CN" sz="2800" b="1" i="1" dirty="0">
                <a:sym typeface="Symbol" panose="05050102010706020507"/>
              </a:rPr>
              <a:t>~</a:t>
            </a:r>
            <a:r>
              <a:rPr lang="zh-CN" altLang="zh-CN" sz="2800" b="1" dirty="0"/>
              <a:t>接触</a:t>
            </a:r>
            <a:r>
              <a:rPr lang="zh-CN" altLang="zh-CN" sz="2800" b="1" dirty="0" smtClean="0"/>
              <a:t>数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87352" y="1574953"/>
            <a:ext cx="1234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sym typeface="Symbol" panose="05050102010706020507"/>
              </a:rPr>
              <a:t></a:t>
            </a:r>
            <a:r>
              <a:rPr lang="en-US" altLang="zh-CN" sz="2800" b="1" dirty="0">
                <a:solidFill>
                  <a:srgbClr val="FF0000"/>
                </a:solidFill>
              </a:rPr>
              <a:t>=1.25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3648" y="1405802"/>
            <a:ext cx="3168352" cy="1961159"/>
            <a:chOff x="1403648" y="1405802"/>
            <a:chExt cx="3168352" cy="1961159"/>
          </a:xfrm>
        </p:grpSpPr>
        <p:pic>
          <p:nvPicPr>
            <p:cNvPr id="5" name="图片 4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05802"/>
              <a:ext cx="3168352" cy="1961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2943344" y="1693834"/>
              <a:ext cx="11769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000" b="1" i="1" kern="100" dirty="0" smtClean="0">
                  <a:ea typeface="宋体" panose="02010600030101010101" pitchFamily="2" charset="-122"/>
                  <a:cs typeface="Times New Roman" panose="02020603050405020304"/>
                </a:rPr>
                <a:t>s</a:t>
              </a:r>
              <a:r>
                <a:rPr lang="en-US" altLang="zh-CN" sz="2000" b="1" kern="100" dirty="0" smtClean="0">
                  <a:ea typeface="宋体" panose="02010600030101010101" pitchFamily="2" charset="-122"/>
                  <a:cs typeface="Times New Roman" panose="02020603050405020304"/>
                </a:rPr>
                <a:t>(0</a:t>
              </a:r>
              <a:r>
                <a:rPr lang="en-US" altLang="zh-CN" sz="2000" b="1" kern="100" dirty="0">
                  <a:ea typeface="宋体" panose="02010600030101010101" pitchFamily="2" charset="-122"/>
                  <a:cs typeface="Times New Roman" panose="02020603050405020304"/>
                </a:rPr>
                <a:t>)=</a:t>
              </a:r>
              <a:r>
                <a:rPr lang="en-US" altLang="zh-CN" sz="2000" b="1" kern="100" dirty="0" smtClean="0">
                  <a:ea typeface="宋体" panose="02010600030101010101" pitchFamily="2" charset="-122"/>
                  <a:cs typeface="Times New Roman" panose="02020603050405020304"/>
                </a:rPr>
                <a:t>0.99</a:t>
              </a:r>
              <a:endParaRPr lang="zh-CN" altLang="zh-CN" sz="2000" b="1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41479" y="1430286"/>
            <a:ext cx="2922613" cy="1912189"/>
            <a:chOff x="5141479" y="1430286"/>
            <a:chExt cx="2922613" cy="1912189"/>
          </a:xfrm>
        </p:grpSpPr>
        <p:pic>
          <p:nvPicPr>
            <p:cNvPr id="6" name="图片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79" y="1430286"/>
              <a:ext cx="2922613" cy="1912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228184" y="1712837"/>
              <a:ext cx="11769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000" b="1" i="1" kern="100" dirty="0" smtClean="0">
                  <a:ea typeface="宋体" panose="02010600030101010101" pitchFamily="2" charset="-122"/>
                  <a:cs typeface="Times New Roman" panose="02020603050405020304"/>
                </a:rPr>
                <a:t>s</a:t>
              </a:r>
              <a:r>
                <a:rPr lang="en-US" altLang="zh-CN" sz="2000" b="1" kern="100" dirty="0" smtClean="0">
                  <a:ea typeface="宋体" panose="02010600030101010101" pitchFamily="2" charset="-122"/>
                  <a:cs typeface="Times New Roman" panose="02020603050405020304"/>
                </a:rPr>
                <a:t>(0</a:t>
              </a:r>
              <a:r>
                <a:rPr lang="en-US" altLang="zh-CN" sz="2000" b="1" kern="100" dirty="0">
                  <a:ea typeface="宋体" panose="02010600030101010101" pitchFamily="2" charset="-122"/>
                  <a:cs typeface="Times New Roman" panose="02020603050405020304"/>
                </a:rPr>
                <a:t>)=</a:t>
              </a:r>
              <a:r>
                <a:rPr lang="en-US" altLang="zh-CN" sz="2000" b="1" kern="100" dirty="0" smtClean="0">
                  <a:ea typeface="宋体" panose="02010600030101010101" pitchFamily="2" charset="-122"/>
                  <a:cs typeface="Times New Roman" panose="02020603050405020304"/>
                </a:rPr>
                <a:t>0.70</a:t>
              </a:r>
              <a:endParaRPr lang="zh-CN" altLang="zh-CN" sz="2000" b="1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92850" y="3337828"/>
            <a:ext cx="339708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ym typeface="Symbol" panose="05050102010706020507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(0)&gt;1,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先增后减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059734" y="3337828"/>
            <a:ext cx="33922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ym typeface="Symbol" panose="05050102010706020507"/>
              </a:rPr>
              <a:t>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</a:t>
            </a:r>
            <a:r>
              <a:rPr lang="en-US" altLang="zh-CN" sz="2800" b="1" dirty="0">
                <a:sym typeface="Symbol" panose="05050102010706020507"/>
              </a:rPr>
              <a:t></a:t>
            </a:r>
            <a:r>
              <a:rPr lang="en-US" altLang="zh-CN" sz="2800" b="1" dirty="0" smtClean="0"/>
              <a:t>1,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单调减少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130858" y="3959281"/>
            <a:ext cx="217399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传染病蔓延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508103" y="3931356"/>
            <a:ext cx="25346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传染病</a:t>
            </a:r>
            <a:r>
              <a:rPr lang="zh-CN" altLang="en-US" sz="2800" b="1" dirty="0" smtClean="0"/>
              <a:t>不</a:t>
            </a:r>
            <a:r>
              <a:rPr lang="zh-CN" altLang="zh-CN" sz="2800" b="1" dirty="0" smtClean="0"/>
              <a:t>蔓延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251520" y="4607359"/>
            <a:ext cx="6725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一般情况下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≈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, </a:t>
            </a:r>
            <a:r>
              <a:rPr lang="zh-CN" altLang="zh-CN" sz="2800" b="1" dirty="0" smtClean="0"/>
              <a:t>控制蔓延</a:t>
            </a:r>
            <a:r>
              <a:rPr lang="zh-CN" altLang="zh-CN" sz="2800" b="1" dirty="0">
                <a:solidFill>
                  <a:srgbClr val="FF0000"/>
                </a:solidFill>
              </a:rPr>
              <a:t>需要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 panose="05050102010706020507"/>
              </a:rPr>
              <a:t>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&lt;1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712867"/>
            <a:ext cx="3395481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SARS </a:t>
            </a:r>
            <a:r>
              <a:rPr lang="zh-CN" altLang="en-US" sz="3200" b="1" dirty="0" smtClean="0">
                <a:latin typeface="+mj-lt"/>
                <a:ea typeface="隶书" panose="02010509060101010101" pitchFamily="49" charset="-122"/>
              </a:rPr>
              <a:t>的</a:t>
            </a:r>
            <a:r>
              <a:rPr lang="zh-CN" altLang="zh-CN" sz="3200" b="1" dirty="0" smtClean="0">
                <a:latin typeface="+mj-lt"/>
                <a:ea typeface="隶书" panose="02010509060101010101" pitchFamily="49" charset="-122"/>
              </a:rPr>
              <a:t>传播模型</a:t>
            </a:r>
            <a:endParaRPr lang="zh-CN" altLang="en-US" sz="32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38442"/>
            <a:ext cx="762121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2003</a:t>
            </a:r>
            <a:r>
              <a:rPr lang="zh-CN" altLang="zh-CN" sz="2800" b="1" dirty="0"/>
              <a:t>年</a:t>
            </a:r>
            <a:r>
              <a:rPr lang="en-US" altLang="zh-CN" sz="2800" b="1" dirty="0" smtClean="0"/>
              <a:t>SARS</a:t>
            </a:r>
            <a:r>
              <a:rPr lang="zh-CN" altLang="zh-CN" sz="2800" b="1" dirty="0" smtClean="0"/>
              <a:t>爆发</a:t>
            </a:r>
            <a:r>
              <a:rPr lang="zh-CN" altLang="zh-CN" sz="2800" b="1" dirty="0">
                <a:solidFill>
                  <a:srgbClr val="FF0000"/>
                </a:solidFill>
              </a:rPr>
              <a:t>初期</a:t>
            </a:r>
            <a:r>
              <a:rPr lang="zh-CN" altLang="zh-CN" sz="2800" b="1" dirty="0" smtClean="0"/>
              <a:t>，处于</a:t>
            </a:r>
            <a:r>
              <a:rPr lang="zh-CN" altLang="zh-CN" sz="2800" b="1" dirty="0"/>
              <a:t>几乎不受制约的</a:t>
            </a:r>
            <a:r>
              <a:rPr lang="zh-CN" altLang="zh-CN" sz="2800" b="1" dirty="0">
                <a:solidFill>
                  <a:srgbClr val="FF0000"/>
                </a:solidFill>
              </a:rPr>
              <a:t>自然传播</a:t>
            </a:r>
            <a:r>
              <a:rPr lang="zh-CN" altLang="zh-CN" sz="2800" b="1" dirty="0" smtClean="0"/>
              <a:t>形式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后期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传播</a:t>
            </a:r>
            <a:r>
              <a:rPr lang="zh-CN" altLang="en-US" sz="2800" b="1" dirty="0" smtClean="0"/>
              <a:t>则</a:t>
            </a:r>
            <a:r>
              <a:rPr lang="zh-CN" altLang="zh-CN" sz="2800" b="1" dirty="0" smtClean="0"/>
              <a:t>受到</a:t>
            </a:r>
            <a:r>
              <a:rPr lang="zh-CN" altLang="zh-CN" sz="2800" b="1" dirty="0">
                <a:solidFill>
                  <a:srgbClr val="FF0000"/>
                </a:solidFill>
              </a:rPr>
              <a:t>严格控制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4365104"/>
            <a:ext cx="763284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越</a:t>
            </a:r>
            <a:r>
              <a:rPr lang="zh-CN" altLang="zh-CN" sz="2800" b="1" dirty="0"/>
              <a:t>复杂的模型包含的参数越多，为确定这些参数所需要的疫情数据就越全面，而实际上</a:t>
            </a:r>
            <a:r>
              <a:rPr lang="zh-CN" altLang="zh-CN" sz="2800" b="1" dirty="0">
                <a:solidFill>
                  <a:srgbClr val="FF0000"/>
                </a:solidFill>
              </a:rPr>
              <a:t>能够得到的数据是有限的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2644170"/>
            <a:ext cx="74168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虽然</a:t>
            </a:r>
            <a:r>
              <a:rPr lang="zh-CN" altLang="zh-CN" sz="2800" b="1" dirty="0" smtClean="0"/>
              <a:t>影响因素</a:t>
            </a:r>
            <a:r>
              <a:rPr lang="zh-CN" altLang="zh-CN" sz="2800" b="1" dirty="0"/>
              <a:t>众多</a:t>
            </a:r>
            <a:r>
              <a:rPr lang="zh-CN" altLang="zh-CN" sz="2800" b="1" dirty="0" smtClean="0"/>
              <a:t>，不只</a:t>
            </a:r>
            <a:r>
              <a:rPr lang="zh-CN" altLang="zh-CN" sz="2800" b="1" dirty="0"/>
              <a:t>有健康人、病人、移除者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个人群，但是仍然可以</a:t>
            </a:r>
            <a:r>
              <a:rPr lang="zh-CN" altLang="zh-CN" sz="2800" b="1" dirty="0">
                <a:solidFill>
                  <a:srgbClr val="FF0000"/>
                </a:solidFill>
              </a:rPr>
              <a:t>用愈后免疫的</a:t>
            </a:r>
            <a:r>
              <a:rPr lang="en-US" altLang="zh-CN" sz="2800" b="1" dirty="0">
                <a:solidFill>
                  <a:srgbClr val="FF0000"/>
                </a:solidFill>
              </a:rPr>
              <a:t>SIR</a:t>
            </a:r>
            <a:r>
              <a:rPr lang="zh-CN" altLang="zh-CN" sz="2800" b="1" dirty="0">
                <a:solidFill>
                  <a:srgbClr val="FF0000"/>
                </a:solidFill>
              </a:rPr>
              <a:t>模型来描述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2653" y="620688"/>
            <a:ext cx="46602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</a:t>
            </a:r>
            <a:r>
              <a:rPr lang="zh-CN" altLang="zh-CN" sz="2800" b="1" dirty="0" smtClean="0"/>
              <a:t>一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参数</a:t>
            </a:r>
            <a:r>
              <a:rPr lang="zh-CN" altLang="zh-CN" sz="2800" b="1" dirty="0"/>
              <a:t>时变的</a:t>
            </a:r>
            <a:r>
              <a:rPr lang="en-US" altLang="zh-CN" sz="2800" b="1" dirty="0"/>
              <a:t>SIR</a:t>
            </a:r>
            <a:r>
              <a:rPr lang="zh-CN" altLang="zh-CN" sz="2800" b="1" dirty="0"/>
              <a:t>模型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61068" y="1249596"/>
            <a:ext cx="162736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建立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9951" y="1772816"/>
            <a:ext cx="796409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天健康人、病人、</a:t>
            </a:r>
            <a:r>
              <a:rPr lang="zh-CN" altLang="zh-CN" sz="2800" b="1" dirty="0">
                <a:solidFill>
                  <a:srgbClr val="FF0000"/>
                </a:solidFill>
              </a:rPr>
              <a:t>移除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病愈</a:t>
            </a:r>
            <a:r>
              <a:rPr lang="zh-CN" altLang="zh-CN" sz="2800" b="1" dirty="0">
                <a:solidFill>
                  <a:srgbClr val="FF0000"/>
                </a:solidFill>
              </a:rPr>
              <a:t>与死亡之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数量，</a:t>
            </a:r>
            <a:r>
              <a:rPr lang="en-US" altLang="zh-CN" sz="2800" b="1" i="1" dirty="0"/>
              <a:t> s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)+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)+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.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50528" y="299695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ym typeface="Symbol" panose="05050102010706020507"/>
              </a:rPr>
              <a:t>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/>
              </a:rPr>
              <a:t>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t</a:t>
            </a:r>
            <a:r>
              <a:rPr lang="zh-CN" altLang="zh-CN" sz="2800" b="1" dirty="0" smtClean="0"/>
              <a:t>天感染率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移</a:t>
            </a:r>
            <a:r>
              <a:rPr lang="zh-CN" altLang="zh-CN" sz="2800" b="1" dirty="0">
                <a:solidFill>
                  <a:srgbClr val="FF0000"/>
                </a:solidFill>
              </a:rPr>
              <a:t>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治愈率</a:t>
            </a:r>
            <a:r>
              <a:rPr lang="zh-CN" altLang="zh-CN" sz="2800" b="1" dirty="0">
                <a:solidFill>
                  <a:srgbClr val="FF0000"/>
                </a:solidFill>
              </a:rPr>
              <a:t>与死亡率之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27584" y="3645024"/>
                <a:ext cx="3622008" cy="71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latin typeface="Cambria Math" panose="02040503050406030204" charset="0"/>
                        <a:sym typeface="Symbol" panose="05050102010706020507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smtClean="0"/>
                  <a:t>s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-</a:t>
                </a:r>
                <a:r>
                  <a:rPr lang="en-US" altLang="zh-CN" sz="2800" i="1" dirty="0" smtClean="0">
                    <a:sym typeface="Symbol" panose="05050102010706020507"/>
                  </a:rPr>
                  <a:t>  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45024"/>
                <a:ext cx="3622008" cy="719108"/>
              </a:xfrm>
              <a:prstGeom prst="rect">
                <a:avLst/>
              </a:prstGeom>
              <a:blipFill rotWithShape="1">
                <a:blip r:embed="rId1"/>
                <a:stretch>
                  <a:fillRect l="-5" t="-17" r="4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1624" y="4653136"/>
                <a:ext cx="3348328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latin typeface="Cambria Math" panose="02040503050406030204" charset="0"/>
                        <a:sym typeface="Symbol" panose="05050102010706020507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-</a:t>
                </a:r>
                <a:r>
                  <a:rPr lang="en-US" altLang="zh-CN" sz="2800" i="1" dirty="0" smtClean="0">
                    <a:sym typeface="Symbol" panose="05050102010706020507"/>
                  </a:rPr>
                  <a:t>  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4" y="4653136"/>
                <a:ext cx="3348328" cy="719108"/>
              </a:xfrm>
              <a:prstGeom prst="rect">
                <a:avLst/>
              </a:prstGeom>
              <a:blipFill rotWithShape="1">
                <a:blip r:embed="rId2"/>
                <a:stretch>
                  <a:fillRect l="-12" t="-68" r="1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91624" y="5589240"/>
                <a:ext cx="2160240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 panose="05050102010706020507"/>
                  </a:rPr>
                  <a:t> 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 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4" y="5589240"/>
                <a:ext cx="2160240" cy="719108"/>
              </a:xfrm>
              <a:prstGeom prst="rect">
                <a:avLst/>
              </a:prstGeom>
              <a:blipFill rotWithShape="1">
                <a:blip r:embed="rId3"/>
                <a:stretch>
                  <a:fillRect l="-19" t="-84" r="18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2034190" y="4327455"/>
            <a:ext cx="4999702" cy="461665"/>
            <a:chOff x="2034190" y="4327455"/>
            <a:chExt cx="4999702" cy="461665"/>
          </a:xfrm>
        </p:grpSpPr>
        <p:sp>
          <p:nvSpPr>
            <p:cNvPr id="13" name="矩形 12"/>
            <p:cNvSpPr/>
            <p:nvPr/>
          </p:nvSpPr>
          <p:spPr>
            <a:xfrm>
              <a:off x="2960401" y="4327455"/>
              <a:ext cx="40734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/>
                <a:t>s</a:t>
              </a:r>
              <a:r>
                <a:rPr lang="zh-CN" altLang="zh-CN" b="1" dirty="0"/>
                <a:t>远大</a:t>
              </a:r>
              <a:r>
                <a:rPr lang="zh-CN" altLang="zh-CN" b="1" dirty="0" smtClean="0"/>
                <a:t>于</a:t>
              </a:r>
              <a:r>
                <a:rPr lang="en-US" altLang="zh-CN" b="1" i="1" dirty="0" err="1" smtClean="0"/>
                <a:t>i</a:t>
              </a:r>
              <a:r>
                <a:rPr lang="en-US" altLang="zh-CN" b="1" dirty="0" smtClean="0"/>
                <a:t>, </a:t>
              </a:r>
              <a:r>
                <a:rPr lang="en-US" altLang="zh-CN" b="1" i="1" dirty="0" smtClean="0"/>
                <a:t>r</a:t>
              </a:r>
              <a:r>
                <a:rPr lang="zh-CN" altLang="zh-CN" b="1" dirty="0"/>
                <a:t>，</a:t>
              </a:r>
              <a:r>
                <a:rPr lang="en-US" altLang="zh-CN" b="1" i="1" dirty="0"/>
                <a:t>s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t</a:t>
              </a:r>
              <a:r>
                <a:rPr lang="en-US" altLang="zh-CN" b="1" dirty="0" smtClean="0"/>
                <a:t>)</a:t>
              </a:r>
              <a:r>
                <a:rPr lang="zh-CN" altLang="en-US" b="1" dirty="0" smtClean="0"/>
                <a:t>视为</a:t>
              </a:r>
              <a:r>
                <a:rPr lang="zh-CN" altLang="zh-CN" b="1" dirty="0" smtClean="0"/>
                <a:t>常数</a:t>
              </a:r>
              <a:r>
                <a:rPr lang="en-US" altLang="zh-CN" b="1" dirty="0" smtClean="0"/>
                <a:t>.</a:t>
              </a:r>
              <a:endParaRPr lang="zh-CN" altLang="en-US" b="1" dirty="0"/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2034190" y="4486485"/>
              <a:ext cx="720080" cy="193185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13372" y="4975536"/>
            <a:ext cx="3852478" cy="1269901"/>
            <a:chOff x="4013372" y="4975536"/>
            <a:chExt cx="3852478" cy="1269901"/>
          </a:xfrm>
        </p:grpSpPr>
        <p:sp>
          <p:nvSpPr>
            <p:cNvPr id="19" name="矩形 18"/>
            <p:cNvSpPr/>
            <p:nvPr/>
          </p:nvSpPr>
          <p:spPr>
            <a:xfrm>
              <a:off x="4556931" y="5373007"/>
              <a:ext cx="330891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参数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时变的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SIR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模型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4013372" y="4975536"/>
              <a:ext cx="576064" cy="1269901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6" grpId="0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92696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参数估计与拟合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1449710"/>
          <a:ext cx="7488833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13"/>
                <a:gridCol w="1890211"/>
                <a:gridCol w="1660558"/>
                <a:gridCol w="1165924"/>
                <a:gridCol w="1625227"/>
              </a:tblGrid>
              <a:tr h="30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日 期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已确诊病例累计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</a:rPr>
                        <a:t>现有疑似病例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死亡累计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</a:rPr>
                        <a:t>治愈出院累计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0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20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339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402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18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33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5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r>
                        <a:rPr lang="zh-CN" sz="2000" b="1" kern="0">
                          <a:effectLst/>
                        </a:rPr>
                        <a:t>月</a:t>
                      </a:r>
                      <a:r>
                        <a:rPr lang="en-US" sz="2000" b="1" kern="0">
                          <a:effectLst/>
                        </a:rPr>
                        <a:t>21</a:t>
                      </a:r>
                      <a:r>
                        <a:rPr lang="zh-CN" sz="2000" b="1" kern="0">
                          <a:effectLst/>
                        </a:rPr>
                        <a:t>日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482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610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25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43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22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  <a:tr h="19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</a:t>
                      </a:r>
                      <a:r>
                        <a:rPr lang="zh-CN" sz="2000" b="1" kern="0" dirty="0">
                          <a:effectLst/>
                        </a:rPr>
                        <a:t>月</a:t>
                      </a:r>
                      <a:r>
                        <a:rPr lang="en-US" sz="2000" b="1" kern="0" dirty="0">
                          <a:effectLst/>
                        </a:rPr>
                        <a:t>23</a:t>
                      </a:r>
                      <a:r>
                        <a:rPr lang="zh-CN" sz="2000" b="1" kern="0" dirty="0">
                          <a:effectLst/>
                        </a:rPr>
                        <a:t>日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2521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191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2277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79189" y="3861048"/>
            <a:ext cx="7754613" cy="2306704"/>
            <a:chOff x="379189" y="3861048"/>
            <a:chExt cx="7754613" cy="2306704"/>
          </a:xfrm>
        </p:grpSpPr>
        <p:pic>
          <p:nvPicPr>
            <p:cNvPr id="133122" name="图片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89" y="3861048"/>
              <a:ext cx="7754613" cy="230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961851" y="4365104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 smtClean="0"/>
                <a:t>)</a:t>
              </a:r>
              <a:endParaRPr lang="zh-CN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580112" y="4365104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r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7350905" y="3284985"/>
            <a:ext cx="769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=r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3434" y="3292417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 smtClean="0">
                <a:solidFill>
                  <a:srgbClr val="FF0000"/>
                </a:solidFill>
              </a:rPr>
              <a:t>死亡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+</a:t>
            </a:r>
            <a:r>
              <a:rPr lang="zh-CN" altLang="zh-CN" b="1" kern="0" dirty="0" smtClean="0">
                <a:solidFill>
                  <a:srgbClr val="FF0000"/>
                </a:solidFill>
              </a:rPr>
              <a:t>治愈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6216" y="328498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1793" y="3292416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3284984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 smtClean="0">
                <a:solidFill>
                  <a:srgbClr val="FF0000"/>
                </a:solidFill>
              </a:rPr>
              <a:t>确诊</a:t>
            </a:r>
            <a:r>
              <a:rPr lang="en-US" altLang="zh-CN" i="1" dirty="0">
                <a:solidFill>
                  <a:srgbClr val="FF0000"/>
                </a:solidFill>
              </a:rPr>
              <a:t>- 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5858" y="328498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参数估计与拟合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6512" y="2060848"/>
            <a:ext cx="8280920" cy="2469046"/>
            <a:chOff x="395536" y="2276872"/>
            <a:chExt cx="8280920" cy="2469046"/>
          </a:xfrm>
        </p:grpSpPr>
        <p:pic>
          <p:nvPicPr>
            <p:cNvPr id="13107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276872"/>
              <a:ext cx="8280920" cy="246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195736" y="2996952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感染率</a:t>
              </a:r>
              <a:r>
                <a:rPr lang="en-US" altLang="zh-CN" i="1" dirty="0" smtClean="0">
                  <a:solidFill>
                    <a:srgbClr val="FF0000"/>
                  </a:solidFill>
                  <a:sym typeface="Symbol" panose="05050102010706020507"/>
                </a:rPr>
                <a:t></a:t>
              </a:r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639312" y="2996952"/>
              <a:ext cx="15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移除率</a:t>
              </a:r>
              <a:r>
                <a:rPr lang="en-US" altLang="zh-CN" i="1" dirty="0" smtClean="0">
                  <a:solidFill>
                    <a:srgbClr val="FF0000"/>
                  </a:solidFill>
                  <a:sym typeface="Symbol" panose="05050102010706020507"/>
                </a:rPr>
                <a:t></a:t>
              </a:r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96136" y="650963"/>
                <a:ext cx="2988331" cy="71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latin typeface="Cambria Math" panose="02040503050406030204" charset="0"/>
                        <a:sym typeface="Symbol" panose="05050102010706020507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)-</a:t>
                </a:r>
                <a:r>
                  <a:rPr lang="en-US" altLang="zh-CN" sz="2800" i="1" dirty="0" smtClean="0">
                    <a:sym typeface="Symbol" panose="05050102010706020507"/>
                  </a:rPr>
                  <a:t>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50963"/>
                <a:ext cx="2988331" cy="719108"/>
              </a:xfrm>
              <a:prstGeom prst="rect">
                <a:avLst/>
              </a:prstGeom>
              <a:blipFill rotWithShape="1">
                <a:blip r:embed="rId2"/>
                <a:stretch>
                  <a:fillRect l="-16" t="-12" r="1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19872" y="620688"/>
                <a:ext cx="1872703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 panose="05050102010706020507"/>
                  </a:rPr>
                  <a:t>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620688"/>
                <a:ext cx="1872703" cy="712887"/>
              </a:xfrm>
              <a:prstGeom prst="rect">
                <a:avLst/>
              </a:prstGeom>
              <a:blipFill rotWithShape="1">
                <a:blip r:embed="rId3"/>
                <a:stretch>
                  <a:fillRect l="-21" t="-41" r="2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80728" y="1609636"/>
            <a:ext cx="222208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i="1" dirty="0">
                <a:sym typeface="Symbol" panose="05050102010706020507"/>
              </a:rPr>
              <a:t>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</a:t>
            </a:r>
            <a:r>
              <a:rPr lang="en-US" altLang="zh-CN" sz="2800" i="1" dirty="0"/>
              <a:t>=</a:t>
            </a:r>
            <a:r>
              <a:rPr lang="zh-CN" altLang="zh-CN" sz="2800" dirty="0"/>
              <a:t>Δ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 smtClean="0"/>
              <a:t>)/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724128" y="1582993"/>
            <a:ext cx="328487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i="1" dirty="0">
                <a:sym typeface="Symbol" panose="05050102010706020507"/>
              </a:rPr>
              <a:t>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)=(</a:t>
            </a:r>
            <a:r>
              <a:rPr lang="zh-CN" altLang="zh-CN" sz="2800" dirty="0"/>
              <a:t>Δ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)+</a:t>
            </a:r>
            <a:r>
              <a:rPr lang="zh-CN" altLang="zh-CN" sz="2800" dirty="0"/>
              <a:t>Δ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 smtClean="0"/>
              <a:t>))/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14" y="5792471"/>
            <a:ext cx="3353309" cy="516849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5736"/>
            <a:ext cx="3203523" cy="518217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0" name="矩形 9"/>
          <p:cNvSpPr/>
          <p:nvPr/>
        </p:nvSpPr>
        <p:spPr>
          <a:xfrm>
            <a:off x="1002914" y="5216407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用</a:t>
            </a:r>
            <a:r>
              <a:rPr lang="en-US" altLang="zh-CN" b="1" i="1" dirty="0"/>
              <a:t>t</a:t>
            </a:r>
            <a:r>
              <a:rPr lang="en-US" altLang="zh-CN" b="1" dirty="0"/>
              <a:t>=1~20</a:t>
            </a:r>
            <a:r>
              <a:rPr lang="zh-CN" altLang="zh-CN" b="1" dirty="0"/>
              <a:t>的</a:t>
            </a:r>
            <a:r>
              <a:rPr lang="zh-CN" altLang="zh-CN" b="1" dirty="0" smtClean="0"/>
              <a:t>数据拟合</a:t>
            </a:r>
            <a:r>
              <a:rPr lang="zh-CN" altLang="en-US" b="1" dirty="0" smtClean="0"/>
              <a:t>得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04048" y="5218640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用</a:t>
            </a:r>
            <a:r>
              <a:rPr lang="en-US" altLang="zh-CN" b="1" i="1" dirty="0"/>
              <a:t>t</a:t>
            </a:r>
            <a:r>
              <a:rPr lang="en-US" altLang="zh-CN" b="1" dirty="0"/>
              <a:t>=20~50</a:t>
            </a:r>
            <a:r>
              <a:rPr lang="zh-CN" altLang="zh-CN" b="1" dirty="0"/>
              <a:t>的</a:t>
            </a:r>
            <a:r>
              <a:rPr lang="zh-CN" altLang="zh-CN" b="1" dirty="0" smtClean="0"/>
              <a:t>数据拟合</a:t>
            </a:r>
            <a:r>
              <a:rPr lang="zh-CN" altLang="en-US" b="1" dirty="0" smtClean="0"/>
              <a:t>得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524328" y="227687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 panose="05050102010706020507"/>
              </a:rPr>
              <a:t>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 smtClean="0"/>
              <a:t>),</a:t>
            </a:r>
            <a:r>
              <a:rPr lang="en-US" altLang="zh-CN" b="1" i="1" dirty="0" smtClean="0">
                <a:sym typeface="Symbol" panose="05050102010706020507"/>
              </a:rPr>
              <a:t> </a:t>
            </a:r>
            <a:r>
              <a:rPr lang="en-US" altLang="zh-CN" b="1" i="1" dirty="0">
                <a:sym typeface="Symbol" panose="05050102010706020507"/>
              </a:rPr>
              <a:t>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</a:t>
            </a:r>
            <a:endParaRPr lang="zh-CN" altLang="zh-CN" b="1" dirty="0"/>
          </a:p>
          <a:p>
            <a:r>
              <a:rPr lang="zh-CN" altLang="en-US" b="1" dirty="0" smtClean="0"/>
              <a:t>图中</a:t>
            </a:r>
            <a:r>
              <a:rPr lang="zh-CN" altLang="zh-CN" b="1" dirty="0" smtClean="0"/>
              <a:t>圆点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22978" y="1323128"/>
            <a:ext cx="6501350" cy="461665"/>
            <a:chOff x="1022978" y="1323128"/>
            <a:chExt cx="6501350" cy="461665"/>
          </a:xfrm>
        </p:grpSpPr>
        <p:sp>
          <p:nvSpPr>
            <p:cNvPr id="9" name="矩形 8"/>
            <p:cNvSpPr/>
            <p:nvPr/>
          </p:nvSpPr>
          <p:spPr>
            <a:xfrm>
              <a:off x="1022978" y="1323128"/>
              <a:ext cx="2425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取</a:t>
              </a:r>
              <a:r>
                <a:rPr lang="zh-CN" altLang="zh-CN" b="1" dirty="0" smtClean="0"/>
                <a:t>差分近似导数</a:t>
              </a:r>
              <a:endParaRPr lang="zh-CN" altLang="en-US" b="1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4139952" y="1456793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下箭头 18"/>
            <p:cNvSpPr/>
            <p:nvPr/>
          </p:nvSpPr>
          <p:spPr bwMode="auto">
            <a:xfrm>
              <a:off x="7039696" y="1438977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98332" y="3861048"/>
            <a:ext cx="851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迅速下降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864956" y="4005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已经很小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4716016" y="35433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变化不大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660232" y="3318083"/>
            <a:ext cx="819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较快上升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781493" y="4432726"/>
            <a:ext cx="2646878" cy="682075"/>
            <a:chOff x="1781493" y="4432726"/>
            <a:chExt cx="2646878" cy="682075"/>
          </a:xfrm>
        </p:grpSpPr>
        <p:sp>
          <p:nvSpPr>
            <p:cNvPr id="21" name="矩形 20"/>
            <p:cNvSpPr/>
            <p:nvPr/>
          </p:nvSpPr>
          <p:spPr>
            <a:xfrm>
              <a:off x="1781493" y="4653136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>
                  <a:solidFill>
                    <a:srgbClr val="FF0000"/>
                  </a:solidFill>
                </a:rPr>
                <a:t>疫情受到</a:t>
              </a:r>
              <a:r>
                <a:rPr lang="zh-CN" altLang="zh-CN" b="1" dirty="0">
                  <a:solidFill>
                    <a:srgbClr val="FF0000"/>
                  </a:solidFill>
                </a:rPr>
                <a:t>有力制约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2330526" y="4432726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292575" y="4358928"/>
            <a:ext cx="3570208" cy="683865"/>
            <a:chOff x="5292575" y="4358928"/>
            <a:chExt cx="3570208" cy="683865"/>
          </a:xfrm>
        </p:grpSpPr>
        <p:sp>
          <p:nvSpPr>
            <p:cNvPr id="22" name="矩形 21"/>
            <p:cNvSpPr/>
            <p:nvPr/>
          </p:nvSpPr>
          <p:spPr>
            <a:xfrm>
              <a:off x="5292575" y="4581128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高潮时的大量病人被治愈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下箭头 27"/>
            <p:cNvSpPr/>
            <p:nvPr/>
          </p:nvSpPr>
          <p:spPr bwMode="auto">
            <a:xfrm>
              <a:off x="6805669" y="4358928"/>
              <a:ext cx="484632" cy="19433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2" grpId="0"/>
      <p:bldP spid="16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2"/>
          <p:cNvSpPr>
            <a:spLocks noChangeArrowheads="1"/>
          </p:cNvSpPr>
          <p:nvPr/>
        </p:nvSpPr>
        <p:spPr bwMode="auto">
          <a:xfrm>
            <a:off x="3708400" y="5673725"/>
            <a:ext cx="381000" cy="228600"/>
          </a:xfrm>
          <a:prstGeom prst="notchedRightArrow">
            <a:avLst>
              <a:gd name="adj1" fmla="val 50000"/>
              <a:gd name="adj2" fmla="val 4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71550" y="1341438"/>
            <a:ext cx="7272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通常，</a:t>
            </a:r>
            <a:r>
              <a:rPr lang="zh-CN" altLang="en-US" sz="2800" b="1" dirty="0">
                <a:solidFill>
                  <a:srgbClr val="FF0000"/>
                </a:solidFill>
              </a:rPr>
              <a:t>血液总量约为人体体重的</a:t>
            </a:r>
            <a:r>
              <a:rPr lang="en-US" altLang="zh-CN" sz="2800" b="1" dirty="0">
                <a:solidFill>
                  <a:srgbClr val="FF0000"/>
                </a:solidFill>
              </a:rPr>
              <a:t>7 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~8%</a:t>
            </a:r>
            <a:r>
              <a:rPr lang="zh-CN" altLang="en-US" sz="2800" b="1" dirty="0"/>
              <a:t>，体重</a:t>
            </a:r>
            <a:r>
              <a:rPr lang="en-US" altLang="zh-CN" sz="2800" b="1" dirty="0"/>
              <a:t>50~60 kg</a:t>
            </a:r>
            <a:r>
              <a:rPr lang="zh-CN" altLang="en-US" sz="2800" b="1" dirty="0"/>
              <a:t>的成年人有</a:t>
            </a:r>
            <a:r>
              <a:rPr lang="en-US" altLang="zh-CN" sz="2800" b="1" dirty="0"/>
              <a:t>4000ml</a:t>
            </a:r>
            <a:r>
              <a:rPr lang="zh-CN" altLang="en-US" sz="2800" b="1" dirty="0"/>
              <a:t>左右的血液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2492375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目测这个孩子的体重约为成年人的一半，可认为其血液总量约为</a:t>
            </a:r>
            <a:r>
              <a:rPr lang="en-US" altLang="zh-CN" sz="2800" b="1" dirty="0"/>
              <a:t>2000ml. </a:t>
            </a:r>
            <a:endParaRPr lang="en-US" altLang="zh-CN" sz="2800" b="1" dirty="0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09600" y="592138"/>
            <a:ext cx="25908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调查与分析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51275" y="620713"/>
            <a:ext cx="4146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血药浓度</a:t>
            </a:r>
            <a:r>
              <a:rPr lang="en-US" altLang="zh-CN" sz="2800" b="1"/>
              <a:t>=</a:t>
            </a:r>
            <a:r>
              <a:rPr lang="zh-CN" altLang="en-US" sz="2800" b="1"/>
              <a:t>药量</a:t>
            </a:r>
            <a:r>
              <a:rPr lang="en-US" altLang="zh-CN" sz="2800" b="1"/>
              <a:t>/</a:t>
            </a:r>
            <a:r>
              <a:rPr lang="zh-CN" altLang="en-US" sz="2800" b="1"/>
              <a:t>血液总量 </a:t>
            </a:r>
            <a:endParaRPr lang="zh-CN" altLang="en-US" sz="2800" b="1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68350" y="4292600"/>
            <a:ext cx="74041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口服活性炭</a:t>
            </a:r>
            <a:r>
              <a:rPr lang="zh-CN" altLang="en-US" sz="2800" b="1" dirty="0"/>
              <a:t>来吸附药物，可使药物的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率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增加</a:t>
            </a:r>
            <a:r>
              <a:rPr lang="zh-CN" altLang="en-US" sz="2800" b="1" dirty="0"/>
              <a:t>到原来（人体自身）的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3716338"/>
            <a:ext cx="270939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临床施救的</a:t>
            </a:r>
            <a:r>
              <a:rPr lang="zh-CN" altLang="en-US" sz="2800" b="1" dirty="0" smtClean="0"/>
              <a:t>办法</a:t>
            </a:r>
            <a:endParaRPr lang="zh-CN" altLang="en-US" sz="2800" b="1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27088" y="5380038"/>
            <a:ext cx="73453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体外血液透析</a:t>
            </a:r>
            <a:r>
              <a:rPr lang="zh-CN" altLang="en-US" sz="2800" b="1" dirty="0"/>
              <a:t>，药物排除率可增加到原来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6</a:t>
            </a:r>
            <a:r>
              <a:rPr lang="zh-CN" altLang="en-US" sz="2800" b="1" dirty="0"/>
              <a:t>倍，但是安全性不能得到充分保证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75" grpId="0" animBg="1"/>
      <p:bldP spid="58376" grpId="0"/>
      <p:bldP spid="58378" grpId="0" animBg="1"/>
      <p:bldP spid="583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436" y="625301"/>
            <a:ext cx="2709396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模型求解与检验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-23837" y="2564904"/>
            <a:ext cx="8971412" cy="2882665"/>
            <a:chOff x="65084" y="2710098"/>
            <a:chExt cx="8971412" cy="2882665"/>
          </a:xfrm>
        </p:grpSpPr>
        <p:pic>
          <p:nvPicPr>
            <p:cNvPr id="132098" name="图片 4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4" y="2710098"/>
              <a:ext cx="8971412" cy="288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915816" y="3140968"/>
              <a:ext cx="559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6228184" y="3200401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r</a:t>
              </a:r>
              <a:r>
                <a:rPr lang="en-US" altLang="zh-CN" dirty="0"/>
                <a:t>(</a:t>
              </a:r>
              <a:r>
                <a:rPr lang="en-US" altLang="zh-CN" i="1" dirty="0"/>
                <a:t>t</a:t>
              </a:r>
              <a:r>
                <a:rPr lang="en-US" altLang="zh-CN" dirty="0"/>
                <a:t>)</a:t>
              </a:r>
              <a:endParaRPr lang="zh-CN" altLang="zh-CN" dirty="0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2" y="690433"/>
            <a:ext cx="2542774" cy="39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90433"/>
            <a:ext cx="2429191" cy="39295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77155" y="1269732"/>
                <a:ext cx="2988331" cy="7191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𝑑𝑖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i="1" dirty="0" smtClean="0">
                        <a:latin typeface="Cambria Math" panose="02040503050406030204" charset="0"/>
                        <a:sym typeface="Symbol" panose="05050102010706020507"/>
                      </a:rPr>
                      <m:t>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)-</a:t>
                </a:r>
                <a:r>
                  <a:rPr lang="en-US" altLang="zh-CN" sz="2800" i="1" dirty="0" smtClean="0">
                    <a:sym typeface="Symbol" panose="05050102010706020507"/>
                  </a:rPr>
                  <a:t>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55" y="1269732"/>
                <a:ext cx="2988331" cy="719108"/>
              </a:xfrm>
              <a:prstGeom prst="rect">
                <a:avLst/>
              </a:prstGeom>
              <a:blipFill rotWithShape="1">
                <a:blip r:embed="rId4"/>
                <a:stretch>
                  <a:fillRect l="-9" t="-51" r="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71705" y="1306104"/>
                <a:ext cx="1872703" cy="712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i="1" dirty="0" smtClean="0">
                    <a:sym typeface="Symbol" panose="05050102010706020507"/>
                  </a:rPr>
                  <a:t></a:t>
                </a:r>
                <a:r>
                  <a:rPr lang="en-US" altLang="zh-CN" sz="2800" dirty="0" smtClean="0">
                    <a:sym typeface="Symbol" panose="05050102010706020507"/>
                  </a:rPr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i="1" dirty="0" err="1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t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05" y="1306104"/>
                <a:ext cx="1872703" cy="712887"/>
              </a:xfrm>
              <a:prstGeom prst="rect">
                <a:avLst/>
              </a:prstGeom>
              <a:blipFill rotWithShape="1">
                <a:blip r:embed="rId5"/>
                <a:stretch>
                  <a:fillRect l="-6" t="-76" r="1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12152" y="5445224"/>
            <a:ext cx="7204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的计算值</a:t>
            </a:r>
            <a:r>
              <a:rPr lang="zh-CN" altLang="zh-CN" sz="2800" b="1" dirty="0" smtClean="0"/>
              <a:t>整体</a:t>
            </a:r>
            <a:r>
              <a:rPr lang="zh-CN" altLang="en-US" sz="2800" b="1" dirty="0" smtClean="0"/>
              <a:t>偏</a:t>
            </a:r>
            <a:r>
              <a:rPr lang="zh-CN" altLang="zh-CN" sz="2800" b="1" dirty="0" smtClean="0"/>
              <a:t>小</a:t>
            </a:r>
            <a:r>
              <a:rPr lang="zh-CN" altLang="zh-CN" sz="2800" b="1" dirty="0"/>
              <a:t>，且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=50</a:t>
            </a:r>
            <a:r>
              <a:rPr lang="zh-CN" altLang="zh-CN" sz="2800" b="1" dirty="0"/>
              <a:t>后下降过</a:t>
            </a:r>
            <a:r>
              <a:rPr lang="zh-CN" altLang="zh-CN" sz="2800" b="1" dirty="0" smtClean="0"/>
              <a:t>快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097513" y="2132856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求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的数值解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187624" y="140093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代入</a:t>
            </a:r>
            <a:r>
              <a:rPr lang="zh-CN" altLang="en-US" b="1" dirty="0" smtClean="0"/>
              <a:t>方程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97513" y="6020267"/>
            <a:ext cx="7204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在</a:t>
            </a:r>
            <a:r>
              <a:rPr lang="zh-CN" altLang="zh-CN" sz="2800" b="1" dirty="0">
                <a:solidFill>
                  <a:srgbClr val="FF0000"/>
                </a:solidFill>
              </a:rPr>
              <a:t>模型构造、参数拟合等方面仍需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改进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  <p:bldP spid="11" grpId="0"/>
      <p:bldP spid="12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811792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二    </a:t>
            </a:r>
            <a:r>
              <a:rPr lang="zh-CN" altLang="zh-CN" sz="2800" b="1" dirty="0" smtClean="0"/>
              <a:t>引入</a:t>
            </a:r>
            <a:r>
              <a:rPr lang="zh-CN" altLang="zh-CN" sz="2800" b="1" dirty="0">
                <a:solidFill>
                  <a:srgbClr val="FF0000"/>
                </a:solidFill>
              </a:rPr>
              <a:t>不可控带菌者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疑似已感染者</a:t>
            </a:r>
            <a:r>
              <a:rPr lang="zh-CN" altLang="zh-CN" sz="2800" b="1" dirty="0"/>
              <a:t>的模型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563888" y="1658744"/>
            <a:ext cx="5328592" cy="2088232"/>
            <a:chOff x="2086" y="1"/>
            <a:chExt cx="2287858" cy="849312"/>
          </a:xfrm>
          <a:noFill/>
        </p:grpSpPr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1180708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 err="1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γe</a:t>
              </a:r>
              <a:endParaRPr lang="zh-CN" sz="2800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943177" y="412532"/>
              <a:ext cx="54292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λ</a:t>
              </a:r>
              <a:r>
                <a:rPr lang="en-US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α</a:t>
              </a:r>
              <a:r>
                <a:rPr lang="en-US" sz="2800" b="1" i="1" kern="100" dirty="0" err="1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cs</a:t>
              </a:r>
              <a:endParaRPr lang="zh-CN" sz="2800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438700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sz="2800" b="1" i="1" kern="100" dirty="0" smtClean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βe</a:t>
              </a:r>
              <a:endParaRPr lang="zh-CN" sz="2800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086" y="1"/>
              <a:ext cx="2287858" cy="476209"/>
              <a:chOff x="2086" y="0"/>
              <a:chExt cx="2288676" cy="476568"/>
            </a:xfrm>
            <a:grpFill/>
          </p:grpSpPr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1741338" y="17791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𝜇 </a:t>
                </a:r>
                <a:r>
                  <a:rPr lang="en-US" sz="2800" b="1" i="1" kern="100" dirty="0" err="1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i</a:t>
                </a:r>
                <a:endParaRPr lang="zh-CN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1153705" y="17585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 err="1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ε</a:t>
                </a:r>
                <a:r>
                  <a:rPr lang="en-US" sz="2800" b="1" kern="100" dirty="0" err="1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800" b="1" i="1" kern="100" dirty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 </a:t>
                </a:r>
                <a:endParaRPr lang="zh-CN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grpSp>
            <p:nvGrpSpPr>
              <p:cNvPr id="23" name="Group 122"/>
              <p:cNvGrpSpPr/>
              <p:nvPr/>
            </p:nvGrpSpPr>
            <p:grpSpPr bwMode="auto">
              <a:xfrm>
                <a:off x="2086" y="13653"/>
                <a:ext cx="909254" cy="462915"/>
                <a:chOff x="3543" y="7638"/>
                <a:chExt cx="1138" cy="635"/>
              </a:xfrm>
              <a:grpFill/>
            </p:grpSpPr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82" y="7897"/>
                  <a:ext cx="499" cy="3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800" b="1" i="1" kern="10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λcs</a:t>
                  </a:r>
                  <a:endParaRPr lang="zh-CN" sz="2800" b="1" kern="10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3" y="8270"/>
                  <a:ext cx="1" cy="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800" b="1" kern="10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 </a:t>
                  </a:r>
                  <a:endParaRPr lang="zh-CN" sz="2800" b="1" kern="10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34" y="7638"/>
                  <a:ext cx="300" cy="37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800" b="1" i="1" kern="100" dirty="0" smtClean="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 s</a:t>
                  </a:r>
                  <a:endParaRPr lang="zh-CN" sz="2800" b="1" kern="100" dirty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857250" y="14288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lang="en-US" sz="2800" b="1" i="1" kern="100" dirty="0" smtClean="0">
                    <a:solidFill>
                      <a:srgbClr val="FF0000"/>
                    </a:solidFill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800" b="1" kern="100" dirty="0">
                  <a:solidFill>
                    <a:srgbClr val="FF0000"/>
                  </a:solidFill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466850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lang="en-US" sz="2800" b="1" i="1" kern="100" dirty="0" err="1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i</a:t>
                </a:r>
                <a:endParaRPr lang="zh-CN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071687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r</a:t>
                </a:r>
                <a:endParaRPr lang="zh-CN" sz="2800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466725" y="14287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076325" y="133350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1685925" y="12382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838200" y="576263"/>
              <a:ext cx="219075" cy="2730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b="1" i="1" kern="100" dirty="0" smtClean="0">
                  <a:solidFill>
                    <a:srgbClr val="FF0000"/>
                  </a:solidFill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 e</a:t>
              </a:r>
              <a:endParaRPr lang="zh-CN" sz="2800" b="1" kern="100" dirty="0"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28612" y="704850"/>
              <a:ext cx="500063" cy="4763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328612" y="285750"/>
              <a:ext cx="0" cy="416346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>
              <a:off x="957262" y="285750"/>
              <a:ext cx="0" cy="29019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 flipV="1">
              <a:off x="1057275" y="704850"/>
              <a:ext cx="499745" cy="4445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V="1">
              <a:off x="1557337" y="276225"/>
              <a:ext cx="0" cy="41592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8" name="矩形 27"/>
          <p:cNvSpPr/>
          <p:nvPr/>
        </p:nvSpPr>
        <p:spPr>
          <a:xfrm>
            <a:off x="476836" y="1437839"/>
            <a:ext cx="2922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s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 smtClean="0"/>
              <a:t>)~</a:t>
            </a:r>
            <a:r>
              <a:rPr lang="zh-CN" altLang="en-US" b="1" dirty="0" smtClean="0"/>
              <a:t>未</a:t>
            </a:r>
            <a:r>
              <a:rPr lang="zh-CN" altLang="zh-CN" b="1" dirty="0" smtClean="0"/>
              <a:t>感染者</a:t>
            </a:r>
            <a:r>
              <a:rPr lang="zh-CN" altLang="en-US" b="1" dirty="0"/>
              <a:t>比例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95536" y="2895327"/>
            <a:ext cx="331236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不可</a:t>
            </a:r>
            <a:r>
              <a:rPr lang="zh-CN" altLang="zh-CN" b="1" dirty="0"/>
              <a:t>控</a:t>
            </a:r>
            <a:r>
              <a:rPr lang="zh-CN" altLang="zh-CN" b="1" dirty="0" smtClean="0"/>
              <a:t>带菌者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95536" y="3410164"/>
            <a:ext cx="325198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疑似</a:t>
            </a:r>
            <a:r>
              <a:rPr lang="zh-CN" altLang="zh-CN" b="1" dirty="0"/>
              <a:t>已</a:t>
            </a:r>
            <a:r>
              <a:rPr lang="zh-CN" altLang="zh-CN" b="1" dirty="0" smtClean="0"/>
              <a:t>感染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479819" y="4114256"/>
            <a:ext cx="6875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 panose="05050102010706020507"/>
              </a:rPr>
              <a:t>~</a:t>
            </a:r>
            <a:r>
              <a:rPr lang="zh-CN" altLang="zh-CN" b="1" dirty="0" smtClean="0"/>
              <a:t>每个</a:t>
            </a:r>
            <a:r>
              <a:rPr lang="zh-CN" altLang="zh-CN" b="1" dirty="0"/>
              <a:t>不可控</a:t>
            </a:r>
            <a:r>
              <a:rPr lang="zh-CN" altLang="zh-CN" b="1" dirty="0" smtClean="0"/>
              <a:t>带菌者收治前每天</a:t>
            </a:r>
            <a:r>
              <a:rPr lang="zh-CN" altLang="zh-CN" b="1" dirty="0"/>
              <a:t>有效感染的</a:t>
            </a:r>
            <a:r>
              <a:rPr lang="zh-CN" altLang="zh-CN" b="1" dirty="0" smtClean="0"/>
              <a:t>人数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497889" y="4593482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ym typeface="Symbol" panose="05050102010706020507"/>
              </a:rPr>
              <a:t>~</a:t>
            </a:r>
            <a:r>
              <a:rPr lang="zh-CN" altLang="zh-CN" b="1" dirty="0"/>
              <a:t>中可以控制的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469239" y="5191203"/>
            <a:ext cx="6564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 panose="05050102010706020507"/>
              </a:rPr>
              <a:t>~</a:t>
            </a:r>
            <a:r>
              <a:rPr lang="zh-CN" altLang="zh-CN" b="1" dirty="0" smtClean="0"/>
              <a:t>不可</a:t>
            </a:r>
            <a:r>
              <a:rPr lang="zh-CN" altLang="zh-CN" b="1" dirty="0"/>
              <a:t>控带菌者每天转化为已感染者的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469239" y="5767406"/>
            <a:ext cx="5093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ym typeface="Symbol" panose="05050102010706020507"/>
              </a:rPr>
              <a:t>~</a:t>
            </a:r>
            <a:r>
              <a:rPr lang="zh-CN" altLang="zh-CN" b="1" dirty="0" smtClean="0"/>
              <a:t>疑似</a:t>
            </a:r>
            <a:r>
              <a:rPr lang="zh-CN" altLang="zh-CN" b="1" dirty="0"/>
              <a:t>已感染者每天被排除的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461555" y="5777708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ym typeface="Symbol" panose="05050102010706020507"/>
              </a:rPr>
              <a:t></a:t>
            </a:r>
            <a:r>
              <a:rPr lang="en-US" altLang="zh-CN" b="1" dirty="0" smtClean="0">
                <a:sym typeface="Symbol" panose="05050102010706020507"/>
              </a:rPr>
              <a:t>~</a:t>
            </a:r>
            <a:r>
              <a:rPr lang="zh-CN" altLang="zh-CN" b="1" dirty="0" smtClean="0"/>
              <a:t>每天</a:t>
            </a:r>
            <a:r>
              <a:rPr lang="zh-CN" altLang="zh-CN" b="1" dirty="0"/>
              <a:t>被确诊的</a:t>
            </a:r>
            <a:r>
              <a:rPr lang="zh-CN" altLang="zh-CN" b="1" dirty="0" smtClean="0"/>
              <a:t>比例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469239" y="1916832"/>
            <a:ext cx="2878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err="1" smtClean="0"/>
              <a:t>i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en-US" altLang="zh-CN" b="1" dirty="0"/>
              <a:t> )~</a:t>
            </a:r>
            <a:r>
              <a:rPr lang="zh-CN" altLang="zh-CN" b="1" dirty="0"/>
              <a:t>已感染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395536" y="2391271"/>
            <a:ext cx="2336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r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)~</a:t>
            </a:r>
            <a:r>
              <a:rPr lang="zh-CN" altLang="zh-CN" b="1" dirty="0"/>
              <a:t>移除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比例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2699792" y="2391271"/>
            <a:ext cx="1536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ym typeface="Symbol" panose="05050102010706020507"/>
              </a:rPr>
              <a:t></a:t>
            </a:r>
            <a:r>
              <a:rPr lang="en-US" altLang="zh-CN" dirty="0" smtClean="0">
                <a:sym typeface="Symbol" panose="05050102010706020507"/>
              </a:rPr>
              <a:t>~</a:t>
            </a:r>
            <a:r>
              <a:rPr lang="zh-CN" altLang="zh-CN" b="1" dirty="0"/>
              <a:t>移</a:t>
            </a:r>
            <a:r>
              <a:rPr lang="zh-CN" altLang="zh-CN" b="1" dirty="0" smtClean="0"/>
              <a:t>除</a:t>
            </a:r>
            <a:r>
              <a:rPr lang="zh-CN" altLang="en-US" b="1" dirty="0" smtClean="0"/>
              <a:t>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860032" y="657463"/>
          <a:ext cx="3672408" cy="40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0" name="公式" r:id="rId1" imgW="1892300" imgH="203200" progId="Equation.3">
                  <p:embed/>
                </p:oleObj>
              </mc:Choice>
              <mc:Fallback>
                <p:oleObj name="公式" r:id="rId1" imgW="18923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657463"/>
                        <a:ext cx="3672408" cy="401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80528" y="1089385"/>
            <a:ext cx="4680520" cy="1800200"/>
            <a:chOff x="2086" y="1"/>
            <a:chExt cx="2287858" cy="849312"/>
          </a:xfrm>
          <a:noFill/>
        </p:grpSpPr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180708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 err="1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γe</a:t>
              </a:r>
              <a:endParaRPr lang="zh-CN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943177" y="412532"/>
              <a:ext cx="54292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λ</a:t>
              </a:r>
              <a:r>
                <a:rPr lang="en-US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α</a:t>
              </a:r>
              <a:r>
                <a:rPr lang="en-US" b="1" i="1" kern="100" dirty="0" err="1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cs</a:t>
              </a:r>
              <a:endParaRPr lang="zh-CN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38700" y="617538"/>
              <a:ext cx="398145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ts val="1000"/>
                </a:lnSpc>
                <a:spcAft>
                  <a:spcPts val="0"/>
                </a:spcAft>
              </a:pPr>
              <a:r>
                <a:rPr lang="en-US" b="1" i="1" kern="100" dirty="0" smtClean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βe</a:t>
              </a:r>
              <a:endParaRPr lang="zh-CN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086" y="1"/>
              <a:ext cx="2287858" cy="476209"/>
              <a:chOff x="2086" y="0"/>
              <a:chExt cx="2288676" cy="476568"/>
            </a:xfrm>
            <a:grpFill/>
          </p:grpSpPr>
          <p:sp>
            <p:nvSpPr>
              <p:cNvPr id="25" name="Text Box 39"/>
              <p:cNvSpPr txBox="1">
                <a:spLocks noChangeArrowheads="1"/>
              </p:cNvSpPr>
              <p:nvPr/>
            </p:nvSpPr>
            <p:spPr bwMode="auto">
              <a:xfrm>
                <a:off x="1741338" y="17791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𝜇 </a:t>
                </a:r>
                <a:r>
                  <a:rPr lang="en-US" b="1" i="1" kern="100" dirty="0" err="1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i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1153705" y="175852"/>
                <a:ext cx="363855" cy="2324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 err="1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ε</a:t>
                </a:r>
                <a:r>
                  <a:rPr lang="en-US" b="1" kern="100" dirty="0" err="1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b="1" i="1" kern="100" dirty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 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grpSp>
            <p:nvGrpSpPr>
              <p:cNvPr id="27" name="Group 122"/>
              <p:cNvGrpSpPr/>
              <p:nvPr/>
            </p:nvGrpSpPr>
            <p:grpSpPr bwMode="auto">
              <a:xfrm>
                <a:off x="2086" y="13653"/>
                <a:ext cx="909254" cy="462915"/>
                <a:chOff x="3543" y="7638"/>
                <a:chExt cx="1138" cy="635"/>
              </a:xfrm>
              <a:grpFill/>
            </p:grpSpPr>
            <p:sp>
              <p:nvSpPr>
                <p:cNvPr id="3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82" y="7897"/>
                  <a:ext cx="499" cy="3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b="1" i="1" kern="10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λcs</a:t>
                  </a:r>
                  <a:endParaRPr lang="zh-CN" b="1" kern="10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3" y="8270"/>
                  <a:ext cx="1" cy="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b="1" kern="10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 </a:t>
                  </a:r>
                  <a:endParaRPr lang="zh-CN" b="1" kern="10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34" y="7638"/>
                  <a:ext cx="300" cy="37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b="1" i="1" kern="100" dirty="0" smtClean="0">
                      <a:effectLst/>
                      <a:latin typeface="+mn-lt"/>
                      <a:ea typeface="宋体" panose="02010600030101010101" pitchFamily="2" charset="-122"/>
                      <a:cs typeface="Times New Roman" panose="02020603050405020304"/>
                    </a:rPr>
                    <a:t> s</a:t>
                  </a:r>
                  <a:endParaRPr lang="zh-CN" b="1" kern="100" dirty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57250" y="14288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c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466850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</a:t>
                </a:r>
                <a:r>
                  <a:rPr lang="en-US" b="1" i="1" kern="100" dirty="0" err="1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i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71687" y="0"/>
                <a:ext cx="219075" cy="2736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i="1" kern="100" dirty="0" smtClean="0">
                    <a:effectLst/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 r</a:t>
                </a:r>
                <a:endParaRPr lang="zh-CN" b="1" kern="100" dirty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466725" y="14287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1076325" y="133350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685925" y="123825"/>
                <a:ext cx="390525" cy="9525"/>
              </a:xfrm>
              <a:prstGeom prst="straightConnector1">
                <a:avLst/>
              </a:prstGeom>
              <a:grp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838200" y="576263"/>
              <a:ext cx="219075" cy="2730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b="1" i="1" kern="100" dirty="0" smtClean="0">
                  <a:effectLst/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 e</a:t>
              </a:r>
              <a:endParaRPr lang="zh-CN" b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328612" y="704850"/>
              <a:ext cx="500063" cy="4763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 flipV="1">
              <a:off x="328612" y="285750"/>
              <a:ext cx="0" cy="416346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>
              <a:off x="957262" y="285750"/>
              <a:ext cx="0" cy="29019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1057275" y="704850"/>
              <a:ext cx="499745" cy="4445"/>
            </a:xfrm>
            <a:prstGeom prst="line">
              <a:avLst/>
            </a:prstGeom>
            <a:grp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>
            <a:xfrm flipV="1">
              <a:off x="1557337" y="276225"/>
              <a:ext cx="0" cy="415925"/>
            </a:xfrm>
            <a:prstGeom prst="straightConnector1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7" name="矩形 36"/>
          <p:cNvSpPr/>
          <p:nvPr/>
        </p:nvSpPr>
        <p:spPr>
          <a:xfrm>
            <a:off x="4536504" y="1469855"/>
            <a:ext cx="4572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参数</a:t>
            </a:r>
            <a:r>
              <a:rPr lang="en-US" altLang="zh-CN" sz="2800" b="1" i="1" dirty="0">
                <a:sym typeface="Symbol" panose="05050102010706020507"/>
              </a:rPr>
              <a:t>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 panose="05050102010706020507"/>
              </a:rPr>
              <a:t></a:t>
            </a:r>
            <a:r>
              <a:rPr lang="en-US" altLang="zh-CN" sz="2800" b="1" i="1" dirty="0"/>
              <a:t>, </a:t>
            </a:r>
            <a:r>
              <a:rPr lang="en-US" altLang="zh-CN" sz="2800" b="1" i="1" dirty="0">
                <a:sym typeface="Symbol" panose="05050102010706020507"/>
              </a:rPr>
              <a:t>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>
                <a:sym typeface="Symbol" panose="05050102010706020507"/>
              </a:rPr>
              <a:t></a:t>
            </a:r>
            <a:r>
              <a:rPr lang="en-US" altLang="zh-CN" sz="2800" b="1" dirty="0" smtClean="0">
                <a:sym typeface="Symbol" panose="05050102010706020507"/>
              </a:rPr>
              <a:t>, </a:t>
            </a:r>
            <a:r>
              <a:rPr lang="en-US" altLang="zh-CN" sz="2800" b="1" i="1" dirty="0" smtClean="0">
                <a:sym typeface="Symbol" panose="05050102010706020507"/>
              </a:rPr>
              <a:t></a:t>
            </a:r>
            <a:r>
              <a:rPr lang="en-US" altLang="zh-CN" sz="2800" b="1" dirty="0" smtClean="0">
                <a:sym typeface="Symbol" panose="05050102010706020507"/>
              </a:rPr>
              <a:t>, </a:t>
            </a:r>
            <a:r>
              <a:rPr lang="en-US" altLang="zh-CN" sz="2800" b="1" i="1" dirty="0" smtClean="0">
                <a:sym typeface="Symbol" panose="05050102010706020507"/>
              </a:rPr>
              <a:t>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/>
              <a:t>后，</a:t>
            </a:r>
            <a:r>
              <a:rPr lang="zh-CN" altLang="zh-CN" sz="2800" b="1" dirty="0" smtClean="0"/>
              <a:t>由任意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个方程</a:t>
            </a:r>
            <a:r>
              <a:rPr lang="zh-CN" altLang="zh-CN" sz="2800" b="1" dirty="0" smtClean="0"/>
              <a:t>及任意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初值计算</a:t>
            </a:r>
            <a:r>
              <a:rPr lang="en-US" altLang="zh-CN" sz="2800" b="1" dirty="0" smtClean="0"/>
              <a:t>5</a:t>
            </a:r>
            <a:r>
              <a:rPr lang="zh-CN" altLang="zh-CN" sz="2800" b="1" dirty="0"/>
              <a:t>类人群的</a:t>
            </a:r>
            <a:r>
              <a:rPr lang="zh-CN" altLang="zh-CN" sz="2800" b="1" dirty="0" smtClean="0"/>
              <a:t>比例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,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4239932" y="4780309"/>
            <a:ext cx="4572000" cy="15940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由</a:t>
            </a:r>
            <a:r>
              <a:rPr lang="zh-CN" altLang="zh-CN" sz="2800" b="1" dirty="0"/>
              <a:t>经验</a:t>
            </a:r>
            <a:r>
              <a:rPr lang="zh-CN" altLang="zh-CN" sz="2800" b="1" dirty="0" smtClean="0"/>
              <a:t>估计初值</a:t>
            </a:r>
            <a:r>
              <a:rPr lang="zh-CN" altLang="zh-CN" sz="2800" b="1" dirty="0"/>
              <a:t>，代入模型计算</a:t>
            </a:r>
            <a:r>
              <a:rPr lang="zh-CN" altLang="zh-CN" sz="2800" b="1" dirty="0" smtClean="0"/>
              <a:t>，根据</a:t>
            </a:r>
            <a:r>
              <a:rPr lang="zh-CN" altLang="zh-CN" sz="2800" b="1" dirty="0"/>
              <a:t>计算值与实际值的偏差调整</a:t>
            </a:r>
            <a:r>
              <a:rPr lang="zh-CN" altLang="zh-CN" sz="2800" b="1" dirty="0" smtClean="0"/>
              <a:t>估计值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</p:txBody>
      </p:sp>
      <p:sp>
        <p:nvSpPr>
          <p:cNvPr id="39" name="矩形 38"/>
          <p:cNvSpPr/>
          <p:nvPr/>
        </p:nvSpPr>
        <p:spPr>
          <a:xfrm>
            <a:off x="4294867" y="3739092"/>
            <a:ext cx="162095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参数估计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4296957" y="4262312"/>
            <a:ext cx="3493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直接利用实际</a:t>
            </a:r>
            <a:r>
              <a:rPr lang="zh-CN" altLang="zh-CN" sz="2800" b="1" dirty="0" smtClean="0"/>
              <a:t>数据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02157" y="5156113"/>
                <a:ext cx="2660895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𝒅𝒊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/>
                      </a:rPr>
                      <m:t>= </m:t>
                    </m:r>
                    <m:r>
                      <a:rPr lang="el-GR" altLang="zh-CN" sz="2800" b="1" i="1" smtClean="0">
                        <a:latin typeface="Cambria Math" panose="02040503050406030204"/>
                      </a:rPr>
                      <m:t>𝜺</m:t>
                    </m:r>
                    <m:r>
                      <m:rPr>
                        <m:nor/>
                      </m:rPr>
                      <a:rPr lang="en-US" altLang="zh-CN" sz="2800" b="1" i="1" smtClean="0">
                        <a:latin typeface="Cambria Math" panose="02040503050406030204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 i="1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sz="2800" b="1" i="1" dirty="0" smtClean="0"/>
                  <a:t>-</a:t>
                </a:r>
                <a:r>
                  <a:rPr lang="en-US" altLang="zh-CN" sz="2800" b="1" i="1" dirty="0" smtClean="0">
                    <a:sym typeface="Symbol" panose="05050102010706020507"/>
                  </a:rPr>
                  <a:t></a:t>
                </a:r>
                <a:r>
                  <a:rPr lang="en-US" altLang="zh-CN" sz="2800" b="1" i="1" dirty="0" err="1" smtClean="0"/>
                  <a:t>i</a:t>
                </a:r>
                <a:r>
                  <a:rPr lang="en-US" altLang="zh-CN" sz="2800" b="1" i="1" dirty="0" smtClean="0"/>
                  <a:t> +</a:t>
                </a:r>
                <a:r>
                  <a:rPr lang="el-GR" altLang="zh-CN" sz="2800" b="1" i="1" dirty="0" smtClean="0"/>
                  <a:t>γ</a:t>
                </a:r>
                <a:r>
                  <a:rPr lang="en-US" altLang="zh-CN" sz="2800" b="1" i="1" dirty="0" smtClean="0"/>
                  <a:t>e</a:t>
                </a:r>
                <a:endParaRPr lang="zh-CN" altLang="en-US" sz="2800" b="1" i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7" y="5156113"/>
                <a:ext cx="2660895" cy="721159"/>
              </a:xfrm>
              <a:prstGeom prst="rect">
                <a:avLst/>
              </a:prstGeom>
              <a:blipFill rotWithShape="1">
                <a:blip r:embed="rId3"/>
                <a:stretch>
                  <a:fillRect l="-7" t="-76" r="16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17079" y="5875221"/>
                <a:ext cx="1308408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𝒅𝒓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b="1" i="1" dirty="0" smtClean="0">
                    <a:sym typeface="Symbol" panose="05050102010706020507"/>
                  </a:rPr>
                  <a:t> </a:t>
                </a:r>
                <a:r>
                  <a:rPr lang="en-US" altLang="zh-CN" sz="2800" b="1" i="1" dirty="0" err="1" smtClean="0"/>
                  <a:t>i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" y="5875221"/>
                <a:ext cx="1308408" cy="721159"/>
              </a:xfrm>
              <a:prstGeom prst="rect">
                <a:avLst/>
              </a:prstGeom>
              <a:blipFill rotWithShape="1">
                <a:blip r:embed="rId4"/>
                <a:stretch>
                  <a:fillRect l="-38" t="-28" r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17079" y="4364025"/>
                <a:ext cx="3045301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𝒅𝒆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/>
                      </a:rPr>
                      <m:t>= </m:t>
                    </m:r>
                  </m:oMath>
                </a14:m>
                <a:r>
                  <a:rPr lang="en-US" altLang="zh-CN" sz="2800" b="1" i="1" dirty="0" smtClean="0"/>
                  <a:t>-</a:t>
                </a:r>
                <a:r>
                  <a:rPr lang="en-US" altLang="zh-CN" sz="2800" b="1" dirty="0" smtClean="0"/>
                  <a:t>(</a:t>
                </a:r>
                <a:r>
                  <a:rPr lang="el-GR" altLang="zh-CN" sz="2800" b="1" i="1" dirty="0" smtClean="0">
                    <a:latin typeface="Times New Roman" panose="02020603050405020304"/>
                    <a:cs typeface="Times New Roman" panose="02020603050405020304"/>
                  </a:rPr>
                  <a:t>β</a:t>
                </a:r>
                <a:r>
                  <a:rPr lang="en-US" altLang="zh-CN" sz="2800" b="1" i="1" dirty="0" smtClean="0"/>
                  <a:t>+</a:t>
                </a:r>
                <a:r>
                  <a:rPr lang="el-GR" altLang="zh-CN" sz="2800" b="1" i="1" dirty="0" smtClean="0"/>
                  <a:t>γ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dirty="0" smtClean="0"/>
                  <a:t>e+</a:t>
                </a:r>
                <a:r>
                  <a:rPr lang="en-US" altLang="zh-CN" sz="2800" b="1" i="1" dirty="0" smtClean="0">
                    <a:sym typeface="Symbol" panose="05050102010706020507"/>
                  </a:rPr>
                  <a:t></a:t>
                </a:r>
                <a:r>
                  <a:rPr lang="en-US" altLang="zh-CN" sz="2800" b="1" i="1" dirty="0" err="1" smtClean="0"/>
                  <a:t>cs</a:t>
                </a:r>
                <a:endParaRPr lang="zh-CN" altLang="en-US" sz="2800" b="1" i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" y="4364025"/>
                <a:ext cx="3045301" cy="721159"/>
              </a:xfrm>
              <a:prstGeom prst="rect">
                <a:avLst/>
              </a:prstGeom>
              <a:blipFill rotWithShape="1">
                <a:blip r:embed="rId5"/>
                <a:stretch>
                  <a:fillRect l="-16" t="-42" r="1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11560" y="3643945"/>
                <a:ext cx="2886809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𝒅𝒄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Cambria Math" panose="02040503050406030204" charset="0"/>
                        <a:sym typeface="Symbol" panose="05050102010706020507"/>
                      </a:rPr>
                      <m:t></m:t>
                    </m:r>
                  </m:oMath>
                </a14:m>
                <a:r>
                  <a:rPr lang="en-US" altLang="zh-CN" sz="2800" b="1" dirty="0" smtClean="0"/>
                  <a:t>(</a:t>
                </a:r>
                <a:r>
                  <a:rPr lang="en-US" altLang="zh-CN" sz="2800" b="1" dirty="0" smtClean="0">
                    <a:latin typeface="Times New Roman" panose="02020603050405020304"/>
                    <a:cs typeface="Times New Roman" panose="02020603050405020304"/>
                  </a:rPr>
                  <a:t>1</a:t>
                </a:r>
                <a:r>
                  <a:rPr lang="en-US" altLang="zh-CN" sz="2800" b="1" i="1" dirty="0" smtClean="0">
                    <a:latin typeface="Times New Roman" panose="02020603050405020304"/>
                    <a:cs typeface="Times New Roman" panose="02020603050405020304"/>
                  </a:rPr>
                  <a:t>-</a:t>
                </a:r>
                <a:r>
                  <a:rPr lang="en-US" altLang="zh-CN" sz="2800" b="1" i="1" dirty="0" smtClean="0">
                    <a:sym typeface="Symbol" panose="05050102010706020507"/>
                  </a:rPr>
                  <a:t></a:t>
                </a:r>
                <a:r>
                  <a:rPr lang="en-US" altLang="zh-CN" sz="2800" b="1" dirty="0" smtClean="0">
                    <a:sym typeface="Symbol" panose="05050102010706020507"/>
                  </a:rPr>
                  <a:t>)</a:t>
                </a:r>
                <a:r>
                  <a:rPr lang="en-US" altLang="zh-CN" sz="2800" b="1" i="1" dirty="0" err="1" smtClean="0"/>
                  <a:t>cs</a:t>
                </a:r>
                <a:r>
                  <a:rPr lang="en-US" altLang="zh-CN" sz="2800" b="1" i="1" dirty="0" smtClean="0"/>
                  <a:t>-</a:t>
                </a:r>
                <a14:m>
                  <m:oMath xmlns:m="http://schemas.openxmlformats.org/officeDocument/2006/math">
                    <m:r>
                      <a:rPr lang="el-GR" altLang="zh-CN" sz="2800" b="1" i="1">
                        <a:latin typeface="Cambria Math" panose="02040503050406030204"/>
                      </a:rPr>
                      <m:t>𝜺</m:t>
                    </m:r>
                    <m:r>
                      <m:rPr>
                        <m:nor/>
                      </m:rPr>
                      <a:rPr lang="en-US" altLang="zh-CN" sz="2800" b="1" i="1">
                        <a:latin typeface="Cambria Math" panose="02040503050406030204"/>
                      </a:rPr>
                      <m:t>c</m:t>
                    </m:r>
                  </m:oMath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3945"/>
                <a:ext cx="2886809" cy="721159"/>
              </a:xfrm>
              <a:prstGeom prst="rect">
                <a:avLst/>
              </a:prstGeom>
              <a:blipFill rotWithShape="1">
                <a:blip r:embed="rId6"/>
                <a:stretch>
                  <a:fillRect l="-2" t="-44" r="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11560" y="2923865"/>
                <a:ext cx="2086084" cy="72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𝒅𝒔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𝒅𝒕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b="1" i="1" dirty="0" smtClean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lang="el-GR" altLang="zh-CN" sz="2800" b="1" i="1" dirty="0" smtClean="0">
                    <a:latin typeface="Times New Roman" panose="02020603050405020304"/>
                    <a:cs typeface="Times New Roman" panose="02020603050405020304"/>
                  </a:rPr>
                  <a:t>β</a:t>
                </a:r>
                <a:r>
                  <a:rPr lang="en-US" altLang="zh-CN" sz="2800" b="1" i="1" dirty="0" smtClean="0"/>
                  <a:t>e</a:t>
                </a:r>
                <a:r>
                  <a:rPr lang="en-US" altLang="zh-CN" sz="2800" b="1" i="1" dirty="0"/>
                  <a:t>-</a:t>
                </a:r>
                <a:r>
                  <a:rPr lang="en-US" altLang="zh-CN" sz="2800" b="1" i="1" dirty="0" smtClean="0">
                    <a:sym typeface="Symbol" panose="05050102010706020507"/>
                  </a:rPr>
                  <a:t></a:t>
                </a:r>
                <a:r>
                  <a:rPr lang="en-US" altLang="zh-CN" sz="2800" b="1" i="1" dirty="0" err="1" smtClean="0"/>
                  <a:t>cs</a:t>
                </a:r>
                <a:endParaRPr lang="zh-CN" altLang="en-US" sz="2800" b="1" i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3865"/>
                <a:ext cx="2086084" cy="721159"/>
              </a:xfrm>
              <a:prstGeom prst="rect">
                <a:avLst/>
              </a:prstGeom>
              <a:blipFill rotWithShape="1">
                <a:blip r:embed="rId7"/>
                <a:stretch>
                  <a:fillRect l="-3" t="-45" r="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31190" y="535431"/>
            <a:ext cx="162736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建立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92696"/>
            <a:ext cx="208823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14228" y="3580410"/>
            <a:ext cx="8090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人群</a:t>
            </a:r>
            <a:r>
              <a:rPr lang="zh-CN" altLang="zh-CN" sz="2800" b="1" dirty="0"/>
              <a:t>的细分必然要引进</a:t>
            </a:r>
            <a:r>
              <a:rPr lang="zh-CN" altLang="zh-CN" sz="2800" b="1" dirty="0">
                <a:solidFill>
                  <a:srgbClr val="FF0000"/>
                </a:solidFill>
              </a:rPr>
              <a:t>更多的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如果参数很难估计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即便</a:t>
            </a:r>
            <a:r>
              <a:rPr lang="zh-CN" altLang="zh-CN" sz="2800" b="1" dirty="0"/>
              <a:t>模型很</a:t>
            </a:r>
            <a:r>
              <a:rPr lang="zh-CN" altLang="zh-CN" sz="2800" b="1" dirty="0" smtClean="0"/>
              <a:t>精细也</a:t>
            </a:r>
            <a:r>
              <a:rPr lang="zh-CN" altLang="zh-CN" sz="2800" b="1" dirty="0"/>
              <a:t>得不到好的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在</a:t>
            </a:r>
            <a:r>
              <a:rPr lang="en-US" altLang="zh-CN" sz="2800" b="1" dirty="0"/>
              <a:t>SIR</a:t>
            </a:r>
            <a:r>
              <a:rPr lang="zh-CN" altLang="zh-CN" sz="2800" b="1" dirty="0" smtClean="0"/>
              <a:t>模型基础</a:t>
            </a:r>
            <a:r>
              <a:rPr lang="zh-CN" altLang="zh-CN" sz="2800" b="1" dirty="0"/>
              <a:t>上</a:t>
            </a:r>
            <a:r>
              <a:rPr lang="zh-CN" altLang="zh-CN" sz="2800" b="1" dirty="0" smtClean="0"/>
              <a:t>建立的模型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差别</a:t>
            </a:r>
            <a:r>
              <a:rPr lang="zh-CN" altLang="en-US" sz="2800" b="1" dirty="0"/>
              <a:t>在于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人群划分</a:t>
            </a:r>
            <a:r>
              <a:rPr lang="zh-CN" altLang="zh-CN" sz="2800" b="1" dirty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参数定义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2420888"/>
            <a:ext cx="8208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</a:t>
            </a:r>
            <a:r>
              <a:rPr lang="zh-CN" altLang="zh-CN" sz="2800" b="1" dirty="0" smtClean="0"/>
              <a:t>求解结果</a:t>
            </a:r>
            <a:r>
              <a:rPr lang="zh-CN" altLang="zh-CN" sz="2800" b="1" dirty="0"/>
              <a:t>是否与</a:t>
            </a:r>
            <a:r>
              <a:rPr lang="zh-CN" altLang="zh-CN" sz="2800" b="1" dirty="0" smtClean="0"/>
              <a:t>实际吻合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关键在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参数估计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而</a:t>
            </a:r>
            <a:r>
              <a:rPr lang="zh-CN" altLang="zh-CN" sz="2800" b="1" dirty="0" smtClean="0"/>
              <a:t>参数估计</a:t>
            </a:r>
            <a:r>
              <a:rPr lang="zh-CN" altLang="en-US" sz="2800" b="1" dirty="0" smtClean="0"/>
              <a:t>的结果</a:t>
            </a:r>
            <a:r>
              <a:rPr lang="zh-CN" altLang="zh-CN" sz="2800" b="1" dirty="0" smtClean="0"/>
              <a:t>依赖</a:t>
            </a:r>
            <a:r>
              <a:rPr lang="zh-CN" altLang="zh-CN" sz="2800" b="1" dirty="0"/>
              <a:t>于是否有</a:t>
            </a:r>
            <a:r>
              <a:rPr lang="zh-CN" altLang="zh-CN" sz="2800" b="1" dirty="0">
                <a:solidFill>
                  <a:srgbClr val="FF0000"/>
                </a:solidFill>
              </a:rPr>
              <a:t>充分的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476260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传染病传播</a:t>
            </a:r>
            <a:r>
              <a:rPr lang="zh-CN" altLang="zh-CN" sz="2800" b="1" dirty="0"/>
              <a:t>过程</a:t>
            </a:r>
            <a:r>
              <a:rPr lang="zh-CN" altLang="zh-CN" sz="2800" b="1" dirty="0" smtClean="0"/>
              <a:t>中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参数</a:t>
            </a:r>
            <a:r>
              <a:rPr lang="zh-CN" altLang="zh-CN" sz="2800" b="1" dirty="0"/>
              <a:t>大多是变化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应</a:t>
            </a:r>
            <a:r>
              <a:rPr lang="zh-CN" altLang="zh-CN" sz="2800" b="1" dirty="0" smtClean="0"/>
              <a:t>根据数据拟合</a:t>
            </a:r>
            <a:r>
              <a:rPr lang="zh-CN" altLang="zh-CN" sz="2800" b="1" dirty="0"/>
              <a:t>出</a:t>
            </a:r>
            <a:r>
              <a:rPr lang="zh-CN" altLang="zh-CN" sz="2800" b="1" dirty="0">
                <a:solidFill>
                  <a:srgbClr val="FF0000"/>
                </a:solidFill>
              </a:rPr>
              <a:t>参数的时间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再用</a:t>
            </a:r>
            <a:r>
              <a:rPr lang="zh-CN" altLang="zh-CN" sz="2800" b="1" dirty="0" smtClean="0"/>
              <a:t>模型计算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68313" y="549275"/>
            <a:ext cx="2098675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模型假设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3528" y="2428875"/>
            <a:ext cx="864108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胃肠道</a:t>
            </a:r>
            <a:r>
              <a:rPr lang="zh-CN" altLang="en-US" sz="2800" b="1" dirty="0"/>
              <a:t>中药物向血液的</a:t>
            </a:r>
            <a:r>
              <a:rPr lang="zh-CN" altLang="en-US" sz="2800" b="1" dirty="0">
                <a:solidFill>
                  <a:srgbClr val="FF0000"/>
                </a:solidFill>
              </a:rPr>
              <a:t>转移率与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比例系数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   λ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，总剂量</a:t>
            </a:r>
            <a:r>
              <a:rPr lang="en-US" altLang="zh-CN" sz="2800" b="1" dirty="0"/>
              <a:t>1100 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2138" y="3506788"/>
            <a:ext cx="86423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血液系统中药物的</a:t>
            </a:r>
            <a:r>
              <a:rPr lang="zh-CN" altLang="en-US" sz="2800" b="1" dirty="0">
                <a:solidFill>
                  <a:srgbClr val="FF0000"/>
                </a:solidFill>
              </a:rPr>
              <a:t>排除率与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</a:rPr>
              <a:t>成正比</a:t>
            </a:r>
            <a:r>
              <a:rPr lang="zh-CN" altLang="en-US" sz="2800" b="1" dirty="0"/>
              <a:t>，比例</a:t>
            </a:r>
            <a:r>
              <a:rPr lang="zh-CN" altLang="en-US" sz="2800" b="1" dirty="0" smtClean="0"/>
              <a:t>系数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μ</a:t>
            </a:r>
            <a:r>
              <a:rPr lang="en-US" altLang="zh-CN" sz="2800" b="1" dirty="0"/>
              <a:t>(&gt;0)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时血液中无药物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2584" y="4725144"/>
            <a:ext cx="84978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氨茶碱被吸收的半衰期为</a:t>
            </a:r>
            <a:r>
              <a:rPr lang="en-US" altLang="zh-CN" sz="2800" b="1" dirty="0"/>
              <a:t>5 h</a:t>
            </a:r>
            <a:r>
              <a:rPr lang="zh-CN" altLang="en-US" sz="2800" b="1" dirty="0"/>
              <a:t>，排除的半衰期为</a:t>
            </a:r>
            <a:r>
              <a:rPr lang="en-US" altLang="zh-CN" sz="2800" b="1" dirty="0"/>
              <a:t>6 h. </a:t>
            </a:r>
            <a:endParaRPr lang="en-US" altLang="zh-CN" sz="2800" b="1" dirty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28" y="5517232"/>
            <a:ext cx="4757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en-US" sz="2800" b="1" dirty="0"/>
              <a:t>孩子的血液总量为</a:t>
            </a:r>
            <a:r>
              <a:rPr lang="en-US" altLang="zh-CN" sz="2800" b="1" dirty="0"/>
              <a:t>2000 ml. </a:t>
            </a:r>
            <a:endParaRPr lang="en-US" altLang="zh-CN" sz="2800" b="1" dirty="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00113" y="1341438"/>
            <a:ext cx="76327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胃肠道中药量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血液系统中药量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，时间</a:t>
            </a:r>
            <a:r>
              <a:rPr lang="en-US" altLang="zh-CN" sz="2800" b="1" i="1"/>
              <a:t>t</a:t>
            </a:r>
            <a:r>
              <a:rPr lang="zh-CN" altLang="en-US" sz="2800" b="1"/>
              <a:t>以孩子误服药的时刻为起点（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pic>
        <p:nvPicPr>
          <p:cNvPr id="31752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49275"/>
            <a:ext cx="5762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  <p:bldP spid="573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179388" y="476250"/>
            <a:ext cx="2160587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模型建立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323850" y="2492375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下降速度与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成正比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比例系数</a:t>
            </a:r>
            <a:r>
              <a:rPr lang="en-US" altLang="zh-CN" sz="2800" b="1" i="1" dirty="0"/>
              <a:t>λ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总剂量</a:t>
            </a:r>
            <a:r>
              <a:rPr lang="en-US" altLang="zh-CN" sz="2800" b="1" dirty="0"/>
              <a:t>1100mg</a:t>
            </a:r>
            <a:r>
              <a:rPr lang="zh-CN" altLang="en-US" sz="2800" b="1" dirty="0"/>
              <a:t>药物在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瞬间进入胃肠道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2" name="Group 47"/>
          <p:cNvGrpSpPr/>
          <p:nvPr/>
        </p:nvGrpSpPr>
        <p:grpSpPr bwMode="auto">
          <a:xfrm>
            <a:off x="323850" y="692150"/>
            <a:ext cx="8645525" cy="1758950"/>
            <a:chOff x="204" y="436"/>
            <a:chExt cx="5446" cy="1108"/>
          </a:xfrm>
        </p:grpSpPr>
        <p:sp>
          <p:nvSpPr>
            <p:cNvPr id="6152" name="Text Box 28"/>
            <p:cNvSpPr txBox="1">
              <a:spLocks noChangeArrowheads="1"/>
            </p:cNvSpPr>
            <p:nvPr/>
          </p:nvSpPr>
          <p:spPr bwMode="auto">
            <a:xfrm>
              <a:off x="2562" y="45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转移率正比于</a:t>
              </a:r>
              <a:r>
                <a:rPr lang="en-US" altLang="zh-CN" b="1" i="1"/>
                <a:t>x</a:t>
              </a:r>
              <a:endParaRPr lang="en-US" altLang="zh-CN" b="1" i="1"/>
            </a:p>
          </p:txBody>
        </p:sp>
        <p:sp>
          <p:nvSpPr>
            <p:cNvPr id="6153" name="Text Box 29"/>
            <p:cNvSpPr txBox="1">
              <a:spLocks noChangeArrowheads="1"/>
            </p:cNvSpPr>
            <p:nvPr/>
          </p:nvSpPr>
          <p:spPr bwMode="auto">
            <a:xfrm>
              <a:off x="4468" y="436"/>
              <a:ext cx="8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排除率正比于</a:t>
              </a:r>
              <a:r>
                <a:rPr lang="en-US" altLang="zh-CN" b="1" i="1"/>
                <a:t>y</a:t>
              </a:r>
              <a:endParaRPr lang="en-US" altLang="zh-CN" b="1" i="1"/>
            </a:p>
          </p:txBody>
        </p:sp>
        <p:grpSp>
          <p:nvGrpSpPr>
            <p:cNvPr id="6154" name="Group 30"/>
            <p:cNvGrpSpPr/>
            <p:nvPr/>
          </p:nvGrpSpPr>
          <p:grpSpPr bwMode="auto">
            <a:xfrm>
              <a:off x="204" y="547"/>
              <a:ext cx="5446" cy="997"/>
              <a:chOff x="204" y="800"/>
              <a:chExt cx="5446" cy="997"/>
            </a:xfrm>
          </p:grpSpPr>
          <p:sp>
            <p:nvSpPr>
              <p:cNvPr id="6157" name="Oval 31"/>
              <p:cNvSpPr>
                <a:spLocks noChangeArrowheads="1"/>
              </p:cNvSpPr>
              <p:nvPr/>
            </p:nvSpPr>
            <p:spPr bwMode="auto">
              <a:xfrm>
                <a:off x="1474" y="800"/>
                <a:ext cx="1088" cy="997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8" name="Oval 32"/>
              <p:cNvSpPr>
                <a:spLocks noChangeArrowheads="1"/>
              </p:cNvSpPr>
              <p:nvPr/>
            </p:nvSpPr>
            <p:spPr bwMode="auto">
              <a:xfrm>
                <a:off x="3514" y="845"/>
                <a:ext cx="1044" cy="952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Line 33"/>
              <p:cNvSpPr>
                <a:spLocks noChangeShapeType="1"/>
              </p:cNvSpPr>
              <p:nvPr/>
            </p:nvSpPr>
            <p:spPr bwMode="auto">
              <a:xfrm>
                <a:off x="2562" y="1298"/>
                <a:ext cx="95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Text Box 34"/>
              <p:cNvSpPr txBox="1">
                <a:spLocks noChangeArrowheads="1"/>
              </p:cNvSpPr>
              <p:nvPr/>
            </p:nvSpPr>
            <p:spPr bwMode="auto">
              <a:xfrm>
                <a:off x="1655" y="1056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胃肠道</a:t>
                </a:r>
                <a:endParaRPr lang="zh-CN" altLang="en-US" b="1"/>
              </a:p>
            </p:txBody>
          </p:sp>
          <p:sp>
            <p:nvSpPr>
              <p:cNvPr id="6161" name="Text Box 35"/>
              <p:cNvSpPr txBox="1">
                <a:spLocks noChangeArrowheads="1"/>
              </p:cNvSpPr>
              <p:nvPr/>
            </p:nvSpPr>
            <p:spPr bwMode="auto">
              <a:xfrm>
                <a:off x="3606" y="1056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血液系统</a:t>
                </a:r>
                <a:endParaRPr lang="zh-CN" altLang="en-US" b="1"/>
              </a:p>
            </p:txBody>
          </p:sp>
          <p:sp>
            <p:nvSpPr>
              <p:cNvPr id="6162" name="Line 36"/>
              <p:cNvSpPr>
                <a:spLocks noChangeShapeType="1"/>
              </p:cNvSpPr>
              <p:nvPr/>
            </p:nvSpPr>
            <p:spPr bwMode="auto">
              <a:xfrm flipV="1">
                <a:off x="1156" y="1298"/>
                <a:ext cx="31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Rectangle 37"/>
              <p:cNvSpPr>
                <a:spLocks noChangeArrowheads="1"/>
              </p:cNvSpPr>
              <p:nvPr/>
            </p:nvSpPr>
            <p:spPr bwMode="auto">
              <a:xfrm>
                <a:off x="204" y="1162"/>
                <a:ext cx="10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口服药物</a:t>
                </a:r>
                <a:endParaRPr lang="zh-CN" altLang="en-US" b="1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6164" name="Line 3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59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Rectangle 39"/>
              <p:cNvSpPr>
                <a:spLocks noChangeArrowheads="1"/>
              </p:cNvSpPr>
              <p:nvPr/>
            </p:nvSpPr>
            <p:spPr bwMode="auto">
              <a:xfrm>
                <a:off x="5148" y="1117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FF3300"/>
                    </a:solidFill>
                  </a:rPr>
                  <a:t>体外</a:t>
                </a:r>
                <a:endParaRPr lang="zh-CN" altLang="en-US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6155" name="Rectangle 40"/>
            <p:cNvSpPr>
              <a:spLocks noChangeArrowheads="1"/>
            </p:cNvSpPr>
            <p:nvPr/>
          </p:nvSpPr>
          <p:spPr bwMode="auto">
            <a:xfrm>
              <a:off x="1610" y="1091"/>
              <a:ext cx="7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x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  <p:sp>
          <p:nvSpPr>
            <p:cNvPr id="6156" name="Rectangle 41"/>
            <p:cNvSpPr>
              <a:spLocks noChangeArrowheads="1"/>
            </p:cNvSpPr>
            <p:nvPr/>
          </p:nvSpPr>
          <p:spPr bwMode="auto">
            <a:xfrm>
              <a:off x="3651" y="109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药量</a:t>
              </a:r>
              <a:r>
                <a:rPr lang="en-US" altLang="zh-CN" b="1" i="1"/>
                <a:t>y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</p:grp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395288" y="4383088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由吸收而增长的速度是</a:t>
            </a:r>
            <a:r>
              <a:rPr lang="en-US" altLang="zh-CN" sz="2800" b="1" i="1"/>
              <a:t>λx</a:t>
            </a:r>
            <a:r>
              <a:rPr lang="zh-CN" altLang="en-US" sz="2800" b="1"/>
              <a:t>，由排除而减少的速度与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</a:t>
            </a:r>
            <a:r>
              <a:rPr lang="zh-CN" altLang="en-US" sz="2800" b="1"/>
              <a:t>成正比</a:t>
            </a:r>
            <a:r>
              <a:rPr lang="en-US" altLang="zh-CN" sz="2800" b="1"/>
              <a:t>(</a:t>
            </a:r>
            <a:r>
              <a:rPr lang="zh-CN" altLang="en-US" sz="2800" b="1"/>
              <a:t>比例系数</a:t>
            </a:r>
            <a:r>
              <a:rPr lang="en-US" altLang="zh-CN" sz="2800" b="1" i="1"/>
              <a:t>μ</a:t>
            </a:r>
            <a:r>
              <a:rPr lang="en-US" altLang="zh-CN" sz="2800" b="1"/>
              <a:t>) , 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时血液中无药物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2251075" y="5516563"/>
          <a:ext cx="4502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1" imgW="1536065" imgH="393700" progId="Equation.DSMT4">
                  <p:embed/>
                </p:oleObj>
              </mc:Choice>
              <mc:Fallback>
                <p:oleObj name="Equation" r:id="rId1" imgW="1536065" imgH="393700" progId="Equation.DSMT4">
                  <p:embed/>
                  <p:pic>
                    <p:nvPicPr>
                      <p:cNvPr id="0" name="图片 86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16563"/>
                        <a:ext cx="4502150" cy="960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2355850" y="3500438"/>
          <a:ext cx="38544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3" imgW="1497965" imgH="393700" progId="Equation.DSMT4">
                  <p:embed/>
                </p:oleObj>
              </mc:Choice>
              <mc:Fallback>
                <p:oleObj name="Equation" r:id="rId3" imgW="1497965" imgH="393700" progId="Equation.DSMT4">
                  <p:embed/>
                  <p:pic>
                    <p:nvPicPr>
                      <p:cNvPr id="0" name="图片 86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500438"/>
                        <a:ext cx="3854450" cy="893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7" grpId="0"/>
      <p:bldP spid="61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323850" y="549275"/>
            <a:ext cx="189071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求解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498725" y="476250"/>
          <a:ext cx="35702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2" name="Equation" r:id="rId1" imgW="1497965" imgH="393700" progId="Equation.DSMT4">
                  <p:embed/>
                </p:oleObj>
              </mc:Choice>
              <mc:Fallback>
                <p:oleObj name="Equation" r:id="rId1" imgW="1497965" imgH="393700" progId="Equation.DSMT4">
                  <p:embed/>
                  <p:pic>
                    <p:nvPicPr>
                      <p:cNvPr id="0" name="图片 87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76250"/>
                        <a:ext cx="35702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11188" y="1557338"/>
            <a:ext cx="393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药物吸收的半衰期为</a:t>
            </a:r>
            <a:r>
              <a:rPr lang="en-US" altLang="zh-CN" sz="2800" b="1"/>
              <a:t>5 h </a:t>
            </a:r>
            <a:endParaRPr lang="en-US" altLang="zh-CN" sz="2800" b="1"/>
          </a:p>
        </p:txBody>
      </p:sp>
      <p:grpSp>
        <p:nvGrpSpPr>
          <p:cNvPr id="2" name="Group 59"/>
          <p:cNvGrpSpPr/>
          <p:nvPr/>
        </p:nvGrpSpPr>
        <p:grpSpPr bwMode="auto">
          <a:xfrm>
            <a:off x="6191250" y="620713"/>
            <a:ext cx="2703513" cy="557212"/>
            <a:chOff x="3900" y="391"/>
            <a:chExt cx="1703" cy="351"/>
          </a:xfrm>
        </p:grpSpPr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4080" y="391"/>
            <a:ext cx="152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3" name="Equation" r:id="rId3" imgW="927100" imgH="228600" progId="Equation.DSMT4">
                    <p:embed/>
                  </p:oleObj>
                </mc:Choice>
                <mc:Fallback>
                  <p:oleObj name="Equation" r:id="rId3" imgW="927100" imgH="228600" progId="Equation.DSMT4">
                    <p:embed/>
                    <p:pic>
                      <p:nvPicPr>
                        <p:cNvPr id="0" name="图片 87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91"/>
                          <a:ext cx="1523" cy="32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AutoShape 36"/>
            <p:cNvSpPr>
              <a:spLocks noChangeArrowheads="1"/>
            </p:cNvSpPr>
            <p:nvPr/>
          </p:nvSpPr>
          <p:spPr bwMode="auto">
            <a:xfrm>
              <a:off x="3900" y="436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3851275" y="2276475"/>
            <a:ext cx="4000500" cy="485775"/>
            <a:chOff x="2426" y="1434"/>
            <a:chExt cx="2520" cy="306"/>
          </a:xfrm>
        </p:grpSpPr>
        <p:graphicFrame>
          <p:nvGraphicFramePr>
            <p:cNvPr id="7181" name="Object 34"/>
            <p:cNvGraphicFramePr>
              <a:graphicFrameLocks noChangeAspect="1"/>
            </p:cNvGraphicFramePr>
            <p:nvPr/>
          </p:nvGraphicFramePr>
          <p:xfrm>
            <a:off x="2608" y="1434"/>
            <a:ext cx="233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4" name="Equation" r:id="rId5" imgW="1663700" imgH="203200" progId="Equation.DSMT4">
                    <p:embed/>
                  </p:oleObj>
                </mc:Choice>
                <mc:Fallback>
                  <p:oleObj name="Equation" r:id="rId5" imgW="1663700" imgH="203200" progId="Equation.DSMT4">
                    <p:embed/>
                    <p:pic>
                      <p:nvPicPr>
                        <p:cNvPr id="0" name="图片 87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434"/>
                          <a:ext cx="2338" cy="28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AutoShape 37"/>
            <p:cNvSpPr>
              <a:spLocks noChangeArrowheads="1"/>
            </p:cNvSpPr>
            <p:nvPr/>
          </p:nvSpPr>
          <p:spPr bwMode="auto">
            <a:xfrm>
              <a:off x="2426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/>
          <p:cNvGrpSpPr/>
          <p:nvPr/>
        </p:nvGrpSpPr>
        <p:grpSpPr bwMode="auto">
          <a:xfrm>
            <a:off x="684213" y="2276475"/>
            <a:ext cx="2751137" cy="485775"/>
            <a:chOff x="431" y="1434"/>
            <a:chExt cx="1733" cy="306"/>
          </a:xfrm>
        </p:grpSpPr>
        <p:graphicFrame>
          <p:nvGraphicFramePr>
            <p:cNvPr id="7180" name="Object 33"/>
            <p:cNvGraphicFramePr>
              <a:graphicFrameLocks noChangeAspect="1"/>
            </p:cNvGraphicFramePr>
            <p:nvPr/>
          </p:nvGraphicFramePr>
          <p:xfrm>
            <a:off x="612" y="1434"/>
            <a:ext cx="15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5" name="Equation" r:id="rId7" imgW="1180465" imgH="203200" progId="Equation.DSMT4">
                    <p:embed/>
                  </p:oleObj>
                </mc:Choice>
                <mc:Fallback>
                  <p:oleObj name="Equation" r:id="rId7" imgW="1180465" imgH="203200" progId="Equation.DSMT4">
                    <p:embed/>
                    <p:pic>
                      <p:nvPicPr>
                        <p:cNvPr id="0" name="图片 87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34"/>
                          <a:ext cx="155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AutoShape 38"/>
            <p:cNvSpPr>
              <a:spLocks noChangeArrowheads="1"/>
            </p:cNvSpPr>
            <p:nvPr/>
          </p:nvSpPr>
          <p:spPr bwMode="auto">
            <a:xfrm>
              <a:off x="431" y="1434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/>
          <p:nvPr/>
        </p:nvGrpSpPr>
        <p:grpSpPr bwMode="auto">
          <a:xfrm>
            <a:off x="4859338" y="1557338"/>
            <a:ext cx="2017712" cy="488950"/>
            <a:chOff x="3061" y="981"/>
            <a:chExt cx="1271" cy="308"/>
          </a:xfrm>
        </p:grpSpPr>
        <p:graphicFrame>
          <p:nvGraphicFramePr>
            <p:cNvPr id="7179" name="Object 31"/>
            <p:cNvGraphicFramePr>
              <a:graphicFrameLocks noChangeAspect="1"/>
            </p:cNvGraphicFramePr>
            <p:nvPr/>
          </p:nvGraphicFramePr>
          <p:xfrm>
            <a:off x="3198" y="1026"/>
            <a:ext cx="11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6" name="公式" r:id="rId9" imgW="876300" imgH="203200" progId="Equation.3">
                    <p:embed/>
                  </p:oleObj>
                </mc:Choice>
                <mc:Fallback>
                  <p:oleObj name="公式" r:id="rId9" imgW="876300" imgH="203200" progId="Equation.3">
                    <p:embed/>
                    <p:pic>
                      <p:nvPicPr>
                        <p:cNvPr id="0" name="图片 87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026"/>
                          <a:ext cx="113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>
              <a:off x="3061" y="98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23863" y="2924175"/>
          <a:ext cx="20780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7" name="Equation" r:id="rId11" imgW="862965" imgH="393700" progId="Equation.DSMT4">
                  <p:embed/>
                </p:oleObj>
              </mc:Choice>
              <mc:Fallback>
                <p:oleObj name="Equation" r:id="rId11" imgW="862965" imgH="393700" progId="Equation.DSMT4">
                  <p:embed/>
                  <p:pic>
                    <p:nvPicPr>
                      <p:cNvPr id="0" name="图片 87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924175"/>
                        <a:ext cx="20780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2455863" y="3068638"/>
          <a:ext cx="2720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8" name="Equation" r:id="rId13" imgW="1168400" imgH="228600" progId="Equation.DSMT4">
                  <p:embed/>
                </p:oleObj>
              </mc:Choice>
              <mc:Fallback>
                <p:oleObj name="Equation" r:id="rId13" imgW="1168400" imgH="228600" progId="Equation.DSMT4">
                  <p:embed/>
                  <p:pic>
                    <p:nvPicPr>
                      <p:cNvPr id="0" name="图片 87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068638"/>
                        <a:ext cx="2720975" cy="501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539750" y="3716338"/>
          <a:ext cx="1376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9" name="公式" r:id="rId15" imgW="545465" imgH="203200" progId="Equation.3">
                  <p:embed/>
                </p:oleObj>
              </mc:Choice>
              <mc:Fallback>
                <p:oleObj name="公式" r:id="rId15" imgW="545465" imgH="203200" progId="Equation.3">
                  <p:embed/>
                  <p:pic>
                    <p:nvPicPr>
                      <p:cNvPr id="0" name="图片 87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3763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539750" y="4365625"/>
            <a:ext cx="393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药物排除的半衰期为</a:t>
            </a:r>
            <a:r>
              <a:rPr lang="en-US" altLang="zh-CN" sz="2800" b="1"/>
              <a:t>6 h </a:t>
            </a:r>
            <a:endParaRPr lang="en-US" altLang="zh-CN" sz="2800" b="1"/>
          </a:p>
        </p:txBody>
      </p:sp>
      <p:grpSp>
        <p:nvGrpSpPr>
          <p:cNvPr id="6" name="Group 61"/>
          <p:cNvGrpSpPr/>
          <p:nvPr/>
        </p:nvGrpSpPr>
        <p:grpSpPr bwMode="auto">
          <a:xfrm>
            <a:off x="5364163" y="3284538"/>
            <a:ext cx="3736975" cy="828675"/>
            <a:chOff x="3379" y="2069"/>
            <a:chExt cx="2354" cy="522"/>
          </a:xfrm>
        </p:grpSpPr>
        <p:graphicFrame>
          <p:nvGraphicFramePr>
            <p:cNvPr id="7178" name="Object 40"/>
            <p:cNvGraphicFramePr>
              <a:graphicFrameLocks noChangeAspect="1"/>
            </p:cNvGraphicFramePr>
            <p:nvPr/>
          </p:nvGraphicFramePr>
          <p:xfrm>
            <a:off x="3563" y="2069"/>
            <a:ext cx="217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0" name="Equation" r:id="rId17" imgW="1562100" imgH="419100" progId="Equation.DSMT4">
                    <p:embed/>
                  </p:oleObj>
                </mc:Choice>
                <mc:Fallback>
                  <p:oleObj name="Equation" r:id="rId17" imgW="1562100" imgH="419100" progId="Equation.DSMT4">
                    <p:embed/>
                    <p:pic>
                      <p:nvPicPr>
                        <p:cNvPr id="0" name="图片 87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069"/>
                          <a:ext cx="2170" cy="52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AutoShape 46"/>
            <p:cNvSpPr>
              <a:spLocks noChangeArrowheads="1"/>
            </p:cNvSpPr>
            <p:nvPr/>
          </p:nvSpPr>
          <p:spPr bwMode="auto">
            <a:xfrm>
              <a:off x="3379" y="2160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4716463" y="4335463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只考虑血液对药物的排除</a:t>
            </a:r>
            <a:endParaRPr lang="zh-CN" altLang="en-US" sz="2800" b="1"/>
          </a:p>
        </p:txBody>
      </p:sp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684213" y="5876925"/>
          <a:ext cx="3095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1" name="公式" r:id="rId19" imgW="1497965" imgH="203200" progId="Equation.3">
                  <p:embed/>
                </p:oleObj>
              </mc:Choice>
              <mc:Fallback>
                <p:oleObj name="公式" r:id="rId19" imgW="1497965" imgH="203200" progId="Equation.3">
                  <p:embed/>
                  <p:pic>
                    <p:nvPicPr>
                      <p:cNvPr id="0" name="图片 87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76925"/>
                        <a:ext cx="3095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Rectangle 5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63"/>
          <p:cNvGrpSpPr/>
          <p:nvPr/>
        </p:nvGrpSpPr>
        <p:grpSpPr bwMode="auto">
          <a:xfrm>
            <a:off x="2268538" y="5084763"/>
            <a:ext cx="2447925" cy="560387"/>
            <a:chOff x="1429" y="3203"/>
            <a:chExt cx="1542" cy="353"/>
          </a:xfrm>
        </p:grpSpPr>
        <p:graphicFrame>
          <p:nvGraphicFramePr>
            <p:cNvPr id="7177" name="Object 50"/>
            <p:cNvGraphicFramePr>
              <a:graphicFrameLocks noChangeAspect="1"/>
            </p:cNvGraphicFramePr>
            <p:nvPr/>
          </p:nvGraphicFramePr>
          <p:xfrm>
            <a:off x="1565" y="3203"/>
            <a:ext cx="140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2" name="Equation" r:id="rId21" imgW="914400" imgH="228600" progId="Equation.DSMT4">
                    <p:embed/>
                  </p:oleObj>
                </mc:Choice>
                <mc:Fallback>
                  <p:oleObj name="Equation" r:id="rId21" imgW="914400" imgH="228600" progId="Equation.DSMT4">
                    <p:embed/>
                    <p:pic>
                      <p:nvPicPr>
                        <p:cNvPr id="0" name="图片 87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03"/>
                          <a:ext cx="1406" cy="3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AutoShape 56"/>
            <p:cNvSpPr>
              <a:spLocks noChangeArrowheads="1"/>
            </p:cNvSpPr>
            <p:nvPr/>
          </p:nvSpPr>
          <p:spPr bwMode="auto">
            <a:xfrm>
              <a:off x="1429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/>
          <p:nvPr/>
        </p:nvGrpSpPr>
        <p:grpSpPr bwMode="auto">
          <a:xfrm>
            <a:off x="323850" y="5013325"/>
            <a:ext cx="1885950" cy="749300"/>
            <a:chOff x="204" y="3158"/>
            <a:chExt cx="1188" cy="472"/>
          </a:xfrm>
        </p:grpSpPr>
        <p:graphicFrame>
          <p:nvGraphicFramePr>
            <p:cNvPr id="7176" name="Object 48"/>
            <p:cNvGraphicFramePr>
              <a:graphicFrameLocks noChangeAspect="1"/>
            </p:cNvGraphicFramePr>
            <p:nvPr/>
          </p:nvGraphicFramePr>
          <p:xfrm>
            <a:off x="375" y="3158"/>
            <a:ext cx="101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3" name="Equation" r:id="rId23" imgW="647700" imgH="393700" progId="Equation.DSMT4">
                    <p:embed/>
                  </p:oleObj>
                </mc:Choice>
                <mc:Fallback>
                  <p:oleObj name="Equation" r:id="rId23" imgW="647700" imgH="393700" progId="Equation.DSMT4">
                    <p:embed/>
                    <p:pic>
                      <p:nvPicPr>
                        <p:cNvPr id="0" name="图片 87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3158"/>
                          <a:ext cx="1017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AutoShape 57"/>
            <p:cNvSpPr>
              <a:spLocks noChangeArrowheads="1"/>
            </p:cNvSpPr>
            <p:nvPr/>
          </p:nvSpPr>
          <p:spPr bwMode="auto">
            <a:xfrm>
              <a:off x="204" y="3249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4"/>
          <p:cNvGrpSpPr/>
          <p:nvPr/>
        </p:nvGrpSpPr>
        <p:grpSpPr bwMode="auto">
          <a:xfrm>
            <a:off x="4716463" y="5589588"/>
            <a:ext cx="4105275" cy="485775"/>
            <a:chOff x="2971" y="3521"/>
            <a:chExt cx="2586" cy="306"/>
          </a:xfrm>
        </p:grpSpPr>
        <p:graphicFrame>
          <p:nvGraphicFramePr>
            <p:cNvPr id="7175" name="Object 54"/>
            <p:cNvGraphicFramePr>
              <a:graphicFrameLocks noChangeAspect="1"/>
            </p:cNvGraphicFramePr>
            <p:nvPr/>
          </p:nvGraphicFramePr>
          <p:xfrm>
            <a:off x="3107" y="3521"/>
            <a:ext cx="24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4" name="Equation" r:id="rId25" imgW="1676400" imgH="203200" progId="Equation.DSMT4">
                    <p:embed/>
                  </p:oleObj>
                </mc:Choice>
                <mc:Fallback>
                  <p:oleObj name="Equation" r:id="rId25" imgW="1676400" imgH="203200" progId="Equation.DSMT4">
                    <p:embed/>
                    <p:pic>
                      <p:nvPicPr>
                        <p:cNvPr id="0" name="图片 87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521"/>
                          <a:ext cx="2450" cy="29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9" name="AutoShape 58"/>
            <p:cNvSpPr>
              <a:spLocks noChangeArrowheads="1"/>
            </p:cNvSpPr>
            <p:nvPr/>
          </p:nvSpPr>
          <p:spPr bwMode="auto">
            <a:xfrm>
              <a:off x="2971" y="3521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/>
      <p:bldP spid="56365" grpId="0"/>
      <p:bldP spid="56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4868863" y="512763"/>
          <a:ext cx="2697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1" imgW="1117600" imgH="228600" progId="Equation.DSMT4">
                  <p:embed/>
                </p:oleObj>
              </mc:Choice>
              <mc:Fallback>
                <p:oleObj name="Equation" r:id="rId1" imgW="1117600" imgH="228600" progId="Equation.DSMT4">
                  <p:embed/>
                  <p:pic>
                    <p:nvPicPr>
                      <p:cNvPr id="0" name="图片 88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512763"/>
                        <a:ext cx="2697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4914900" y="1119188"/>
          <a:ext cx="40274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0" name="图片 88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119188"/>
                        <a:ext cx="40274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40" name="Picture 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53276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19700" y="1614488"/>
            <a:ext cx="271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血液总量</a:t>
            </a:r>
            <a:r>
              <a:rPr lang="en-US" altLang="zh-CN" sz="2800" b="1"/>
              <a:t>2000ml</a:t>
            </a:r>
            <a:endParaRPr lang="en-US" altLang="zh-CN" sz="2800" b="1"/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292725" y="3790950"/>
            <a:ext cx="32035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血药浓度</a:t>
            </a:r>
            <a:r>
              <a:rPr lang="en-US" altLang="zh-CN" sz="2800" b="1"/>
              <a:t>200</a:t>
            </a:r>
            <a:r>
              <a:rPr lang="en-US" altLang="zh-CN" sz="2800" b="1" i="1"/>
              <a:t>μ</a:t>
            </a:r>
            <a:r>
              <a:rPr lang="en-US" altLang="zh-CN" sz="2800" b="1"/>
              <a:t>g/ml</a:t>
            </a:r>
            <a:endParaRPr lang="en-US" altLang="zh-CN" sz="2800" b="1"/>
          </a:p>
        </p:txBody>
      </p:sp>
      <p:sp>
        <p:nvSpPr>
          <p:cNvPr id="8199" name="Rectangle 56"/>
          <p:cNvSpPr>
            <a:spLocks noChangeArrowheads="1"/>
          </p:cNvSpPr>
          <p:nvPr/>
        </p:nvSpPr>
        <p:spPr bwMode="auto">
          <a:xfrm>
            <a:off x="323850" y="549275"/>
            <a:ext cx="2303463" cy="762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结果及分析 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2800350" y="476250"/>
            <a:ext cx="205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胃肠道药量</a:t>
            </a:r>
            <a:endParaRPr lang="zh-CN" altLang="en-US" sz="2800" b="1"/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2555875" y="112395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血液系统药量</a:t>
            </a:r>
            <a:endParaRPr lang="zh-CN" altLang="en-US" sz="2800" b="1"/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5292725" y="2133600"/>
            <a:ext cx="339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血药浓度</a:t>
            </a:r>
            <a:r>
              <a:rPr lang="en-US" altLang="zh-CN" sz="2800" b="1" dirty="0"/>
              <a:t>100</a:t>
            </a:r>
            <a:r>
              <a:rPr lang="en-US" altLang="zh-CN" sz="2800" b="1" i="1" dirty="0"/>
              <a:t>μ</a:t>
            </a:r>
            <a:r>
              <a:rPr lang="en-US" altLang="zh-CN" sz="2800" b="1" dirty="0"/>
              <a:t>g/ml</a:t>
            </a:r>
            <a:endParaRPr lang="en-US" altLang="zh-CN" sz="2800" b="1" dirty="0"/>
          </a:p>
        </p:txBody>
      </p:sp>
      <p:grpSp>
        <p:nvGrpSpPr>
          <p:cNvPr id="2" name="Group 71"/>
          <p:cNvGrpSpPr/>
          <p:nvPr/>
        </p:nvGrpSpPr>
        <p:grpSpPr bwMode="auto">
          <a:xfrm>
            <a:off x="5364163" y="2638425"/>
            <a:ext cx="2338387" cy="557213"/>
            <a:chOff x="3515" y="1979"/>
            <a:chExt cx="1473" cy="351"/>
          </a:xfrm>
        </p:grpSpPr>
        <p:sp>
          <p:nvSpPr>
            <p:cNvPr id="8226" name="Rectangle 62"/>
            <p:cNvSpPr>
              <a:spLocks noChangeArrowheads="1"/>
            </p:cNvSpPr>
            <p:nvPr/>
          </p:nvSpPr>
          <p:spPr bwMode="auto">
            <a:xfrm>
              <a:off x="3742" y="1979"/>
              <a:ext cx="124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=200mg</a:t>
              </a:r>
              <a:endParaRPr lang="en-US" altLang="zh-CN" sz="2800" b="1"/>
            </a:p>
          </p:txBody>
        </p:sp>
        <p:sp>
          <p:nvSpPr>
            <p:cNvPr id="8227" name="AutoShape 63"/>
            <p:cNvSpPr>
              <a:spLocks noChangeArrowheads="1"/>
            </p:cNvSpPr>
            <p:nvPr/>
          </p:nvSpPr>
          <p:spPr bwMode="auto">
            <a:xfrm>
              <a:off x="3515" y="2024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5411788" y="3214688"/>
            <a:ext cx="1757362" cy="558800"/>
            <a:chOff x="3878" y="2432"/>
            <a:chExt cx="1107" cy="352"/>
          </a:xfrm>
        </p:grpSpPr>
        <p:sp>
          <p:nvSpPr>
            <p:cNvPr id="8224" name="AutoShape 59"/>
            <p:cNvSpPr>
              <a:spLocks noChangeArrowheads="1"/>
            </p:cNvSpPr>
            <p:nvPr/>
          </p:nvSpPr>
          <p:spPr bwMode="auto">
            <a:xfrm>
              <a:off x="3878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3969" y="2432"/>
              <a:ext cx="101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严重中毒</a:t>
              </a:r>
              <a:endParaRPr lang="zh-CN" altLang="en-US" sz="2800" b="1"/>
            </a:p>
          </p:txBody>
        </p:sp>
      </p:grpSp>
      <p:grpSp>
        <p:nvGrpSpPr>
          <p:cNvPr id="4" name="Group 73"/>
          <p:cNvGrpSpPr/>
          <p:nvPr/>
        </p:nvGrpSpPr>
        <p:grpSpPr bwMode="auto">
          <a:xfrm>
            <a:off x="5435600" y="4438650"/>
            <a:ext cx="2338388" cy="557213"/>
            <a:chOff x="3606" y="3294"/>
            <a:chExt cx="1473" cy="351"/>
          </a:xfrm>
        </p:grpSpPr>
        <p:sp>
          <p:nvSpPr>
            <p:cNvPr id="8222" name="Rectangle 68"/>
            <p:cNvSpPr>
              <a:spLocks noChangeArrowheads="1"/>
            </p:cNvSpPr>
            <p:nvPr/>
          </p:nvSpPr>
          <p:spPr bwMode="auto">
            <a:xfrm>
              <a:off x="3833" y="3294"/>
              <a:ext cx="124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 =400mg</a:t>
              </a:r>
              <a:endParaRPr lang="en-US" altLang="zh-CN" sz="2800" b="1"/>
            </a:p>
          </p:txBody>
        </p:sp>
        <p:sp>
          <p:nvSpPr>
            <p:cNvPr id="8223" name="AutoShape 69"/>
            <p:cNvSpPr>
              <a:spLocks noChangeArrowheads="1"/>
            </p:cNvSpPr>
            <p:nvPr/>
          </p:nvSpPr>
          <p:spPr bwMode="auto">
            <a:xfrm>
              <a:off x="3606" y="3339"/>
              <a:ext cx="136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5473700" y="5086350"/>
            <a:ext cx="1114425" cy="519113"/>
            <a:chOff x="4059" y="3702"/>
            <a:chExt cx="702" cy="327"/>
          </a:xfrm>
        </p:grpSpPr>
        <p:sp>
          <p:nvSpPr>
            <p:cNvPr id="8220" name="Rectangle 67"/>
            <p:cNvSpPr>
              <a:spLocks noChangeArrowheads="1"/>
            </p:cNvSpPr>
            <p:nvPr/>
          </p:nvSpPr>
          <p:spPr bwMode="auto">
            <a:xfrm>
              <a:off x="4195" y="3702"/>
              <a:ext cx="56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致命</a:t>
              </a:r>
              <a:endParaRPr lang="zh-CN" altLang="en-US" sz="2800" b="1"/>
            </a:p>
          </p:txBody>
        </p:sp>
        <p:sp>
          <p:nvSpPr>
            <p:cNvPr id="8221" name="AutoShape 70"/>
            <p:cNvSpPr>
              <a:spLocks noChangeArrowheads="1"/>
            </p:cNvSpPr>
            <p:nvPr/>
          </p:nvSpPr>
          <p:spPr bwMode="auto">
            <a:xfrm>
              <a:off x="4059" y="370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/>
          <p:nvPr/>
        </p:nvGrpSpPr>
        <p:grpSpPr bwMode="auto">
          <a:xfrm>
            <a:off x="468313" y="3860800"/>
            <a:ext cx="1008062" cy="1330325"/>
            <a:chOff x="295" y="2523"/>
            <a:chExt cx="635" cy="838"/>
          </a:xfrm>
        </p:grpSpPr>
        <p:sp>
          <p:nvSpPr>
            <p:cNvPr id="8218" name="Line 75"/>
            <p:cNvSpPr>
              <a:spLocks noChangeShapeType="1"/>
            </p:cNvSpPr>
            <p:nvPr/>
          </p:nvSpPr>
          <p:spPr bwMode="auto">
            <a:xfrm flipV="1">
              <a:off x="657" y="2523"/>
              <a:ext cx="0" cy="5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Text Box 77"/>
            <p:cNvSpPr txBox="1">
              <a:spLocks noChangeArrowheads="1"/>
            </p:cNvSpPr>
            <p:nvPr/>
          </p:nvSpPr>
          <p:spPr bwMode="auto">
            <a:xfrm>
              <a:off x="295" y="3067"/>
              <a:ext cx="635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t</a:t>
              </a:r>
              <a:r>
                <a:rPr lang="en-US" altLang="zh-CN" b="1">
                  <a:solidFill>
                    <a:srgbClr val="FF3300"/>
                  </a:solidFill>
                </a:rPr>
                <a:t>=1.62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7" name="Group 88"/>
          <p:cNvGrpSpPr/>
          <p:nvPr/>
        </p:nvGrpSpPr>
        <p:grpSpPr bwMode="auto">
          <a:xfrm>
            <a:off x="1116013" y="3500438"/>
            <a:ext cx="1152525" cy="2160587"/>
            <a:chOff x="703" y="2205"/>
            <a:chExt cx="726" cy="1361"/>
          </a:xfrm>
        </p:grpSpPr>
        <p:sp>
          <p:nvSpPr>
            <p:cNvPr id="8216" name="Line 76"/>
            <p:cNvSpPr>
              <a:spLocks noChangeShapeType="1"/>
            </p:cNvSpPr>
            <p:nvPr/>
          </p:nvSpPr>
          <p:spPr bwMode="auto">
            <a:xfrm flipV="1">
              <a:off x="975" y="2205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Text Box 78"/>
            <p:cNvSpPr txBox="1">
              <a:spLocks noChangeArrowheads="1"/>
            </p:cNvSpPr>
            <p:nvPr/>
          </p:nvSpPr>
          <p:spPr bwMode="auto">
            <a:xfrm>
              <a:off x="703" y="3278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=4.87</a:t>
              </a:r>
              <a:endParaRPr lang="en-US" altLang="zh-CN" b="1"/>
            </a:p>
          </p:txBody>
        </p:sp>
      </p:grpSp>
      <p:grpSp>
        <p:nvGrpSpPr>
          <p:cNvPr id="8" name="Group 86"/>
          <p:cNvGrpSpPr/>
          <p:nvPr/>
        </p:nvGrpSpPr>
        <p:grpSpPr bwMode="auto">
          <a:xfrm>
            <a:off x="1692275" y="3068638"/>
            <a:ext cx="2808288" cy="2185987"/>
            <a:chOff x="1066" y="2024"/>
            <a:chExt cx="1769" cy="1377"/>
          </a:xfrm>
        </p:grpSpPr>
        <p:sp>
          <p:nvSpPr>
            <p:cNvPr id="8212" name="Text Box 79"/>
            <p:cNvSpPr txBox="1">
              <a:spLocks noChangeArrowheads="1"/>
            </p:cNvSpPr>
            <p:nvPr/>
          </p:nvSpPr>
          <p:spPr bwMode="auto">
            <a:xfrm>
              <a:off x="1066" y="3113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=7.89</a:t>
              </a:r>
              <a:endParaRPr lang="en-US" altLang="zh-CN" b="1"/>
            </a:p>
          </p:txBody>
        </p:sp>
        <p:sp>
          <p:nvSpPr>
            <p:cNvPr id="8213" name="Line 80"/>
            <p:cNvSpPr>
              <a:spLocks noChangeShapeType="1"/>
            </p:cNvSpPr>
            <p:nvPr/>
          </p:nvSpPr>
          <p:spPr bwMode="auto">
            <a:xfrm flipV="1">
              <a:off x="1338" y="2205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81"/>
            <p:cNvSpPr>
              <a:spLocks noChangeShapeType="1"/>
            </p:cNvSpPr>
            <p:nvPr/>
          </p:nvSpPr>
          <p:spPr bwMode="auto">
            <a:xfrm>
              <a:off x="1338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Text Box 82"/>
            <p:cNvSpPr txBox="1">
              <a:spLocks noChangeArrowheads="1"/>
            </p:cNvSpPr>
            <p:nvPr/>
          </p:nvSpPr>
          <p:spPr bwMode="auto">
            <a:xfrm>
              <a:off x="2109" y="2024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/>
                <a:t>=442</a:t>
              </a:r>
              <a:endParaRPr lang="en-US" altLang="zh-CN" b="1"/>
            </a:p>
          </p:txBody>
        </p:sp>
      </p:grp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55650" y="5661025"/>
            <a:ext cx="741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孩子到达医院前已严重中毒，如不及时施救，约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3h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后将致命！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2987675" y="4941888"/>
            <a:ext cx="184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>
                <a:solidFill>
                  <a:srgbClr val="FF3300"/>
                </a:solidFill>
              </a:rPr>
              <a:t>(2)=236.5 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1000"/>
                                        <p:tgtEl>
                                          <p:spTgt spid="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/>
      <p:bldP spid="37943" grpId="0"/>
      <p:bldP spid="37945" grpId="0"/>
      <p:bldP spid="37946" grpId="0"/>
      <p:bldP spid="37949" grpId="0"/>
      <p:bldP spid="37975" grpId="0"/>
      <p:bldP spid="37977" grpId="0"/>
    </p:bldLst>
  </p:timing>
</p:sld>
</file>

<file path=ppt/tags/tag1.xml><?xml version="1.0" encoding="utf-8"?>
<p:tagLst xmlns:p="http://schemas.openxmlformats.org/presentationml/2006/main">
  <p:tag name="KSO_WPP_MARK_KEY" val="c44433ce-3913-41e4-998e-deb9019b6956"/>
  <p:tag name="COMMONDATA" val="eyJoZGlkIjoiNTY5ZDdhMmIwNGY4NzdkOGRkMDYzMzhjNmQxZTgzYzgifQ=="/>
</p:tagLst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J:\数学模型电子教案\shuxuemoxing.pot</Template>
  <TotalTime>0</TotalTime>
  <Words>7661</Words>
  <Application>WPS 演示</Application>
  <PresentationFormat>全屏显示(4:3)</PresentationFormat>
  <Paragraphs>1349</Paragraphs>
  <Slides>53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173</vt:i4>
      </vt:variant>
      <vt:variant>
        <vt:lpstr>幻灯片标题</vt:lpstr>
      </vt:variant>
      <vt:variant>
        <vt:i4>53</vt:i4>
      </vt:variant>
    </vt:vector>
  </HeadingPairs>
  <TitlesOfParts>
    <vt:vector size="246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Times New Roman</vt:lpstr>
      <vt:lpstr>Cambria Math</vt:lpstr>
      <vt:lpstr>Symbol</vt:lpstr>
      <vt:lpstr>微软雅黑</vt:lpstr>
      <vt:lpstr>Arial Unicode MS</vt:lpstr>
      <vt:lpstr>Calibri</vt:lpstr>
      <vt:lpstr>楷体</vt:lpstr>
      <vt:lpstr>Cambria Math</vt:lpstr>
      <vt:lpstr>Symbol</vt:lpstr>
      <vt:lpstr>Calibri</vt:lpstr>
      <vt:lpstr>BatangChe</vt:lpstr>
      <vt:lpstr>Segoe Print</vt:lpstr>
      <vt:lpstr>shuxuemoxing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昨日入城</cp:lastModifiedBy>
  <cp:revision>286</cp:revision>
  <dcterms:created xsi:type="dcterms:W3CDTF">2000-03-03T01:25:00Z</dcterms:created>
  <dcterms:modified xsi:type="dcterms:W3CDTF">2024-05-31T14:17:14Z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38FB5A5559014533A31D0773A57F58FD</vt:lpwstr>
  </property>
  <property fmtid="{D5CDD505-2E9C-101B-9397-08002B2CF9AE}" pid="3" name="KSOProductBuildVer">
    <vt:lpwstr>2052-11.1.0.13703</vt:lpwstr>
  </property>
</Properties>
</file>