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7" r:id="rId18"/>
    <p:sldId id="288" r:id="rId19"/>
    <p:sldId id="289"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86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818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2538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569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29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548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9664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779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DE50D6-574B-40AF-946F-D52A04ADE379}" type="datetime1">
              <a:rPr lang="en-US" smtClean="0"/>
              <a:t>11/28/2019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519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2884F1-FFEA-405F-9602-3DCA865EDA4E}" type="datetime1">
              <a:rPr lang="en-US" smtClean="0"/>
              <a:t>11/28/2019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76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11/28/2019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01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291B17-9318-49DB-B28B-6E5994AE9581}" type="datetime1">
              <a:rPr lang="en-US" smtClean="0"/>
              <a:t>11/28/2019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6368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7785D-5E3D-4A1C-8FBD-B31635F38569}"/>
              </a:ext>
            </a:extLst>
          </p:cNvPr>
          <p:cNvSpPr>
            <a:spLocks noGrp="1"/>
          </p:cNvSpPr>
          <p:nvPr>
            <p:ph type="ctrTitle"/>
          </p:nvPr>
        </p:nvSpPr>
        <p:spPr/>
        <p:txBody>
          <a:bodyPr/>
          <a:lstStyle/>
          <a:p>
            <a:r>
              <a:rPr lang="en-IN" dirty="0"/>
              <a:t>		GPS TRAJECTORY</a:t>
            </a:r>
          </a:p>
        </p:txBody>
      </p:sp>
      <p:sp>
        <p:nvSpPr>
          <p:cNvPr id="3" name="Subtitle 2">
            <a:extLst>
              <a:ext uri="{FF2B5EF4-FFF2-40B4-BE49-F238E27FC236}">
                <a16:creationId xmlns:a16="http://schemas.microsoft.com/office/drawing/2014/main" id="{824EE886-4F99-4E6C-8E2B-48C8702A6FE5}"/>
              </a:ext>
            </a:extLst>
          </p:cNvPr>
          <p:cNvSpPr>
            <a:spLocks noGrp="1"/>
          </p:cNvSpPr>
          <p:nvPr>
            <p:ph type="subTitle" idx="1"/>
          </p:nvPr>
        </p:nvSpPr>
        <p:spPr/>
        <p:txBody>
          <a:bodyPr/>
          <a:lstStyle/>
          <a:p>
            <a:r>
              <a:rPr lang="en-IN" dirty="0"/>
              <a:t>Group number:10</a:t>
            </a:r>
          </a:p>
          <a:p>
            <a:r>
              <a:rPr lang="en-IN" dirty="0"/>
              <a:t>T.OOHA(S2017001067)</a:t>
            </a:r>
          </a:p>
        </p:txBody>
      </p:sp>
    </p:spTree>
    <p:extLst>
      <p:ext uri="{BB962C8B-B14F-4D97-AF65-F5344CB8AC3E}">
        <p14:creationId xmlns:p14="http://schemas.microsoft.com/office/powerpoint/2010/main" val="44467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1528-2BCB-4DC0-B4BD-639D4A2EF937}"/>
              </a:ext>
            </a:extLst>
          </p:cNvPr>
          <p:cNvSpPr>
            <a:spLocks noGrp="1"/>
          </p:cNvSpPr>
          <p:nvPr>
            <p:ph type="title"/>
          </p:nvPr>
        </p:nvSpPr>
        <p:spPr/>
        <p:txBody>
          <a:bodyPr/>
          <a:lstStyle/>
          <a:p>
            <a:r>
              <a:rPr lang="en-IN" dirty="0"/>
              <a:t>Data types</a:t>
            </a:r>
          </a:p>
        </p:txBody>
      </p:sp>
      <p:sp>
        <p:nvSpPr>
          <p:cNvPr id="3" name="Content Placeholder 2">
            <a:extLst>
              <a:ext uri="{FF2B5EF4-FFF2-40B4-BE49-F238E27FC236}">
                <a16:creationId xmlns:a16="http://schemas.microsoft.com/office/drawing/2014/main" id="{B98C1197-E1CD-41F4-8782-AC19E8C9935C}"/>
              </a:ext>
            </a:extLst>
          </p:cNvPr>
          <p:cNvSpPr>
            <a:spLocks noGrp="1"/>
          </p:cNvSpPr>
          <p:nvPr>
            <p:ph idx="1"/>
          </p:nvPr>
        </p:nvSpPr>
        <p:spPr/>
        <p:txBody>
          <a:bodyPr/>
          <a:lstStyle/>
          <a:p>
            <a:r>
              <a:rPr lang="en-IN" dirty="0" err="1"/>
              <a:t>Speed,distance,time:Continuous</a:t>
            </a:r>
            <a:r>
              <a:rPr lang="en-IN" dirty="0"/>
              <a:t> data</a:t>
            </a:r>
          </a:p>
          <a:p>
            <a:r>
              <a:rPr lang="en-IN" dirty="0" err="1"/>
              <a:t>Rating_bus,rating:ordinal</a:t>
            </a:r>
            <a:endParaRPr lang="en-IN" dirty="0"/>
          </a:p>
          <a:p>
            <a:r>
              <a:rPr lang="en-IN" dirty="0" err="1"/>
              <a:t>Rating_weather,car_or_bus:categorical</a:t>
            </a:r>
            <a:endParaRPr lang="en-IN" dirty="0"/>
          </a:p>
          <a:p>
            <a:r>
              <a:rPr lang="en-IN" dirty="0" err="1"/>
              <a:t>So,categorical</a:t>
            </a:r>
            <a:r>
              <a:rPr lang="en-IN" dirty="0"/>
              <a:t> is converted using get dummies of pandas.</a:t>
            </a:r>
          </a:p>
          <a:p>
            <a:endParaRPr lang="en-IN" dirty="0"/>
          </a:p>
          <a:p>
            <a:endParaRPr lang="en-IN" dirty="0"/>
          </a:p>
        </p:txBody>
      </p:sp>
    </p:spTree>
    <p:extLst>
      <p:ext uri="{BB962C8B-B14F-4D97-AF65-F5344CB8AC3E}">
        <p14:creationId xmlns:p14="http://schemas.microsoft.com/office/powerpoint/2010/main" val="3903595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E6DC-F078-4B62-BE84-6D451BA12E7B}"/>
              </a:ext>
            </a:extLst>
          </p:cNvPr>
          <p:cNvSpPr>
            <a:spLocks noGrp="1"/>
          </p:cNvSpPr>
          <p:nvPr>
            <p:ph type="title"/>
          </p:nvPr>
        </p:nvSpPr>
        <p:spPr/>
        <p:txBody>
          <a:bodyPr/>
          <a:lstStyle/>
          <a:p>
            <a:r>
              <a:rPr lang="en-IN" dirty="0"/>
              <a:t>After converting categorical variables</a:t>
            </a:r>
          </a:p>
        </p:txBody>
      </p:sp>
      <p:pic>
        <p:nvPicPr>
          <p:cNvPr id="9" name="Content Placeholder 8">
            <a:extLst>
              <a:ext uri="{FF2B5EF4-FFF2-40B4-BE49-F238E27FC236}">
                <a16:creationId xmlns:a16="http://schemas.microsoft.com/office/drawing/2014/main" id="{D25575BA-50A8-4B8B-912A-5837D544CDB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503" t="43262" r="36725" b="39083"/>
          <a:stretch/>
        </p:blipFill>
        <p:spPr>
          <a:xfrm>
            <a:off x="426453" y="2751112"/>
            <a:ext cx="11339093" cy="2217914"/>
          </a:xfrm>
        </p:spPr>
      </p:pic>
    </p:spTree>
    <p:extLst>
      <p:ext uri="{BB962C8B-B14F-4D97-AF65-F5344CB8AC3E}">
        <p14:creationId xmlns:p14="http://schemas.microsoft.com/office/powerpoint/2010/main" val="188690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0D26F-4D15-4922-BDEF-83C217E3A9F6}"/>
              </a:ext>
            </a:extLst>
          </p:cNvPr>
          <p:cNvSpPr>
            <a:spLocks noGrp="1"/>
          </p:cNvSpPr>
          <p:nvPr>
            <p:ph idx="1"/>
          </p:nvPr>
        </p:nvSpPr>
        <p:spPr/>
        <p:txBody>
          <a:bodyPr/>
          <a:lstStyle/>
          <a:p>
            <a:r>
              <a:rPr lang="en-IN" b="1" dirty="0"/>
              <a:t>Indpendantvariables:</a:t>
            </a:r>
            <a:r>
              <a:rPr lang="en-IN" dirty="0"/>
              <a:t>speed,distance,time,rating_bus,rating_weather_0,rating_weather_1,rating_weather_2,car_or_bus_1,car_or_bus_2</a:t>
            </a:r>
          </a:p>
          <a:p>
            <a:r>
              <a:rPr lang="en-IN" b="1" dirty="0"/>
              <a:t>Dependant variables: </a:t>
            </a:r>
            <a:r>
              <a:rPr lang="en-IN" dirty="0"/>
              <a:t>rating</a:t>
            </a:r>
          </a:p>
          <a:p>
            <a:r>
              <a:rPr lang="en-IN" b="1" dirty="0"/>
              <a:t>Drop duplicates:</a:t>
            </a:r>
            <a:endParaRPr lang="en-IN" dirty="0"/>
          </a:p>
          <a:p>
            <a:r>
              <a:rPr lang="en-IN" dirty="0"/>
              <a:t>       Dataset contains duplicates .This was removed using </a:t>
            </a:r>
            <a:r>
              <a:rPr lang="en-IN" dirty="0" err="1"/>
              <a:t>pandas.drop_duplicates</a:t>
            </a:r>
            <a:r>
              <a:rPr lang="en-IN" dirty="0"/>
              <a:t>() function.</a:t>
            </a:r>
          </a:p>
          <a:p>
            <a:endParaRPr lang="en-IN" dirty="0"/>
          </a:p>
        </p:txBody>
      </p:sp>
    </p:spTree>
    <p:extLst>
      <p:ext uri="{BB962C8B-B14F-4D97-AF65-F5344CB8AC3E}">
        <p14:creationId xmlns:p14="http://schemas.microsoft.com/office/powerpoint/2010/main" val="3609784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AA57-BB4C-4B53-B552-63F6616A7F86}"/>
              </a:ext>
            </a:extLst>
          </p:cNvPr>
          <p:cNvSpPr>
            <a:spLocks noGrp="1"/>
          </p:cNvSpPr>
          <p:nvPr>
            <p:ph type="title"/>
          </p:nvPr>
        </p:nvSpPr>
        <p:spPr/>
        <p:txBody>
          <a:bodyPr/>
          <a:lstStyle/>
          <a:p>
            <a:r>
              <a:rPr lang="en-IN" dirty="0"/>
              <a:t>Imbalanced dataset</a:t>
            </a:r>
          </a:p>
        </p:txBody>
      </p:sp>
      <p:sp>
        <p:nvSpPr>
          <p:cNvPr id="3" name="Content Placeholder 2">
            <a:extLst>
              <a:ext uri="{FF2B5EF4-FFF2-40B4-BE49-F238E27FC236}">
                <a16:creationId xmlns:a16="http://schemas.microsoft.com/office/drawing/2014/main" id="{56BA1980-5A71-4017-9BD7-902A89CC0B1B}"/>
              </a:ext>
            </a:extLst>
          </p:cNvPr>
          <p:cNvSpPr>
            <a:spLocks noGrp="1"/>
          </p:cNvSpPr>
          <p:nvPr>
            <p:ph idx="1"/>
          </p:nvPr>
        </p:nvSpPr>
        <p:spPr/>
        <p:txBody>
          <a:bodyPr/>
          <a:lstStyle/>
          <a:p>
            <a:r>
              <a:rPr lang="en-IN" dirty="0"/>
              <a:t>The target variables is </a:t>
            </a:r>
            <a:r>
              <a:rPr lang="en-IN" dirty="0" err="1"/>
              <a:t>imbalanced,That</a:t>
            </a:r>
            <a:r>
              <a:rPr lang="en-IN" dirty="0"/>
              <a:t> is less number of rating1 compared to other 2 as shown</a:t>
            </a:r>
          </a:p>
          <a:p>
            <a:endParaRPr lang="en-IN" dirty="0"/>
          </a:p>
        </p:txBody>
      </p:sp>
      <p:pic>
        <p:nvPicPr>
          <p:cNvPr id="5" name="Picture 4">
            <a:extLst>
              <a:ext uri="{FF2B5EF4-FFF2-40B4-BE49-F238E27FC236}">
                <a16:creationId xmlns:a16="http://schemas.microsoft.com/office/drawing/2014/main" id="{2D7EF583-6741-4529-87E7-A6EEAF95A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195" y="2425684"/>
            <a:ext cx="4577504" cy="3211636"/>
          </a:xfrm>
          <a:prstGeom prst="rect">
            <a:avLst/>
          </a:prstGeom>
        </p:spPr>
      </p:pic>
    </p:spTree>
    <p:extLst>
      <p:ext uri="{BB962C8B-B14F-4D97-AF65-F5344CB8AC3E}">
        <p14:creationId xmlns:p14="http://schemas.microsoft.com/office/powerpoint/2010/main" val="4252183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797679-1778-48A8-A4AF-8C31F7B15A49}"/>
              </a:ext>
            </a:extLst>
          </p:cNvPr>
          <p:cNvSpPr>
            <a:spLocks noGrp="1"/>
          </p:cNvSpPr>
          <p:nvPr>
            <p:ph idx="1"/>
          </p:nvPr>
        </p:nvSpPr>
        <p:spPr/>
        <p:txBody>
          <a:bodyPr/>
          <a:lstStyle/>
          <a:p>
            <a:r>
              <a:rPr lang="en-IN" dirty="0"/>
              <a:t>This problem is solved by oversampling of dataset using imbalanced library of python</a:t>
            </a:r>
          </a:p>
          <a:p>
            <a:endParaRPr lang="en-IN" dirty="0"/>
          </a:p>
        </p:txBody>
      </p:sp>
      <p:pic>
        <p:nvPicPr>
          <p:cNvPr id="5" name="Picture 4">
            <a:extLst>
              <a:ext uri="{FF2B5EF4-FFF2-40B4-BE49-F238E27FC236}">
                <a16:creationId xmlns:a16="http://schemas.microsoft.com/office/drawing/2014/main" id="{8A478B03-69FB-46BF-A825-B77915E43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821" y="2212621"/>
            <a:ext cx="4716691" cy="3309291"/>
          </a:xfrm>
          <a:prstGeom prst="rect">
            <a:avLst/>
          </a:prstGeom>
        </p:spPr>
      </p:pic>
    </p:spTree>
    <p:extLst>
      <p:ext uri="{BB962C8B-B14F-4D97-AF65-F5344CB8AC3E}">
        <p14:creationId xmlns:p14="http://schemas.microsoft.com/office/powerpoint/2010/main" val="2197630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F66E-CA67-4874-AD01-A5510AD6E2F6}"/>
              </a:ext>
            </a:extLst>
          </p:cNvPr>
          <p:cNvSpPr>
            <a:spLocks noGrp="1"/>
          </p:cNvSpPr>
          <p:nvPr>
            <p:ph type="title"/>
          </p:nvPr>
        </p:nvSpPr>
        <p:spPr/>
        <p:txBody>
          <a:bodyPr/>
          <a:lstStyle/>
          <a:p>
            <a:r>
              <a:rPr lang="en-IN" dirty="0"/>
              <a:t>Outliers detection</a:t>
            </a:r>
          </a:p>
        </p:txBody>
      </p:sp>
      <p:sp>
        <p:nvSpPr>
          <p:cNvPr id="3" name="Content Placeholder 2">
            <a:extLst>
              <a:ext uri="{FF2B5EF4-FFF2-40B4-BE49-F238E27FC236}">
                <a16:creationId xmlns:a16="http://schemas.microsoft.com/office/drawing/2014/main" id="{FFB8865A-FD7B-436A-9CCF-3B04A99EEE4A}"/>
              </a:ext>
            </a:extLst>
          </p:cNvPr>
          <p:cNvSpPr>
            <a:spLocks noGrp="1"/>
          </p:cNvSpPr>
          <p:nvPr>
            <p:ph idx="1"/>
          </p:nvPr>
        </p:nvSpPr>
        <p:spPr/>
        <p:txBody>
          <a:bodyPr/>
          <a:lstStyle/>
          <a:p>
            <a:r>
              <a:rPr lang="en-IN" dirty="0"/>
              <a:t>By following boxplot we can observer outliers</a:t>
            </a:r>
          </a:p>
          <a:p>
            <a:endParaRPr lang="en-IN" dirty="0"/>
          </a:p>
        </p:txBody>
      </p:sp>
      <p:pic>
        <p:nvPicPr>
          <p:cNvPr id="7" name="Picture 6">
            <a:extLst>
              <a:ext uri="{FF2B5EF4-FFF2-40B4-BE49-F238E27FC236}">
                <a16:creationId xmlns:a16="http://schemas.microsoft.com/office/drawing/2014/main" id="{48C4BD3C-EA11-4F26-892C-10CFCCFE7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259" y="2416206"/>
            <a:ext cx="4688203" cy="3780408"/>
          </a:xfrm>
          <a:prstGeom prst="rect">
            <a:avLst/>
          </a:prstGeom>
        </p:spPr>
      </p:pic>
    </p:spTree>
    <p:extLst>
      <p:ext uri="{BB962C8B-B14F-4D97-AF65-F5344CB8AC3E}">
        <p14:creationId xmlns:p14="http://schemas.microsoft.com/office/powerpoint/2010/main" val="59324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18AD53-C5BD-457B-BE59-99D611818EBA}"/>
              </a:ext>
            </a:extLst>
          </p:cNvPr>
          <p:cNvSpPr>
            <a:spLocks noGrp="1"/>
          </p:cNvSpPr>
          <p:nvPr>
            <p:ph idx="1"/>
          </p:nvPr>
        </p:nvSpPr>
        <p:spPr/>
        <p:txBody>
          <a:bodyPr/>
          <a:lstStyle/>
          <a:p>
            <a:r>
              <a:rPr lang="en-IN" dirty="0"/>
              <a:t>The outliers are removed by finding IQR range and removing points that are not in the IQR range</a:t>
            </a:r>
          </a:p>
          <a:p>
            <a:endParaRPr lang="en-IN" dirty="0"/>
          </a:p>
        </p:txBody>
      </p:sp>
      <p:pic>
        <p:nvPicPr>
          <p:cNvPr id="5" name="Picture 4">
            <a:extLst>
              <a:ext uri="{FF2B5EF4-FFF2-40B4-BE49-F238E27FC236}">
                <a16:creationId xmlns:a16="http://schemas.microsoft.com/office/drawing/2014/main" id="{0DDE143A-A248-4E92-95BA-641451F55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562" y="2425083"/>
            <a:ext cx="4622146" cy="3727142"/>
          </a:xfrm>
          <a:prstGeom prst="rect">
            <a:avLst/>
          </a:prstGeom>
        </p:spPr>
      </p:pic>
    </p:spTree>
    <p:extLst>
      <p:ext uri="{BB962C8B-B14F-4D97-AF65-F5344CB8AC3E}">
        <p14:creationId xmlns:p14="http://schemas.microsoft.com/office/powerpoint/2010/main" val="4180588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C007-E40D-4CDE-8F21-B9A5DCE0A513}"/>
              </a:ext>
            </a:extLst>
          </p:cNvPr>
          <p:cNvSpPr>
            <a:spLocks noGrp="1"/>
          </p:cNvSpPr>
          <p:nvPr>
            <p:ph type="title"/>
          </p:nvPr>
        </p:nvSpPr>
        <p:spPr/>
        <p:txBody>
          <a:bodyPr/>
          <a:lstStyle/>
          <a:p>
            <a:r>
              <a:rPr lang="en-IN" dirty="0"/>
              <a:t>Normality of data(q-q plots)</a:t>
            </a:r>
          </a:p>
        </p:txBody>
      </p:sp>
      <p:sp>
        <p:nvSpPr>
          <p:cNvPr id="6" name="Content Placeholder 5">
            <a:extLst>
              <a:ext uri="{FF2B5EF4-FFF2-40B4-BE49-F238E27FC236}">
                <a16:creationId xmlns:a16="http://schemas.microsoft.com/office/drawing/2014/main" id="{F504553F-B42A-4070-85C2-44B8A5B361A8}"/>
              </a:ext>
            </a:extLst>
          </p:cNvPr>
          <p:cNvSpPr>
            <a:spLocks noGrp="1"/>
          </p:cNvSpPr>
          <p:nvPr>
            <p:ph idx="1"/>
          </p:nvPr>
        </p:nvSpPr>
        <p:spPr/>
        <p:txBody>
          <a:bodyPr/>
          <a:lstStyle/>
          <a:p>
            <a:r>
              <a:rPr lang="en-IN" dirty="0"/>
              <a:t>SPEED: </a:t>
            </a:r>
          </a:p>
          <a:p>
            <a:endParaRPr lang="en-IN" dirty="0"/>
          </a:p>
        </p:txBody>
      </p:sp>
      <p:pic>
        <p:nvPicPr>
          <p:cNvPr id="7" name="Content Placeholder 4">
            <a:extLst>
              <a:ext uri="{FF2B5EF4-FFF2-40B4-BE49-F238E27FC236}">
                <a16:creationId xmlns:a16="http://schemas.microsoft.com/office/drawing/2014/main" id="{1864FAE4-2C91-4146-A02C-5E9C7E601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829" y="2289451"/>
            <a:ext cx="5238164" cy="3509702"/>
          </a:xfrm>
          <a:prstGeom prst="rect">
            <a:avLst/>
          </a:prstGeom>
        </p:spPr>
      </p:pic>
    </p:spTree>
    <p:extLst>
      <p:ext uri="{BB962C8B-B14F-4D97-AF65-F5344CB8AC3E}">
        <p14:creationId xmlns:p14="http://schemas.microsoft.com/office/powerpoint/2010/main" val="2784249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556E6E8-5D8A-4327-A861-AD21879AF738}"/>
              </a:ext>
            </a:extLst>
          </p:cNvPr>
          <p:cNvSpPr>
            <a:spLocks noGrp="1"/>
          </p:cNvSpPr>
          <p:nvPr>
            <p:ph idx="1"/>
          </p:nvPr>
        </p:nvSpPr>
        <p:spPr/>
        <p:txBody>
          <a:bodyPr/>
          <a:lstStyle/>
          <a:p>
            <a:r>
              <a:rPr lang="en-IN" dirty="0"/>
              <a:t>Time:</a:t>
            </a:r>
          </a:p>
          <a:p>
            <a:pPr lvl="4"/>
            <a:endParaRPr lang="en-IN" dirty="0"/>
          </a:p>
        </p:txBody>
      </p:sp>
      <p:pic>
        <p:nvPicPr>
          <p:cNvPr id="7" name="Content Placeholder 4">
            <a:extLst>
              <a:ext uri="{FF2B5EF4-FFF2-40B4-BE49-F238E27FC236}">
                <a16:creationId xmlns:a16="http://schemas.microsoft.com/office/drawing/2014/main" id="{A0B7FDA9-7C11-4D4D-A747-3615362B8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685" y="2353444"/>
            <a:ext cx="5247042" cy="3515650"/>
          </a:xfrm>
          <a:prstGeom prst="rect">
            <a:avLst/>
          </a:prstGeom>
        </p:spPr>
      </p:pic>
    </p:spTree>
    <p:extLst>
      <p:ext uri="{BB962C8B-B14F-4D97-AF65-F5344CB8AC3E}">
        <p14:creationId xmlns:p14="http://schemas.microsoft.com/office/powerpoint/2010/main" val="1121662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D553-7180-4A19-A26B-FBA26966CA30}"/>
              </a:ext>
            </a:extLst>
          </p:cNvPr>
          <p:cNvSpPr>
            <a:spLocks noGrp="1"/>
          </p:cNvSpPr>
          <p:nvPr>
            <p:ph type="title"/>
          </p:nvPr>
        </p:nvSpPr>
        <p:spPr/>
        <p:txBody>
          <a:bodyPr/>
          <a:lstStyle/>
          <a:p>
            <a:endParaRPr lang="en-IN" dirty="0"/>
          </a:p>
        </p:txBody>
      </p:sp>
      <p:sp>
        <p:nvSpPr>
          <p:cNvPr id="6" name="Content Placeholder 5">
            <a:extLst>
              <a:ext uri="{FF2B5EF4-FFF2-40B4-BE49-F238E27FC236}">
                <a16:creationId xmlns:a16="http://schemas.microsoft.com/office/drawing/2014/main" id="{ACCC7C15-3B43-4995-8267-13CBDA5CC6F6}"/>
              </a:ext>
            </a:extLst>
          </p:cNvPr>
          <p:cNvSpPr>
            <a:spLocks noGrp="1"/>
          </p:cNvSpPr>
          <p:nvPr>
            <p:ph idx="1"/>
          </p:nvPr>
        </p:nvSpPr>
        <p:spPr/>
        <p:txBody>
          <a:bodyPr>
            <a:normAutofit lnSpcReduction="10000"/>
          </a:bodyPr>
          <a:lstStyle/>
          <a:p>
            <a:r>
              <a:rPr lang="en-IN" dirty="0"/>
              <a:t>Distance:</a:t>
            </a:r>
          </a:p>
          <a:p>
            <a:endParaRPr lang="en-IN" dirty="0"/>
          </a:p>
          <a:p>
            <a:endParaRPr lang="en-IN" dirty="0"/>
          </a:p>
          <a:p>
            <a:endParaRPr lang="en-IN" dirty="0"/>
          </a:p>
          <a:p>
            <a:endParaRPr lang="en-IN" dirty="0"/>
          </a:p>
          <a:p>
            <a:endParaRPr lang="en-IN" dirty="0"/>
          </a:p>
          <a:p>
            <a:endParaRPr lang="en-IN" dirty="0"/>
          </a:p>
          <a:p>
            <a:endParaRPr lang="en-IN" dirty="0"/>
          </a:p>
          <a:p>
            <a:r>
              <a:rPr lang="en-IN" dirty="0"/>
              <a:t>From above graphs we can see that these are not </a:t>
            </a:r>
            <a:r>
              <a:rPr lang="en-IN" dirty="0" err="1"/>
              <a:t>linear.But</a:t>
            </a:r>
            <a:r>
              <a:rPr lang="en-IN" dirty="0"/>
              <a:t> ordinal regression doesn’t require data to be normally distributed.</a:t>
            </a:r>
          </a:p>
          <a:p>
            <a:endParaRPr lang="en-IN" dirty="0"/>
          </a:p>
          <a:p>
            <a:endParaRPr lang="en-IN" dirty="0"/>
          </a:p>
        </p:txBody>
      </p:sp>
      <p:pic>
        <p:nvPicPr>
          <p:cNvPr id="7" name="Content Placeholder 4">
            <a:extLst>
              <a:ext uri="{FF2B5EF4-FFF2-40B4-BE49-F238E27FC236}">
                <a16:creationId xmlns:a16="http://schemas.microsoft.com/office/drawing/2014/main" id="{67E01794-F5AC-47A3-B30B-E1FCB988B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626" y="2192136"/>
            <a:ext cx="4616388" cy="3039503"/>
          </a:xfrm>
          <a:prstGeom prst="rect">
            <a:avLst/>
          </a:prstGeom>
        </p:spPr>
      </p:pic>
    </p:spTree>
    <p:extLst>
      <p:ext uri="{BB962C8B-B14F-4D97-AF65-F5344CB8AC3E}">
        <p14:creationId xmlns:p14="http://schemas.microsoft.com/office/powerpoint/2010/main" val="107063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98BA-F6EC-4BA3-8EDE-EAEAD633143C}"/>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F0713B82-43EE-4FE7-A52E-05D56663EE54}"/>
              </a:ext>
            </a:extLst>
          </p:cNvPr>
          <p:cNvSpPr>
            <a:spLocks noGrp="1"/>
          </p:cNvSpPr>
          <p:nvPr>
            <p:ph idx="1"/>
          </p:nvPr>
        </p:nvSpPr>
        <p:spPr/>
        <p:txBody>
          <a:bodyPr/>
          <a:lstStyle/>
          <a:p>
            <a:endParaRPr lang="en-IN" dirty="0"/>
          </a:p>
          <a:p>
            <a:r>
              <a:rPr lang="en-IN" b="1" dirty="0"/>
              <a:t>	</a:t>
            </a:r>
            <a:r>
              <a:rPr lang="en-IN" dirty="0"/>
              <a:t>Aim of this project is to statistically analyse the dataset of GPS Trajectory. In this project I predicted rating of traffic using features like average speed, time, distance .Here we used </a:t>
            </a:r>
            <a:r>
              <a:rPr lang="en-IN" dirty="0" err="1"/>
              <a:t>go_track</a:t>
            </a:r>
            <a:r>
              <a:rPr lang="en-IN" dirty="0"/>
              <a:t> dataset.</a:t>
            </a:r>
          </a:p>
          <a:p>
            <a:endParaRPr lang="en-IN" dirty="0"/>
          </a:p>
        </p:txBody>
      </p:sp>
    </p:spTree>
    <p:extLst>
      <p:ext uri="{BB962C8B-B14F-4D97-AF65-F5344CB8AC3E}">
        <p14:creationId xmlns:p14="http://schemas.microsoft.com/office/powerpoint/2010/main" val="594213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13B27-91C2-40EE-87FA-CC98C1D44ED6}"/>
              </a:ext>
            </a:extLst>
          </p:cNvPr>
          <p:cNvSpPr>
            <a:spLocks noGrp="1"/>
          </p:cNvSpPr>
          <p:nvPr>
            <p:ph type="title"/>
          </p:nvPr>
        </p:nvSpPr>
        <p:spPr/>
        <p:txBody>
          <a:bodyPr/>
          <a:lstStyle/>
          <a:p>
            <a:r>
              <a:rPr lang="en-IN" dirty="0"/>
              <a:t>Applying ordinal model</a:t>
            </a:r>
          </a:p>
        </p:txBody>
      </p:sp>
      <p:sp>
        <p:nvSpPr>
          <p:cNvPr id="3" name="Content Placeholder 2">
            <a:extLst>
              <a:ext uri="{FF2B5EF4-FFF2-40B4-BE49-F238E27FC236}">
                <a16:creationId xmlns:a16="http://schemas.microsoft.com/office/drawing/2014/main" id="{E99FE84C-71B5-465E-B47E-5A475AA1B7F5}"/>
              </a:ext>
            </a:extLst>
          </p:cNvPr>
          <p:cNvSpPr>
            <a:spLocks noGrp="1"/>
          </p:cNvSpPr>
          <p:nvPr>
            <p:ph idx="1"/>
          </p:nvPr>
        </p:nvSpPr>
        <p:spPr/>
        <p:txBody>
          <a:bodyPr>
            <a:normAutofit fontScale="92500" lnSpcReduction="20000"/>
          </a:bodyPr>
          <a:lstStyle/>
          <a:p>
            <a:r>
              <a:rPr lang="en-IN" dirty="0"/>
              <a:t>Since rating is ordinal ,ordinal regression .This is done using </a:t>
            </a:r>
            <a:r>
              <a:rPr lang="en-IN" dirty="0" err="1"/>
              <a:t>mord</a:t>
            </a:r>
            <a:r>
              <a:rPr lang="en-IN" dirty="0"/>
              <a:t> </a:t>
            </a:r>
            <a:r>
              <a:rPr lang="en-IN" dirty="0" err="1"/>
              <a:t>ligisticat</a:t>
            </a:r>
            <a:r>
              <a:rPr lang="en-IN" dirty="0"/>
              <a:t> function in python.</a:t>
            </a:r>
          </a:p>
          <a:p>
            <a:r>
              <a:rPr lang="en-IN" dirty="0"/>
              <a:t>Results are as follows:</a:t>
            </a:r>
          </a:p>
          <a:p>
            <a:r>
              <a:rPr lang="en-IN" b="1" dirty="0"/>
              <a:t>Goodness of fit</a:t>
            </a:r>
            <a:r>
              <a:rPr lang="en-IN" dirty="0"/>
              <a:t> :measured in terms of accuracy -0.41935483870967744</a:t>
            </a:r>
          </a:p>
          <a:p>
            <a:r>
              <a:rPr lang="en-IN" dirty="0"/>
              <a:t>Coefficients:</a:t>
            </a:r>
          </a:p>
          <a:p>
            <a:r>
              <a:rPr lang="en-IN" dirty="0"/>
              <a:t>[ 2.13960580e+00 -1.02190818e+00 -1.37202194e-02  0.00000000e+00</a:t>
            </a:r>
          </a:p>
          <a:p>
            <a:r>
              <a:rPr lang="en-IN" dirty="0"/>
              <a:t> -1.43958306e-06  0.00000000e+00  </a:t>
            </a:r>
            <a:r>
              <a:rPr lang="en-IN" dirty="0" err="1"/>
              <a:t>0.00000000e+00</a:t>
            </a:r>
            <a:r>
              <a:rPr lang="en-IN" dirty="0"/>
              <a:t>  4.81319826e-01</a:t>
            </a:r>
          </a:p>
          <a:p>
            <a:r>
              <a:rPr lang="en-IN" dirty="0"/>
              <a:t> -4.81321265e-01]</a:t>
            </a:r>
          </a:p>
          <a:p>
            <a:r>
              <a:rPr lang="en-IN" dirty="0"/>
              <a:t>Confusion matrix:</a:t>
            </a:r>
          </a:p>
          <a:p>
            <a:r>
              <a:rPr lang="en-IN" dirty="0"/>
              <a:t>[[ 0  0  0]</a:t>
            </a:r>
          </a:p>
          <a:p>
            <a:r>
              <a:rPr lang="en-IN" dirty="0"/>
              <a:t> [ 6 12 12]</a:t>
            </a:r>
          </a:p>
          <a:p>
            <a:endParaRPr lang="en-IN" dirty="0"/>
          </a:p>
        </p:txBody>
      </p:sp>
    </p:spTree>
    <p:extLst>
      <p:ext uri="{BB962C8B-B14F-4D97-AF65-F5344CB8AC3E}">
        <p14:creationId xmlns:p14="http://schemas.microsoft.com/office/powerpoint/2010/main" val="4140591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705C55-2432-48EA-8AE9-5F25697BA4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3250" y="2243138"/>
            <a:ext cx="8505825" cy="3228975"/>
          </a:xfrm>
        </p:spPr>
      </p:pic>
    </p:spTree>
    <p:extLst>
      <p:ext uri="{BB962C8B-B14F-4D97-AF65-F5344CB8AC3E}">
        <p14:creationId xmlns:p14="http://schemas.microsoft.com/office/powerpoint/2010/main" val="538336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51F4B-9978-4D79-8AB4-14DF126F6878}"/>
              </a:ext>
            </a:extLst>
          </p:cNvPr>
          <p:cNvSpPr>
            <a:spLocks noGrp="1"/>
          </p:cNvSpPr>
          <p:nvPr>
            <p:ph idx="1"/>
          </p:nvPr>
        </p:nvSpPr>
        <p:spPr/>
        <p:txBody>
          <a:bodyPr/>
          <a:lstStyle/>
          <a:p>
            <a:r>
              <a:rPr lang="en-IN" b="1" dirty="0"/>
              <a:t>Feature selection:</a:t>
            </a:r>
            <a:endParaRPr lang="en-IN" dirty="0"/>
          </a:p>
          <a:p>
            <a:r>
              <a:rPr lang="en-IN" dirty="0"/>
              <a:t>From the above </a:t>
            </a:r>
            <a:r>
              <a:rPr lang="en-IN" dirty="0" err="1"/>
              <a:t>results,we</a:t>
            </a:r>
            <a:r>
              <a:rPr lang="en-IN" dirty="0"/>
              <a:t> see the coefficients of </a:t>
            </a:r>
            <a:r>
              <a:rPr lang="en-IN" dirty="0" err="1"/>
              <a:t>rating_bus</a:t>
            </a:r>
            <a:r>
              <a:rPr lang="en-IN" dirty="0"/>
              <a:t>, rating_weather_1, rating_weather_2  are zeros.</a:t>
            </a:r>
          </a:p>
          <a:p>
            <a:r>
              <a:rPr lang="en-IN" dirty="0"/>
              <a:t>So we can remove these features.</a:t>
            </a:r>
          </a:p>
          <a:p>
            <a:endParaRPr lang="en-IN" dirty="0"/>
          </a:p>
        </p:txBody>
      </p:sp>
    </p:spTree>
    <p:extLst>
      <p:ext uri="{BB962C8B-B14F-4D97-AF65-F5344CB8AC3E}">
        <p14:creationId xmlns:p14="http://schemas.microsoft.com/office/powerpoint/2010/main" val="3185961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286D-1FF9-4B3B-B902-8A3F4838A18A}"/>
              </a:ext>
            </a:extLst>
          </p:cNvPr>
          <p:cNvSpPr>
            <a:spLocks noGrp="1"/>
          </p:cNvSpPr>
          <p:nvPr>
            <p:ph type="title"/>
          </p:nvPr>
        </p:nvSpPr>
        <p:spPr/>
        <p:txBody>
          <a:bodyPr/>
          <a:lstStyle/>
          <a:p>
            <a:r>
              <a:rPr lang="en-IN" b="1" dirty="0"/>
              <a:t>Test of assumptions:</a:t>
            </a:r>
            <a:br>
              <a:rPr lang="en-IN" dirty="0"/>
            </a:br>
            <a:endParaRPr lang="en-IN" dirty="0"/>
          </a:p>
        </p:txBody>
      </p:sp>
      <p:sp>
        <p:nvSpPr>
          <p:cNvPr id="3" name="Content Placeholder 2">
            <a:extLst>
              <a:ext uri="{FF2B5EF4-FFF2-40B4-BE49-F238E27FC236}">
                <a16:creationId xmlns:a16="http://schemas.microsoft.com/office/drawing/2014/main" id="{9D4565B7-3D5D-467E-9CCF-EDC0D57562EB}"/>
              </a:ext>
            </a:extLst>
          </p:cNvPr>
          <p:cNvSpPr>
            <a:spLocks noGrp="1"/>
          </p:cNvSpPr>
          <p:nvPr>
            <p:ph idx="1"/>
          </p:nvPr>
        </p:nvSpPr>
        <p:spPr/>
        <p:txBody>
          <a:bodyPr/>
          <a:lstStyle/>
          <a:p>
            <a:r>
              <a:rPr lang="en-IN" b="1" dirty="0" err="1"/>
              <a:t>Note:</a:t>
            </a:r>
            <a:r>
              <a:rPr lang="en-IN" dirty="0" err="1"/>
              <a:t>logistic</a:t>
            </a:r>
            <a:r>
              <a:rPr lang="en-IN" dirty="0"/>
              <a:t> regression does not require a linear relationship between the dependent and independent variables.  Second, the error terms (residuals) do not need to be normally distributed.  Third, homoscedasticity is not required. </a:t>
            </a:r>
          </a:p>
          <a:p>
            <a:endParaRPr lang="en-IN" dirty="0"/>
          </a:p>
          <a:p>
            <a:endParaRPr lang="en-IN" dirty="0"/>
          </a:p>
          <a:p>
            <a:pPr lvl="0"/>
            <a:r>
              <a:rPr lang="en-IN" dirty="0"/>
              <a:t>1. ordinal logistic regression requires the dependent variable to be ordinal.</a:t>
            </a:r>
          </a:p>
          <a:p>
            <a:r>
              <a:rPr lang="en-IN" dirty="0"/>
              <a:t>This is satisfied since rating is ordinal data.</a:t>
            </a:r>
          </a:p>
          <a:p>
            <a:endParaRPr lang="en-IN" dirty="0"/>
          </a:p>
        </p:txBody>
      </p:sp>
    </p:spTree>
    <p:extLst>
      <p:ext uri="{BB962C8B-B14F-4D97-AF65-F5344CB8AC3E}">
        <p14:creationId xmlns:p14="http://schemas.microsoft.com/office/powerpoint/2010/main" val="2224199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AA6F0-D25B-4E2E-8E86-96A3AF27038F}"/>
              </a:ext>
            </a:extLst>
          </p:cNvPr>
          <p:cNvSpPr>
            <a:spLocks noGrp="1"/>
          </p:cNvSpPr>
          <p:nvPr>
            <p:ph idx="1"/>
          </p:nvPr>
        </p:nvSpPr>
        <p:spPr>
          <a:xfrm>
            <a:off x="1097280" y="1091953"/>
            <a:ext cx="10058400" cy="4777141"/>
          </a:xfrm>
        </p:spPr>
        <p:txBody>
          <a:bodyPr/>
          <a:lstStyle/>
          <a:p>
            <a:r>
              <a:rPr lang="en-IN" dirty="0"/>
              <a:t>It requires there to be little or no multicollinearity among the independent variables.  This means that the independent variables should not be too highly correlated with each other.</a:t>
            </a:r>
          </a:p>
          <a:p>
            <a:endParaRPr lang="en-IN" dirty="0"/>
          </a:p>
          <a:p>
            <a:endParaRPr lang="en-IN" dirty="0"/>
          </a:p>
        </p:txBody>
      </p:sp>
      <p:pic>
        <p:nvPicPr>
          <p:cNvPr id="5" name="Picture 4">
            <a:extLst>
              <a:ext uri="{FF2B5EF4-FFF2-40B4-BE49-F238E27FC236}">
                <a16:creationId xmlns:a16="http://schemas.microsoft.com/office/drawing/2014/main" id="{239CE2BC-19B1-4A46-AE50-1A572941E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1510" y="2066323"/>
            <a:ext cx="5120560" cy="3881715"/>
          </a:xfrm>
          <a:prstGeom prst="rect">
            <a:avLst/>
          </a:prstGeom>
        </p:spPr>
      </p:pic>
    </p:spTree>
    <p:extLst>
      <p:ext uri="{BB962C8B-B14F-4D97-AF65-F5344CB8AC3E}">
        <p14:creationId xmlns:p14="http://schemas.microsoft.com/office/powerpoint/2010/main" val="1660421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10802-DA10-4469-A28C-F3F61D117415}"/>
              </a:ext>
            </a:extLst>
          </p:cNvPr>
          <p:cNvSpPr>
            <a:spLocks noGrp="1"/>
          </p:cNvSpPr>
          <p:nvPr>
            <p:ph idx="1"/>
          </p:nvPr>
        </p:nvSpPr>
        <p:spPr/>
        <p:txBody>
          <a:bodyPr/>
          <a:lstStyle/>
          <a:p>
            <a:r>
              <a:rPr lang="en-IN" dirty="0"/>
              <a:t>From the above </a:t>
            </a:r>
            <a:r>
              <a:rPr lang="en-IN" dirty="0" err="1"/>
              <a:t>correlation,we</a:t>
            </a:r>
            <a:r>
              <a:rPr lang="en-IN" dirty="0"/>
              <a:t> can see that car_or_bus_1,car_or_bus_2 are highly </a:t>
            </a:r>
            <a:r>
              <a:rPr lang="en-IN" dirty="0" err="1"/>
              <a:t>correlated.So</a:t>
            </a:r>
            <a:r>
              <a:rPr lang="en-IN" dirty="0"/>
              <a:t> remove car_or_bus_1.</a:t>
            </a:r>
          </a:p>
          <a:p>
            <a:r>
              <a:rPr lang="en-IN" dirty="0"/>
              <a:t>3.It assumes linearity </a:t>
            </a:r>
            <a:r>
              <a:rPr lang="en-IN" dirty="0" err="1"/>
              <a:t>ofcontinuous</a:t>
            </a:r>
            <a:r>
              <a:rPr lang="en-IN" dirty="0"/>
              <a:t> independent variables and log odds.  although this analysis does not require the dependent and independent variables to be related linearly, it requires that the independent variables are linearly related to the log odds. That is by plotting loglinear graphs if we observe some curve(S shape) this satisfies the assumption</a:t>
            </a:r>
          </a:p>
        </p:txBody>
      </p:sp>
    </p:spTree>
    <p:extLst>
      <p:ext uri="{BB962C8B-B14F-4D97-AF65-F5344CB8AC3E}">
        <p14:creationId xmlns:p14="http://schemas.microsoft.com/office/powerpoint/2010/main" val="52363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E94796-B1CA-451C-9A68-551D82055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3023" y="2249564"/>
            <a:ext cx="5027975" cy="3538676"/>
          </a:xfrm>
        </p:spPr>
      </p:pic>
    </p:spTree>
    <p:extLst>
      <p:ext uri="{BB962C8B-B14F-4D97-AF65-F5344CB8AC3E}">
        <p14:creationId xmlns:p14="http://schemas.microsoft.com/office/powerpoint/2010/main" val="2117430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42D165-839D-4C11-8EC6-724852E53C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8308" y="2119864"/>
            <a:ext cx="5291090" cy="3781293"/>
          </a:xfrm>
          <a:prstGeom prst="rect">
            <a:avLst/>
          </a:prstGeom>
        </p:spPr>
      </p:pic>
    </p:spTree>
    <p:extLst>
      <p:ext uri="{BB962C8B-B14F-4D97-AF65-F5344CB8AC3E}">
        <p14:creationId xmlns:p14="http://schemas.microsoft.com/office/powerpoint/2010/main" val="1061728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91B5462-9678-4173-9979-2693BF688658}"/>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From the above graphs we can say that assumption is satisfied</a:t>
            </a:r>
          </a:p>
        </p:txBody>
      </p:sp>
      <p:pic>
        <p:nvPicPr>
          <p:cNvPr id="9" name="Content Placeholder 4">
            <a:extLst>
              <a:ext uri="{FF2B5EF4-FFF2-40B4-BE49-F238E27FC236}">
                <a16:creationId xmlns:a16="http://schemas.microsoft.com/office/drawing/2014/main" id="{654B7F7C-F0E2-4B34-866A-B974F4607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550" y="2533650"/>
            <a:ext cx="3705225" cy="2647950"/>
          </a:xfrm>
          <a:prstGeom prst="rect">
            <a:avLst/>
          </a:prstGeom>
        </p:spPr>
      </p:pic>
    </p:spTree>
    <p:extLst>
      <p:ext uri="{BB962C8B-B14F-4D97-AF65-F5344CB8AC3E}">
        <p14:creationId xmlns:p14="http://schemas.microsoft.com/office/powerpoint/2010/main" val="1192110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7DDBE2-8E5A-4CA7-B44B-7CBF9969A24B}"/>
              </a:ext>
            </a:extLst>
          </p:cNvPr>
          <p:cNvSpPr>
            <a:spLocks noGrp="1"/>
          </p:cNvSpPr>
          <p:nvPr>
            <p:ph idx="1"/>
          </p:nvPr>
        </p:nvSpPr>
        <p:spPr/>
        <p:txBody>
          <a:bodyPr>
            <a:normAutofit fontScale="92500" lnSpcReduction="20000"/>
          </a:bodyPr>
          <a:lstStyle/>
          <a:p>
            <a:r>
              <a:rPr lang="en-IN" dirty="0" err="1"/>
              <a:t>So,after</a:t>
            </a:r>
            <a:r>
              <a:rPr lang="en-IN" dirty="0"/>
              <a:t> test of assumptions and feature selection we can remove rating_bus,rating_weather_1,rating_weather_2 ,car_or_bus_1.</a:t>
            </a:r>
          </a:p>
          <a:p>
            <a:r>
              <a:rPr lang="en-IN" dirty="0" err="1"/>
              <a:t>So,again</a:t>
            </a:r>
            <a:r>
              <a:rPr lang="en-IN" dirty="0"/>
              <a:t> applying ordinal regression, these are results:</a:t>
            </a:r>
          </a:p>
          <a:p>
            <a:r>
              <a:rPr lang="en-IN" b="1" dirty="0"/>
              <a:t>Accuracuy</a:t>
            </a:r>
            <a:r>
              <a:rPr lang="en-IN" dirty="0"/>
              <a:t>:0.41935483870967744</a:t>
            </a:r>
          </a:p>
          <a:p>
            <a:r>
              <a:rPr lang="en-IN" dirty="0"/>
              <a:t>Coefficients:[ 2.16441633e+00 -9.99903774e-01  7.18855331e-04 -1.79099231e-06</a:t>
            </a:r>
          </a:p>
          <a:p>
            <a:r>
              <a:rPr lang="en-IN" dirty="0"/>
              <a:t> -9.02924895e-01]</a:t>
            </a:r>
          </a:p>
          <a:p>
            <a:r>
              <a:rPr lang="en-IN" dirty="0"/>
              <a:t>Confusion matrix:[[ 0  0  0]</a:t>
            </a:r>
          </a:p>
          <a:p>
            <a:r>
              <a:rPr lang="en-IN" dirty="0"/>
              <a:t>                                 [ 6 12 12]</a:t>
            </a:r>
          </a:p>
          <a:p>
            <a:r>
              <a:rPr lang="en-IN" dirty="0"/>
              <a:t>  		 [ 0  0  1]]</a:t>
            </a:r>
          </a:p>
          <a:p>
            <a:r>
              <a:rPr lang="en-IN" dirty="0"/>
              <a:t>We can see that even after doing test of assumptions we found that accuracy is very less.</a:t>
            </a:r>
          </a:p>
          <a:p>
            <a:r>
              <a:rPr lang="en-IN" dirty="0"/>
              <a:t>So applied different models like </a:t>
            </a:r>
            <a:r>
              <a:rPr lang="en-IN" dirty="0" err="1"/>
              <a:t>LogisticRegression</a:t>
            </a:r>
            <a:r>
              <a:rPr lang="en-IN" dirty="0"/>
              <a:t> </a:t>
            </a:r>
            <a:r>
              <a:rPr lang="en-IN" dirty="0" err="1"/>
              <a:t>CV,Random</a:t>
            </a:r>
            <a:r>
              <a:rPr lang="en-IN" dirty="0"/>
              <a:t> Forest classifier.</a:t>
            </a:r>
          </a:p>
        </p:txBody>
      </p:sp>
    </p:spTree>
    <p:extLst>
      <p:ext uri="{BB962C8B-B14F-4D97-AF65-F5344CB8AC3E}">
        <p14:creationId xmlns:p14="http://schemas.microsoft.com/office/powerpoint/2010/main" val="61346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6F43-B4F3-4845-BA1C-98505B363B01}"/>
              </a:ext>
            </a:extLst>
          </p:cNvPr>
          <p:cNvSpPr>
            <a:spLocks noGrp="1"/>
          </p:cNvSpPr>
          <p:nvPr>
            <p:ph type="title"/>
          </p:nvPr>
        </p:nvSpPr>
        <p:spPr/>
        <p:txBody>
          <a:bodyPr/>
          <a:lstStyle/>
          <a:p>
            <a:r>
              <a:rPr lang="en-IN" dirty="0"/>
              <a:t>Flow of project</a:t>
            </a:r>
          </a:p>
        </p:txBody>
      </p:sp>
      <p:sp>
        <p:nvSpPr>
          <p:cNvPr id="3" name="Content Placeholder 2">
            <a:extLst>
              <a:ext uri="{FF2B5EF4-FFF2-40B4-BE49-F238E27FC236}">
                <a16:creationId xmlns:a16="http://schemas.microsoft.com/office/drawing/2014/main" id="{0F3504FD-790D-47AF-9A4A-06C9781B4C93}"/>
              </a:ext>
            </a:extLst>
          </p:cNvPr>
          <p:cNvSpPr>
            <a:spLocks noGrp="1"/>
          </p:cNvSpPr>
          <p:nvPr>
            <p:ph idx="1"/>
          </p:nvPr>
        </p:nvSpPr>
        <p:spPr/>
        <p:txBody>
          <a:bodyPr/>
          <a:lstStyle/>
          <a:p>
            <a:r>
              <a:rPr lang="en-IN" dirty="0"/>
              <a:t>1.Loading dataset</a:t>
            </a:r>
          </a:p>
          <a:p>
            <a:r>
              <a:rPr lang="en-IN" dirty="0"/>
              <a:t>2.Null values check</a:t>
            </a:r>
          </a:p>
          <a:p>
            <a:r>
              <a:rPr lang="en-IN" dirty="0"/>
              <a:t>3.duplicates checking</a:t>
            </a:r>
          </a:p>
          <a:p>
            <a:r>
              <a:rPr lang="en-IN" dirty="0"/>
              <a:t>4.normality checking</a:t>
            </a:r>
          </a:p>
          <a:p>
            <a:r>
              <a:rPr lang="en-IN" dirty="0"/>
              <a:t>5.outliers checking</a:t>
            </a:r>
          </a:p>
          <a:p>
            <a:r>
              <a:rPr lang="en-IN" dirty="0"/>
              <a:t>6.Apply ordinal regression model</a:t>
            </a:r>
          </a:p>
          <a:p>
            <a:r>
              <a:rPr lang="en-IN" dirty="0"/>
              <a:t>7. </a:t>
            </a:r>
            <a:r>
              <a:rPr lang="en-IN" dirty="0" err="1"/>
              <a:t>Feauture</a:t>
            </a:r>
            <a:r>
              <a:rPr lang="en-IN" dirty="0"/>
              <a:t> selection</a:t>
            </a:r>
          </a:p>
          <a:p>
            <a:r>
              <a:rPr lang="en-IN" dirty="0"/>
              <a:t>8.Test of assumptions</a:t>
            </a:r>
          </a:p>
        </p:txBody>
      </p:sp>
    </p:spTree>
    <p:extLst>
      <p:ext uri="{BB962C8B-B14F-4D97-AF65-F5344CB8AC3E}">
        <p14:creationId xmlns:p14="http://schemas.microsoft.com/office/powerpoint/2010/main" val="508771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61F2-B75D-48BA-83E7-4E60FFABC2A8}"/>
              </a:ext>
            </a:extLst>
          </p:cNvPr>
          <p:cNvSpPr>
            <a:spLocks noGrp="1"/>
          </p:cNvSpPr>
          <p:nvPr>
            <p:ph type="title"/>
          </p:nvPr>
        </p:nvSpPr>
        <p:spPr/>
        <p:txBody>
          <a:bodyPr/>
          <a:lstStyle/>
          <a:p>
            <a:r>
              <a:rPr lang="en-IN" dirty="0"/>
              <a:t>Logistic regression CV</a:t>
            </a:r>
          </a:p>
        </p:txBody>
      </p:sp>
      <p:sp>
        <p:nvSpPr>
          <p:cNvPr id="3" name="Content Placeholder 2">
            <a:extLst>
              <a:ext uri="{FF2B5EF4-FFF2-40B4-BE49-F238E27FC236}">
                <a16:creationId xmlns:a16="http://schemas.microsoft.com/office/drawing/2014/main" id="{61AD144E-465F-4FC9-8644-2E3E2DFB87FC}"/>
              </a:ext>
            </a:extLst>
          </p:cNvPr>
          <p:cNvSpPr>
            <a:spLocks noGrp="1"/>
          </p:cNvSpPr>
          <p:nvPr>
            <p:ph idx="1"/>
          </p:nvPr>
        </p:nvSpPr>
        <p:spPr/>
        <p:txBody>
          <a:bodyPr>
            <a:normAutofit fontScale="70000" lnSpcReduction="20000"/>
          </a:bodyPr>
          <a:lstStyle/>
          <a:p>
            <a:r>
              <a:rPr lang="en-IN" b="1" dirty="0"/>
              <a:t>Accuracy:</a:t>
            </a:r>
            <a:r>
              <a:rPr lang="en-IN" dirty="0"/>
              <a:t>0.6580645161290323</a:t>
            </a:r>
          </a:p>
          <a:p>
            <a:r>
              <a:rPr lang="en-IN" b="1" dirty="0"/>
              <a:t>Coefficients</a:t>
            </a:r>
            <a:r>
              <a:rPr lang="en-IN" dirty="0"/>
              <a:t>:[[-5.52822551e+00  3.50113465e+00  3.17647802e+00  0.00000000e+00</a:t>
            </a:r>
          </a:p>
          <a:p>
            <a:r>
              <a:rPr lang="en-IN" dirty="0"/>
              <a:t> 			  6.16715464e-04  0.00000000e+00  </a:t>
            </a:r>
            <a:r>
              <a:rPr lang="en-IN" dirty="0" err="1"/>
              <a:t>0.00000000e+00</a:t>
            </a:r>
            <a:r>
              <a:rPr lang="en-IN" dirty="0"/>
              <a:t> -5.08959471e-01</a:t>
            </a:r>
          </a:p>
          <a:p>
            <a:r>
              <a:rPr lang="en-IN" dirty="0"/>
              <a:t>  			 5.09576187e-01]</a:t>
            </a:r>
          </a:p>
          <a:p>
            <a:r>
              <a:rPr lang="en-IN" dirty="0"/>
              <a:t> 	[-2.09515539e+00  9.53578685e-02 -1.04287583e+00  0.00000000e+00</a:t>
            </a:r>
          </a:p>
          <a:p>
            <a:r>
              <a:rPr lang="en-IN" dirty="0"/>
              <a:t>  		-3.86861143e-03  0.00000000e+00  </a:t>
            </a:r>
            <a:r>
              <a:rPr lang="en-IN" dirty="0" err="1"/>
              <a:t>0.00000000e+00</a:t>
            </a:r>
            <a:r>
              <a:rPr lang="en-IN" dirty="0"/>
              <a:t> -2.26950331e-02</a:t>
            </a:r>
          </a:p>
          <a:p>
            <a:r>
              <a:rPr lang="en-IN" dirty="0"/>
              <a:t>  		 1.88264216e-02]</a:t>
            </a:r>
          </a:p>
          <a:p>
            <a:r>
              <a:rPr lang="en-IN" dirty="0"/>
              <a:t> 	[ 7.62338090e+00 -3.59649252e+00 -2.13360218e+00  0.00000000e+00</a:t>
            </a:r>
          </a:p>
          <a:p>
            <a:r>
              <a:rPr lang="en-IN" dirty="0"/>
              <a:t> 		  3.25189597e-03  0.00000000e+00  </a:t>
            </a:r>
            <a:r>
              <a:rPr lang="en-IN" dirty="0" err="1"/>
              <a:t>0.00000000e+00</a:t>
            </a:r>
            <a:r>
              <a:rPr lang="en-IN" dirty="0"/>
              <a:t>  5.31654504e-01</a:t>
            </a:r>
          </a:p>
          <a:p>
            <a:r>
              <a:rPr lang="en-IN" dirty="0"/>
              <a:t> 		 -5.28402608e-01]]</a:t>
            </a:r>
          </a:p>
          <a:p>
            <a:r>
              <a:rPr lang="en-IN" b="1" dirty="0" err="1"/>
              <a:t>Intecepts</a:t>
            </a:r>
            <a:r>
              <a:rPr lang="en-IN" b="1" dirty="0"/>
              <a:t>:</a:t>
            </a:r>
            <a:endParaRPr lang="en-IN" dirty="0"/>
          </a:p>
          <a:p>
            <a:r>
              <a:rPr lang="en-IN" dirty="0"/>
              <a:t>[-0.59932287  1.14069747 -0.54137459]</a:t>
            </a:r>
          </a:p>
          <a:p>
            <a:endParaRPr lang="en-IN" dirty="0"/>
          </a:p>
        </p:txBody>
      </p:sp>
    </p:spTree>
    <p:extLst>
      <p:ext uri="{BB962C8B-B14F-4D97-AF65-F5344CB8AC3E}">
        <p14:creationId xmlns:p14="http://schemas.microsoft.com/office/powerpoint/2010/main" val="4200886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9E095-852C-4C7C-8CC7-4B73F1596888}"/>
              </a:ext>
            </a:extLst>
          </p:cNvPr>
          <p:cNvSpPr>
            <a:spLocks noGrp="1"/>
          </p:cNvSpPr>
          <p:nvPr>
            <p:ph idx="1"/>
          </p:nvPr>
        </p:nvSpPr>
        <p:spPr/>
        <p:txBody>
          <a:bodyPr>
            <a:normAutofit lnSpcReduction="10000"/>
          </a:bodyPr>
          <a:lstStyle/>
          <a:p>
            <a:r>
              <a:rPr lang="en-IN" dirty="0"/>
              <a:t>Again performing feature selection and removing features having coefficient 0.Again applying </a:t>
            </a:r>
            <a:r>
              <a:rPr lang="en-IN" b="1" dirty="0" err="1"/>
              <a:t>logicregressioncv</a:t>
            </a:r>
            <a:r>
              <a:rPr lang="en-IN" b="1" dirty="0"/>
              <a:t> </a:t>
            </a:r>
            <a:r>
              <a:rPr lang="en-IN" dirty="0"/>
              <a:t>we get following results.</a:t>
            </a:r>
          </a:p>
          <a:p>
            <a:r>
              <a:rPr lang="en-IN" b="1" dirty="0"/>
              <a:t>Accuracy</a:t>
            </a:r>
            <a:r>
              <a:rPr lang="en-IN" dirty="0"/>
              <a:t>:0.6580645161290323</a:t>
            </a:r>
          </a:p>
          <a:p>
            <a:r>
              <a:rPr lang="en-IN" b="1" dirty="0" err="1"/>
              <a:t>Cofficients</a:t>
            </a:r>
            <a:r>
              <a:rPr lang="en-IN" dirty="0"/>
              <a:t>:[[-5.53074622e+00  3.49323103e+00  3.17347507e+00  5.11084927e-03</a:t>
            </a:r>
          </a:p>
          <a:p>
            <a:r>
              <a:rPr lang="en-IN" dirty="0"/>
              <a:t>   1.01217584e+00]</a:t>
            </a:r>
          </a:p>
          <a:p>
            <a:r>
              <a:rPr lang="en-IN" dirty="0"/>
              <a:t> [-2.09559423e+00  9.71864392e-02 -1.04234458e+00 -6.62311676e-06</a:t>
            </a:r>
          </a:p>
          <a:p>
            <a:r>
              <a:rPr lang="en-IN" dirty="0"/>
              <a:t>   4.17469559e-02]</a:t>
            </a:r>
          </a:p>
          <a:p>
            <a:r>
              <a:rPr lang="en-IN" dirty="0"/>
              <a:t> [ 7.62634046e+00 -3.59041747e+00 -2.13113049e+00 -5.10422615e-03</a:t>
            </a:r>
          </a:p>
          <a:p>
            <a:r>
              <a:rPr lang="en-IN" dirty="0"/>
              <a:t>  -1.05392279e+00]]</a:t>
            </a:r>
          </a:p>
          <a:p>
            <a:r>
              <a:rPr lang="en-IN" b="1" dirty="0"/>
              <a:t>Intercepts</a:t>
            </a:r>
            <a:r>
              <a:rPr lang="en-IN" dirty="0"/>
              <a:t>:[-1.1085018   1.11311259 -0.00461079]</a:t>
            </a:r>
          </a:p>
          <a:p>
            <a:endParaRPr lang="en-IN" dirty="0"/>
          </a:p>
        </p:txBody>
      </p:sp>
    </p:spTree>
    <p:extLst>
      <p:ext uri="{BB962C8B-B14F-4D97-AF65-F5344CB8AC3E}">
        <p14:creationId xmlns:p14="http://schemas.microsoft.com/office/powerpoint/2010/main" val="1662410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C47B-9892-4932-9721-ED5807695BAC}"/>
              </a:ext>
            </a:extLst>
          </p:cNvPr>
          <p:cNvSpPr>
            <a:spLocks noGrp="1"/>
          </p:cNvSpPr>
          <p:nvPr>
            <p:ph type="title"/>
          </p:nvPr>
        </p:nvSpPr>
        <p:spPr/>
        <p:txBody>
          <a:bodyPr/>
          <a:lstStyle/>
          <a:p>
            <a:r>
              <a:rPr lang="en-IN" b="1" dirty="0"/>
              <a:t>Random </a:t>
            </a:r>
            <a:r>
              <a:rPr lang="en-IN" b="1" dirty="0" err="1"/>
              <a:t>forestclassifier</a:t>
            </a:r>
            <a:r>
              <a:rPr lang="en-IN" b="1" dirty="0"/>
              <a:t>:</a:t>
            </a:r>
            <a:br>
              <a:rPr lang="en-IN" dirty="0"/>
            </a:br>
            <a:endParaRPr lang="en-IN" dirty="0"/>
          </a:p>
        </p:txBody>
      </p:sp>
      <p:sp>
        <p:nvSpPr>
          <p:cNvPr id="3" name="Content Placeholder 2">
            <a:extLst>
              <a:ext uri="{FF2B5EF4-FFF2-40B4-BE49-F238E27FC236}">
                <a16:creationId xmlns:a16="http://schemas.microsoft.com/office/drawing/2014/main" id="{DA26864D-7C60-458D-B410-86ECFF61F957}"/>
              </a:ext>
            </a:extLst>
          </p:cNvPr>
          <p:cNvSpPr>
            <a:spLocks noGrp="1"/>
          </p:cNvSpPr>
          <p:nvPr>
            <p:ph idx="1"/>
          </p:nvPr>
        </p:nvSpPr>
        <p:spPr/>
        <p:txBody>
          <a:bodyPr/>
          <a:lstStyle/>
          <a:p>
            <a:r>
              <a:rPr lang="en-IN" dirty="0"/>
              <a:t>Using random forest </a:t>
            </a:r>
            <a:r>
              <a:rPr lang="en-IN" dirty="0" err="1"/>
              <a:t>classifier,got</a:t>
            </a:r>
            <a:r>
              <a:rPr lang="en-IN" dirty="0"/>
              <a:t> the following results:</a:t>
            </a:r>
          </a:p>
          <a:p>
            <a:r>
              <a:rPr lang="en-IN" dirty="0"/>
              <a:t>Coefficients:[0.36447909 0.24805381 0.24221074 0.         0.         0.</a:t>
            </a:r>
          </a:p>
          <a:p>
            <a:r>
              <a:rPr lang="en-IN" dirty="0"/>
              <a:t> 0.         0.08956213 0.05569424]</a:t>
            </a:r>
          </a:p>
          <a:p>
            <a:r>
              <a:rPr lang="en-IN" b="1" dirty="0"/>
              <a:t>Accuracy:</a:t>
            </a:r>
            <a:r>
              <a:rPr lang="en-IN" dirty="0"/>
              <a:t>0.8064516129032258</a:t>
            </a:r>
          </a:p>
          <a:p>
            <a:r>
              <a:rPr lang="en-IN" dirty="0"/>
              <a:t>We can remove features having </a:t>
            </a:r>
            <a:r>
              <a:rPr lang="en-IN" dirty="0" err="1"/>
              <a:t>coeffficients</a:t>
            </a:r>
            <a:r>
              <a:rPr lang="en-IN" dirty="0"/>
              <a:t> 0.</a:t>
            </a:r>
          </a:p>
        </p:txBody>
      </p:sp>
    </p:spTree>
    <p:extLst>
      <p:ext uri="{BB962C8B-B14F-4D97-AF65-F5344CB8AC3E}">
        <p14:creationId xmlns:p14="http://schemas.microsoft.com/office/powerpoint/2010/main" val="2114581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852D-1E14-4554-B46B-494A1DE03750}"/>
              </a:ext>
            </a:extLst>
          </p:cNvPr>
          <p:cNvSpPr>
            <a:spLocks noGrp="1"/>
          </p:cNvSpPr>
          <p:nvPr>
            <p:ph type="title"/>
          </p:nvPr>
        </p:nvSpPr>
        <p:spPr/>
        <p:txBody>
          <a:bodyPr/>
          <a:lstStyle/>
          <a:p>
            <a:r>
              <a:rPr lang="en-IN" dirty="0" err="1"/>
              <a:t>RandomizedsearchCV</a:t>
            </a:r>
            <a:endParaRPr lang="en-IN" dirty="0"/>
          </a:p>
        </p:txBody>
      </p:sp>
      <p:sp>
        <p:nvSpPr>
          <p:cNvPr id="3" name="Content Placeholder 2">
            <a:extLst>
              <a:ext uri="{FF2B5EF4-FFF2-40B4-BE49-F238E27FC236}">
                <a16:creationId xmlns:a16="http://schemas.microsoft.com/office/drawing/2014/main" id="{6395E2EF-9F38-4653-96B1-C44BFD22FBA0}"/>
              </a:ext>
            </a:extLst>
          </p:cNvPr>
          <p:cNvSpPr>
            <a:spLocks noGrp="1"/>
          </p:cNvSpPr>
          <p:nvPr>
            <p:ph idx="1"/>
          </p:nvPr>
        </p:nvSpPr>
        <p:spPr/>
        <p:txBody>
          <a:bodyPr/>
          <a:lstStyle/>
          <a:p>
            <a:r>
              <a:rPr lang="en-IN" dirty="0" err="1"/>
              <a:t>Perfoming</a:t>
            </a:r>
            <a:r>
              <a:rPr lang="en-IN" dirty="0"/>
              <a:t> feature selection and again applying </a:t>
            </a:r>
            <a:r>
              <a:rPr lang="en-IN" b="1" dirty="0" err="1"/>
              <a:t>randomizedsearchcv</a:t>
            </a:r>
            <a:r>
              <a:rPr lang="en-IN" b="1" dirty="0"/>
              <a:t>,</a:t>
            </a:r>
          </a:p>
          <a:p>
            <a:r>
              <a:rPr lang="en-IN" dirty="0"/>
              <a:t>got following results:</a:t>
            </a:r>
          </a:p>
          <a:p>
            <a:r>
              <a:rPr lang="en-IN" dirty="0"/>
              <a:t>	randomized cv</a:t>
            </a:r>
          </a:p>
          <a:p>
            <a:r>
              <a:rPr lang="en-IN" dirty="0"/>
              <a:t>confusion matrix:[[ 3  0  0]</a:t>
            </a:r>
          </a:p>
          <a:p>
            <a:r>
              <a:rPr lang="en-IN" dirty="0"/>
              <a:t>    [ 0 19  1]</a:t>
            </a:r>
          </a:p>
          <a:p>
            <a:r>
              <a:rPr lang="en-IN" dirty="0"/>
              <a:t>    [ 0  3  5]]</a:t>
            </a:r>
          </a:p>
          <a:p>
            <a:r>
              <a:rPr lang="en-IN" b="1" dirty="0"/>
              <a:t>Accuracy</a:t>
            </a:r>
            <a:r>
              <a:rPr lang="en-IN" dirty="0"/>
              <a:t>:0.8709677419354839</a:t>
            </a:r>
          </a:p>
          <a:p>
            <a:r>
              <a:rPr lang="en-IN" dirty="0"/>
              <a:t>So, </a:t>
            </a:r>
            <a:r>
              <a:rPr lang="en-IN" dirty="0" err="1"/>
              <a:t>randomizedsearchcv</a:t>
            </a:r>
            <a:r>
              <a:rPr lang="en-IN" dirty="0"/>
              <a:t> ,We got better results.(87% accuracy)</a:t>
            </a:r>
          </a:p>
          <a:p>
            <a:endParaRPr lang="en-IN" dirty="0"/>
          </a:p>
        </p:txBody>
      </p:sp>
    </p:spTree>
    <p:extLst>
      <p:ext uri="{BB962C8B-B14F-4D97-AF65-F5344CB8AC3E}">
        <p14:creationId xmlns:p14="http://schemas.microsoft.com/office/powerpoint/2010/main" val="4139224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BA3B-0870-4FF3-8707-909603D3517B}"/>
              </a:ext>
            </a:extLst>
          </p:cNvPr>
          <p:cNvSpPr>
            <a:spLocks noGrp="1"/>
          </p:cNvSpPr>
          <p:nvPr>
            <p:ph type="title"/>
          </p:nvPr>
        </p:nvSpPr>
        <p:spPr/>
        <p:txBody>
          <a:bodyPr/>
          <a:lstStyle/>
          <a:p>
            <a:r>
              <a:rPr lang="en-IN" dirty="0"/>
              <a:t>Summary</a:t>
            </a:r>
          </a:p>
        </p:txBody>
      </p:sp>
      <p:graphicFrame>
        <p:nvGraphicFramePr>
          <p:cNvPr id="10" name="Table 10">
            <a:extLst>
              <a:ext uri="{FF2B5EF4-FFF2-40B4-BE49-F238E27FC236}">
                <a16:creationId xmlns:a16="http://schemas.microsoft.com/office/drawing/2014/main" id="{79E13EB9-40C2-460C-8C60-F78342C2AB4B}"/>
              </a:ext>
            </a:extLst>
          </p:cNvPr>
          <p:cNvGraphicFramePr>
            <a:graphicFrameLocks noGrp="1"/>
          </p:cNvGraphicFramePr>
          <p:nvPr>
            <p:ph idx="1"/>
            <p:extLst>
              <p:ext uri="{D42A27DB-BD31-4B8C-83A1-F6EECF244321}">
                <p14:modId xmlns:p14="http://schemas.microsoft.com/office/powerpoint/2010/main" val="791663525"/>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940427595"/>
                    </a:ext>
                  </a:extLst>
                </a:gridCol>
                <a:gridCol w="5029200">
                  <a:extLst>
                    <a:ext uri="{9D8B030D-6E8A-4147-A177-3AD203B41FA5}">
                      <a16:colId xmlns:a16="http://schemas.microsoft.com/office/drawing/2014/main" val="2805372336"/>
                    </a:ext>
                  </a:extLst>
                </a:gridCol>
              </a:tblGrid>
              <a:tr h="370840">
                <a:tc>
                  <a:txBody>
                    <a:bodyPr/>
                    <a:lstStyle/>
                    <a:p>
                      <a:r>
                        <a:rPr lang="en-IN" dirty="0"/>
                        <a:t>MODEL</a:t>
                      </a:r>
                    </a:p>
                  </a:txBody>
                  <a:tcPr/>
                </a:tc>
                <a:tc>
                  <a:txBody>
                    <a:bodyPr/>
                    <a:lstStyle/>
                    <a:p>
                      <a:r>
                        <a:rPr lang="en-IN" dirty="0"/>
                        <a:t>ACCURACY</a:t>
                      </a:r>
                    </a:p>
                  </a:txBody>
                  <a:tcPr/>
                </a:tc>
                <a:extLst>
                  <a:ext uri="{0D108BD9-81ED-4DB2-BD59-A6C34878D82A}">
                    <a16:rowId xmlns:a16="http://schemas.microsoft.com/office/drawing/2014/main" val="2696490980"/>
                  </a:ext>
                </a:extLst>
              </a:tr>
              <a:tr h="370840">
                <a:tc>
                  <a:txBody>
                    <a:bodyPr/>
                    <a:lstStyle/>
                    <a:p>
                      <a:r>
                        <a:rPr lang="en-IN" dirty="0"/>
                        <a:t>ORDINAL REGRESSION</a:t>
                      </a:r>
                    </a:p>
                  </a:txBody>
                  <a:tcPr/>
                </a:tc>
                <a:tc>
                  <a:txBody>
                    <a:bodyPr/>
                    <a:lstStyle/>
                    <a:p>
                      <a:r>
                        <a:rPr lang="en-IN" dirty="0"/>
                        <a:t>41%</a:t>
                      </a:r>
                    </a:p>
                  </a:txBody>
                  <a:tcPr/>
                </a:tc>
                <a:extLst>
                  <a:ext uri="{0D108BD9-81ED-4DB2-BD59-A6C34878D82A}">
                    <a16:rowId xmlns:a16="http://schemas.microsoft.com/office/drawing/2014/main" val="1323885231"/>
                  </a:ext>
                </a:extLst>
              </a:tr>
              <a:tr h="370840">
                <a:tc>
                  <a:txBody>
                    <a:bodyPr/>
                    <a:lstStyle/>
                    <a:p>
                      <a:r>
                        <a:rPr lang="en-IN" dirty="0"/>
                        <a:t>LOGISTICREGRESSIONCV</a:t>
                      </a:r>
                    </a:p>
                  </a:txBody>
                  <a:tcPr/>
                </a:tc>
                <a:tc>
                  <a:txBody>
                    <a:bodyPr/>
                    <a:lstStyle/>
                    <a:p>
                      <a:r>
                        <a:rPr lang="en-IN" dirty="0"/>
                        <a:t>65%</a:t>
                      </a:r>
                    </a:p>
                  </a:txBody>
                  <a:tcPr/>
                </a:tc>
                <a:extLst>
                  <a:ext uri="{0D108BD9-81ED-4DB2-BD59-A6C34878D82A}">
                    <a16:rowId xmlns:a16="http://schemas.microsoft.com/office/drawing/2014/main" val="512882060"/>
                  </a:ext>
                </a:extLst>
              </a:tr>
              <a:tr h="370840">
                <a:tc>
                  <a:txBody>
                    <a:bodyPr/>
                    <a:lstStyle/>
                    <a:p>
                      <a:r>
                        <a:rPr lang="en-IN" dirty="0"/>
                        <a:t>RANDOM FOREST</a:t>
                      </a:r>
                    </a:p>
                  </a:txBody>
                  <a:tcPr/>
                </a:tc>
                <a:tc>
                  <a:txBody>
                    <a:bodyPr/>
                    <a:lstStyle/>
                    <a:p>
                      <a:r>
                        <a:rPr lang="en-IN" dirty="0"/>
                        <a:t>80%</a:t>
                      </a:r>
                    </a:p>
                  </a:txBody>
                  <a:tcPr/>
                </a:tc>
                <a:extLst>
                  <a:ext uri="{0D108BD9-81ED-4DB2-BD59-A6C34878D82A}">
                    <a16:rowId xmlns:a16="http://schemas.microsoft.com/office/drawing/2014/main" val="3871470279"/>
                  </a:ext>
                </a:extLst>
              </a:tr>
              <a:tr h="370840">
                <a:tc>
                  <a:txBody>
                    <a:bodyPr/>
                    <a:lstStyle/>
                    <a:p>
                      <a:r>
                        <a:rPr lang="en-IN" dirty="0"/>
                        <a:t>RANDOMIZEDSEARCHCV</a:t>
                      </a:r>
                    </a:p>
                  </a:txBody>
                  <a:tcPr/>
                </a:tc>
                <a:tc>
                  <a:txBody>
                    <a:bodyPr/>
                    <a:lstStyle/>
                    <a:p>
                      <a:r>
                        <a:rPr lang="en-IN" dirty="0"/>
                        <a:t>87%</a:t>
                      </a:r>
                    </a:p>
                  </a:txBody>
                  <a:tcPr/>
                </a:tc>
                <a:extLst>
                  <a:ext uri="{0D108BD9-81ED-4DB2-BD59-A6C34878D82A}">
                    <a16:rowId xmlns:a16="http://schemas.microsoft.com/office/drawing/2014/main" val="2102004555"/>
                  </a:ext>
                </a:extLst>
              </a:tr>
            </a:tbl>
          </a:graphicData>
        </a:graphic>
      </p:graphicFrame>
    </p:spTree>
    <p:extLst>
      <p:ext uri="{BB962C8B-B14F-4D97-AF65-F5344CB8AC3E}">
        <p14:creationId xmlns:p14="http://schemas.microsoft.com/office/powerpoint/2010/main" val="123266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B4EB-3D3C-4E85-B34E-49BB6AC6E0D5}"/>
              </a:ext>
            </a:extLst>
          </p:cNvPr>
          <p:cNvSpPr>
            <a:spLocks noGrp="1"/>
          </p:cNvSpPr>
          <p:nvPr>
            <p:ph type="title"/>
          </p:nvPr>
        </p:nvSpPr>
        <p:spPr/>
        <p:txBody>
          <a:bodyPr/>
          <a:lstStyle/>
          <a:p>
            <a:r>
              <a:rPr lang="en-IN" dirty="0"/>
              <a:t>Dataset Description</a:t>
            </a:r>
          </a:p>
        </p:txBody>
      </p:sp>
      <p:sp>
        <p:nvSpPr>
          <p:cNvPr id="6" name="Rectangle 3">
            <a:extLst>
              <a:ext uri="{FF2B5EF4-FFF2-40B4-BE49-F238E27FC236}">
                <a16:creationId xmlns:a16="http://schemas.microsoft.com/office/drawing/2014/main" id="{715216CB-39A1-4D5A-8D1E-AB9AC0844607}"/>
              </a:ext>
            </a:extLst>
          </p:cNvPr>
          <p:cNvSpPr>
            <a:spLocks noGrp="1" noChangeArrowheads="1"/>
          </p:cNvSpPr>
          <p:nvPr>
            <p:ph idx="1"/>
          </p:nvPr>
        </p:nvSpPr>
        <p:spPr bwMode="auto">
          <a:xfrm>
            <a:off x="1097280" y="1679896"/>
            <a:ext cx="10581808" cy="4355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IN" dirty="0"/>
              <a:t> go_track_tracks.csv: a list of trajectories </a:t>
            </a:r>
            <a:br>
              <a:rPr lang="en-IN" sz="1000" dirty="0"/>
            </a:br>
            <a:r>
              <a:rPr lang="en-IN" dirty="0" err="1"/>
              <a:t>id_android</a:t>
            </a:r>
            <a:r>
              <a:rPr lang="en-IN" dirty="0"/>
              <a:t> - it represents the device used to capture the instance; </a:t>
            </a:r>
            <a:br>
              <a:rPr lang="en-IN" sz="1000" dirty="0"/>
            </a:br>
            <a:r>
              <a:rPr lang="en-IN" dirty="0"/>
              <a:t>speed - it represents the average speed (Km/H) </a:t>
            </a:r>
            <a:br>
              <a:rPr lang="en-IN" sz="1000" dirty="0"/>
            </a:br>
            <a:r>
              <a:rPr lang="en-IN" dirty="0"/>
              <a:t>distance - it represent the total distance (Km) </a:t>
            </a:r>
            <a:br>
              <a:rPr lang="en-IN" sz="1000" dirty="0"/>
            </a:br>
            <a:r>
              <a:rPr lang="en-IN" dirty="0"/>
              <a:t>rating - it is an evaluation parameter. </a:t>
            </a:r>
          </a:p>
          <a:p>
            <a:pPr marL="0" lvl="0" indent="0" eaLnBrk="0" fontAlgn="base" hangingPunct="0">
              <a:lnSpc>
                <a:spcPct val="100000"/>
              </a:lnSpc>
              <a:spcBef>
                <a:spcPct val="0"/>
              </a:spcBef>
              <a:spcAft>
                <a:spcPct val="0"/>
              </a:spcAft>
              <a:buClrTx/>
              <a:buSzTx/>
              <a:buNone/>
            </a:pPr>
            <a:r>
              <a:rPr lang="en-IN" dirty="0"/>
              <a:t>Evaluation the traffic is a way to verify the volunteers perception about the traffic during the travel,</a:t>
            </a:r>
          </a:p>
          <a:p>
            <a:pPr marL="0" lvl="0" indent="0" eaLnBrk="0" fontAlgn="base" hangingPunct="0">
              <a:lnSpc>
                <a:spcPct val="100000"/>
              </a:lnSpc>
              <a:spcBef>
                <a:spcPct val="0"/>
              </a:spcBef>
              <a:spcAft>
                <a:spcPct val="0"/>
              </a:spcAft>
              <a:buClrTx/>
              <a:buSzTx/>
              <a:buNone/>
            </a:pPr>
            <a:r>
              <a:rPr lang="en-IN" dirty="0"/>
              <a:t> in other words, </a:t>
            </a:r>
            <a:br>
              <a:rPr lang="en-IN" sz="1000" dirty="0"/>
            </a:br>
            <a:r>
              <a:rPr lang="en-IN" dirty="0"/>
              <a:t>if volunteers move to some place and face traffic jam, maybe they will evaluate 'bad’. </a:t>
            </a:r>
          </a:p>
          <a:p>
            <a:pPr marL="0" lvl="0" indent="0" eaLnBrk="0" fontAlgn="base" hangingPunct="0">
              <a:lnSpc>
                <a:spcPct val="100000"/>
              </a:lnSpc>
              <a:spcBef>
                <a:spcPct val="0"/>
              </a:spcBef>
              <a:spcAft>
                <a:spcPct val="0"/>
              </a:spcAft>
              <a:buClrTx/>
              <a:buSzTx/>
              <a:buNone/>
            </a:pPr>
            <a:r>
              <a:rPr lang="en-IN" dirty="0"/>
              <a:t>(3- good, 2- normal, 1-bad). </a:t>
            </a:r>
            <a:br>
              <a:rPr lang="en-IN" sz="1000" dirty="0"/>
            </a:br>
            <a:r>
              <a:rPr lang="en-IN" dirty="0" err="1"/>
              <a:t>rating_bus</a:t>
            </a:r>
            <a:r>
              <a:rPr lang="en-IN" dirty="0"/>
              <a:t> - it is other evaluation parameter.</a:t>
            </a:r>
          </a:p>
          <a:p>
            <a:pPr marL="0" lvl="0" indent="0" eaLnBrk="0" fontAlgn="base" hangingPunct="0">
              <a:lnSpc>
                <a:spcPct val="100000"/>
              </a:lnSpc>
              <a:spcBef>
                <a:spcPct val="0"/>
              </a:spcBef>
              <a:spcAft>
                <a:spcPct val="0"/>
              </a:spcAft>
              <a:buClrTx/>
              <a:buSzTx/>
              <a:buNone/>
            </a:pPr>
            <a:r>
              <a:rPr lang="en-IN" dirty="0"/>
              <a:t> (1 - The amount of people inside the bus is little, 2 - The bus is not crowded, 3- The bus is crowded. </a:t>
            </a:r>
            <a:br>
              <a:rPr lang="en-IN" sz="1000" dirty="0"/>
            </a:br>
            <a:r>
              <a:rPr lang="en-IN" dirty="0" err="1"/>
              <a:t>rating_weather</a:t>
            </a:r>
            <a:r>
              <a:rPr lang="en-IN" dirty="0"/>
              <a:t> - it is another evaluation parameter. ( 2- sunny, 1- raining). </a:t>
            </a:r>
            <a:br>
              <a:rPr lang="en-IN" sz="1000" dirty="0"/>
            </a:br>
            <a:r>
              <a:rPr lang="en-IN" dirty="0" err="1"/>
              <a:t>car_or_bus</a:t>
            </a:r>
            <a:r>
              <a:rPr lang="en-IN" dirty="0"/>
              <a:t> - (1 - car, 2-bus) </a:t>
            </a:r>
            <a:br>
              <a:rPr lang="en-IN" sz="1000" dirty="0"/>
            </a:br>
            <a:r>
              <a:rPr lang="en-IN" dirty="0" err="1"/>
              <a:t>linha</a:t>
            </a:r>
            <a:r>
              <a:rPr lang="en-IN" dirty="0"/>
              <a:t> - information about the bus that does the pathway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652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CCE0-EF6C-48CB-8F20-BB20E3C002FA}"/>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EA37CEEB-742A-4EB2-9EEC-3E5B649720B6}"/>
              </a:ext>
            </a:extLst>
          </p:cNvPr>
          <p:cNvSpPr>
            <a:spLocks noGrp="1"/>
          </p:cNvSpPr>
          <p:nvPr>
            <p:ph idx="1"/>
          </p:nvPr>
        </p:nvSpPr>
        <p:spPr/>
        <p:txBody>
          <a:bodyPr/>
          <a:lstStyle/>
          <a:p>
            <a:r>
              <a:rPr lang="en-IN" dirty="0"/>
              <a:t> go_track_trackspoints.csv: localization points of each trajectory </a:t>
            </a:r>
            <a:br>
              <a:rPr lang="en-IN" dirty="0"/>
            </a:br>
            <a:r>
              <a:rPr lang="en-IN" dirty="0"/>
              <a:t>id: unique key to identify each point </a:t>
            </a:r>
            <a:br>
              <a:rPr lang="en-IN" dirty="0"/>
            </a:br>
            <a:r>
              <a:rPr lang="en-IN" dirty="0"/>
              <a:t>latitude: latitude from where the point is </a:t>
            </a:r>
            <a:br>
              <a:rPr lang="en-IN" dirty="0"/>
            </a:br>
            <a:r>
              <a:rPr lang="en-IN" dirty="0"/>
              <a:t>longitude: longitude from where the point is </a:t>
            </a:r>
            <a:br>
              <a:rPr lang="en-IN" dirty="0"/>
            </a:br>
            <a:r>
              <a:rPr lang="en-IN" dirty="0" err="1"/>
              <a:t>track_id</a:t>
            </a:r>
            <a:r>
              <a:rPr lang="en-IN" dirty="0"/>
              <a:t>: identify the trajectory which the point belong </a:t>
            </a:r>
            <a:br>
              <a:rPr lang="en-IN" dirty="0"/>
            </a:br>
            <a:r>
              <a:rPr lang="en-IN" dirty="0"/>
              <a:t>time: datetime when the point was collected (GMT-3)</a:t>
            </a:r>
          </a:p>
        </p:txBody>
      </p:sp>
    </p:spTree>
    <p:extLst>
      <p:ext uri="{BB962C8B-B14F-4D97-AF65-F5344CB8AC3E}">
        <p14:creationId xmlns:p14="http://schemas.microsoft.com/office/powerpoint/2010/main" val="407187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A3BE-1A79-45E7-8D4E-5C247B0A33F6}"/>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590CEE98-AC58-49CD-889A-8476EE6401E3}"/>
              </a:ext>
            </a:extLst>
          </p:cNvPr>
          <p:cNvSpPr>
            <a:spLocks noGrp="1"/>
          </p:cNvSpPr>
          <p:nvPr>
            <p:ph idx="1"/>
          </p:nvPr>
        </p:nvSpPr>
        <p:spPr/>
        <p:txBody>
          <a:bodyPr/>
          <a:lstStyle/>
          <a:p>
            <a:r>
              <a:rPr lang="en-IN" dirty="0"/>
              <a:t>Dataset contains 2 files(go_track__tracks.csv,go_track_trackpoints.csv).Second file contains </a:t>
            </a:r>
            <a:r>
              <a:rPr lang="en-IN" dirty="0" err="1"/>
              <a:t>infromtaion</a:t>
            </a:r>
            <a:r>
              <a:rPr lang="en-IN" dirty="0"/>
              <a:t> about </a:t>
            </a:r>
            <a:r>
              <a:rPr lang="en-IN" dirty="0" err="1"/>
              <a:t>trackid,latitude,longitude.Using</a:t>
            </a:r>
            <a:r>
              <a:rPr lang="en-IN" dirty="0"/>
              <a:t> second file, </a:t>
            </a:r>
            <a:r>
              <a:rPr lang="en-IN" dirty="0" err="1"/>
              <a:t>speed,distance,time</a:t>
            </a:r>
            <a:r>
              <a:rPr lang="en-IN" dirty="0"/>
              <a:t> features of first file are calculated</a:t>
            </a:r>
          </a:p>
        </p:txBody>
      </p:sp>
    </p:spTree>
    <p:extLst>
      <p:ext uri="{BB962C8B-B14F-4D97-AF65-F5344CB8AC3E}">
        <p14:creationId xmlns:p14="http://schemas.microsoft.com/office/powerpoint/2010/main" val="3180549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32F3-1D47-4038-B0D2-C82BB9AFC8F1}"/>
              </a:ext>
            </a:extLst>
          </p:cNvPr>
          <p:cNvSpPr>
            <a:spLocks noGrp="1"/>
          </p:cNvSpPr>
          <p:nvPr>
            <p:ph type="title"/>
          </p:nvPr>
        </p:nvSpPr>
        <p:spPr/>
        <p:txBody>
          <a:bodyPr/>
          <a:lstStyle/>
          <a:p>
            <a:r>
              <a:rPr lang="en-IN" dirty="0"/>
              <a:t>Sample data</a:t>
            </a:r>
          </a:p>
        </p:txBody>
      </p:sp>
      <p:pic>
        <p:nvPicPr>
          <p:cNvPr id="5" name="Content Placeholder 4">
            <a:extLst>
              <a:ext uri="{FF2B5EF4-FFF2-40B4-BE49-F238E27FC236}">
                <a16:creationId xmlns:a16="http://schemas.microsoft.com/office/drawing/2014/main" id="{8914A0DD-2E00-43BF-B420-7844F35CBE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075" t="34655" r="35236" b="44379"/>
          <a:stretch/>
        </p:blipFill>
        <p:spPr>
          <a:xfrm>
            <a:off x="973210" y="2416945"/>
            <a:ext cx="10245580" cy="2703696"/>
          </a:xfrm>
        </p:spPr>
      </p:pic>
    </p:spTree>
    <p:extLst>
      <p:ext uri="{BB962C8B-B14F-4D97-AF65-F5344CB8AC3E}">
        <p14:creationId xmlns:p14="http://schemas.microsoft.com/office/powerpoint/2010/main" val="1067845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8415-56D7-4241-8919-E7211DD06CB9}"/>
              </a:ext>
            </a:extLst>
          </p:cNvPr>
          <p:cNvSpPr>
            <a:spLocks noGrp="1"/>
          </p:cNvSpPr>
          <p:nvPr>
            <p:ph type="title"/>
          </p:nvPr>
        </p:nvSpPr>
        <p:spPr/>
        <p:txBody>
          <a:bodyPr/>
          <a:lstStyle/>
          <a:p>
            <a:r>
              <a:rPr lang="en-IN" dirty="0"/>
              <a:t>Null values</a:t>
            </a:r>
          </a:p>
        </p:txBody>
      </p:sp>
      <p:sp>
        <p:nvSpPr>
          <p:cNvPr id="3" name="Content Placeholder 2">
            <a:extLst>
              <a:ext uri="{FF2B5EF4-FFF2-40B4-BE49-F238E27FC236}">
                <a16:creationId xmlns:a16="http://schemas.microsoft.com/office/drawing/2014/main" id="{31B9B6C7-B99F-4B45-8FCD-8CB29CA794A7}"/>
              </a:ext>
            </a:extLst>
          </p:cNvPr>
          <p:cNvSpPr>
            <a:spLocks noGrp="1"/>
          </p:cNvSpPr>
          <p:nvPr>
            <p:ph idx="1"/>
          </p:nvPr>
        </p:nvSpPr>
        <p:spPr/>
        <p:txBody>
          <a:bodyPr/>
          <a:lstStyle/>
          <a:p>
            <a:r>
              <a:rPr lang="en-IN" dirty="0" err="1"/>
              <a:t>Linha</a:t>
            </a:r>
            <a:r>
              <a:rPr lang="en-IN" dirty="0"/>
              <a:t> column has 80% null </a:t>
            </a:r>
            <a:r>
              <a:rPr lang="en-IN" dirty="0" err="1"/>
              <a:t>values.So</a:t>
            </a:r>
            <a:r>
              <a:rPr lang="en-IN" dirty="0"/>
              <a:t> removed the </a:t>
            </a:r>
            <a:r>
              <a:rPr lang="en-IN" dirty="0" err="1"/>
              <a:t>linha</a:t>
            </a:r>
            <a:r>
              <a:rPr lang="en-IN" dirty="0"/>
              <a:t> column.	</a:t>
            </a:r>
          </a:p>
        </p:txBody>
      </p:sp>
    </p:spTree>
    <p:extLst>
      <p:ext uri="{BB962C8B-B14F-4D97-AF65-F5344CB8AC3E}">
        <p14:creationId xmlns:p14="http://schemas.microsoft.com/office/powerpoint/2010/main" val="101918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CCDE-7BDF-45D9-B3CC-68ECBD7E1D38}"/>
              </a:ext>
            </a:extLst>
          </p:cNvPr>
          <p:cNvSpPr>
            <a:spLocks noGrp="1"/>
          </p:cNvSpPr>
          <p:nvPr>
            <p:ph type="title"/>
          </p:nvPr>
        </p:nvSpPr>
        <p:spPr/>
        <p:txBody>
          <a:bodyPr/>
          <a:lstStyle/>
          <a:p>
            <a:r>
              <a:rPr lang="en-IN" dirty="0"/>
              <a:t>Summary of data</a:t>
            </a:r>
          </a:p>
        </p:txBody>
      </p:sp>
      <p:pic>
        <p:nvPicPr>
          <p:cNvPr id="5" name="Content Placeholder 4">
            <a:extLst>
              <a:ext uri="{FF2B5EF4-FFF2-40B4-BE49-F238E27FC236}">
                <a16:creationId xmlns:a16="http://schemas.microsoft.com/office/drawing/2014/main" id="{C337F371-EA9A-4B78-97CF-129F121B9A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944" t="60697" r="26795" b="7082"/>
          <a:stretch/>
        </p:blipFill>
        <p:spPr>
          <a:xfrm>
            <a:off x="1453533" y="2219418"/>
            <a:ext cx="9702147" cy="3364637"/>
          </a:xfrm>
        </p:spPr>
      </p:pic>
    </p:spTree>
    <p:extLst>
      <p:ext uri="{BB962C8B-B14F-4D97-AF65-F5344CB8AC3E}">
        <p14:creationId xmlns:p14="http://schemas.microsoft.com/office/powerpoint/2010/main" val="41053553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59</TotalTime>
  <Words>1386</Words>
  <Application>Microsoft Office PowerPoint</Application>
  <PresentationFormat>Widescreen</PresentationFormat>
  <Paragraphs>147</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Retrospect</vt:lpstr>
      <vt:lpstr>  GPS TRAJECTORY</vt:lpstr>
      <vt:lpstr>ABSTRACT</vt:lpstr>
      <vt:lpstr>Flow of project</vt:lpstr>
      <vt:lpstr>Dataset Description</vt:lpstr>
      <vt:lpstr>Contd…</vt:lpstr>
      <vt:lpstr>Analysis</vt:lpstr>
      <vt:lpstr>Sample data</vt:lpstr>
      <vt:lpstr>Null values</vt:lpstr>
      <vt:lpstr>Summary of data</vt:lpstr>
      <vt:lpstr>Data types</vt:lpstr>
      <vt:lpstr>After converting categorical variables</vt:lpstr>
      <vt:lpstr>PowerPoint Presentation</vt:lpstr>
      <vt:lpstr>Imbalanced dataset</vt:lpstr>
      <vt:lpstr>PowerPoint Presentation</vt:lpstr>
      <vt:lpstr>Outliers detection</vt:lpstr>
      <vt:lpstr>PowerPoint Presentation</vt:lpstr>
      <vt:lpstr>Normality of data(q-q plots)</vt:lpstr>
      <vt:lpstr>PowerPoint Presentation</vt:lpstr>
      <vt:lpstr>PowerPoint Presentation</vt:lpstr>
      <vt:lpstr>Applying ordinal model</vt:lpstr>
      <vt:lpstr>PowerPoint Presentation</vt:lpstr>
      <vt:lpstr>PowerPoint Presentation</vt:lpstr>
      <vt:lpstr>Test of assumptions: </vt:lpstr>
      <vt:lpstr>PowerPoint Presentation</vt:lpstr>
      <vt:lpstr>PowerPoint Presentation</vt:lpstr>
      <vt:lpstr>PowerPoint Presentation</vt:lpstr>
      <vt:lpstr>PowerPoint Presentation</vt:lpstr>
      <vt:lpstr>PowerPoint Presentation</vt:lpstr>
      <vt:lpstr>PowerPoint Presentation</vt:lpstr>
      <vt:lpstr>Logistic regression CV</vt:lpstr>
      <vt:lpstr>PowerPoint Presentation</vt:lpstr>
      <vt:lpstr>Random forestclassifier: </vt:lpstr>
      <vt:lpstr>RandomizedsearchCV</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TRAJECTORY</dc:title>
  <dc:creator>dell</dc:creator>
  <cp:lastModifiedBy>dell</cp:lastModifiedBy>
  <cp:revision>6</cp:revision>
  <dcterms:created xsi:type="dcterms:W3CDTF">2019-11-28T09:05:27Z</dcterms:created>
  <dcterms:modified xsi:type="dcterms:W3CDTF">2019-11-28T10:04:43Z</dcterms:modified>
</cp:coreProperties>
</file>