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99" r:id="rId4"/>
    <p:sldId id="302" r:id="rId5"/>
    <p:sldId id="301" r:id="rId6"/>
    <p:sldId id="290" r:id="rId7"/>
    <p:sldId id="293" r:id="rId8"/>
    <p:sldId id="300" r:id="rId9"/>
    <p:sldId id="303" r:id="rId10"/>
    <p:sldId id="304" r:id="rId11"/>
    <p:sldId id="269" r:id="rId12"/>
    <p:sldId id="284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80F40-516B-407C-9F8C-8EA677D42CA7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7AC0-3228-4A82-9929-5E11BFE09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45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7AC0-3228-4A82-9929-5E11BFE09F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AA73-F57A-441A-ADAF-ABDE73290E25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1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068F-F7BB-47A3-83BF-508584650B27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84AA-F963-45A3-8C0C-842353F550F4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2CA4-EFF5-428F-8628-E381CE5E6BEA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3E7F-3F49-4CAB-A511-21FBD2EB0574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6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546-B214-4ADC-89CD-F15F0A62AFFB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6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683C-58B7-4946-9040-09D6193CA821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59CE-00E9-4011-98FC-266720E6F271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BF8D-4594-485F-9FED-1DF0C1E61943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9D99-895C-4B91-9404-D75B2D123ABF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43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AB1-0682-4C8A-A945-DC0CE2B86A0D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0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AF14-6109-43B4-A1BC-570ABDCAD624}" type="datetime1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87E-D226-4DB0-BAB0-14EF017DE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元宇宙網路架構</a:t>
            </a:r>
            <a:r>
              <a:rPr lang="zh-TW" altLang="zh-TW" dirty="0" smtClean="0"/>
              <a:t>提案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4000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6582032" y="3955328"/>
            <a:ext cx="4619369" cy="1053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 dirty="0" smtClean="0"/>
              <a:t>專利發明人：林保成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Woff</a:t>
            </a:r>
            <a:r>
              <a:rPr lang="en-US" altLang="zh-TW" sz="1400" dirty="0" smtClean="0"/>
              <a:t> Lin</a:t>
            </a:r>
            <a:r>
              <a:rPr lang="en-US" altLang="zh-TW" sz="1400" dirty="0" smtClean="0"/>
              <a:t>)</a:t>
            </a:r>
          </a:p>
          <a:p>
            <a:pPr algn="l"/>
            <a:r>
              <a:rPr lang="zh-TW" altLang="en-US" sz="1400" dirty="0"/>
              <a:t>業 務 代 表 ：黃勁又 </a:t>
            </a:r>
            <a:r>
              <a:rPr lang="en-US" altLang="zh-TW" sz="1400"/>
              <a:t>(Stanley Huang</a:t>
            </a:r>
            <a:r>
              <a:rPr lang="en-US" altLang="zh-TW" sz="1400"/>
              <a:t>) </a:t>
            </a:r>
            <a:r>
              <a:rPr lang="en-US" altLang="zh-TW" sz="1400" smtClean="0"/>
              <a:t>0930385905</a:t>
            </a:r>
            <a:endParaRPr lang="en-US" altLang="zh-TW" sz="1400" dirty="0" smtClean="0"/>
          </a:p>
          <a:p>
            <a:pPr algn="l"/>
            <a:r>
              <a:rPr lang="zh-TW" altLang="en-US" sz="3900" dirty="0"/>
              <a:t>慧晟數位</a:t>
            </a:r>
            <a:r>
              <a:rPr lang="zh-TW" altLang="zh-TW" sz="3900" dirty="0" smtClean="0"/>
              <a:t>科技有限公司</a:t>
            </a:r>
            <a:endParaRPr lang="en-US" altLang="zh-TW" sz="390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indows</a:t>
            </a:r>
            <a:r>
              <a:rPr lang="zh-TW" altLang="en-US" dirty="0" smtClean="0"/>
              <a:t>版個人雲技術提案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8185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 smtClean="0"/>
              <a:t>開發一小雲盤，能儲存智慧型裝置執行的</a:t>
            </a:r>
            <a:r>
              <a:rPr lang="en-US" altLang="zh-TW" sz="1800" dirty="0" smtClean="0"/>
              <a:t>Win</a:t>
            </a:r>
            <a:r>
              <a:rPr lang="zh-TW" altLang="en-US" sz="1800" dirty="0" smtClean="0"/>
              <a:t>應用程式</a:t>
            </a:r>
            <a:r>
              <a:rPr lang="en-US" altLang="zh-TW" sz="1800" dirty="0" smtClean="0"/>
              <a:t>(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如越多東西存在智慧型裝置上會嚴重拖慢效能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能從單點擴散至小區域運行</a:t>
            </a:r>
            <a:r>
              <a:rPr lang="zh-TW" altLang="en-US" sz="1800" dirty="0" smtClean="0"/>
              <a:t>。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53" y="2525910"/>
            <a:ext cx="8150047" cy="39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2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個人雲技術</a:t>
            </a:r>
            <a:r>
              <a:rPr lang="zh-TW" altLang="zh-TW" dirty="0"/>
              <a:t>示意圖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65625" y="589128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/>
              <a:t>把雲模擬成智慧型裝置的另一個內部儲存空間</a:t>
            </a:r>
            <a:r>
              <a:rPr lang="zh-TW" altLang="zh-TW" b="1" dirty="0" smtClean="0"/>
              <a:t>。</a:t>
            </a:r>
            <a:endParaRPr lang="zh-TW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24" y="727364"/>
            <a:ext cx="8196951" cy="56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05175"/>
            <a:ext cx="10515600" cy="1325563"/>
          </a:xfrm>
        </p:spPr>
        <p:txBody>
          <a:bodyPr/>
          <a:lstStyle/>
          <a:p>
            <a:r>
              <a:rPr lang="zh-TW" altLang="en-US" b="1" dirty="0" smtClean="0"/>
              <a:t>個人雲技術詳解</a:t>
            </a:r>
            <a:endParaRPr lang="zh-TW" altLang="zh-TW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651" y="10526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imSun" panose="02010600030101010101" pitchFamily="2" charset="-122"/>
              </a:rPr>
              <a:t/>
            </a:r>
            <a:b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imSun" panose="02010600030101010101" pitchFamily="2" charset="-122"/>
              </a:rPr>
            </a:br>
            <a:endParaRPr kumimoji="0" lang="en-US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5541151" y="1402773"/>
          <a:ext cx="5683039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2590800" imgH="2000250" progId="Visio.Drawing.15">
                  <p:embed/>
                </p:oleObj>
              </mc:Choice>
              <mc:Fallback>
                <p:oleObj r:id="rId3" imgW="2590800" imgH="20002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151" y="1402773"/>
                        <a:ext cx="5683039" cy="4457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945573" y="1402773"/>
            <a:ext cx="4270663" cy="4717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08590" y="1402773"/>
            <a:ext cx="4832561" cy="4351338"/>
          </a:xfrm>
        </p:spPr>
        <p:txBody>
          <a:bodyPr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</a:rPr>
              <a:t>1.</a:t>
            </a:r>
            <a:r>
              <a:rPr lang="zh-TW" altLang="en-US" dirty="0">
                <a:latin typeface="+mj-ea"/>
              </a:rPr>
              <a:t>執行應用程式搜尋目標</a:t>
            </a:r>
            <a:r>
              <a:rPr lang="zh-TW" altLang="en-US" dirty="0" smtClean="0">
                <a:latin typeface="+mj-ea"/>
              </a:rPr>
              <a:t>文字</a:t>
            </a:r>
            <a:r>
              <a:rPr lang="zh-TW" altLang="en-US" dirty="0">
                <a:latin typeface="+mj-ea"/>
              </a:rPr>
              <a:t>單元。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</a:rPr>
              <a:t>2.</a:t>
            </a:r>
            <a:r>
              <a:rPr lang="zh-TW" altLang="en-US" dirty="0">
                <a:latin typeface="+mj-ea"/>
              </a:rPr>
              <a:t>搜尋小型資料庫裡的</a:t>
            </a:r>
            <a:r>
              <a:rPr lang="en-US" altLang="zh-TW" dirty="0">
                <a:latin typeface="+mj-ea"/>
              </a:rPr>
              <a:t>App</a:t>
            </a:r>
            <a:r>
              <a:rPr lang="zh-TW" altLang="en-US" dirty="0" smtClean="0">
                <a:latin typeface="+mj-ea"/>
              </a:rPr>
              <a:t>資訊</a:t>
            </a:r>
            <a:r>
              <a:rPr lang="zh-TW" altLang="en-US" dirty="0">
                <a:latin typeface="+mj-ea"/>
              </a:rPr>
              <a:t>後，檢查有與小型</a:t>
            </a:r>
            <a:r>
              <a:rPr lang="zh-TW" altLang="en-US" dirty="0" smtClean="0">
                <a:latin typeface="+mj-ea"/>
              </a:rPr>
              <a:t>資料庫相對</a:t>
            </a:r>
            <a:r>
              <a:rPr lang="zh-TW" altLang="en-US" dirty="0">
                <a:latin typeface="+mj-ea"/>
              </a:rPr>
              <a:t>應的封面或設定檔</a:t>
            </a:r>
            <a:r>
              <a:rPr lang="zh-TW" altLang="en-US" dirty="0" smtClean="0">
                <a:latin typeface="+mj-ea"/>
              </a:rPr>
              <a:t>資料。</a:t>
            </a:r>
            <a:endParaRPr lang="zh-TW" altLang="en-US" dirty="0">
              <a:latin typeface="+mj-ea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</a:rPr>
              <a:t>3.</a:t>
            </a:r>
            <a:r>
              <a:rPr lang="zh-TW" altLang="en-US" dirty="0">
                <a:latin typeface="+mj-ea"/>
              </a:rPr>
              <a:t>讀取雲端儲存裝置內之</a:t>
            </a:r>
            <a:r>
              <a:rPr lang="en-US" altLang="zh-TW" dirty="0" smtClean="0">
                <a:latin typeface="+mj-ea"/>
              </a:rPr>
              <a:t>App</a:t>
            </a:r>
            <a:r>
              <a:rPr lang="zh-TW" altLang="en-US" dirty="0" smtClean="0">
                <a:latin typeface="+mj-ea"/>
              </a:rPr>
              <a:t>檔案</a:t>
            </a:r>
            <a:r>
              <a:rPr lang="zh-TW" altLang="en-US" dirty="0">
                <a:latin typeface="+mj-ea"/>
              </a:rPr>
              <a:t>到智慧型裝置上運行</a:t>
            </a:r>
            <a:r>
              <a:rPr lang="zh-TW" altLang="en-US" dirty="0" smtClean="0">
                <a:latin typeface="+mj-ea"/>
              </a:rPr>
              <a:t>，達到</a:t>
            </a:r>
            <a:r>
              <a:rPr lang="zh-TW" altLang="en-US" dirty="0">
                <a:latin typeface="+mj-ea"/>
              </a:rPr>
              <a:t>瞬間掛載及非同步</a:t>
            </a:r>
            <a:r>
              <a:rPr lang="zh-TW" altLang="en-US" dirty="0" smtClean="0">
                <a:latin typeface="+mj-ea"/>
              </a:rPr>
              <a:t>執行遊戲</a:t>
            </a:r>
            <a:r>
              <a:rPr lang="zh-TW" altLang="en-US" dirty="0">
                <a:latin typeface="+mj-ea"/>
              </a:rPr>
              <a:t>。</a:t>
            </a:r>
            <a:endParaRPr lang="en-US" altLang="zh-TW" dirty="0">
              <a:latin typeface="+mj-ea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</a:rPr>
              <a:t>4.</a:t>
            </a:r>
            <a:r>
              <a:rPr lang="zh-TW" altLang="en-US" dirty="0">
                <a:latin typeface="+mj-ea"/>
              </a:rPr>
              <a:t>邊執行遊戲邊讀檔案</a:t>
            </a:r>
            <a:r>
              <a:rPr lang="en-US" altLang="zh-TW" dirty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雲</a:t>
            </a:r>
            <a:r>
              <a:rPr lang="zh-TW" altLang="en-US" dirty="0" smtClean="0">
                <a:latin typeface="+mj-ea"/>
              </a:rPr>
              <a:t>儲存</a:t>
            </a:r>
            <a:r>
              <a:rPr lang="zh-TW" altLang="en-US" dirty="0">
                <a:latin typeface="+mj-ea"/>
              </a:rPr>
              <a:t>模擬成智慧型裝置內存</a:t>
            </a:r>
            <a:r>
              <a:rPr lang="en-US" altLang="zh-TW" dirty="0">
                <a:latin typeface="+mj-ea"/>
              </a:rPr>
              <a:t>)</a:t>
            </a:r>
            <a:r>
              <a:rPr lang="zh-TW" altLang="en-US" dirty="0">
                <a:latin typeface="+mj-ea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專利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22860"/>
              </p:ext>
            </p:extLst>
          </p:nvPr>
        </p:nvGraphicFramePr>
        <p:xfrm>
          <a:off x="997528" y="2301485"/>
          <a:ext cx="10037618" cy="2926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14399"/>
                <a:gridCol w="3325091"/>
                <a:gridCol w="5798128"/>
              </a:tblGrid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台灣</a:t>
                      </a:r>
                      <a:r>
                        <a:rPr lang="en-US" sz="1600" kern="100" dirty="0">
                          <a:effectLst/>
                        </a:rPr>
                        <a:t>/2018</a:t>
                      </a:r>
                      <a:r>
                        <a:rPr lang="zh-TW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/107131070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個人雲系統及其相關本地化方法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美國</a:t>
                      </a:r>
                      <a:r>
                        <a:rPr lang="en-US" sz="1600" kern="100" dirty="0">
                          <a:effectLst/>
                        </a:rPr>
                        <a:t>/2018</a:t>
                      </a:r>
                      <a:r>
                        <a:rPr lang="zh-TW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/US10931737 B2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PERSONAL CLOUD SYSTEM AND RELATED LOCALIZATION METHOD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日本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/2019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600" kern="100" dirty="0" smtClean="0">
                          <a:effectLst/>
                        </a:rPr>
                        <a:t>/</a:t>
                      </a:r>
                      <a:r>
                        <a:rPr lang="zh-TW" altLang="zh-TW" sz="1600" kern="100" dirty="0" smtClean="0">
                          <a:effectLst/>
                        </a:rPr>
                        <a:t>發明</a:t>
                      </a:r>
                      <a:r>
                        <a:rPr lang="en-US" altLang="zh-TW" sz="1600" kern="100" dirty="0" smtClean="0">
                          <a:effectLst/>
                        </a:rPr>
                        <a:t>/</a:t>
                      </a:r>
                      <a:r>
                        <a:rPr lang="en-US" altLang="zh-TW" sz="1600" kern="100" dirty="0" smtClean="0">
                          <a:effectLst/>
                        </a:rPr>
                        <a:t>70309835</a:t>
                      </a:r>
                      <a:r>
                        <a:rPr lang="zh-TW" altLang="en-US" sz="1600" kern="100" dirty="0" smtClean="0">
                          <a:effectLst/>
                        </a:rPr>
                        <a:t>號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kern="100" dirty="0" smtClean="0">
                          <a:effectLst/>
                        </a:rPr>
                        <a:t>個人雲系統及其相關本地化方法</a:t>
                      </a:r>
                      <a:endParaRPr lang="zh-TW" altLang="zh-TW" sz="16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台灣</a:t>
                      </a:r>
                      <a:r>
                        <a:rPr lang="en-US" sz="1600" kern="100" dirty="0">
                          <a:effectLst/>
                        </a:rPr>
                        <a:t>/2017</a:t>
                      </a:r>
                      <a:r>
                        <a:rPr lang="zh-TW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/I577428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遊戲機掛載外部儲存裝置內遊戲之本地化系統及其方法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日本</a:t>
                      </a:r>
                      <a:r>
                        <a:rPr lang="en-US" sz="1600" kern="100" dirty="0">
                          <a:effectLst/>
                        </a:rPr>
                        <a:t>/2014</a:t>
                      </a:r>
                      <a:r>
                        <a:rPr lang="zh-TW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/2014-121956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遊戲機掛載外部儲存裝置內遊戲之本地化系統及其方法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美國</a:t>
                      </a:r>
                      <a:r>
                        <a:rPr lang="en-US" sz="1600" kern="100" dirty="0">
                          <a:effectLst/>
                        </a:rPr>
                        <a:t>/2015</a:t>
                      </a:r>
                      <a:r>
                        <a:rPr lang="zh-TW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/US9162141 B2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Localization system for mounting game in portable storage device on game console and method therefor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ea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大陸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smtClean="0">
                          <a:effectLst/>
                        </a:rPr>
                        <a:t>2018/</a:t>
                      </a:r>
                      <a:r>
                        <a:rPr lang="zh-TW" sz="1600" kern="100" dirty="0">
                          <a:effectLst/>
                        </a:rPr>
                        <a:t>發明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smtClean="0">
                          <a:effectLst/>
                        </a:rPr>
                        <a:t>ZL</a:t>
                      </a:r>
                      <a:r>
                        <a:rPr lang="zh-TW" alt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2014</a:t>
                      </a:r>
                      <a:r>
                        <a:rPr lang="zh-TW" alt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10205992.1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遊戲機掛載外部儲存裝置內遊戲之本地化系統及其方法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zh-TW" dirty="0" smtClean="0"/>
              <a:t>個人</a:t>
            </a:r>
            <a:r>
              <a:rPr lang="zh-TW" altLang="zh-TW" dirty="0"/>
              <a:t>雲技術</a:t>
            </a:r>
            <a:r>
              <a:rPr lang="zh-TW" altLang="en-US" dirty="0" smtClean="0"/>
              <a:t>優勢</a:t>
            </a: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dirty="0"/>
              <a:t>與現有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pPr marL="514350" indent="-514350">
              <a:buAutoNum type="arabicPeriod" startAt="3"/>
            </a:pPr>
            <a:r>
              <a:rPr lang="zh-TW" altLang="en-US" dirty="0" smtClean="0"/>
              <a:t>個人</a:t>
            </a:r>
            <a:r>
              <a:rPr lang="zh-TW" altLang="en-US" dirty="0"/>
              <a:t>雲及</a:t>
            </a:r>
            <a:r>
              <a:rPr lang="en-US" altLang="zh-TW" dirty="0"/>
              <a:t>GFN</a:t>
            </a:r>
            <a:r>
              <a:rPr lang="zh-TW" altLang="en-US" dirty="0"/>
              <a:t>比較架構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marL="514350" indent="-514350">
              <a:buAutoNum type="arabicPeriod" startAt="4"/>
            </a:pPr>
            <a:r>
              <a:rPr lang="zh-TW" altLang="en-US" dirty="0" smtClean="0"/>
              <a:t>針對</a:t>
            </a:r>
            <a:r>
              <a:rPr lang="en-US" altLang="zh-TW" dirty="0" err="1"/>
              <a:t>Nvidia</a:t>
            </a:r>
            <a:r>
              <a:rPr lang="zh-TW" altLang="en-US" dirty="0" smtClean="0"/>
              <a:t>場景</a:t>
            </a:r>
            <a:endParaRPr lang="en-US" altLang="zh-TW" dirty="0" smtClean="0"/>
          </a:p>
          <a:p>
            <a:pPr marL="514350" indent="-514350">
              <a:buAutoNum type="arabicPeriod" startAt="4"/>
            </a:pPr>
            <a:r>
              <a:rPr lang="en-US" altLang="zh-TW" dirty="0"/>
              <a:t>Windows</a:t>
            </a:r>
            <a:r>
              <a:rPr lang="zh-TW" altLang="en-US" dirty="0"/>
              <a:t>版個人雲技術提案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/>
              <a:t>6</a:t>
            </a:r>
            <a:r>
              <a:rPr lang="en-US" altLang="zh-TW" b="1" dirty="0" smtClean="0"/>
              <a:t>. </a:t>
            </a:r>
            <a:r>
              <a:rPr lang="zh-TW" altLang="en-US" b="1" dirty="0" smtClean="0"/>
              <a:t>  </a:t>
            </a:r>
            <a:r>
              <a:rPr lang="zh-TW" altLang="en-US" b="1" dirty="0" smtClean="0"/>
              <a:t>個人</a:t>
            </a:r>
            <a:r>
              <a:rPr lang="zh-TW" altLang="en-US" b="1" dirty="0"/>
              <a:t>雲技術詳</a:t>
            </a:r>
            <a:r>
              <a:rPr lang="zh-TW" altLang="en-US" b="1" dirty="0" smtClean="0"/>
              <a:t>解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7</a:t>
            </a:r>
            <a:r>
              <a:rPr lang="en-US" altLang="zh-TW" dirty="0" smtClean="0"/>
              <a:t>. </a:t>
            </a:r>
            <a:r>
              <a:rPr lang="zh-TW" altLang="en-US" dirty="0" smtClean="0"/>
              <a:t>  專利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個人雲技術</a:t>
            </a:r>
            <a:r>
              <a:rPr lang="zh-TW" altLang="en-US" dirty="0" smtClean="0"/>
              <a:t>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245"/>
            <a:ext cx="10778836" cy="4914900"/>
          </a:xfrm>
        </p:spPr>
        <p:txBody>
          <a:bodyPr>
            <a:noAutofit/>
          </a:bodyPr>
          <a:lstStyle/>
          <a:p>
            <a:pPr marL="504000">
              <a:spcBef>
                <a:spcPts val="1200"/>
              </a:spcBef>
            </a:pPr>
            <a:r>
              <a:rPr lang="zh-TW" altLang="zh-TW" sz="2000" b="1" dirty="0" smtClean="0"/>
              <a:t>雲</a:t>
            </a:r>
            <a:r>
              <a:rPr lang="zh-TW" altLang="zh-TW" sz="2000" b="1" dirty="0"/>
              <a:t>儲存即是智慧型裝置內存。</a:t>
            </a:r>
          </a:p>
          <a:p>
            <a:pPr marL="504000">
              <a:spcBef>
                <a:spcPts val="1200"/>
              </a:spcBef>
            </a:pPr>
            <a:r>
              <a:rPr lang="zh-TW" altLang="zh-TW" sz="2000" dirty="0" smtClean="0"/>
              <a:t>採用</a:t>
            </a:r>
            <a:r>
              <a:rPr lang="zh-TW" altLang="zh-TW" sz="2000" dirty="0"/>
              <a:t>雲儲存、端運算藉此降低雲伺服器負擔及網路頻寬的負載。</a:t>
            </a:r>
          </a:p>
          <a:p>
            <a:pPr marL="504000">
              <a:spcBef>
                <a:spcPts val="1200"/>
              </a:spcBef>
            </a:pPr>
            <a:r>
              <a:rPr lang="en-US" altLang="zh-TW" sz="2000" dirty="0"/>
              <a:t>1.</a:t>
            </a:r>
            <a:r>
              <a:rPr lang="zh-TW" altLang="zh-TW" sz="2000" dirty="0"/>
              <a:t>許多</a:t>
            </a:r>
            <a:r>
              <a:rPr lang="en-US" altLang="zh-TW" sz="2000" dirty="0"/>
              <a:t>APP</a:t>
            </a:r>
            <a:r>
              <a:rPr lang="zh-TW" altLang="zh-TW" sz="2000" dirty="0"/>
              <a:t>可能只會用一次，讀取雲上的</a:t>
            </a:r>
            <a:r>
              <a:rPr lang="en-US" altLang="zh-TW" sz="2000" dirty="0"/>
              <a:t>APP</a:t>
            </a:r>
            <a:r>
              <a:rPr lang="zh-TW" altLang="zh-TW" sz="2000" dirty="0"/>
              <a:t>檔案並在智慧型裝置執行</a:t>
            </a:r>
            <a:r>
              <a:rPr lang="en-US" altLang="zh-TW" sz="2000" dirty="0"/>
              <a:t>APP</a:t>
            </a:r>
            <a:r>
              <a:rPr lang="en-US" altLang="zh-TW" sz="2000" b="1" dirty="0"/>
              <a:t>(</a:t>
            </a:r>
            <a:r>
              <a:rPr lang="zh-TW" altLang="zh-TW" sz="2000" b="1" dirty="0"/>
              <a:t>免下載及安裝</a:t>
            </a:r>
            <a:r>
              <a:rPr lang="en-US" altLang="zh-TW" sz="2000" b="1" dirty="0"/>
              <a:t>APP) 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504000">
              <a:spcBef>
                <a:spcPts val="1200"/>
              </a:spcBef>
            </a:pPr>
            <a:r>
              <a:rPr lang="en-US" altLang="zh-TW" sz="2000" dirty="0" smtClean="0"/>
              <a:t>2.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解決射擊遊戲肉眼</a:t>
            </a:r>
            <a:r>
              <a:rPr lang="zh-TW" altLang="en-US" sz="2000" b="1" dirty="0">
                <a:solidFill>
                  <a:srgbClr val="FF0000"/>
                </a:solidFill>
              </a:rPr>
              <a:t>可見的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延遲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略過一大段串流路徑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504000">
              <a:spcBef>
                <a:spcPts val="1200"/>
              </a:spcBef>
            </a:pPr>
            <a:r>
              <a:rPr lang="en-US" altLang="zh-TW" sz="2000" dirty="0" smtClean="0"/>
              <a:t>3.</a:t>
            </a:r>
            <a:r>
              <a:rPr lang="zh-TW" altLang="zh-TW" sz="2000" dirty="0" smtClean="0"/>
              <a:t>降低雲端的負載</a:t>
            </a:r>
            <a:r>
              <a:rPr lang="en-US" altLang="zh-TW" sz="2000" b="1" dirty="0" smtClean="0"/>
              <a:t>(</a:t>
            </a:r>
            <a:r>
              <a:rPr lang="zh-TW" altLang="zh-TW" sz="2000" b="1" dirty="0" smtClean="0"/>
              <a:t>雲與本地端分擔計算</a:t>
            </a:r>
            <a:r>
              <a:rPr lang="en-US" altLang="zh-TW" sz="2000" b="1" dirty="0" smtClean="0"/>
              <a:t>) </a:t>
            </a:r>
            <a:r>
              <a:rPr lang="zh-TW" altLang="zh-TW" sz="2000" dirty="0" smtClean="0"/>
              <a:t>。</a:t>
            </a:r>
          </a:p>
          <a:p>
            <a:pPr marL="504000">
              <a:spcBef>
                <a:spcPts val="1200"/>
              </a:spcBef>
            </a:pPr>
            <a:r>
              <a:rPr lang="en-US" altLang="zh-TW" sz="2000" dirty="0" smtClean="0"/>
              <a:t>4.</a:t>
            </a:r>
            <a:r>
              <a:rPr lang="zh-TW" altLang="zh-TW" sz="2000" dirty="0"/>
              <a:t>降低網路頻寬的負載</a:t>
            </a:r>
            <a:r>
              <a:rPr lang="en-US" altLang="zh-TW" sz="2000" dirty="0"/>
              <a:t>(</a:t>
            </a:r>
            <a:r>
              <a:rPr lang="zh-TW" altLang="zh-TW" sz="2000" dirty="0"/>
              <a:t>不須持續頻寬，只讀需要的程式執行碼</a:t>
            </a:r>
            <a:r>
              <a:rPr lang="en-US" altLang="zh-TW" sz="2000" dirty="0"/>
              <a:t>)</a:t>
            </a:r>
            <a:endParaRPr lang="zh-TW" altLang="zh-TW" sz="2000" dirty="0"/>
          </a:p>
          <a:p>
            <a:pPr marL="504000">
              <a:spcBef>
                <a:spcPts val="1200"/>
              </a:spcBef>
            </a:pPr>
            <a:r>
              <a:rPr lang="en-US" altLang="zh-TW" sz="2000" dirty="0" smtClean="0"/>
              <a:t>5.</a:t>
            </a:r>
            <a:r>
              <a:rPr lang="zh-TW" altLang="zh-TW" sz="2000" dirty="0"/>
              <a:t>把雲儲存模擬成智慧型裝置的內存</a:t>
            </a:r>
            <a:r>
              <a:rPr lang="en-US" altLang="zh-TW" sz="2000" dirty="0"/>
              <a:t>(Built-in NAND)</a:t>
            </a:r>
            <a:r>
              <a:rPr lang="zh-TW" altLang="zh-TW" sz="2000" dirty="0"/>
              <a:t>，換裝置瞬間同步使用者資料</a:t>
            </a:r>
            <a:r>
              <a:rPr lang="en-US" altLang="zh-TW" sz="2000" b="1" dirty="0"/>
              <a:t>(</a:t>
            </a:r>
            <a:r>
              <a:rPr lang="zh-TW" altLang="zh-TW" sz="2000" b="1" dirty="0"/>
              <a:t>所有檔案都在雲上，帳號密碼登入即可</a:t>
            </a:r>
            <a:r>
              <a:rPr lang="en-US" altLang="zh-TW" sz="2000" b="1" dirty="0"/>
              <a:t>) </a:t>
            </a:r>
            <a:r>
              <a:rPr lang="zh-TW" altLang="zh-TW" sz="2000" dirty="0"/>
              <a:t>。</a:t>
            </a:r>
          </a:p>
          <a:p>
            <a:pPr marL="504000">
              <a:spcBef>
                <a:spcPts val="1200"/>
              </a:spcBef>
            </a:pPr>
            <a:r>
              <a:rPr lang="en-US" altLang="zh-TW" sz="2000" dirty="0"/>
              <a:t>6</a:t>
            </a:r>
            <a:r>
              <a:rPr lang="en-US" altLang="zh-TW" sz="2000" dirty="0" smtClean="0"/>
              <a:t>.</a:t>
            </a:r>
            <a:r>
              <a:rPr lang="zh-TW" altLang="zh-TW" sz="2000" b="1" dirty="0"/>
              <a:t>此架構可跨平台使用</a:t>
            </a:r>
            <a:r>
              <a:rPr lang="zh-TW" altLang="zh-TW" sz="2000" dirty="0"/>
              <a:t>。</a:t>
            </a:r>
          </a:p>
          <a:p>
            <a:pPr marL="504000">
              <a:spcBef>
                <a:spcPts val="1200"/>
              </a:spcBef>
            </a:pPr>
            <a:r>
              <a:rPr lang="zh-TW" altLang="zh-TW" sz="2000" b="1" dirty="0"/>
              <a:t>使用此架構可執行複雜大型遊戲，迅速創造出平價、低網路負載及雲負載的市場</a:t>
            </a:r>
            <a:r>
              <a:rPr lang="zh-TW" altLang="zh-TW" sz="2000" b="1" dirty="0" smtClean="0"/>
              <a:t>。</a:t>
            </a:r>
            <a:endParaRPr lang="zh-TW" altLang="zh-TW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4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與現有比較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目前大廠的元宇宙，都是採用線上虛擬機執行遊戲，把畫面傳給使用者，當遊戲畫質高時，使用者多時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數學問題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，會有頻寬及伺服器負載不敷使用問題。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GFN</a:t>
            </a:r>
            <a:r>
              <a:rPr lang="zh-TW" altLang="en-US" dirty="0" smtClean="0"/>
              <a:t>與個人雲技術比較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GFN</a:t>
            </a:r>
            <a:r>
              <a:rPr lang="zh-TW" altLang="zh-TW" dirty="0"/>
              <a:t>串流需要持續頻寬，用戶如同高速公路上的轎車時速</a:t>
            </a:r>
            <a:r>
              <a:rPr lang="en-US" altLang="zh-TW" dirty="0"/>
              <a:t>100</a:t>
            </a:r>
            <a:r>
              <a:rPr lang="zh-TW" altLang="zh-TW" dirty="0"/>
              <a:t>公里，每隔</a:t>
            </a:r>
            <a:r>
              <a:rPr lang="en-US" altLang="zh-TW" dirty="0"/>
              <a:t>50</a:t>
            </a:r>
            <a:r>
              <a:rPr lang="zh-TW" altLang="zh-TW" dirty="0"/>
              <a:t>公尺可加一台車，持續佔線，元宇宙要求是數十億人同時在線，</a:t>
            </a:r>
            <a:r>
              <a:rPr lang="zh-TW" altLang="zh-TW" dirty="0">
                <a:solidFill>
                  <a:srgbClr val="FF0000"/>
                </a:solidFill>
              </a:rPr>
              <a:t>這</a:t>
            </a:r>
            <a:r>
              <a:rPr lang="zh-TW" altLang="zh-TW" dirty="0" smtClean="0">
                <a:solidFill>
                  <a:srgbClr val="FF0000"/>
                </a:solidFill>
              </a:rPr>
              <a:t>時</a:t>
            </a:r>
            <a:r>
              <a:rPr lang="zh-TW" altLang="en-US" dirty="0" smtClean="0">
                <a:solidFill>
                  <a:srgbClr val="FF0000"/>
                </a:solidFill>
              </a:rPr>
              <a:t>伺服器及網路頻寬怎麼擴增都</a:t>
            </a:r>
            <a:r>
              <a:rPr lang="zh-TW" altLang="zh-TW" dirty="0" smtClean="0">
                <a:solidFill>
                  <a:srgbClr val="FF0000"/>
                </a:solidFill>
              </a:rPr>
              <a:t>無法</a:t>
            </a:r>
            <a:r>
              <a:rPr lang="zh-TW" altLang="en-US" dirty="0" smtClean="0">
                <a:solidFill>
                  <a:srgbClr val="FF0000"/>
                </a:solidFill>
              </a:rPr>
              <a:t>負荷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endParaRPr lang="zh-TW" altLang="zh-TW" dirty="0"/>
          </a:p>
          <a:p>
            <a:pPr>
              <a:lnSpc>
                <a:spcPct val="100000"/>
              </a:lnSpc>
            </a:pPr>
            <a:r>
              <a:rPr lang="zh-TW" altLang="zh-TW" b="1" dirty="0"/>
              <a:t>個人雲技術</a:t>
            </a:r>
            <a:r>
              <a:rPr lang="zh-TW" altLang="zh-TW" b="1" dirty="0">
                <a:solidFill>
                  <a:srgbClr val="0070C0"/>
                </a:solidFill>
              </a:rPr>
              <a:t>如同高速公路的大卡車不限速，越快離開高速公路越好，不佔線，需要檔案時大卡車再次以極速駛離高速公路</a:t>
            </a:r>
            <a:r>
              <a:rPr lang="zh-TW" altLang="zh-TW" b="1" dirty="0"/>
              <a:t>，未來不管遊戲畫質多少</a:t>
            </a:r>
            <a:r>
              <a:rPr lang="en-US" altLang="zh-TW" b="1" dirty="0"/>
              <a:t>K</a:t>
            </a:r>
            <a:r>
              <a:rPr lang="zh-TW" altLang="zh-TW" b="1" dirty="0"/>
              <a:t>，不管用戶多少都不</a:t>
            </a:r>
            <a:r>
              <a:rPr lang="en-US" altLang="zh-TW" b="1" dirty="0"/>
              <a:t>LAG</a:t>
            </a:r>
            <a:r>
              <a:rPr lang="zh-TW" altLang="zh-TW" b="1" dirty="0"/>
              <a:t>。</a:t>
            </a:r>
          </a:p>
          <a:p>
            <a:pPr marL="0" indent="0">
              <a:buNone/>
            </a:pPr>
            <a:endParaRPr lang="zh-TW" altLang="zh-TW" dirty="0"/>
          </a:p>
          <a:p>
            <a:pPr lvl="0"/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個人雲及</a:t>
            </a:r>
            <a:r>
              <a:rPr lang="en-US" altLang="zh-TW" dirty="0" smtClean="0"/>
              <a:t>GFN</a:t>
            </a:r>
            <a:r>
              <a:rPr lang="zh-TW" altLang="en-US" dirty="0" smtClean="0"/>
              <a:t>比較架構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2318" y="1502688"/>
            <a:ext cx="4521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個人雲專利</a:t>
            </a:r>
            <a:r>
              <a:rPr lang="zh-TW" altLang="en-US" dirty="0" smtClean="0"/>
              <a:t>架構是在本地端</a:t>
            </a:r>
            <a:r>
              <a:rPr lang="en-US" altLang="zh-TW" dirty="0" smtClean="0"/>
              <a:t>RAM</a:t>
            </a:r>
            <a:r>
              <a:rPr lang="zh-TW" altLang="en-US" dirty="0"/>
              <a:t>執行</a:t>
            </a:r>
            <a:r>
              <a:rPr lang="zh-TW" altLang="en-US" dirty="0" smtClean="0"/>
              <a:t>，如同在本地端執行程式，既</a:t>
            </a:r>
            <a:r>
              <a:rPr lang="zh-TW" altLang="en-US" dirty="0"/>
              <a:t>可使用者資料同步</a:t>
            </a:r>
            <a:r>
              <a:rPr lang="en-US" altLang="zh-TW" dirty="0"/>
              <a:t>(</a:t>
            </a:r>
            <a:r>
              <a:rPr lang="zh-TW" altLang="en-US" dirty="0"/>
              <a:t>因為資料都在雲上</a:t>
            </a:r>
            <a:r>
              <a:rPr lang="en-US" altLang="zh-TW" dirty="0"/>
              <a:t>)</a:t>
            </a:r>
            <a:r>
              <a:rPr lang="zh-TW" altLang="en-US" dirty="0"/>
              <a:t>，可解決持續頻寬、畫質及反應延遲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(</a:t>
            </a:r>
            <a:r>
              <a:rPr lang="zh-TW" altLang="en-US" dirty="0"/>
              <a:t>只傳座標及動作</a:t>
            </a:r>
            <a:r>
              <a:rPr lang="en-US" altLang="zh-TW" dirty="0"/>
              <a:t>)</a:t>
            </a:r>
            <a:r>
              <a:rPr lang="zh-TW" altLang="en-US" dirty="0"/>
              <a:t>， 無須安裝應用程式</a:t>
            </a:r>
            <a:r>
              <a:rPr lang="zh-TW" altLang="en-US" dirty="0" smtClean="0"/>
              <a:t>在智慧型</a:t>
            </a:r>
            <a:r>
              <a:rPr lang="zh-TW" altLang="en-US" dirty="0"/>
              <a:t>裝</a:t>
            </a:r>
            <a:r>
              <a:rPr lang="zh-TW" altLang="en-US" dirty="0" smtClean="0"/>
              <a:t>置上</a:t>
            </a:r>
            <a:r>
              <a:rPr lang="en-US" altLang="zh-TW" dirty="0"/>
              <a:t>(</a:t>
            </a:r>
            <a:r>
              <a:rPr lang="zh-TW" altLang="en-US" dirty="0"/>
              <a:t>如新增情境或地圖也無須重新安裝應用程式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達成高</a:t>
            </a:r>
            <a:r>
              <a:rPr lang="zh-TW" altLang="en-US" dirty="0"/>
              <a:t>畫</a:t>
            </a:r>
            <a:r>
              <a:rPr lang="zh-TW" altLang="en-US" dirty="0" smtClean="0"/>
              <a:t>質不延遲。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00" y="3803042"/>
            <a:ext cx="5607602" cy="15848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811010" y="568744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Nvidia</a:t>
            </a:r>
            <a:r>
              <a:rPr lang="en-US" altLang="zh-TW" dirty="0" smtClean="0"/>
              <a:t>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82981" y="1456521"/>
            <a:ext cx="403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GFN</a:t>
            </a:r>
            <a:r>
              <a:rPr lang="zh-TW" altLang="en-US" dirty="0" smtClean="0"/>
              <a:t> 串聯架構，訊號到</a:t>
            </a:r>
            <a:r>
              <a:rPr lang="en-US" altLang="zh-TW" dirty="0" smtClean="0"/>
              <a:t>PC</a:t>
            </a:r>
            <a:r>
              <a:rPr lang="zh-TW" altLang="en-US" dirty="0" smtClean="0"/>
              <a:t>端需編解碼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影音串流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，多人連線</a:t>
            </a:r>
            <a:r>
              <a:rPr lang="zh-TW" altLang="en-US" dirty="0"/>
              <a:t>畫質差、反應</a:t>
            </a:r>
            <a:r>
              <a:rPr lang="zh-TW" altLang="en-US" dirty="0" smtClean="0"/>
              <a:t>延遲高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射擊</a:t>
            </a:r>
            <a:r>
              <a:rPr lang="zh-TW" altLang="en-US" b="1" dirty="0">
                <a:solidFill>
                  <a:srgbClr val="FF0000"/>
                </a:solidFill>
              </a:rPr>
              <a:t>遊戲肉眼可見的</a:t>
            </a:r>
            <a:r>
              <a:rPr lang="zh-TW" altLang="en-US" b="1" dirty="0" smtClean="0">
                <a:solidFill>
                  <a:srgbClr val="FF0000"/>
                </a:solidFill>
              </a:rPr>
              <a:t>延遲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61274" y="635214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個人雲架構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0" y="3573309"/>
            <a:ext cx="5141300" cy="27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針對</a:t>
            </a:r>
            <a:r>
              <a:rPr lang="en-US" altLang="zh-TW" dirty="0" err="1" smtClean="0"/>
              <a:t>Nvidia</a:t>
            </a:r>
            <a:r>
              <a:rPr lang="zh-TW" altLang="en-US" dirty="0" smtClean="0"/>
              <a:t>場景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54993" y="5295862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利用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產生新場景，就放入新場景資料。</a:t>
            </a:r>
            <a:endParaRPr lang="zh-TW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862"/>
            <a:ext cx="10725184" cy="4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針對</a:t>
            </a:r>
            <a:r>
              <a:rPr lang="en-US" altLang="zh-TW" dirty="0" err="1" smtClean="0"/>
              <a:t>Nvidia</a:t>
            </a:r>
            <a:r>
              <a:rPr lang="zh-TW" altLang="en-US" dirty="0" smtClean="0"/>
              <a:t>場景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21082" y="5163971"/>
            <a:ext cx="592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變換場景時，舊有的場景每隔一段</a:t>
            </a:r>
            <a:r>
              <a:rPr lang="zh-TW" altLang="en-US" b="1" smtClean="0"/>
              <a:t>時間就丟</a:t>
            </a:r>
            <a:r>
              <a:rPr lang="zh-TW" altLang="en-US" b="1"/>
              <a:t>棄</a:t>
            </a:r>
            <a:r>
              <a:rPr lang="zh-TW" altLang="en-US" b="1" smtClean="0"/>
              <a:t>，</a:t>
            </a:r>
            <a:r>
              <a:rPr lang="zh-TW" altLang="en-US" b="1" dirty="0" smtClean="0"/>
              <a:t>使用者</a:t>
            </a:r>
            <a:endParaRPr lang="en-US" altLang="zh-TW" b="1" dirty="0" smtClean="0"/>
          </a:p>
          <a:p>
            <a:r>
              <a:rPr lang="zh-TW" altLang="en-US" b="1" dirty="0" smtClean="0"/>
              <a:t>端只回傳基本座標數據，即可節省頻寬及伺服器負載。</a:t>
            </a:r>
            <a:endParaRPr lang="zh-TW" altLang="zh-TW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2" y="1690688"/>
            <a:ext cx="4986849" cy="280688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71" y="1677856"/>
            <a:ext cx="5009646" cy="281971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indows</a:t>
            </a:r>
            <a:r>
              <a:rPr lang="zh-TW" altLang="en-US" dirty="0" smtClean="0"/>
              <a:t>版個人雲技術提案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87E-D226-4DB0-BAB0-14EF017DE22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8185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 smtClean="0"/>
              <a:t>因目前基礎建設，由下而上發現在台灣新竹，家家戶戶少有</a:t>
            </a:r>
            <a:r>
              <a:rPr lang="en-US" altLang="zh-TW" sz="1800" dirty="0" smtClean="0"/>
              <a:t>300M ADSL</a:t>
            </a:r>
            <a:r>
              <a:rPr lang="zh-TW" altLang="en-US" sz="1800" dirty="0" smtClean="0"/>
              <a:t>，手機呈現</a:t>
            </a:r>
            <a:r>
              <a:rPr lang="en-US" altLang="zh-TW" sz="1800" dirty="0" smtClean="0"/>
              <a:t>5G</a:t>
            </a:r>
            <a:r>
              <a:rPr lang="zh-TW" altLang="en-US" sz="1800" dirty="0" smtClean="0"/>
              <a:t>，但當地下載速度也只有</a:t>
            </a:r>
            <a:r>
              <a:rPr lang="en-US" altLang="zh-TW" sz="1800" dirty="0" smtClean="0"/>
              <a:t>4G</a:t>
            </a:r>
            <a:r>
              <a:rPr lang="zh-TW" altLang="en-US" sz="1800" dirty="0" smtClean="0"/>
              <a:t>速率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約</a:t>
            </a:r>
            <a:r>
              <a:rPr lang="en-US" altLang="zh-TW" sz="1800" dirty="0" smtClean="0"/>
              <a:t>30MB)</a:t>
            </a:r>
            <a:r>
              <a:rPr lang="zh-TW" altLang="en-US" sz="1800" dirty="0" smtClean="0"/>
              <a:t>，提出網路節點擊頻寬不穩的</a:t>
            </a:r>
            <a:r>
              <a:rPr lang="zh-TW" altLang="en-US" sz="1800" dirty="0"/>
              <a:t>解決</a:t>
            </a:r>
            <a:r>
              <a:rPr lang="zh-TW" altLang="en-US" sz="1800" dirty="0" smtClean="0"/>
              <a:t>方案：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53" y="2525910"/>
            <a:ext cx="8150047" cy="39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959</Words>
  <Application>Microsoft Office PowerPoint</Application>
  <PresentationFormat>寬螢幕</PresentationFormat>
  <Paragraphs>86</Paragraphs>
  <Slides>13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SimSun</vt:lpstr>
      <vt:lpstr>SimSun</vt:lpstr>
      <vt:lpstr>新細明體</vt:lpstr>
      <vt:lpstr>Arial</vt:lpstr>
      <vt:lpstr>Calibri</vt:lpstr>
      <vt:lpstr>Calibri Light</vt:lpstr>
      <vt:lpstr>Times New Roman</vt:lpstr>
      <vt:lpstr>Office 佈景主題</vt:lpstr>
      <vt:lpstr>Microsoft Visio 繪圖</vt:lpstr>
      <vt:lpstr>元宇宙網路架構提案 </vt:lpstr>
      <vt:lpstr>目錄</vt:lpstr>
      <vt:lpstr>個人雲技術優勢</vt:lpstr>
      <vt:lpstr>與現有比較</vt:lpstr>
      <vt:lpstr>GFN與個人雲技術比較</vt:lpstr>
      <vt:lpstr>個人雲及GFN比較架構圖</vt:lpstr>
      <vt:lpstr>針對Nvidia場景</vt:lpstr>
      <vt:lpstr>針對Nvidia場景</vt:lpstr>
      <vt:lpstr>Windows版個人雲技術提案</vt:lpstr>
      <vt:lpstr>Windows版個人雲技術提案</vt:lpstr>
      <vt:lpstr>個人雲技術示意圖</vt:lpstr>
      <vt:lpstr>個人雲技術詳解</vt:lpstr>
      <vt:lpstr>專利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71</cp:revision>
  <cp:lastPrinted>2022-08-17T04:58:05Z</cp:lastPrinted>
  <dcterms:created xsi:type="dcterms:W3CDTF">2021-10-15T03:07:37Z</dcterms:created>
  <dcterms:modified xsi:type="dcterms:W3CDTF">2023-08-16T13:47:09Z</dcterms:modified>
</cp:coreProperties>
</file>