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涵" initials="邹" lastIdx="1" clrIdx="0">
    <p:extLst>
      <p:ext uri="{19B8F6BF-5375-455C-9EA6-DF929625EA0E}">
        <p15:presenceInfo xmlns:p15="http://schemas.microsoft.com/office/powerpoint/2012/main" userId="699d9d0727334e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B1EE4-29BD-4CB9-883E-D13CEA623544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FF8CE-86A8-4987-82C2-8AC9E7FD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3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D9D62-41CF-45A0-8A29-1D3EFB6E58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7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7E97-BB63-466F-9451-9F6EB78E1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0C1479-FBA9-462F-88B0-ED7F3693B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65EE6-33C2-474B-AC46-A2A001AA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5B0AB-C7FD-444B-935B-F6B6C562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B819F-38BA-4F4B-AF7E-AE769FEC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712DD-E6A2-4F9C-AF69-E36D50C0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A8DB6-C02B-4DE9-A691-F7A466E4C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8AB68-261E-4A54-90F2-5899F1E1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999F1-E732-4560-A216-8955D971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4E596-8BC5-4933-AC25-DD15CFE9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6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9681DA-9569-43ED-AFF9-6406E6DB1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CE8598-FBCC-4E32-8E6B-B2E0E829E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483EF-DABF-4B5B-8DF5-EB9C72F0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66FAB-267C-4EEE-9551-7B9C6739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58ABA-E2C8-43FA-8C5C-863C1E46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30B73-A2A4-4D30-87CA-1C87F15B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DED83-4B50-4280-8614-3DEC8847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6EDDC-393A-4896-A7CB-A0B50F33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6CE94-7AE3-48E2-9355-2C2681AA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DD1B4-F772-4F23-91AA-5FB73A2A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9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160E9-2941-4C8D-B2D8-20797AC0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475A1-D8AE-430A-A9F2-E774EAA2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698CC-2527-40F0-9A6B-7E2143AD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0A5C1-4030-4F81-B24B-E4146320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02474-A256-4C9E-A6DC-A2FFF46D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7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1EF6-8DCF-4D6F-B1FE-0A25F21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415EA-AEB0-4D29-9786-D1AE47647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5EC15-4F43-4F97-8869-DB97E1DD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6913A-670E-47E8-934D-B1D72541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E8B63-647C-484C-9599-EAF78665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98A2D-7FD4-4A52-896B-84CEFAE6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3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5C31-5AA4-4366-A38E-76D9C27F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E08FA-EFE6-4C78-A93B-ECC89D4B2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D7CEC-6119-4922-99E7-5795D2F4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AF6C4B-5062-43EF-903E-3E2A8FBD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249527-468B-408D-8F2E-775618CC0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CA367E-1AEA-4614-9044-205A4E7F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E0C2B2-858B-424D-AA08-16A7EB65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2DA6AD-27DC-450B-A9CD-45AE1C57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6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9217C-5403-4AC2-BD0E-CE2152C5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26F26-4C96-4DCD-B497-85856AC5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B514A9-CC1C-4D3E-B68A-25E8EBEB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069200-47F3-47D8-B071-4869EE8D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5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C7D9E-ED36-4F24-8AEB-A3050FB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1E7047-F8A6-4519-A23B-22740B66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D8CDE-A556-4F64-BB09-F3A071AC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0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E0B4E-4BA1-45AE-8392-FB613CD6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E669-5633-45AA-A5D2-DC15729E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2C734-62A6-4450-B8BD-0EFFF69E9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DB385-01B7-4A35-B589-B63D1E29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B3B84-9F97-4424-B892-BFD40C6D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21C19-2449-4C04-B7A5-EB0AB36A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4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E41E4-FAA1-4DC8-9AC1-D14CD0A1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705E97-A7AD-4D42-ADB9-B23E82F40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063E6-3738-459E-97DB-404370FA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9E8F9-9A28-486F-A310-2435B072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D9861-4DEC-4CDE-897B-7D54FDB0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A4A45-5DCC-4114-BB0B-3B4DBC68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2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A5109C-88A5-4E66-B1B4-10A2B477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1FF43-01FB-4434-AB9B-8F396B9E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A954A-602B-44FB-92C3-016BDF1F8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E4DC-2EEA-4868-A110-71112A7FFBE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93E3B-BDCB-4FDD-AE73-9F07B72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29A88-85B8-44F7-A534-807845E49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AA94-FC4E-4689-9E97-E76643420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8706A267-D930-4B4A-A03F-4D8F248CEE7D}"/>
              </a:ext>
            </a:extLst>
          </p:cNvPr>
          <p:cNvSpPr/>
          <p:nvPr/>
        </p:nvSpPr>
        <p:spPr>
          <a:xfrm>
            <a:off x="-175214" y="1677981"/>
            <a:ext cx="2740788" cy="2259579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60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FDC10AB1-7BAC-47C0-B165-1753338C0423}"/>
              </a:ext>
            </a:extLst>
          </p:cNvPr>
          <p:cNvSpPr/>
          <p:nvPr/>
        </p:nvSpPr>
        <p:spPr>
          <a:xfrm>
            <a:off x="3453642" y="2744989"/>
            <a:ext cx="5567318" cy="1329030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6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4C07C-E501-403B-BEFF-BFECFAB2C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76" y="3016753"/>
            <a:ext cx="698485" cy="8311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176557-2CFB-4DFC-B9FB-76B8A5979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00" y="2956140"/>
            <a:ext cx="701766" cy="8350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5DC391-5F8F-48BF-A6AB-5D96366879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814" y="2416070"/>
            <a:ext cx="510787" cy="4337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7DFB31-A336-4481-A8AB-DF5EEA73B7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48" y="842841"/>
            <a:ext cx="528551" cy="460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BA218A-18B9-43FA-A251-911FA76D4D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46" y="886300"/>
            <a:ext cx="491788" cy="428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E176A0-199E-4A16-A33C-1DBBE1F3B7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01" y="4326739"/>
            <a:ext cx="702239" cy="6437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B4CF23-9084-4329-B9A5-1017097DC3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41" y="4432183"/>
            <a:ext cx="642055" cy="5886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BD2528A-8E3A-4D21-A0B8-957C3877775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50" y="1924438"/>
            <a:ext cx="717172" cy="4046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9193CA-D772-49A5-911D-2B15154C4BA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531" y="845359"/>
            <a:ext cx="701766" cy="3960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5F6AC22-DB15-4545-B6FB-174702AB26F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42" y="5416698"/>
            <a:ext cx="522368" cy="4816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4541FB-96E3-4CC8-97A2-0692805709F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62" y="5337743"/>
            <a:ext cx="522368" cy="4816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33EAA8-981B-43B8-BAA9-C97BA25EB28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04" y="5376966"/>
            <a:ext cx="522368" cy="48160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A21C00D-A14B-4F54-B2F7-00B37DCEE2C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7" y="6115120"/>
            <a:ext cx="476528" cy="40466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B693410-774B-4919-BF6E-3E61889F441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69" y="6164507"/>
            <a:ext cx="492014" cy="41781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EEF3A8D3-3ED5-4F1F-A596-7A4D65A563E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71" y="6136166"/>
            <a:ext cx="510751" cy="43377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7631477-9BA8-40CB-AC89-BF1CE2731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29" y="6124124"/>
            <a:ext cx="510751" cy="43377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40CCDB9-FA27-41CD-A743-F2084CD15D93}"/>
              </a:ext>
            </a:extLst>
          </p:cNvPr>
          <p:cNvSpPr txBox="1"/>
          <p:nvPr/>
        </p:nvSpPr>
        <p:spPr>
          <a:xfrm>
            <a:off x="2708931" y="3052157"/>
            <a:ext cx="110776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80" dirty="0"/>
              <a:t>核心交换机</a:t>
            </a:r>
            <a:r>
              <a:rPr lang="en-US" altLang="zh-CN" sz="1080" dirty="0"/>
              <a:t>1</a:t>
            </a:r>
          </a:p>
          <a:p>
            <a:r>
              <a:rPr lang="en-US" altLang="zh-CN" sz="1080" dirty="0"/>
              <a:t>RG-S5510-24GT/8SFP-E</a:t>
            </a:r>
            <a:endParaRPr lang="zh-CN" altLang="en-US" sz="108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438870A-F199-442B-9BAA-ECA401CDE9BB}"/>
              </a:ext>
            </a:extLst>
          </p:cNvPr>
          <p:cNvSpPr txBox="1"/>
          <p:nvPr/>
        </p:nvSpPr>
        <p:spPr>
          <a:xfrm>
            <a:off x="2799970" y="4318135"/>
            <a:ext cx="113891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80" dirty="0"/>
              <a:t>汇聚交换机</a:t>
            </a:r>
            <a:r>
              <a:rPr lang="en-US" altLang="zh-CN" sz="1080" dirty="0"/>
              <a:t>1</a:t>
            </a:r>
          </a:p>
          <a:p>
            <a:r>
              <a:rPr lang="en-US" altLang="zh-CN" sz="1080" dirty="0"/>
              <a:t>RG-S5750-24GT/8SFP-E</a:t>
            </a:r>
            <a:endParaRPr lang="zh-CN" altLang="en-US" sz="108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62E8E9-1B44-448E-8C15-BC815CE01ECC}"/>
              </a:ext>
            </a:extLst>
          </p:cNvPr>
          <p:cNvSpPr txBox="1"/>
          <p:nvPr/>
        </p:nvSpPr>
        <p:spPr>
          <a:xfrm>
            <a:off x="807105" y="5107429"/>
            <a:ext cx="1106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80" dirty="0" err="1"/>
              <a:t>poe</a:t>
            </a:r>
            <a:r>
              <a:rPr lang="zh-CN" altLang="en-US" sz="1080" dirty="0"/>
              <a:t>交换机</a:t>
            </a:r>
            <a:endParaRPr lang="en-US" altLang="zh-CN" sz="1080" dirty="0"/>
          </a:p>
          <a:p>
            <a:r>
              <a:rPr lang="en-US" altLang="zh-CN" sz="1080" dirty="0"/>
              <a:t>RG-S2628G-P</a:t>
            </a:r>
            <a:endParaRPr lang="zh-CN" altLang="en-US" sz="108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AC375D2-1DFF-49D1-8A90-62B43C8FD435}"/>
              </a:ext>
            </a:extLst>
          </p:cNvPr>
          <p:cNvSpPr txBox="1"/>
          <p:nvPr/>
        </p:nvSpPr>
        <p:spPr>
          <a:xfrm>
            <a:off x="10691371" y="2936779"/>
            <a:ext cx="5624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AC</a:t>
            </a:r>
            <a:endParaRPr lang="zh-CN" altLang="en-US" sz="2160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6F6C4C2-100C-4624-84E8-C7AB2926196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1" y="823306"/>
            <a:ext cx="651136" cy="59692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226F7EF-D0E4-4747-B64A-A0D34AA9AA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29" y="845359"/>
            <a:ext cx="701766" cy="396067"/>
          </a:xfrm>
          <a:prstGeom prst="rect">
            <a:avLst/>
          </a:prstGeom>
        </p:spPr>
      </p:pic>
      <p:sp>
        <p:nvSpPr>
          <p:cNvPr id="63" name="Line 63">
            <a:extLst>
              <a:ext uri="{FF2B5EF4-FFF2-40B4-BE49-F238E27FC236}">
                <a16:creationId xmlns:a16="http://schemas.microsoft.com/office/drawing/2014/main" id="{6BEFA217-2565-493E-A4CA-884618A1F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654" y="3734917"/>
            <a:ext cx="30378" cy="55649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Line 63">
            <a:extLst>
              <a:ext uri="{FF2B5EF4-FFF2-40B4-BE49-F238E27FC236}">
                <a16:creationId xmlns:a16="http://schemas.microsoft.com/office/drawing/2014/main" id="{D67F79B1-9B1E-45CA-807B-437AC0533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436" y="3734917"/>
            <a:ext cx="98720" cy="71685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Line 60">
            <a:extLst>
              <a:ext uri="{FF2B5EF4-FFF2-40B4-BE49-F238E27FC236}">
                <a16:creationId xmlns:a16="http://schemas.microsoft.com/office/drawing/2014/main" id="{D17DFA41-9C53-43BD-B3E5-160202FFD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9339" y="3374401"/>
            <a:ext cx="3848771" cy="16714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Line 60">
            <a:extLst>
              <a:ext uri="{FF2B5EF4-FFF2-40B4-BE49-F238E27FC236}">
                <a16:creationId xmlns:a16="http://schemas.microsoft.com/office/drawing/2014/main" id="{156AB74D-6B88-4FD1-8C94-86A38E566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8961" y="3479806"/>
            <a:ext cx="3796439" cy="28464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Oval 17">
            <a:extLst>
              <a:ext uri="{FF2B5EF4-FFF2-40B4-BE49-F238E27FC236}">
                <a16:creationId xmlns:a16="http://schemas.microsoft.com/office/drawing/2014/main" id="{9288A451-2176-46AE-9C42-4E3B4806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512" y="3302953"/>
            <a:ext cx="121920" cy="2743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Text Box 87">
            <a:extLst>
              <a:ext uri="{FF2B5EF4-FFF2-40B4-BE49-F238E27FC236}">
                <a16:creationId xmlns:a16="http://schemas.microsoft.com/office/drawing/2014/main" id="{6FC6614B-E571-44A8-914D-517B4BB0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175" y="3079036"/>
            <a:ext cx="1011053" cy="2585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80" b="1" dirty="0">
                <a:solidFill>
                  <a:srgbClr val="00B0F0"/>
                </a:solidFill>
                <a:latin typeface="Arial" panose="020B0604020202020204" pitchFamily="34" charset="0"/>
              </a:rPr>
              <a:t>VRRP</a:t>
            </a:r>
          </a:p>
        </p:txBody>
      </p:sp>
      <p:sp>
        <p:nvSpPr>
          <p:cNvPr id="73" name="Line 60">
            <a:extLst>
              <a:ext uri="{FF2B5EF4-FFF2-40B4-BE49-F238E27FC236}">
                <a16:creationId xmlns:a16="http://schemas.microsoft.com/office/drawing/2014/main" id="{1B183695-2740-41AF-BDA8-D1747C7BC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367" y="2295097"/>
            <a:ext cx="528551" cy="690937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Line 60">
            <a:extLst>
              <a:ext uri="{FF2B5EF4-FFF2-40B4-BE49-F238E27FC236}">
                <a16:creationId xmlns:a16="http://schemas.microsoft.com/office/drawing/2014/main" id="{169A8768-ECDB-45FD-AD18-ECCB519E7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8988" y="2432282"/>
            <a:ext cx="278306" cy="626528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Line 60">
            <a:extLst>
              <a:ext uri="{FF2B5EF4-FFF2-40B4-BE49-F238E27FC236}">
                <a16:creationId xmlns:a16="http://schemas.microsoft.com/office/drawing/2014/main" id="{5133847E-FFAB-46DA-9E75-6FD2EDCF1E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4946" y="1060355"/>
            <a:ext cx="1288436" cy="12518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Line 60">
            <a:extLst>
              <a:ext uri="{FF2B5EF4-FFF2-40B4-BE49-F238E27FC236}">
                <a16:creationId xmlns:a16="http://schemas.microsoft.com/office/drawing/2014/main" id="{9381C4C2-4944-4E1B-A46C-FDB544F461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5231" y="1043388"/>
            <a:ext cx="1322042" cy="4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Line 60">
            <a:extLst>
              <a:ext uri="{FF2B5EF4-FFF2-40B4-BE49-F238E27FC236}">
                <a16:creationId xmlns:a16="http://schemas.microsoft.com/office/drawing/2014/main" id="{939BB60A-6F48-488C-AF39-4437C9BAE4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622" y="1060356"/>
            <a:ext cx="997748" cy="102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Line 60">
            <a:extLst>
              <a:ext uri="{FF2B5EF4-FFF2-40B4-BE49-F238E27FC236}">
                <a16:creationId xmlns:a16="http://schemas.microsoft.com/office/drawing/2014/main" id="{A424F57D-9628-4C1F-8E6C-EE0740AC4D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79" y="1070596"/>
            <a:ext cx="1113668" cy="3168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00D23166-C698-4ABC-95F1-9BC6A04625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96" y="1891538"/>
            <a:ext cx="528551" cy="460066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FC1FE8D9-EC4D-4D63-8D7D-E6EEA0F01A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396" y="1995891"/>
            <a:ext cx="528551" cy="460066"/>
          </a:xfrm>
          <a:prstGeom prst="rect">
            <a:avLst/>
          </a:prstGeom>
        </p:spPr>
      </p:pic>
      <p:sp>
        <p:nvSpPr>
          <p:cNvPr id="82" name="Line 60">
            <a:extLst>
              <a:ext uri="{FF2B5EF4-FFF2-40B4-BE49-F238E27FC236}">
                <a16:creationId xmlns:a16="http://schemas.microsoft.com/office/drawing/2014/main" id="{AA13A507-613B-43E0-A3FE-3299CEB6B2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0654" y="2278403"/>
            <a:ext cx="3958252" cy="782532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Line 60">
            <a:extLst>
              <a:ext uri="{FF2B5EF4-FFF2-40B4-BE49-F238E27FC236}">
                <a16:creationId xmlns:a16="http://schemas.microsoft.com/office/drawing/2014/main" id="{D258B584-A3C5-4E94-883F-916FCC468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572" y="2452507"/>
            <a:ext cx="4280346" cy="512742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Line 60">
            <a:extLst>
              <a:ext uri="{FF2B5EF4-FFF2-40B4-BE49-F238E27FC236}">
                <a16:creationId xmlns:a16="http://schemas.microsoft.com/office/drawing/2014/main" id="{86CFB46B-6173-4C86-9C20-74E39FB1F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1669" y="1200481"/>
            <a:ext cx="1357700" cy="804198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Line 60">
            <a:extLst>
              <a:ext uri="{FF2B5EF4-FFF2-40B4-BE49-F238E27FC236}">
                <a16:creationId xmlns:a16="http://schemas.microsoft.com/office/drawing/2014/main" id="{2C9F4D97-832C-45CF-A35C-92FA928BA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4946" y="1200481"/>
            <a:ext cx="1690285" cy="730429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Line 60">
            <a:extLst>
              <a:ext uri="{FF2B5EF4-FFF2-40B4-BE49-F238E27FC236}">
                <a16:creationId xmlns:a16="http://schemas.microsoft.com/office/drawing/2014/main" id="{3AFFA3D2-6339-40FC-BE3A-4082700E8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4946" y="2149294"/>
            <a:ext cx="3218850" cy="52169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Line 60">
            <a:extLst>
              <a:ext uri="{FF2B5EF4-FFF2-40B4-BE49-F238E27FC236}">
                <a16:creationId xmlns:a16="http://schemas.microsoft.com/office/drawing/2014/main" id="{FD1D4DD5-925E-4A11-A6E4-B30A20C68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6024" y="2197024"/>
            <a:ext cx="3428669" cy="69487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Oval 17">
            <a:extLst>
              <a:ext uri="{FF2B5EF4-FFF2-40B4-BE49-F238E27FC236}">
                <a16:creationId xmlns:a16="http://schemas.microsoft.com/office/drawing/2014/main" id="{F7C8C3DC-CA0C-4805-A3A3-31C71C8BD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592" y="2081136"/>
            <a:ext cx="121920" cy="2743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Line 63">
            <a:extLst>
              <a:ext uri="{FF2B5EF4-FFF2-40B4-BE49-F238E27FC236}">
                <a16:creationId xmlns:a16="http://schemas.microsoft.com/office/drawing/2014/main" id="{37AAABDE-7193-4852-8218-904049635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6323" y="4739862"/>
            <a:ext cx="701764" cy="64377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Line 63">
            <a:extLst>
              <a:ext uri="{FF2B5EF4-FFF2-40B4-BE49-F238E27FC236}">
                <a16:creationId xmlns:a16="http://schemas.microsoft.com/office/drawing/2014/main" id="{8AFF2EDB-71F9-48A6-8883-7FAB60ACFE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06424" y="4757953"/>
            <a:ext cx="388816" cy="58400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Line 63">
            <a:extLst>
              <a:ext uri="{FF2B5EF4-FFF2-40B4-BE49-F238E27FC236}">
                <a16:creationId xmlns:a16="http://schemas.microsoft.com/office/drawing/2014/main" id="{070FECE3-7F98-4702-BF78-489734392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9571" y="4752410"/>
            <a:ext cx="746524" cy="573929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Line 63">
            <a:extLst>
              <a:ext uri="{FF2B5EF4-FFF2-40B4-BE49-F238E27FC236}">
                <a16:creationId xmlns:a16="http://schemas.microsoft.com/office/drawing/2014/main" id="{233136D8-D00E-4931-8E5E-B880732E0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4720" y="4917589"/>
            <a:ext cx="380789" cy="48160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Line 63">
            <a:extLst>
              <a:ext uri="{FF2B5EF4-FFF2-40B4-BE49-F238E27FC236}">
                <a16:creationId xmlns:a16="http://schemas.microsoft.com/office/drawing/2014/main" id="{5A8BFFBC-C475-4336-89DC-3529C0D989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768" y="5828992"/>
            <a:ext cx="476521" cy="384746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Line 63">
            <a:extLst>
              <a:ext uri="{FF2B5EF4-FFF2-40B4-BE49-F238E27FC236}">
                <a16:creationId xmlns:a16="http://schemas.microsoft.com/office/drawing/2014/main" id="{FA850C06-6579-4E9F-9C92-BB0F18C28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757" y="5852031"/>
            <a:ext cx="115267" cy="361708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Line 63">
            <a:extLst>
              <a:ext uri="{FF2B5EF4-FFF2-40B4-BE49-F238E27FC236}">
                <a16:creationId xmlns:a16="http://schemas.microsoft.com/office/drawing/2014/main" id="{64D7D336-F5CB-4BB1-96D5-47543D90E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8373" y="5836804"/>
            <a:ext cx="753133" cy="395594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86EDD89C-1D57-465C-B0DA-FF47AE08988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19" y="6155977"/>
            <a:ext cx="492014" cy="417815"/>
          </a:xfrm>
          <a:prstGeom prst="rect">
            <a:avLst/>
          </a:prstGeom>
        </p:spPr>
      </p:pic>
      <p:sp>
        <p:nvSpPr>
          <p:cNvPr id="100" name="Line 63">
            <a:extLst>
              <a:ext uri="{FF2B5EF4-FFF2-40B4-BE49-F238E27FC236}">
                <a16:creationId xmlns:a16="http://schemas.microsoft.com/office/drawing/2014/main" id="{8C3800A4-CEF2-4AD1-8EF1-1DB23273A2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7732" y="5782439"/>
            <a:ext cx="438538" cy="35231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Line 63">
            <a:extLst>
              <a:ext uri="{FF2B5EF4-FFF2-40B4-BE49-F238E27FC236}">
                <a16:creationId xmlns:a16="http://schemas.microsoft.com/office/drawing/2014/main" id="{F082AA1F-D79F-4826-9119-2A2F84992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68" y="5766145"/>
            <a:ext cx="732671" cy="378002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5450FDE4-0752-415F-8160-977F7D3F568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18" y="6137382"/>
            <a:ext cx="476528" cy="404664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8E53B63B-364D-42A2-855A-CC223535242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5" y="6130807"/>
            <a:ext cx="492014" cy="417815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00FEF12A-7A7B-4BDD-9537-2C8E62B44A6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61" y="6136982"/>
            <a:ext cx="492014" cy="417815"/>
          </a:xfrm>
          <a:prstGeom prst="rect">
            <a:avLst/>
          </a:prstGeom>
        </p:spPr>
      </p:pic>
      <p:sp>
        <p:nvSpPr>
          <p:cNvPr id="117" name="Line 63">
            <a:extLst>
              <a:ext uri="{FF2B5EF4-FFF2-40B4-BE49-F238E27FC236}">
                <a16:creationId xmlns:a16="http://schemas.microsoft.com/office/drawing/2014/main" id="{9F2AACE8-45A6-4305-9278-9A12D7D14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8201" y="5864359"/>
            <a:ext cx="113286" cy="279787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" name="Line 63">
            <a:extLst>
              <a:ext uri="{FF2B5EF4-FFF2-40B4-BE49-F238E27FC236}">
                <a16:creationId xmlns:a16="http://schemas.microsoft.com/office/drawing/2014/main" id="{F00E110F-5207-44BF-8F09-7FE813F82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488" y="5819346"/>
            <a:ext cx="411595" cy="378004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Line 63">
            <a:extLst>
              <a:ext uri="{FF2B5EF4-FFF2-40B4-BE49-F238E27FC236}">
                <a16:creationId xmlns:a16="http://schemas.microsoft.com/office/drawing/2014/main" id="{740EED17-02B3-466B-BAC5-68E828FC7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008" y="5819346"/>
            <a:ext cx="941534" cy="350683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4" name="Picture 226">
            <a:extLst>
              <a:ext uri="{FF2B5EF4-FFF2-40B4-BE49-F238E27FC236}">
                <a16:creationId xmlns:a16="http://schemas.microsoft.com/office/drawing/2014/main" id="{C47881F4-65E4-484D-8A7C-5FCF255C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9180" y="6721546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" name="Picture 226">
            <a:extLst>
              <a:ext uri="{FF2B5EF4-FFF2-40B4-BE49-F238E27FC236}">
                <a16:creationId xmlns:a16="http://schemas.microsoft.com/office/drawing/2014/main" id="{1253B338-E75E-466C-8E11-1AE3E2F40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286506" y="6716585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226">
            <a:extLst>
              <a:ext uri="{FF2B5EF4-FFF2-40B4-BE49-F238E27FC236}">
                <a16:creationId xmlns:a16="http://schemas.microsoft.com/office/drawing/2014/main" id="{EF6ED1FD-987C-4440-89E9-88685795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832701" y="6734243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7" name="Line 63">
            <a:extLst>
              <a:ext uri="{FF2B5EF4-FFF2-40B4-BE49-F238E27FC236}">
                <a16:creationId xmlns:a16="http://schemas.microsoft.com/office/drawing/2014/main" id="{865FFCE4-EEB4-464B-B3EE-42CCD3549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770" y="6556133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" name="Line 63">
            <a:extLst>
              <a:ext uri="{FF2B5EF4-FFF2-40B4-BE49-F238E27FC236}">
                <a16:creationId xmlns:a16="http://schemas.microsoft.com/office/drawing/2014/main" id="{56A3DEDF-5E45-42D8-975E-9AF5C4991A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0024" y="6553570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" name="Line 63">
            <a:extLst>
              <a:ext uri="{FF2B5EF4-FFF2-40B4-BE49-F238E27FC236}">
                <a16:creationId xmlns:a16="http://schemas.microsoft.com/office/drawing/2014/main" id="{26D5E8E8-632A-46AB-8C8F-8D0D3FB75A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7970" y="6573791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147213FB-F909-4A6E-BF17-15ACF334301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829" y="2962517"/>
            <a:ext cx="479586" cy="407279"/>
          </a:xfrm>
          <a:prstGeom prst="rect">
            <a:avLst/>
          </a:prstGeom>
        </p:spPr>
      </p:pic>
      <p:sp>
        <p:nvSpPr>
          <p:cNvPr id="134" name="Line 60">
            <a:extLst>
              <a:ext uri="{FF2B5EF4-FFF2-40B4-BE49-F238E27FC236}">
                <a16:creationId xmlns:a16="http://schemas.microsoft.com/office/drawing/2014/main" id="{F21735C3-D7CC-41DB-B759-A0F89DDE6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07298" y="2744988"/>
            <a:ext cx="1300142" cy="574109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" name="Line 60">
            <a:extLst>
              <a:ext uri="{FF2B5EF4-FFF2-40B4-BE49-F238E27FC236}">
                <a16:creationId xmlns:a16="http://schemas.microsoft.com/office/drawing/2014/main" id="{02691704-12EC-45BF-9CF2-8027902E03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60555" y="3082742"/>
            <a:ext cx="1329596" cy="236356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" name="Line 60">
            <a:extLst>
              <a:ext uri="{FF2B5EF4-FFF2-40B4-BE49-F238E27FC236}">
                <a16:creationId xmlns:a16="http://schemas.microsoft.com/office/drawing/2014/main" id="{9A483E74-FC71-4CDB-8BAC-C2FE7829A7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992" y="2133174"/>
            <a:ext cx="2391740" cy="495062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" name="Line 60">
            <a:extLst>
              <a:ext uri="{FF2B5EF4-FFF2-40B4-BE49-F238E27FC236}">
                <a16:creationId xmlns:a16="http://schemas.microsoft.com/office/drawing/2014/main" id="{872904D3-CFC3-404F-9B51-6F4187A802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2701" y="2096990"/>
            <a:ext cx="6057552" cy="565385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9" name="图片 138">
            <a:extLst>
              <a:ext uri="{FF2B5EF4-FFF2-40B4-BE49-F238E27FC236}">
                <a16:creationId xmlns:a16="http://schemas.microsoft.com/office/drawing/2014/main" id="{A09DB6C5-FD6D-48A4-AEA8-7B47EA4ACD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30" y="2107318"/>
            <a:ext cx="717172" cy="404665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E9F61C52-BB93-44E4-8E82-DD45352C1B4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07" y="2262556"/>
            <a:ext cx="717172" cy="404665"/>
          </a:xfrm>
          <a:prstGeom prst="rect">
            <a:avLst/>
          </a:prstGeom>
        </p:spPr>
      </p:pic>
      <p:sp>
        <p:nvSpPr>
          <p:cNvPr id="145" name="Text Box 62">
            <a:extLst>
              <a:ext uri="{FF2B5EF4-FFF2-40B4-BE49-F238E27FC236}">
                <a16:creationId xmlns:a16="http://schemas.microsoft.com/office/drawing/2014/main" id="{D9BF57C3-22E1-44EA-8A44-3FB8E50D1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"/>
            <a:ext cx="10972800" cy="535531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8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湖南中医药大学田径场及其室外无线网络拓扑示意图</a:t>
            </a:r>
          </a:p>
        </p:txBody>
      </p:sp>
      <p:sp>
        <p:nvSpPr>
          <p:cNvPr id="146" name="AutoShape 90">
            <a:extLst>
              <a:ext uri="{FF2B5EF4-FFF2-40B4-BE49-F238E27FC236}">
                <a16:creationId xmlns:a16="http://schemas.microsoft.com/office/drawing/2014/main" id="{DEBA7F04-1C53-457E-B839-5E84FF1DD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844" y="1334463"/>
            <a:ext cx="1177128" cy="250126"/>
          </a:xfrm>
          <a:prstGeom prst="wedgeRectCallout">
            <a:avLst>
              <a:gd name="adj1" fmla="val 66428"/>
              <a:gd name="adj2" fmla="val -10891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防止外网攻击</a:t>
            </a:r>
          </a:p>
        </p:txBody>
      </p:sp>
      <p:sp>
        <p:nvSpPr>
          <p:cNvPr id="147" name="AutoShape 90">
            <a:extLst>
              <a:ext uri="{FF2B5EF4-FFF2-40B4-BE49-F238E27FC236}">
                <a16:creationId xmlns:a16="http://schemas.microsoft.com/office/drawing/2014/main" id="{ACBD2ABF-8730-4EB4-8827-03CAC4CB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030" y="1468470"/>
            <a:ext cx="1177128" cy="250126"/>
          </a:xfrm>
          <a:prstGeom prst="wedgeRectCallout">
            <a:avLst>
              <a:gd name="adj1" fmla="val -60892"/>
              <a:gd name="adj2" fmla="val -112476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防止外网攻击</a:t>
            </a:r>
          </a:p>
        </p:txBody>
      </p:sp>
      <p:sp>
        <p:nvSpPr>
          <p:cNvPr id="148" name="AutoShape 90">
            <a:extLst>
              <a:ext uri="{FF2B5EF4-FFF2-40B4-BE49-F238E27FC236}">
                <a16:creationId xmlns:a16="http://schemas.microsoft.com/office/drawing/2014/main" id="{B408AFA5-3658-40F1-92B2-23BABCE8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278" y="1078275"/>
            <a:ext cx="1086078" cy="250126"/>
          </a:xfrm>
          <a:prstGeom prst="wedgeRectCallout">
            <a:avLst>
              <a:gd name="adj1" fmla="val 66428"/>
              <a:gd name="adj2" fmla="val -10891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运营商网络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2CDE844-CCEE-4FEB-BFD3-E0415ABCA5F1}"/>
              </a:ext>
            </a:extLst>
          </p:cNvPr>
          <p:cNvSpPr txBox="1"/>
          <p:nvPr/>
        </p:nvSpPr>
        <p:spPr>
          <a:xfrm>
            <a:off x="7248122" y="3019879"/>
            <a:ext cx="100631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80" dirty="0"/>
              <a:t>核心交换机</a:t>
            </a:r>
            <a:r>
              <a:rPr lang="en-US" altLang="zh-CN" sz="1080" dirty="0"/>
              <a:t>2</a:t>
            </a:r>
            <a:endParaRPr lang="zh-CN" altLang="en-US" sz="1080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DB34BD3-572C-46DF-A3ED-4F2DAEA7E41C}"/>
              </a:ext>
            </a:extLst>
          </p:cNvPr>
          <p:cNvSpPr txBox="1"/>
          <p:nvPr/>
        </p:nvSpPr>
        <p:spPr>
          <a:xfrm>
            <a:off x="7258374" y="4260995"/>
            <a:ext cx="9781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80" dirty="0"/>
              <a:t>汇聚交换机</a:t>
            </a:r>
            <a:r>
              <a:rPr lang="en-US" altLang="zh-CN" sz="1080" dirty="0"/>
              <a:t>3</a:t>
            </a:r>
            <a:endParaRPr lang="zh-CN" altLang="en-US" sz="1080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20FCA098-44AD-49DC-A816-0D3ED08CD46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4" y="5413288"/>
            <a:ext cx="522368" cy="481603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598D40FB-53A1-4589-8FBE-B40C5CD35F2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40" y="6161097"/>
            <a:ext cx="492014" cy="417815"/>
          </a:xfrm>
          <a:prstGeom prst="rect">
            <a:avLst/>
          </a:prstGeom>
        </p:spPr>
      </p:pic>
      <p:sp>
        <p:nvSpPr>
          <p:cNvPr id="154" name="Line 63">
            <a:extLst>
              <a:ext uri="{FF2B5EF4-FFF2-40B4-BE49-F238E27FC236}">
                <a16:creationId xmlns:a16="http://schemas.microsoft.com/office/drawing/2014/main" id="{A8BB88E9-E0C3-496B-9195-F3F372C34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3439" y="5829961"/>
            <a:ext cx="468721" cy="380366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" name="Line 63">
            <a:extLst>
              <a:ext uri="{FF2B5EF4-FFF2-40B4-BE49-F238E27FC236}">
                <a16:creationId xmlns:a16="http://schemas.microsoft.com/office/drawing/2014/main" id="{D99DBFAB-3C0F-42E8-8C77-2F48ABE43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0429" y="5848620"/>
            <a:ext cx="115267" cy="361708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" name="Line 63">
            <a:extLst>
              <a:ext uri="{FF2B5EF4-FFF2-40B4-BE49-F238E27FC236}">
                <a16:creationId xmlns:a16="http://schemas.microsoft.com/office/drawing/2014/main" id="{9CCB8B23-2597-48FE-BB71-3726A8299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289" y="5842325"/>
            <a:ext cx="741889" cy="386663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24ED7B01-621E-478F-B51F-AE1D09EE8F1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86" y="6170030"/>
            <a:ext cx="492014" cy="417815"/>
          </a:xfrm>
          <a:prstGeom prst="rect">
            <a:avLst/>
          </a:prstGeom>
        </p:spPr>
      </p:pic>
      <p:pic>
        <p:nvPicPr>
          <p:cNvPr id="158" name="Picture 226">
            <a:extLst>
              <a:ext uri="{FF2B5EF4-FFF2-40B4-BE49-F238E27FC236}">
                <a16:creationId xmlns:a16="http://schemas.microsoft.com/office/drawing/2014/main" id="{5662153E-B753-4BA4-B6EC-21122B0F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14852" y="6718136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" name="Picture 226">
            <a:extLst>
              <a:ext uri="{FF2B5EF4-FFF2-40B4-BE49-F238E27FC236}">
                <a16:creationId xmlns:a16="http://schemas.microsoft.com/office/drawing/2014/main" id="{F6504B8C-7695-43A4-A66E-0DEB39C8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82178" y="6713175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" name="Picture 226">
            <a:extLst>
              <a:ext uri="{FF2B5EF4-FFF2-40B4-BE49-F238E27FC236}">
                <a16:creationId xmlns:a16="http://schemas.microsoft.com/office/drawing/2014/main" id="{39853487-CA3E-49FB-BF67-74FA317B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28372" y="6730833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1" name="Line 63">
            <a:extLst>
              <a:ext uri="{FF2B5EF4-FFF2-40B4-BE49-F238E27FC236}">
                <a16:creationId xmlns:a16="http://schemas.microsoft.com/office/drawing/2014/main" id="{FABFA105-14CE-43FC-ADB6-B7C9BDDADD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3442" y="6552722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" name="Line 63">
            <a:extLst>
              <a:ext uri="{FF2B5EF4-FFF2-40B4-BE49-F238E27FC236}">
                <a16:creationId xmlns:a16="http://schemas.microsoft.com/office/drawing/2014/main" id="{43873D4F-2851-4194-9BE3-8DCF586029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5696" y="6550159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" name="Line 63">
            <a:extLst>
              <a:ext uri="{FF2B5EF4-FFF2-40B4-BE49-F238E27FC236}">
                <a16:creationId xmlns:a16="http://schemas.microsoft.com/office/drawing/2014/main" id="{DD54EB5C-2F3B-4B34-A62A-6ADE39855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3642" y="6570380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927C46AD-94E9-44DE-A29D-C43A418B797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4" y="6165504"/>
            <a:ext cx="476528" cy="404664"/>
          </a:xfrm>
          <a:prstGeom prst="rect">
            <a:avLst/>
          </a:prstGeom>
        </p:spPr>
      </p:pic>
      <p:sp>
        <p:nvSpPr>
          <p:cNvPr id="167" name="文本框 166">
            <a:extLst>
              <a:ext uri="{FF2B5EF4-FFF2-40B4-BE49-F238E27FC236}">
                <a16:creationId xmlns:a16="http://schemas.microsoft.com/office/drawing/2014/main" id="{EC7FF46A-93BF-4E33-A172-9D5DE56C1383}"/>
              </a:ext>
            </a:extLst>
          </p:cNvPr>
          <p:cNvSpPr txBox="1"/>
          <p:nvPr/>
        </p:nvSpPr>
        <p:spPr>
          <a:xfrm>
            <a:off x="3855700" y="1762182"/>
            <a:ext cx="9781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80" dirty="0"/>
              <a:t>防火墙</a:t>
            </a:r>
            <a:r>
              <a:rPr lang="en-US" altLang="zh-CN" sz="1080" dirty="0"/>
              <a:t>3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2C2B4895-669F-491A-80EB-BDBD1AEEBED4}"/>
              </a:ext>
            </a:extLst>
          </p:cNvPr>
          <p:cNvSpPr txBox="1"/>
          <p:nvPr/>
        </p:nvSpPr>
        <p:spPr>
          <a:xfrm>
            <a:off x="7534345" y="1674157"/>
            <a:ext cx="978116" cy="2585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1080" dirty="0"/>
              <a:t>防火墙</a:t>
            </a:r>
            <a:r>
              <a:rPr lang="en-US" altLang="zh-CN" sz="1080" dirty="0"/>
              <a:t>4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34DCB9AA-C902-4AA7-AE95-A810FD9D05A4}"/>
              </a:ext>
            </a:extLst>
          </p:cNvPr>
          <p:cNvSpPr txBox="1"/>
          <p:nvPr/>
        </p:nvSpPr>
        <p:spPr>
          <a:xfrm>
            <a:off x="7458668" y="644758"/>
            <a:ext cx="9781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80" dirty="0"/>
              <a:t>防火墙</a:t>
            </a:r>
            <a:r>
              <a:rPr lang="en-US" altLang="zh-CN" sz="1080" dirty="0"/>
              <a:t>2</a:t>
            </a:r>
            <a:endParaRPr lang="zh-CN" altLang="en-US" sz="108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B95E81C-DD8C-43AA-8264-CC29998B9FA9}"/>
              </a:ext>
            </a:extLst>
          </p:cNvPr>
          <p:cNvSpPr txBox="1"/>
          <p:nvPr/>
        </p:nvSpPr>
        <p:spPr>
          <a:xfrm>
            <a:off x="4134935" y="603872"/>
            <a:ext cx="149897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80" dirty="0"/>
              <a:t>防火墙</a:t>
            </a:r>
            <a:r>
              <a:rPr lang="en-US" altLang="zh-CN" sz="1080" dirty="0"/>
              <a:t>1</a:t>
            </a:r>
          </a:p>
          <a:p>
            <a:r>
              <a:rPr lang="en-US" altLang="zh-CN" sz="1080" dirty="0"/>
              <a:t>RG-WALL 1600-S3600</a:t>
            </a:r>
            <a:endParaRPr lang="zh-CN" altLang="en-US" sz="1080" dirty="0"/>
          </a:p>
        </p:txBody>
      </p:sp>
      <p:sp>
        <p:nvSpPr>
          <p:cNvPr id="179" name="AutoShape 90">
            <a:extLst>
              <a:ext uri="{FF2B5EF4-FFF2-40B4-BE49-F238E27FC236}">
                <a16:creationId xmlns:a16="http://schemas.microsoft.com/office/drawing/2014/main" id="{09E385D0-4AF6-4A22-892F-23137851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710" y="4050606"/>
            <a:ext cx="1177128" cy="250126"/>
          </a:xfrm>
          <a:prstGeom prst="wedgeRectCallout">
            <a:avLst>
              <a:gd name="adj1" fmla="val -60892"/>
              <a:gd name="adj2" fmla="val -112476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solidFill>
                  <a:srgbClr val="00B0F0"/>
                </a:solidFill>
                <a:latin typeface="Arial" panose="020B0604020202020204" pitchFamily="34" charset="0"/>
              </a:rPr>
              <a:t>锐捷</a:t>
            </a: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</a:rPr>
              <a:t>VSU</a:t>
            </a:r>
          </a:p>
        </p:txBody>
      </p:sp>
      <p:sp>
        <p:nvSpPr>
          <p:cNvPr id="180" name="Line 63">
            <a:extLst>
              <a:ext uri="{FF2B5EF4-FFF2-40B4-BE49-F238E27FC236}">
                <a16:creationId xmlns:a16="http://schemas.microsoft.com/office/drawing/2014/main" id="{300F347D-66A0-4B0D-BB9C-78C0EB58E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4756" y="4752412"/>
            <a:ext cx="2443936" cy="67209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1" name="图片 180">
            <a:extLst>
              <a:ext uri="{FF2B5EF4-FFF2-40B4-BE49-F238E27FC236}">
                <a16:creationId xmlns:a16="http://schemas.microsoft.com/office/drawing/2014/main" id="{0124E7CA-8677-47DC-82C4-A23730ABF16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23" y="6124123"/>
            <a:ext cx="510751" cy="433775"/>
          </a:xfrm>
          <a:prstGeom prst="rect">
            <a:avLst/>
          </a:prstGeom>
        </p:spPr>
      </p:pic>
      <p:sp>
        <p:nvSpPr>
          <p:cNvPr id="182" name="Line 63">
            <a:extLst>
              <a:ext uri="{FF2B5EF4-FFF2-40B4-BE49-F238E27FC236}">
                <a16:creationId xmlns:a16="http://schemas.microsoft.com/office/drawing/2014/main" id="{5C465C8C-9803-4A13-87F9-E5C4EAAF5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1457" y="5785289"/>
            <a:ext cx="199472" cy="361571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" name="Line 63">
            <a:extLst>
              <a:ext uri="{FF2B5EF4-FFF2-40B4-BE49-F238E27FC236}">
                <a16:creationId xmlns:a16="http://schemas.microsoft.com/office/drawing/2014/main" id="{47725F6C-739C-4472-862E-AFFBF6F36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6396" y="3757436"/>
            <a:ext cx="1937196" cy="757066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" name="图片 183">
            <a:extLst>
              <a:ext uri="{FF2B5EF4-FFF2-40B4-BE49-F238E27FC236}">
                <a16:creationId xmlns:a16="http://schemas.microsoft.com/office/drawing/2014/main" id="{998A6833-48E4-4104-AE1A-D45E114633B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625" y="4383487"/>
            <a:ext cx="642055" cy="588605"/>
          </a:xfrm>
          <a:prstGeom prst="rect">
            <a:avLst/>
          </a:prstGeom>
        </p:spPr>
      </p:pic>
      <p:sp>
        <p:nvSpPr>
          <p:cNvPr id="186" name="文本框 185">
            <a:extLst>
              <a:ext uri="{FF2B5EF4-FFF2-40B4-BE49-F238E27FC236}">
                <a16:creationId xmlns:a16="http://schemas.microsoft.com/office/drawing/2014/main" id="{274A93E5-3A6D-42A8-BFDB-ED7E27B77D21}"/>
              </a:ext>
            </a:extLst>
          </p:cNvPr>
          <p:cNvSpPr txBox="1"/>
          <p:nvPr/>
        </p:nvSpPr>
        <p:spPr>
          <a:xfrm>
            <a:off x="5691081" y="4238200"/>
            <a:ext cx="9781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80" dirty="0"/>
              <a:t>汇聚交换机</a:t>
            </a:r>
            <a:r>
              <a:rPr lang="en-US" altLang="zh-CN" sz="1080" dirty="0"/>
              <a:t>2</a:t>
            </a:r>
            <a:endParaRPr lang="zh-CN" altLang="en-US" sz="1080" dirty="0"/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EFA132EA-52F9-4CC9-91B2-C33A76336FF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48" y="5358611"/>
            <a:ext cx="522368" cy="481603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7F37B397-EE15-4293-980A-C9FFFBF00F8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83" y="5288703"/>
            <a:ext cx="522368" cy="481603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13414516-FEE7-4BF7-B82B-17C8F915C29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46" y="6112692"/>
            <a:ext cx="476528" cy="404664"/>
          </a:xfrm>
          <a:prstGeom prst="rect">
            <a:avLst/>
          </a:prstGeom>
        </p:spPr>
      </p:pic>
      <p:pic>
        <p:nvPicPr>
          <p:cNvPr id="190" name="图片 189">
            <a:extLst>
              <a:ext uri="{FF2B5EF4-FFF2-40B4-BE49-F238E27FC236}">
                <a16:creationId xmlns:a16="http://schemas.microsoft.com/office/drawing/2014/main" id="{A983A737-EB9F-4EA6-A405-4A6067B233B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75" y="6106420"/>
            <a:ext cx="492014" cy="417815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04C22BBC-CFB7-43B9-87DF-779C42B4117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793" y="6087125"/>
            <a:ext cx="510751" cy="433775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72D28A5F-3F0A-41CD-BDF0-32B00DB2B6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51" y="6075083"/>
            <a:ext cx="510751" cy="433775"/>
          </a:xfrm>
          <a:prstGeom prst="rect">
            <a:avLst/>
          </a:prstGeom>
        </p:spPr>
      </p:pic>
      <p:sp>
        <p:nvSpPr>
          <p:cNvPr id="193" name="文本框 192">
            <a:extLst>
              <a:ext uri="{FF2B5EF4-FFF2-40B4-BE49-F238E27FC236}">
                <a16:creationId xmlns:a16="http://schemas.microsoft.com/office/drawing/2014/main" id="{D8DBD4E0-784D-4A9D-8ECF-AAE8A3AF966D}"/>
              </a:ext>
            </a:extLst>
          </p:cNvPr>
          <p:cNvSpPr txBox="1"/>
          <p:nvPr/>
        </p:nvSpPr>
        <p:spPr>
          <a:xfrm>
            <a:off x="7447911" y="5049341"/>
            <a:ext cx="84678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80" dirty="0" err="1"/>
              <a:t>poe</a:t>
            </a:r>
            <a:r>
              <a:rPr lang="zh-CN" altLang="en-US" sz="1080" dirty="0"/>
              <a:t>交换机</a:t>
            </a:r>
          </a:p>
        </p:txBody>
      </p:sp>
      <p:sp>
        <p:nvSpPr>
          <p:cNvPr id="195" name="Line 63">
            <a:extLst>
              <a:ext uri="{FF2B5EF4-FFF2-40B4-BE49-F238E27FC236}">
                <a16:creationId xmlns:a16="http://schemas.microsoft.com/office/drawing/2014/main" id="{3DC0C42D-975C-41DF-BA95-6891210198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55657" y="4822658"/>
            <a:ext cx="2130103" cy="470256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" name="Line 63">
            <a:extLst>
              <a:ext uri="{FF2B5EF4-FFF2-40B4-BE49-F238E27FC236}">
                <a16:creationId xmlns:a16="http://schemas.microsoft.com/office/drawing/2014/main" id="{C8C85A20-C83F-480A-82FA-15DCE7AA8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8574" y="5770905"/>
            <a:ext cx="476521" cy="384746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" name="Line 63">
            <a:extLst>
              <a:ext uri="{FF2B5EF4-FFF2-40B4-BE49-F238E27FC236}">
                <a16:creationId xmlns:a16="http://schemas.microsoft.com/office/drawing/2014/main" id="{F5C248E2-A4EB-45D7-8CC5-43B62F743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5563" y="5793944"/>
            <a:ext cx="115267" cy="361708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" name="Line 63">
            <a:extLst>
              <a:ext uri="{FF2B5EF4-FFF2-40B4-BE49-F238E27FC236}">
                <a16:creationId xmlns:a16="http://schemas.microsoft.com/office/drawing/2014/main" id="{E10AF742-A77E-49C7-8AEF-6D975A60D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9179" y="5778717"/>
            <a:ext cx="753133" cy="395594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9" name="图片 198">
            <a:extLst>
              <a:ext uri="{FF2B5EF4-FFF2-40B4-BE49-F238E27FC236}">
                <a16:creationId xmlns:a16="http://schemas.microsoft.com/office/drawing/2014/main" id="{5CAD1F8C-12F1-4186-8084-5E43D57926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25" y="6097889"/>
            <a:ext cx="492014" cy="417815"/>
          </a:xfrm>
          <a:prstGeom prst="rect">
            <a:avLst/>
          </a:prstGeom>
        </p:spPr>
      </p:pic>
      <p:sp>
        <p:nvSpPr>
          <p:cNvPr id="200" name="Line 63">
            <a:extLst>
              <a:ext uri="{FF2B5EF4-FFF2-40B4-BE49-F238E27FC236}">
                <a16:creationId xmlns:a16="http://schemas.microsoft.com/office/drawing/2014/main" id="{D4D58F1B-E693-46DD-8783-B56776A6B9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8253" y="5733399"/>
            <a:ext cx="438538" cy="35231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" name="Line 63">
            <a:extLst>
              <a:ext uri="{FF2B5EF4-FFF2-40B4-BE49-F238E27FC236}">
                <a16:creationId xmlns:a16="http://schemas.microsoft.com/office/drawing/2014/main" id="{B80D1BA3-981B-4B37-921C-4533001FE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72089" y="5717105"/>
            <a:ext cx="732671" cy="378002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2" name="Picture 226">
            <a:extLst>
              <a:ext uri="{FF2B5EF4-FFF2-40B4-BE49-F238E27FC236}">
                <a16:creationId xmlns:a16="http://schemas.microsoft.com/office/drawing/2014/main" id="{ED655315-FE3D-4876-9A1D-FD232A0A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59986" y="6663459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3" name="Picture 226">
            <a:extLst>
              <a:ext uri="{FF2B5EF4-FFF2-40B4-BE49-F238E27FC236}">
                <a16:creationId xmlns:a16="http://schemas.microsoft.com/office/drawing/2014/main" id="{FB0DDA56-F50F-4206-BEE4-B5026C2C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27312" y="6658498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" name="Picture 226">
            <a:extLst>
              <a:ext uri="{FF2B5EF4-FFF2-40B4-BE49-F238E27FC236}">
                <a16:creationId xmlns:a16="http://schemas.microsoft.com/office/drawing/2014/main" id="{9B1D1C66-D3EC-498A-BA61-F1898E6E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473507" y="6676156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" name="Line 63">
            <a:extLst>
              <a:ext uri="{FF2B5EF4-FFF2-40B4-BE49-F238E27FC236}">
                <a16:creationId xmlns:a16="http://schemas.microsoft.com/office/drawing/2014/main" id="{18B9731A-9FC2-41C1-B015-0FE7BAEFDA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8576" y="6498046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" name="Line 63">
            <a:extLst>
              <a:ext uri="{FF2B5EF4-FFF2-40B4-BE49-F238E27FC236}">
                <a16:creationId xmlns:a16="http://schemas.microsoft.com/office/drawing/2014/main" id="{561BA8D9-C6A2-49D8-B037-F361A0772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0830" y="6495482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" name="Line 63">
            <a:extLst>
              <a:ext uri="{FF2B5EF4-FFF2-40B4-BE49-F238E27FC236}">
                <a16:creationId xmlns:a16="http://schemas.microsoft.com/office/drawing/2014/main" id="{B5600507-700E-4FCB-A6C3-435E75961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8776" y="6515704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8" name="图片 207">
            <a:extLst>
              <a:ext uri="{FF2B5EF4-FFF2-40B4-BE49-F238E27FC236}">
                <a16:creationId xmlns:a16="http://schemas.microsoft.com/office/drawing/2014/main" id="{19920D5F-0913-4FE3-AD40-893D8E0BC2E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220" y="5355201"/>
            <a:ext cx="522368" cy="481603"/>
          </a:xfrm>
          <a:prstGeom prst="rect">
            <a:avLst/>
          </a:prstGeom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18C8F40C-9806-448E-9F74-248236849C6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46" y="6103010"/>
            <a:ext cx="492014" cy="417815"/>
          </a:xfrm>
          <a:prstGeom prst="rect">
            <a:avLst/>
          </a:prstGeom>
        </p:spPr>
      </p:pic>
      <p:sp>
        <p:nvSpPr>
          <p:cNvPr id="210" name="Line 63">
            <a:extLst>
              <a:ext uri="{FF2B5EF4-FFF2-40B4-BE49-F238E27FC236}">
                <a16:creationId xmlns:a16="http://schemas.microsoft.com/office/drawing/2014/main" id="{10E6CF49-44BF-4D4E-B89F-D954ADBC35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04245" y="5771874"/>
            <a:ext cx="468721" cy="380366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" name="Line 63">
            <a:extLst>
              <a:ext uri="{FF2B5EF4-FFF2-40B4-BE49-F238E27FC236}">
                <a16:creationId xmlns:a16="http://schemas.microsoft.com/office/drawing/2014/main" id="{B16B2666-5575-462F-ABB5-D9A5FCD0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1235" y="5790533"/>
            <a:ext cx="115267" cy="361708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" name="Line 63">
            <a:extLst>
              <a:ext uri="{FF2B5EF4-FFF2-40B4-BE49-F238E27FC236}">
                <a16:creationId xmlns:a16="http://schemas.microsoft.com/office/drawing/2014/main" id="{D53E3B2A-A134-4AAB-8CDA-65D01D0B1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6095" y="5784238"/>
            <a:ext cx="741889" cy="386663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79850903-DDEC-4303-B8F5-A4C1246E2D4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97" y="6094479"/>
            <a:ext cx="492014" cy="417815"/>
          </a:xfrm>
          <a:prstGeom prst="rect">
            <a:avLst/>
          </a:prstGeom>
        </p:spPr>
      </p:pic>
      <p:pic>
        <p:nvPicPr>
          <p:cNvPr id="214" name="Picture 226">
            <a:extLst>
              <a:ext uri="{FF2B5EF4-FFF2-40B4-BE49-F238E27FC236}">
                <a16:creationId xmlns:a16="http://schemas.microsoft.com/office/drawing/2014/main" id="{0A26DEC7-08B0-42E5-A114-F4B960952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855658" y="6660049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" name="Picture 226">
            <a:extLst>
              <a:ext uri="{FF2B5EF4-FFF2-40B4-BE49-F238E27FC236}">
                <a16:creationId xmlns:a16="http://schemas.microsoft.com/office/drawing/2014/main" id="{9E177A53-6412-459A-8D1F-1A73A071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422984" y="6655088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6" name="Picture 226">
            <a:extLst>
              <a:ext uri="{FF2B5EF4-FFF2-40B4-BE49-F238E27FC236}">
                <a16:creationId xmlns:a16="http://schemas.microsoft.com/office/drawing/2014/main" id="{99B28EC2-8189-4511-A361-B22CD607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969178" y="6672746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7" name="Line 63">
            <a:extLst>
              <a:ext uri="{FF2B5EF4-FFF2-40B4-BE49-F238E27FC236}">
                <a16:creationId xmlns:a16="http://schemas.microsoft.com/office/drawing/2014/main" id="{BFEEE79E-70F7-4D24-9873-0E7845231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66502" y="6492072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8" name="Line 63">
            <a:extLst>
              <a:ext uri="{FF2B5EF4-FFF2-40B4-BE49-F238E27FC236}">
                <a16:creationId xmlns:a16="http://schemas.microsoft.com/office/drawing/2014/main" id="{74062FCA-BA1F-47A4-8B5C-9B994CB0F1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4448" y="6512293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9" name="图片 218">
            <a:extLst>
              <a:ext uri="{FF2B5EF4-FFF2-40B4-BE49-F238E27FC236}">
                <a16:creationId xmlns:a16="http://schemas.microsoft.com/office/drawing/2014/main" id="{8F608D71-12F2-43DE-839E-0A6386B9388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60" y="6107417"/>
            <a:ext cx="476528" cy="404664"/>
          </a:xfrm>
          <a:prstGeom prst="rect">
            <a:avLst/>
          </a:prstGeom>
        </p:spPr>
      </p:pic>
      <p:sp>
        <p:nvSpPr>
          <p:cNvPr id="220" name="Line 63">
            <a:extLst>
              <a:ext uri="{FF2B5EF4-FFF2-40B4-BE49-F238E27FC236}">
                <a16:creationId xmlns:a16="http://schemas.microsoft.com/office/drawing/2014/main" id="{0EA951E7-2442-4146-84DA-BF52F27601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561" y="4880642"/>
            <a:ext cx="417582" cy="48578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1" name="图片 220">
            <a:extLst>
              <a:ext uri="{FF2B5EF4-FFF2-40B4-BE49-F238E27FC236}">
                <a16:creationId xmlns:a16="http://schemas.microsoft.com/office/drawing/2014/main" id="{C2D7B6F9-B1A1-4FA6-9746-A2AF87590FD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745" y="6075082"/>
            <a:ext cx="510751" cy="433775"/>
          </a:xfrm>
          <a:prstGeom prst="rect">
            <a:avLst/>
          </a:prstGeom>
        </p:spPr>
      </p:pic>
      <p:sp>
        <p:nvSpPr>
          <p:cNvPr id="222" name="Line 63">
            <a:extLst>
              <a:ext uri="{FF2B5EF4-FFF2-40B4-BE49-F238E27FC236}">
                <a16:creationId xmlns:a16="http://schemas.microsoft.com/office/drawing/2014/main" id="{2656AAD6-9D1E-4065-9620-582532C5B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91978" y="5736249"/>
            <a:ext cx="199472" cy="361571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3" name="图片 222">
            <a:extLst>
              <a:ext uri="{FF2B5EF4-FFF2-40B4-BE49-F238E27FC236}">
                <a16:creationId xmlns:a16="http://schemas.microsoft.com/office/drawing/2014/main" id="{45D4B735-AC7A-4613-AB1D-0D32B53DF2D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36" y="5369068"/>
            <a:ext cx="522368" cy="481603"/>
          </a:xfrm>
          <a:prstGeom prst="rect">
            <a:avLst/>
          </a:prstGeom>
        </p:spPr>
      </p:pic>
      <p:sp>
        <p:nvSpPr>
          <p:cNvPr id="224" name="Line 63">
            <a:extLst>
              <a:ext uri="{FF2B5EF4-FFF2-40B4-BE49-F238E27FC236}">
                <a16:creationId xmlns:a16="http://schemas.microsoft.com/office/drawing/2014/main" id="{4391FE89-8103-4749-BD01-2F2025602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089" y="4917589"/>
            <a:ext cx="133063" cy="47370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5" name="图片 224">
            <a:extLst>
              <a:ext uri="{FF2B5EF4-FFF2-40B4-BE49-F238E27FC236}">
                <a16:creationId xmlns:a16="http://schemas.microsoft.com/office/drawing/2014/main" id="{EA570996-607A-433C-8A9B-663A2296289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156" y="5336771"/>
            <a:ext cx="522368" cy="481603"/>
          </a:xfrm>
          <a:prstGeom prst="rect">
            <a:avLst/>
          </a:prstGeom>
        </p:spPr>
      </p:pic>
      <p:sp>
        <p:nvSpPr>
          <p:cNvPr id="226" name="Line 63">
            <a:extLst>
              <a:ext uri="{FF2B5EF4-FFF2-40B4-BE49-F238E27FC236}">
                <a16:creationId xmlns:a16="http://schemas.microsoft.com/office/drawing/2014/main" id="{DAA66125-FEB9-4C1C-AD42-0EB30E70B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27773" y="4864071"/>
            <a:ext cx="271798" cy="49492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" name="AutoShape 89">
            <a:extLst>
              <a:ext uri="{FF2B5EF4-FFF2-40B4-BE49-F238E27FC236}">
                <a16:creationId xmlns:a16="http://schemas.microsoft.com/office/drawing/2014/main" id="{C65F828B-2B91-44C9-88B1-8880DEE798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087321" y="936344"/>
            <a:ext cx="1219200" cy="1280160"/>
          </a:xfrm>
          <a:prstGeom prst="wedgeRectCallout">
            <a:avLst>
              <a:gd name="adj1" fmla="val 32449"/>
              <a:gd name="adj2" fmla="val 64092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台</a:t>
            </a: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冗余稳定可靠，批量控制无线接入点简便安全</a:t>
            </a:r>
          </a:p>
          <a:p>
            <a:pPr algn="ctr" eaLnBrk="1" hangingPunct="1">
              <a:buFontTx/>
              <a:buNone/>
            </a:pPr>
            <a:endParaRPr lang="zh-CN" altLang="en-US" sz="108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0" name="AutoShape 90">
            <a:extLst>
              <a:ext uri="{FF2B5EF4-FFF2-40B4-BE49-F238E27FC236}">
                <a16:creationId xmlns:a16="http://schemas.microsoft.com/office/drawing/2014/main" id="{44C25272-F247-41FD-8195-72E695C9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757" y="2370297"/>
            <a:ext cx="1177128" cy="250126"/>
          </a:xfrm>
          <a:prstGeom prst="wedgeRectCallout">
            <a:avLst>
              <a:gd name="adj1" fmla="val 66428"/>
              <a:gd name="adj2" fmla="val -10891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防止内网攻击</a:t>
            </a:r>
          </a:p>
        </p:txBody>
      </p:sp>
      <p:sp>
        <p:nvSpPr>
          <p:cNvPr id="232" name="AutoShape 92">
            <a:extLst>
              <a:ext uri="{FF2B5EF4-FFF2-40B4-BE49-F238E27FC236}">
                <a16:creationId xmlns:a16="http://schemas.microsoft.com/office/drawing/2014/main" id="{2559964C-0C74-4A06-B894-C5F73208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46" y="4260996"/>
            <a:ext cx="1196405" cy="801560"/>
          </a:xfrm>
          <a:prstGeom prst="wedgeRectCallout">
            <a:avLst>
              <a:gd name="adj1" fmla="val 209086"/>
              <a:gd name="adj2" fmla="val -6384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144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单模光纤组成光缆连接至网络中心</a:t>
            </a:r>
          </a:p>
        </p:txBody>
      </p:sp>
      <p:sp>
        <p:nvSpPr>
          <p:cNvPr id="233" name="AutoShape 94">
            <a:extLst>
              <a:ext uri="{FF2B5EF4-FFF2-40B4-BE49-F238E27FC236}">
                <a16:creationId xmlns:a16="http://schemas.microsoft.com/office/drawing/2014/main" id="{C947CA03-16D9-45B3-A4BB-F796E2C0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552" y="4746916"/>
            <a:ext cx="1584960" cy="234626"/>
          </a:xfrm>
          <a:prstGeom prst="wedgeRectCallout">
            <a:avLst>
              <a:gd name="adj1" fmla="val -34018"/>
              <a:gd name="adj2" fmla="val 769971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108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室外</a:t>
            </a:r>
            <a:r>
              <a:rPr lang="en-US" altLang="zh-CN" sz="108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</a:t>
            </a:r>
            <a:r>
              <a:rPr lang="zh-CN" altLang="en-US" sz="108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版状天线</a:t>
            </a:r>
          </a:p>
        </p:txBody>
      </p:sp>
      <p:pic>
        <p:nvPicPr>
          <p:cNvPr id="240" name="Picture 226">
            <a:extLst>
              <a:ext uri="{FF2B5EF4-FFF2-40B4-BE49-F238E27FC236}">
                <a16:creationId xmlns:a16="http://schemas.microsoft.com/office/drawing/2014/main" id="{5F2CF442-9DA0-4E1D-B830-6B532605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633911" y="6656638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1" name="Line 63">
            <a:extLst>
              <a:ext uri="{FF2B5EF4-FFF2-40B4-BE49-F238E27FC236}">
                <a16:creationId xmlns:a16="http://schemas.microsoft.com/office/drawing/2014/main" id="{20085098-A6BB-412C-B3E8-21473664C2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2501" y="6491225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2" name="Picture 226">
            <a:extLst>
              <a:ext uri="{FF2B5EF4-FFF2-40B4-BE49-F238E27FC236}">
                <a16:creationId xmlns:a16="http://schemas.microsoft.com/office/drawing/2014/main" id="{5D7029E1-DC3E-44C4-9324-9286A7122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91336" y="6677809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3" name="Line 63">
            <a:extLst>
              <a:ext uri="{FF2B5EF4-FFF2-40B4-BE49-F238E27FC236}">
                <a16:creationId xmlns:a16="http://schemas.microsoft.com/office/drawing/2014/main" id="{241B62C6-699A-40D9-A47E-8D8C44558A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606" y="6517356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4" name="Picture 226">
            <a:extLst>
              <a:ext uri="{FF2B5EF4-FFF2-40B4-BE49-F238E27FC236}">
                <a16:creationId xmlns:a16="http://schemas.microsoft.com/office/drawing/2014/main" id="{8D750FFC-ECD2-411B-BC74-049079172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773487" y="6661701"/>
            <a:ext cx="297181" cy="12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" name="Line 63">
            <a:extLst>
              <a:ext uri="{FF2B5EF4-FFF2-40B4-BE49-F238E27FC236}">
                <a16:creationId xmlns:a16="http://schemas.microsoft.com/office/drawing/2014/main" id="{55376528-2B53-4699-88AC-47D51D0CA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2078" y="6496288"/>
            <a:ext cx="0" cy="160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626B3B45-D100-4E50-AD61-DE1386017398}"/>
              </a:ext>
            </a:extLst>
          </p:cNvPr>
          <p:cNvSpPr txBox="1"/>
          <p:nvPr/>
        </p:nvSpPr>
        <p:spPr>
          <a:xfrm>
            <a:off x="1008380" y="2776238"/>
            <a:ext cx="1218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服务器集群</a:t>
            </a:r>
            <a:endParaRPr lang="en-US" altLang="zh-CN" sz="1200" dirty="0"/>
          </a:p>
          <a:p>
            <a:r>
              <a:rPr lang="zh-CN" altLang="en-US" sz="1200" dirty="0"/>
              <a:t>云系统</a:t>
            </a:r>
            <a:endParaRPr lang="en-US" altLang="zh-CN" sz="1200" dirty="0"/>
          </a:p>
          <a:p>
            <a:r>
              <a:rPr lang="zh-CN" altLang="en-US" sz="1200" dirty="0"/>
              <a:t>网络管理系统</a:t>
            </a:r>
            <a:endParaRPr lang="en-US" altLang="zh-CN" sz="1200" dirty="0"/>
          </a:p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D8CD3317-EAFE-4373-A249-1DD70C556DC9}"/>
              </a:ext>
            </a:extLst>
          </p:cNvPr>
          <p:cNvSpPr txBox="1"/>
          <p:nvPr/>
        </p:nvSpPr>
        <p:spPr>
          <a:xfrm>
            <a:off x="5548941" y="644757"/>
            <a:ext cx="1521727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" dirty="0"/>
              <a:t>核心路由器</a:t>
            </a:r>
            <a:r>
              <a:rPr lang="en-US" altLang="zh-CN" sz="960" dirty="0"/>
              <a:t>RG-RSR-08M</a:t>
            </a:r>
            <a:endParaRPr lang="zh-CN" altLang="en-US" sz="960" dirty="0"/>
          </a:p>
        </p:txBody>
      </p:sp>
      <p:sp>
        <p:nvSpPr>
          <p:cNvPr id="165" name="AutoShape 90">
            <a:extLst>
              <a:ext uri="{FF2B5EF4-FFF2-40B4-BE49-F238E27FC236}">
                <a16:creationId xmlns:a16="http://schemas.microsoft.com/office/drawing/2014/main" id="{359ED6B5-6101-403D-BA87-574D7F3A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688" y="3686911"/>
            <a:ext cx="1322188" cy="250126"/>
          </a:xfrm>
          <a:prstGeom prst="wedgeRectCallout">
            <a:avLst>
              <a:gd name="adj1" fmla="val -60892"/>
              <a:gd name="adj2" fmla="val -11247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solidFill>
                  <a:srgbClr val="00B0F0"/>
                </a:solidFill>
                <a:latin typeface="Arial" panose="020B0604020202020204" pitchFamily="34" charset="0"/>
              </a:rPr>
              <a:t>心跳线（</a:t>
            </a: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</a:rPr>
              <a:t>10ms</a:t>
            </a:r>
            <a:r>
              <a:rPr lang="zh-CN" altLang="en-US" sz="1200" b="1" dirty="0">
                <a:solidFill>
                  <a:srgbClr val="00B0F0"/>
                </a:solidFill>
                <a:latin typeface="Arial" panose="020B0604020202020204" pitchFamily="34" charset="0"/>
              </a:rPr>
              <a:t>）</a:t>
            </a:r>
            <a:endParaRPr lang="en-US" altLang="zh-CN" sz="1200" b="1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72" name="Line 63">
            <a:extLst>
              <a:ext uri="{FF2B5EF4-FFF2-40B4-BE49-F238E27FC236}">
                <a16:creationId xmlns:a16="http://schemas.microsoft.com/office/drawing/2014/main" id="{15EA2EF8-D481-402A-A52A-291A93D4F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42564" y="3576902"/>
            <a:ext cx="562499" cy="1672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8666D2-E4DE-4C0C-9054-5526F7654E22}"/>
              </a:ext>
            </a:extLst>
          </p:cNvPr>
          <p:cNvSpPr txBox="1"/>
          <p:nvPr/>
        </p:nvSpPr>
        <p:spPr>
          <a:xfrm>
            <a:off x="11506053" y="348869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万兆单模光纤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63B4BFD1-E600-48AC-954B-E48B15BDE147}"/>
              </a:ext>
            </a:extLst>
          </p:cNvPr>
          <p:cNvSpPr txBox="1"/>
          <p:nvPr/>
        </p:nvSpPr>
        <p:spPr>
          <a:xfrm>
            <a:off x="11539173" y="372482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万兆双绞线</a:t>
            </a:r>
          </a:p>
        </p:txBody>
      </p:sp>
      <p:sp>
        <p:nvSpPr>
          <p:cNvPr id="175" name="Line 60">
            <a:extLst>
              <a:ext uri="{FF2B5EF4-FFF2-40B4-BE49-F238E27FC236}">
                <a16:creationId xmlns:a16="http://schemas.microsoft.com/office/drawing/2014/main" id="{4F1DA0B8-CFFF-4755-9929-F9726F38F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8304" y="3846434"/>
            <a:ext cx="491132" cy="5412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921A28E-B719-4E8E-ACA1-3A2C753C0011}"/>
              </a:ext>
            </a:extLst>
          </p:cNvPr>
          <p:cNvSpPr txBox="1"/>
          <p:nvPr/>
        </p:nvSpPr>
        <p:spPr>
          <a:xfrm>
            <a:off x="11501113" y="4470480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千兆</a:t>
            </a:r>
            <a:r>
              <a:rPr lang="en-US" altLang="zh-CN" sz="1000" dirty="0"/>
              <a:t>POE</a:t>
            </a:r>
            <a:r>
              <a:rPr lang="zh-CN" altLang="en-US" sz="1000" dirty="0"/>
              <a:t>线</a:t>
            </a:r>
          </a:p>
        </p:txBody>
      </p:sp>
      <p:sp>
        <p:nvSpPr>
          <p:cNvPr id="185" name="Line 63">
            <a:extLst>
              <a:ext uri="{FF2B5EF4-FFF2-40B4-BE49-F238E27FC236}">
                <a16:creationId xmlns:a16="http://schemas.microsoft.com/office/drawing/2014/main" id="{AD37B3D5-8FAC-43A3-A235-106B238A1F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7502" y="4587408"/>
            <a:ext cx="451934" cy="8246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" name="Line 63">
            <a:extLst>
              <a:ext uri="{FF2B5EF4-FFF2-40B4-BE49-F238E27FC236}">
                <a16:creationId xmlns:a16="http://schemas.microsoft.com/office/drawing/2014/main" id="{44DF8B3B-84E6-417F-BC7C-5BE19742E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52465" y="4364115"/>
            <a:ext cx="4322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4049450-51DF-4BD3-A2DB-17ED550F0E5D}"/>
              </a:ext>
            </a:extLst>
          </p:cNvPr>
          <p:cNvSpPr txBox="1"/>
          <p:nvPr/>
        </p:nvSpPr>
        <p:spPr>
          <a:xfrm>
            <a:off x="11569875" y="42410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馈线</a:t>
            </a:r>
          </a:p>
        </p:txBody>
      </p:sp>
      <p:sp>
        <p:nvSpPr>
          <p:cNvPr id="228" name="Line 60">
            <a:extLst>
              <a:ext uri="{FF2B5EF4-FFF2-40B4-BE49-F238E27FC236}">
                <a16:creationId xmlns:a16="http://schemas.microsoft.com/office/drawing/2014/main" id="{18673D4A-1132-413A-8EAF-58CF500FA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508" y="2201966"/>
            <a:ext cx="878090" cy="391392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1" name="Line 60">
            <a:extLst>
              <a:ext uri="{FF2B5EF4-FFF2-40B4-BE49-F238E27FC236}">
                <a16:creationId xmlns:a16="http://schemas.microsoft.com/office/drawing/2014/main" id="{C598CF38-4FCC-4CA2-BAEE-D37DA0FFE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31479" y="4130066"/>
            <a:ext cx="451935" cy="25006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5D109470-1236-41A7-8879-592DAA0886E6}"/>
              </a:ext>
            </a:extLst>
          </p:cNvPr>
          <p:cNvSpPr txBox="1"/>
          <p:nvPr/>
        </p:nvSpPr>
        <p:spPr>
          <a:xfrm>
            <a:off x="11569875" y="403196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千兆双绞线</a:t>
            </a:r>
          </a:p>
        </p:txBody>
      </p:sp>
      <p:sp>
        <p:nvSpPr>
          <p:cNvPr id="171" name="Line 63">
            <a:extLst>
              <a:ext uri="{FF2B5EF4-FFF2-40B4-BE49-F238E27FC236}">
                <a16:creationId xmlns:a16="http://schemas.microsoft.com/office/drawing/2014/main" id="{71D018E9-A466-470B-9C13-A1A346987A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6396" y="3799044"/>
            <a:ext cx="4476065" cy="49839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3" name="Line 63">
            <a:extLst>
              <a:ext uri="{FF2B5EF4-FFF2-40B4-BE49-F238E27FC236}">
                <a16:creationId xmlns:a16="http://schemas.microsoft.com/office/drawing/2014/main" id="{542F3DC6-9887-4DF7-973D-EBADEC943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338" y="3832840"/>
            <a:ext cx="2546404" cy="670296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" name="Line 63">
            <a:extLst>
              <a:ext uri="{FF2B5EF4-FFF2-40B4-BE49-F238E27FC236}">
                <a16:creationId xmlns:a16="http://schemas.microsoft.com/office/drawing/2014/main" id="{72292E22-DE43-4F59-834C-353EB46CD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4719" y="3779948"/>
            <a:ext cx="4564057" cy="57890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08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" name="AutoShape 90">
            <a:extLst>
              <a:ext uri="{FF2B5EF4-FFF2-40B4-BE49-F238E27FC236}">
                <a16:creationId xmlns:a16="http://schemas.microsoft.com/office/drawing/2014/main" id="{5DDF1F63-B277-4C97-BDC7-CD0CC5493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9689"/>
            <a:ext cx="1177128" cy="250126"/>
          </a:xfrm>
          <a:prstGeom prst="wedgeRectCallout">
            <a:avLst>
              <a:gd name="adj1" fmla="val -9001"/>
              <a:gd name="adj2" fmla="val 336139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DMZ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非军事化区</a:t>
            </a:r>
          </a:p>
        </p:txBody>
      </p:sp>
    </p:spTree>
    <p:extLst>
      <p:ext uri="{BB962C8B-B14F-4D97-AF65-F5344CB8AC3E}">
        <p14:creationId xmlns:p14="http://schemas.microsoft.com/office/powerpoint/2010/main" val="197876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118</Words>
  <Application>Microsoft Office PowerPoint</Application>
  <PresentationFormat>宽屏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涵</dc:creator>
  <cp:lastModifiedBy>邹 涵</cp:lastModifiedBy>
  <cp:revision>10</cp:revision>
  <dcterms:created xsi:type="dcterms:W3CDTF">2019-11-05T14:52:53Z</dcterms:created>
  <dcterms:modified xsi:type="dcterms:W3CDTF">2019-11-06T16:00:40Z</dcterms:modified>
</cp:coreProperties>
</file>