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7" r:id="rId4"/>
    <p:sldId id="259" r:id="rId5"/>
    <p:sldId id="269" r:id="rId6"/>
    <p:sldId id="268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85" r:id="rId15"/>
    <p:sldId id="277" r:id="rId16"/>
    <p:sldId id="278" r:id="rId17"/>
    <p:sldId id="279" r:id="rId18"/>
    <p:sldId id="280" r:id="rId19"/>
    <p:sldId id="286" r:id="rId20"/>
    <p:sldId id="306" r:id="rId21"/>
    <p:sldId id="287" r:id="rId22"/>
    <p:sldId id="295" r:id="rId23"/>
    <p:sldId id="296" r:id="rId24"/>
    <p:sldId id="301" r:id="rId25"/>
    <p:sldId id="300" r:id="rId26"/>
    <p:sldId id="298" r:id="rId27"/>
    <p:sldId id="297" r:id="rId28"/>
    <p:sldId id="299" r:id="rId29"/>
    <p:sldId id="289" r:id="rId30"/>
    <p:sldId id="290" r:id="rId31"/>
    <p:sldId id="292" r:id="rId32"/>
    <p:sldId id="294" r:id="rId33"/>
    <p:sldId id="302" r:id="rId34"/>
    <p:sldId id="303" r:id="rId35"/>
    <p:sldId id="305" r:id="rId36"/>
    <p:sldId id="304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Q44/1HmpE00W17L/zGLeig==" hashData="pXEMtGVCGw6HsNjj2ikMCZKkUfudIEHdOOc3Pw4Arp+9pSUi1otqjF8xmhNu7CSWs5VPor+5XHiXHn5x34A6ww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97" autoAdjust="0"/>
    <p:restoredTop sz="94660"/>
  </p:normalViewPr>
  <p:slideViewPr>
    <p:cSldViewPr snapToGrid="0">
      <p:cViewPr varScale="1">
        <p:scale>
          <a:sx n="68" d="100"/>
          <a:sy n="68" d="100"/>
        </p:scale>
        <p:origin x="6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7A488-C3A1-4384-A7E8-F53C40E46E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F28C350-8FC3-4A0C-BC61-B856DBD85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B7719-81FA-4CDD-9DEF-3A8200286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97F2D2-6437-49F7-8A92-3DC751643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91EF1A-C335-4173-A5F3-7DE515B60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754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417FD9-5192-4255-ABAB-797C6491E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123FE-C8C9-4D2C-9EA4-8C43D1B965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8266A1-164B-4315-B11D-F6D75E40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CE2209-BD16-44B6-BAB5-77823D5A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C31DEF-F13D-4F67-A93D-05A8D36B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010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461DBD-0185-4B85-8E3B-6E51334B4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30931A-48C5-4F73-8647-55BFCF115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69B12-40D2-4B26-A06B-131747F66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13785E-B9AF-4310-86CC-430ECCF04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5D287-B45B-4A74-8472-1303D216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748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29771-A182-41AB-A1A2-510CB95EF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D870C2-A8CA-475A-AEF5-E27FE5CF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60DB16-0B2C-410A-AE97-E32C50A15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EC69D-E8AA-4209-8DD7-A0D66283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DEEF3F-148F-4DFC-B074-FF92FCCD8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38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3B4B3B-76EE-450D-8D82-F4C13134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68AA74-9086-4E9E-96F4-84073752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07B810-F5FE-4DFC-B825-63A2DFA86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469790-52A3-4097-BE5E-DE2DD3B6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16DDCE-EE7C-46A8-B51F-C19D17B2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4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38A69-3D29-4C24-9ECB-273920ED2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2948EE-F6AB-4E87-8EF2-45C98D869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87F2E9A-AE86-4D7F-8EFA-EC9B01794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761406-AB24-4F59-BE3B-81085D63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11B04-A60B-4F93-9AAD-590EA909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41D0B-524A-4232-A9D9-827D87E66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01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84E8B-0547-4066-B7CE-6F8D5AD8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654069-6E10-4D34-AF3F-05C3F3EA8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176B67-9CF4-451B-A14B-2414AC27E2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36F0F25-4869-4EA5-81BB-C9C02134F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CEA45B8-98F1-4504-ACBF-5113C3486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03F3173-3B38-4204-A785-C9ADC145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418B22-D4A1-4FE3-8B03-863F6BE10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789B6-F371-4666-AD6F-2F6FFE5D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619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FF9332-9919-4131-B708-5D62596BB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3BC5A0-FDFD-4D25-99FB-38EC58A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362264-B167-4223-8A3D-FCAC4B27F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28EBDC-5098-4891-B3AA-24D537A14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11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AF5A5E-7D0D-4121-AFAD-2A2EBFC13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95F73F-7974-467D-83AF-1219E2B85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2FE57D-6A5A-415A-8353-ADC07E4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741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02F1E6-5C57-410F-B1DB-FA004F50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F4698D-710C-44FB-BBEC-4E688347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322622-E78A-4B02-98DF-758ADB0F1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7475CA-CB40-463D-902C-EC61BEBE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397C47-6A51-4638-85CF-0E4344999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AD7F7C-11C5-47D9-B57F-13E5CE3E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08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3160A-E71E-4A86-8DC0-6F792443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4609EF7-25DF-46D2-8A40-48F275B71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422877-E249-4B25-BB86-82CD621BC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56C9CB-0CC0-4C33-B7F1-1B15AF6B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A7F62D-438E-4EED-AEA1-6F4C2BFFD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18663A-88E0-437E-8EFA-D67DE3020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50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2DC770B-F71A-45B2-91A3-0DC28325A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3FD713-C052-4CC0-B94B-1E9343F91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B4A654-841D-410E-BDBD-F39F18040F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F0677-835B-48E0-AA93-37C96BF87C69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2021-07-16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FFFFD6-C0B3-4A47-8BCB-68D8F1F28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6FF22-54C0-4C03-BD49-D5026B38DA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0806F-9307-4DF2-86D4-082F4A1374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85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jp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4299736" y="2608581"/>
            <a:ext cx="3931503" cy="733231"/>
          </a:xfrm>
          <a:prstGeom prst="roundRect">
            <a:avLst>
              <a:gd name="adj" fmla="val 0"/>
            </a:avLst>
          </a:prstGeom>
          <a:solidFill>
            <a:srgbClr val="442CA4"/>
          </a:solidFill>
          <a:ln>
            <a:noFill/>
          </a:ln>
          <a:effectLst>
            <a:outerShdw blurRad="444500" dist="101600" dir="2700000" sx="95000" sy="95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US" altLang="ko-KR" b="1" dirty="0">
                <a:solidFill>
                  <a:prstClr val="white"/>
                </a:solidFill>
              </a:rPr>
              <a:t>Contents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8231239" y="2970057"/>
            <a:ext cx="421031" cy="366093"/>
          </a:xfrm>
          <a:prstGeom prst="roundRect">
            <a:avLst>
              <a:gd name="adj" fmla="val 0"/>
            </a:avLst>
          </a:prstGeom>
          <a:solidFill>
            <a:srgbClr val="18C1D4"/>
          </a:solidFill>
          <a:ln>
            <a:noFill/>
          </a:ln>
          <a:effectLst>
            <a:outerShdw blurRad="1524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01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0" name="Freeform 14">
            <a:extLst>
              <a:ext uri="{FF2B5EF4-FFF2-40B4-BE49-F238E27FC236}">
                <a16:creationId xmlns:a16="http://schemas.microsoft.com/office/drawing/2014/main" id="{71FB1AD2-DDFF-4D52-B00C-353F96D95BCA}"/>
              </a:ext>
            </a:extLst>
          </p:cNvPr>
          <p:cNvSpPr>
            <a:spLocks/>
          </p:cNvSpPr>
          <p:nvPr/>
        </p:nvSpPr>
        <p:spPr bwMode="auto">
          <a:xfrm>
            <a:off x="4500942" y="2874336"/>
            <a:ext cx="408641" cy="191443"/>
          </a:xfrm>
          <a:custGeom>
            <a:avLst/>
            <a:gdLst>
              <a:gd name="T0" fmla="*/ 2505 w 2522"/>
              <a:gd name="T1" fmla="*/ 978 h 1181"/>
              <a:gd name="T2" fmla="*/ 2162 w 2522"/>
              <a:gd name="T3" fmla="*/ 694 h 1181"/>
              <a:gd name="T4" fmla="*/ 2162 w 2522"/>
              <a:gd name="T5" fmla="*/ 54 h 1181"/>
              <a:gd name="T6" fmla="*/ 2162 w 2522"/>
              <a:gd name="T7" fmla="*/ 44 h 1181"/>
              <a:gd name="T8" fmla="*/ 2155 w 2522"/>
              <a:gd name="T9" fmla="*/ 26 h 1181"/>
              <a:gd name="T10" fmla="*/ 2149 w 2522"/>
              <a:gd name="T11" fmla="*/ 18 h 1181"/>
              <a:gd name="T12" fmla="*/ 2141 w 2522"/>
              <a:gd name="T13" fmla="*/ 13 h 1181"/>
              <a:gd name="T14" fmla="*/ 2123 w 2522"/>
              <a:gd name="T15" fmla="*/ 5 h 1181"/>
              <a:gd name="T16" fmla="*/ 2113 w 2522"/>
              <a:gd name="T17" fmla="*/ 5 h 1181"/>
              <a:gd name="T18" fmla="*/ 1812 w 2522"/>
              <a:gd name="T19" fmla="*/ 5 h 1181"/>
              <a:gd name="T20" fmla="*/ 1802 w 2522"/>
              <a:gd name="T21" fmla="*/ 5 h 1181"/>
              <a:gd name="T22" fmla="*/ 1783 w 2522"/>
              <a:gd name="T23" fmla="*/ 13 h 1181"/>
              <a:gd name="T24" fmla="*/ 1776 w 2522"/>
              <a:gd name="T25" fmla="*/ 18 h 1181"/>
              <a:gd name="T26" fmla="*/ 1770 w 2522"/>
              <a:gd name="T27" fmla="*/ 26 h 1181"/>
              <a:gd name="T28" fmla="*/ 1763 w 2522"/>
              <a:gd name="T29" fmla="*/ 44 h 1181"/>
              <a:gd name="T30" fmla="*/ 1762 w 2522"/>
              <a:gd name="T31" fmla="*/ 54 h 1181"/>
              <a:gd name="T32" fmla="*/ 1762 w 2522"/>
              <a:gd name="T33" fmla="*/ 360 h 1181"/>
              <a:gd name="T34" fmla="*/ 1380 w 2522"/>
              <a:gd name="T35" fmla="*/ 41 h 1181"/>
              <a:gd name="T36" fmla="*/ 1354 w 2522"/>
              <a:gd name="T37" fmla="*/ 23 h 1181"/>
              <a:gd name="T38" fmla="*/ 1295 w 2522"/>
              <a:gd name="T39" fmla="*/ 1 h 1181"/>
              <a:gd name="T40" fmla="*/ 1262 w 2522"/>
              <a:gd name="T41" fmla="*/ 0 h 1181"/>
              <a:gd name="T42" fmla="*/ 1227 w 2522"/>
              <a:gd name="T43" fmla="*/ 1 h 1181"/>
              <a:gd name="T44" fmla="*/ 1168 w 2522"/>
              <a:gd name="T45" fmla="*/ 23 h 1181"/>
              <a:gd name="T46" fmla="*/ 1142 w 2522"/>
              <a:gd name="T47" fmla="*/ 41 h 1181"/>
              <a:gd name="T48" fmla="*/ 17 w 2522"/>
              <a:gd name="T49" fmla="*/ 978 h 1181"/>
              <a:gd name="T50" fmla="*/ 10 w 2522"/>
              <a:gd name="T51" fmla="*/ 985 h 1181"/>
              <a:gd name="T52" fmla="*/ 1 w 2522"/>
              <a:gd name="T53" fmla="*/ 1001 h 1181"/>
              <a:gd name="T54" fmla="*/ 0 w 2522"/>
              <a:gd name="T55" fmla="*/ 1012 h 1181"/>
              <a:gd name="T56" fmla="*/ 0 w 2522"/>
              <a:gd name="T57" fmla="*/ 1023 h 1181"/>
              <a:gd name="T58" fmla="*/ 6 w 2522"/>
              <a:gd name="T59" fmla="*/ 1040 h 1181"/>
              <a:gd name="T60" fmla="*/ 12 w 2522"/>
              <a:gd name="T61" fmla="*/ 1048 h 1181"/>
              <a:gd name="T62" fmla="*/ 108 w 2522"/>
              <a:gd name="T63" fmla="*/ 1164 h 1181"/>
              <a:gd name="T64" fmla="*/ 122 w 2522"/>
              <a:gd name="T65" fmla="*/ 1177 h 1181"/>
              <a:gd name="T66" fmla="*/ 141 w 2522"/>
              <a:gd name="T67" fmla="*/ 1181 h 1181"/>
              <a:gd name="T68" fmla="*/ 160 w 2522"/>
              <a:gd name="T69" fmla="*/ 1181 h 1181"/>
              <a:gd name="T70" fmla="*/ 179 w 2522"/>
              <a:gd name="T71" fmla="*/ 1171 h 1181"/>
              <a:gd name="T72" fmla="*/ 1262 w 2522"/>
              <a:gd name="T73" fmla="*/ 268 h 1181"/>
              <a:gd name="T74" fmla="*/ 2344 w 2522"/>
              <a:gd name="T75" fmla="*/ 1171 h 1181"/>
              <a:gd name="T76" fmla="*/ 2358 w 2522"/>
              <a:gd name="T77" fmla="*/ 1180 h 1181"/>
              <a:gd name="T78" fmla="*/ 2377 w 2522"/>
              <a:gd name="T79" fmla="*/ 1181 h 1181"/>
              <a:gd name="T80" fmla="*/ 2383 w 2522"/>
              <a:gd name="T81" fmla="*/ 1181 h 1181"/>
              <a:gd name="T82" fmla="*/ 2401 w 2522"/>
              <a:gd name="T83" fmla="*/ 1177 h 1181"/>
              <a:gd name="T84" fmla="*/ 2414 w 2522"/>
              <a:gd name="T85" fmla="*/ 1164 h 1181"/>
              <a:gd name="T86" fmla="*/ 2512 w 2522"/>
              <a:gd name="T87" fmla="*/ 1048 h 1181"/>
              <a:gd name="T88" fmla="*/ 2518 w 2522"/>
              <a:gd name="T89" fmla="*/ 1040 h 1181"/>
              <a:gd name="T90" fmla="*/ 2522 w 2522"/>
              <a:gd name="T91" fmla="*/ 1023 h 1181"/>
              <a:gd name="T92" fmla="*/ 2522 w 2522"/>
              <a:gd name="T93" fmla="*/ 1012 h 1181"/>
              <a:gd name="T94" fmla="*/ 2521 w 2522"/>
              <a:gd name="T95" fmla="*/ 1001 h 1181"/>
              <a:gd name="T96" fmla="*/ 2512 w 2522"/>
              <a:gd name="T97" fmla="*/ 985 h 1181"/>
              <a:gd name="T98" fmla="*/ 2505 w 2522"/>
              <a:gd name="T99" fmla="*/ 978 h 11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522" h="1181">
                <a:moveTo>
                  <a:pt x="2505" y="978"/>
                </a:moveTo>
                <a:lnTo>
                  <a:pt x="2162" y="694"/>
                </a:lnTo>
                <a:lnTo>
                  <a:pt x="2162" y="54"/>
                </a:lnTo>
                <a:lnTo>
                  <a:pt x="2162" y="44"/>
                </a:lnTo>
                <a:lnTo>
                  <a:pt x="2155" y="26"/>
                </a:lnTo>
                <a:lnTo>
                  <a:pt x="2149" y="18"/>
                </a:lnTo>
                <a:lnTo>
                  <a:pt x="2141" y="13"/>
                </a:lnTo>
                <a:lnTo>
                  <a:pt x="2123" y="5"/>
                </a:lnTo>
                <a:lnTo>
                  <a:pt x="2113" y="5"/>
                </a:lnTo>
                <a:lnTo>
                  <a:pt x="1812" y="5"/>
                </a:lnTo>
                <a:lnTo>
                  <a:pt x="1802" y="5"/>
                </a:lnTo>
                <a:lnTo>
                  <a:pt x="1783" y="13"/>
                </a:lnTo>
                <a:lnTo>
                  <a:pt x="1776" y="18"/>
                </a:lnTo>
                <a:lnTo>
                  <a:pt x="1770" y="26"/>
                </a:lnTo>
                <a:lnTo>
                  <a:pt x="1763" y="44"/>
                </a:lnTo>
                <a:lnTo>
                  <a:pt x="1762" y="54"/>
                </a:lnTo>
                <a:lnTo>
                  <a:pt x="1762" y="360"/>
                </a:lnTo>
                <a:lnTo>
                  <a:pt x="1380" y="41"/>
                </a:lnTo>
                <a:lnTo>
                  <a:pt x="1354" y="23"/>
                </a:lnTo>
                <a:lnTo>
                  <a:pt x="1295" y="1"/>
                </a:lnTo>
                <a:lnTo>
                  <a:pt x="1262" y="0"/>
                </a:lnTo>
                <a:lnTo>
                  <a:pt x="1227" y="1"/>
                </a:lnTo>
                <a:lnTo>
                  <a:pt x="1168" y="23"/>
                </a:lnTo>
                <a:lnTo>
                  <a:pt x="1142" y="41"/>
                </a:lnTo>
                <a:lnTo>
                  <a:pt x="17" y="978"/>
                </a:lnTo>
                <a:lnTo>
                  <a:pt x="10" y="985"/>
                </a:lnTo>
                <a:lnTo>
                  <a:pt x="1" y="1001"/>
                </a:lnTo>
                <a:lnTo>
                  <a:pt x="0" y="1012"/>
                </a:lnTo>
                <a:lnTo>
                  <a:pt x="0" y="1023"/>
                </a:lnTo>
                <a:lnTo>
                  <a:pt x="6" y="1040"/>
                </a:lnTo>
                <a:lnTo>
                  <a:pt x="12" y="1048"/>
                </a:lnTo>
                <a:lnTo>
                  <a:pt x="108" y="1164"/>
                </a:lnTo>
                <a:lnTo>
                  <a:pt x="122" y="1177"/>
                </a:lnTo>
                <a:lnTo>
                  <a:pt x="141" y="1181"/>
                </a:lnTo>
                <a:lnTo>
                  <a:pt x="160" y="1181"/>
                </a:lnTo>
                <a:lnTo>
                  <a:pt x="179" y="1171"/>
                </a:lnTo>
                <a:lnTo>
                  <a:pt x="1262" y="268"/>
                </a:lnTo>
                <a:lnTo>
                  <a:pt x="2344" y="1171"/>
                </a:lnTo>
                <a:lnTo>
                  <a:pt x="2358" y="1180"/>
                </a:lnTo>
                <a:lnTo>
                  <a:pt x="2377" y="1181"/>
                </a:lnTo>
                <a:lnTo>
                  <a:pt x="2383" y="1181"/>
                </a:lnTo>
                <a:lnTo>
                  <a:pt x="2401" y="1177"/>
                </a:lnTo>
                <a:lnTo>
                  <a:pt x="2414" y="1164"/>
                </a:lnTo>
                <a:lnTo>
                  <a:pt x="2512" y="1048"/>
                </a:lnTo>
                <a:lnTo>
                  <a:pt x="2518" y="1040"/>
                </a:lnTo>
                <a:lnTo>
                  <a:pt x="2522" y="1023"/>
                </a:lnTo>
                <a:lnTo>
                  <a:pt x="2522" y="1012"/>
                </a:lnTo>
                <a:lnTo>
                  <a:pt x="2521" y="1001"/>
                </a:lnTo>
                <a:lnTo>
                  <a:pt x="2512" y="985"/>
                </a:lnTo>
                <a:lnTo>
                  <a:pt x="2505" y="97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/>
          <p:cNvCxnSpPr/>
          <p:nvPr/>
        </p:nvCxnSpPr>
        <p:spPr>
          <a:xfrm rot="5400000">
            <a:off x="6732770" y="4973779"/>
            <a:ext cx="3816000" cy="0"/>
          </a:xfrm>
          <a:prstGeom prst="line">
            <a:avLst/>
          </a:prstGeom>
          <a:ln>
            <a:solidFill>
              <a:srgbClr val="18C1D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/>
          <p:cNvCxnSpPr/>
          <p:nvPr/>
        </p:nvCxnSpPr>
        <p:spPr>
          <a:xfrm>
            <a:off x="0" y="3323450"/>
            <a:ext cx="5400000" cy="0"/>
          </a:xfrm>
          <a:prstGeom prst="line">
            <a:avLst/>
          </a:prstGeom>
          <a:ln>
            <a:solidFill>
              <a:srgbClr val="442CA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1793292" y="4025339"/>
            <a:ext cx="643794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latinLnBrk="0">
              <a:lnSpc>
                <a:spcPct val="150000"/>
              </a:lnSpc>
              <a:defRPr/>
            </a:pPr>
            <a:r>
              <a:rPr lang="en-US" altLang="ko-KR" sz="36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WEB TOON FLATFORM</a:t>
            </a:r>
          </a:p>
          <a:p>
            <a:pPr algn="r" latinLnBrk="0">
              <a:defRPr/>
            </a:pPr>
            <a:r>
              <a:rPr lang="ko-KR" altLang="en-US" sz="10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김성현</a:t>
            </a:r>
            <a:r>
              <a:rPr lang="en-US" altLang="ko-KR" sz="10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00" kern="0" dirty="0" err="1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김혜린</a:t>
            </a:r>
            <a:r>
              <a:rPr lang="en-US" altLang="ko-KR" sz="10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00" kern="0" dirty="0" err="1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배윤주</a:t>
            </a:r>
            <a:r>
              <a:rPr lang="en-US" altLang="ko-KR" sz="10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서원교</a:t>
            </a:r>
            <a:r>
              <a:rPr lang="en-US" altLang="ko-KR" sz="10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, </a:t>
            </a:r>
            <a:r>
              <a:rPr lang="ko-KR" altLang="en-US" sz="1000" kern="0" dirty="0">
                <a:ln w="1270"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</a:rPr>
              <a:t>이석준</a:t>
            </a:r>
            <a:endParaRPr lang="en-US" altLang="ko-KR" sz="1100" kern="0" dirty="0">
              <a:ln w="1270">
                <a:noFill/>
              </a:ln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66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7.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요구사항 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92EDC4-13AC-4F55-9707-FCCE5409FCD7}"/>
              </a:ext>
            </a:extLst>
          </p:cNvPr>
          <p:cNvSpPr/>
          <p:nvPr/>
        </p:nvSpPr>
        <p:spPr>
          <a:xfrm>
            <a:off x="621441" y="1356847"/>
            <a:ext cx="10227020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2. </a:t>
            </a:r>
            <a:r>
              <a:rPr lang="ko-KR" altLang="en-US" sz="2000" b="1" i="1" kern="0" dirty="0"/>
              <a:t>웹툰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2-1. </a:t>
            </a:r>
            <a:r>
              <a:rPr lang="ko-KR" altLang="en-US" sz="1600" b="1" kern="0" dirty="0"/>
              <a:t>비회원과 회원은 웹툰 페이지에서 웹툰 목록을 조회수 순으로 조회할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2-2. </a:t>
            </a:r>
            <a:r>
              <a:rPr lang="ko-KR" altLang="en-US" sz="1600" b="1" kern="0" dirty="0"/>
              <a:t>비회원과 회원은 웹툰 페이지에서 웹툰을 선택하여 웹툰의 에피소드를 상세보기 할 수 있다</a:t>
            </a:r>
            <a:r>
              <a:rPr lang="en-US" altLang="ko-KR" sz="1600" b="1" kern="0" dirty="0"/>
              <a:t>.</a:t>
            </a:r>
          </a:p>
          <a:p>
            <a:pPr lvl="1"/>
            <a:r>
              <a:rPr lang="en-US" altLang="ko-KR" sz="1600" b="1" kern="0" dirty="0"/>
              <a:t>	(</a:t>
            </a:r>
            <a:r>
              <a:rPr lang="ko-KR" altLang="en-US" sz="1600" b="1" kern="0" dirty="0"/>
              <a:t>타이틀 이미지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제목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작가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소개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별 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장르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에피소드 리스트</a:t>
            </a:r>
            <a:r>
              <a:rPr lang="en-US" altLang="ko-KR" sz="1600" b="1" kern="0" dirty="0"/>
              <a:t>)</a:t>
            </a:r>
          </a:p>
          <a:p>
            <a:pPr lvl="1"/>
            <a:r>
              <a:rPr lang="en-US" altLang="ko-KR" sz="1600" b="1" kern="0" dirty="0"/>
              <a:t>2-3. </a:t>
            </a:r>
            <a:r>
              <a:rPr lang="ko-KR" altLang="en-US" sz="1600" b="1" kern="0" dirty="0"/>
              <a:t>비회원과 회원은 에피소드 리스트에서 에피소드를 선택하여 에피소드의 내용을 상세보기 할 수 있다</a:t>
            </a:r>
            <a:r>
              <a:rPr lang="en-US" altLang="ko-KR" sz="1600" b="1" kern="0" dirty="0"/>
              <a:t>.</a:t>
            </a:r>
          </a:p>
          <a:p>
            <a:pPr lvl="1"/>
            <a:r>
              <a:rPr lang="en-US" altLang="ko-KR" sz="1600" b="1" kern="0" dirty="0"/>
              <a:t>	(</a:t>
            </a:r>
            <a:r>
              <a:rPr lang="ko-KR" altLang="en-US" sz="1600" b="1" kern="0" dirty="0"/>
              <a:t>타이틀 이미지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제목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작가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소개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별 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별 점 참여인원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등록일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장르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에피소드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댓글 리스트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2-4. </a:t>
            </a:r>
            <a:r>
              <a:rPr lang="ko-KR" altLang="en-US" sz="1600" b="1" kern="0" dirty="0"/>
              <a:t>회원과 비회원은 웹툰 페이지에서 웹툰을 키워드</a:t>
            </a:r>
            <a:r>
              <a:rPr lang="en-US" altLang="ko-KR" sz="1600" b="1" kern="0" dirty="0"/>
              <a:t>(</a:t>
            </a:r>
            <a:r>
              <a:rPr lang="ko-KR" altLang="en-US" sz="1600" b="1" kern="0" dirty="0"/>
              <a:t>제목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작가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로 검색할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2-5. </a:t>
            </a:r>
            <a:r>
              <a:rPr lang="ko-KR" altLang="en-US" sz="1600" b="1" kern="0" dirty="0"/>
              <a:t>관리자는 관리자 페이지 내의 웹툰 상세보기 페이지에서 웹툰 정보를 수정 및 삭제할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2-6. </a:t>
            </a:r>
            <a:r>
              <a:rPr lang="ko-KR" altLang="en-US" sz="1600" b="1" kern="0" dirty="0"/>
              <a:t>관리자는 관리자 페이지 내의 작품 등록 페이지에서 웹툰에 대한 정보</a:t>
            </a:r>
            <a:r>
              <a:rPr lang="en-US" altLang="ko-KR" sz="1600" b="1" kern="0" dirty="0"/>
              <a:t>(</a:t>
            </a:r>
            <a:r>
              <a:rPr lang="ko-KR" altLang="en-US" sz="1600" b="1" kern="0" dirty="0"/>
              <a:t>제목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장르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소재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요일</a:t>
            </a:r>
            <a:r>
              <a:rPr lang="en-US" altLang="ko-KR" sz="1600" b="1" kern="0" dirty="0"/>
              <a:t>, 	</a:t>
            </a:r>
            <a:r>
              <a:rPr lang="ko-KR" altLang="en-US" sz="1600" b="1" kern="0" dirty="0"/>
              <a:t>완결여부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타이틀 이미지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를 등록할 수 있다</a:t>
            </a:r>
            <a:r>
              <a:rPr lang="en-US" altLang="ko-KR" sz="1600" b="1" kern="0" dirty="0"/>
              <a:t>. </a:t>
            </a:r>
            <a:r>
              <a:rPr lang="ko-KR" altLang="en-US" sz="1600" b="1" kern="0" dirty="0"/>
              <a:t>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2-7. </a:t>
            </a:r>
            <a:r>
              <a:rPr lang="ko-KR" altLang="en-US" sz="1600" b="1" kern="0" dirty="0"/>
              <a:t>관리자는 관리자 페이지의 회 차 조회</a:t>
            </a:r>
            <a:r>
              <a:rPr lang="en-US" altLang="ko-KR" sz="1600" b="1" kern="0" dirty="0"/>
              <a:t> </a:t>
            </a:r>
            <a:r>
              <a:rPr lang="ko-KR" altLang="en-US" sz="1600" b="1" kern="0" dirty="0"/>
              <a:t>페이지에서 웹툰의 해당 회 차 정보를 수정 및 삭제할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2-8. </a:t>
            </a:r>
            <a:r>
              <a:rPr lang="ko-KR" altLang="en-US" sz="1600" b="1" kern="0" dirty="0"/>
              <a:t>관리자는 관리자 페이지 내의 회 차 등록 페이지에서 회 차에 대한 정보</a:t>
            </a:r>
            <a:r>
              <a:rPr lang="en-US" altLang="ko-KR" sz="1600" b="1" kern="0" dirty="0"/>
              <a:t>(</a:t>
            </a:r>
            <a:r>
              <a:rPr lang="ko-KR" altLang="en-US" sz="1600" b="1" kern="0" dirty="0"/>
              <a:t>작품번호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회 차별 번호</a:t>
            </a:r>
            <a:r>
              <a:rPr lang="en-US" altLang="ko-KR" sz="1600" b="1" kern="0" dirty="0"/>
              <a:t>, </a:t>
            </a:r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썸네일 이미지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회 차 제목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에피소드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를 등록할 수 있다</a:t>
            </a:r>
            <a:r>
              <a:rPr lang="en-US" altLang="ko-KR" sz="1600" b="1" kern="0" dirty="0"/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9C9E53-7086-4738-A197-A08FB5D97428}"/>
              </a:ext>
            </a:extLst>
          </p:cNvPr>
          <p:cNvSpPr/>
          <p:nvPr/>
        </p:nvSpPr>
        <p:spPr>
          <a:xfrm>
            <a:off x="621440" y="4722475"/>
            <a:ext cx="11381169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3. </a:t>
            </a:r>
            <a:r>
              <a:rPr lang="ko-KR" altLang="en-US" sz="2000" b="1" i="1" kern="0" dirty="0"/>
              <a:t>웹툰 구매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3-1. </a:t>
            </a:r>
            <a:r>
              <a:rPr lang="ko-KR" altLang="en-US" sz="1600" b="1" kern="0" dirty="0"/>
              <a:t>회원은 포인트 구매 페이지에서 충전할 포인트와 결제방식을 선택 후 결제하여 포인트를 충전할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3-2. </a:t>
            </a:r>
            <a:r>
              <a:rPr lang="ko-KR" altLang="en-US" sz="1600" b="1" kern="0" dirty="0"/>
              <a:t>회원은 마이페이지의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포인트 충전 내역조회</a:t>
            </a:r>
            <a:r>
              <a:rPr lang="en-US" altLang="ko-KR" sz="1600" b="1" kern="0" dirty="0"/>
              <a:t>＇</a:t>
            </a:r>
            <a:r>
              <a:rPr lang="ko-KR" altLang="en-US" sz="1600" b="1" kern="0" dirty="0"/>
              <a:t>에서  포인트 충전 내역을 조회할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3-3. </a:t>
            </a:r>
            <a:r>
              <a:rPr lang="ko-KR" altLang="en-US" sz="1600" b="1" kern="0" dirty="0"/>
              <a:t>회원은 마이페이지의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포인트 사용 내역조회</a:t>
            </a:r>
            <a:r>
              <a:rPr lang="en-US" altLang="ko-KR" sz="1600" b="1" kern="0" dirty="0"/>
              <a:t>’</a:t>
            </a:r>
            <a:r>
              <a:rPr lang="ko-KR" altLang="en-US" sz="1600" b="1" kern="0" dirty="0"/>
              <a:t> 에서 포인트 사용 내역을 조회할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3-4. </a:t>
            </a:r>
            <a:r>
              <a:rPr lang="ko-KR" altLang="en-US" sz="1600" b="1" kern="0" dirty="0"/>
              <a:t>회원은 마이페이지의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 err="1"/>
              <a:t>소장권</a:t>
            </a:r>
            <a:r>
              <a:rPr lang="ko-KR" altLang="en-US" sz="1600" b="1" kern="0" dirty="0"/>
              <a:t> 구매 내역조회</a:t>
            </a:r>
            <a:r>
              <a:rPr lang="en-US" altLang="ko-KR" sz="1600" b="1" kern="0" dirty="0"/>
              <a:t>’ </a:t>
            </a:r>
            <a:r>
              <a:rPr lang="ko-KR" altLang="en-US" sz="1600" b="1" kern="0" dirty="0"/>
              <a:t>에서 </a:t>
            </a:r>
            <a:r>
              <a:rPr lang="ko-KR" altLang="en-US" sz="1600" b="1" kern="0" dirty="0" err="1"/>
              <a:t>소장권</a:t>
            </a:r>
            <a:r>
              <a:rPr lang="ko-KR" altLang="en-US" sz="1600" b="1" kern="0" dirty="0"/>
              <a:t> 구매 내역을 조회할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3-5. </a:t>
            </a:r>
            <a:r>
              <a:rPr lang="ko-KR" altLang="en-US" sz="1600" b="1" kern="0" dirty="0"/>
              <a:t>회원은 마이페이지의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 err="1"/>
              <a:t>소장권</a:t>
            </a:r>
            <a:r>
              <a:rPr lang="ko-KR" altLang="en-US" sz="1600" b="1" kern="0" dirty="0"/>
              <a:t> 사용 내역조회</a:t>
            </a:r>
            <a:r>
              <a:rPr lang="en-US" altLang="ko-KR" sz="1600" b="1" kern="0" dirty="0"/>
              <a:t>‘ </a:t>
            </a:r>
            <a:r>
              <a:rPr lang="ko-KR" altLang="en-US" sz="1600" b="1" kern="0" dirty="0"/>
              <a:t>에서 </a:t>
            </a:r>
            <a:r>
              <a:rPr lang="ko-KR" altLang="en-US" sz="1600" b="1" kern="0" dirty="0" err="1"/>
              <a:t>소장권</a:t>
            </a:r>
            <a:r>
              <a:rPr lang="ko-KR" altLang="en-US" sz="1600" b="1" kern="0" dirty="0"/>
              <a:t> 사용 내역을 조회할 수 있다</a:t>
            </a:r>
            <a:r>
              <a:rPr lang="en-US" altLang="ko-KR" sz="1600" b="1" kern="0" dirty="0"/>
              <a:t>. </a:t>
            </a:r>
          </a:p>
          <a:p>
            <a:pPr lvl="1"/>
            <a:endParaRPr lang="en-US" altLang="ko-KR" sz="1600" b="1" kern="0" dirty="0"/>
          </a:p>
        </p:txBody>
      </p:sp>
    </p:spTree>
    <p:extLst>
      <p:ext uri="{BB962C8B-B14F-4D97-AF65-F5344CB8AC3E}">
        <p14:creationId xmlns:p14="http://schemas.microsoft.com/office/powerpoint/2010/main" val="693995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7.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요구사항 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9C9E53-7086-4738-A197-A08FB5D97428}"/>
              </a:ext>
            </a:extLst>
          </p:cNvPr>
          <p:cNvSpPr/>
          <p:nvPr/>
        </p:nvSpPr>
        <p:spPr>
          <a:xfrm>
            <a:off x="745728" y="1120717"/>
            <a:ext cx="102270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4. </a:t>
            </a:r>
            <a:r>
              <a:rPr lang="ko-KR" altLang="en-US" sz="2000" b="1" i="1" kern="0" dirty="0"/>
              <a:t>댓글 및 별 점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4-1. </a:t>
            </a:r>
            <a:r>
              <a:rPr lang="ko-KR" altLang="en-US" sz="1600" b="1" kern="0" dirty="0"/>
              <a:t>비회원들과 회원은 회원들이 작성한 댓글을 조회할 수 있다</a:t>
            </a:r>
            <a:r>
              <a:rPr lang="en-US" altLang="ko-KR" sz="1600" b="1" kern="0" dirty="0"/>
              <a:t>.  </a:t>
            </a:r>
          </a:p>
          <a:p>
            <a:pPr lvl="1"/>
            <a:r>
              <a:rPr lang="en-US" altLang="ko-KR" sz="1600" b="1" kern="0" dirty="0"/>
              <a:t>4-2. </a:t>
            </a:r>
            <a:r>
              <a:rPr lang="ko-KR" altLang="en-US" sz="1600" b="1" kern="0" dirty="0"/>
              <a:t>회원은 별 점을 먼저 등록한 후에 댓글을 작성할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4-3. </a:t>
            </a:r>
            <a:r>
              <a:rPr lang="ko-KR" altLang="en-US" sz="1600" b="1" kern="0" dirty="0"/>
              <a:t>회원은 에피소드 페이지에서 댓글을 작성하면 해당 게시물 하단에 자신의 댓글이 등록된다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4-4. </a:t>
            </a:r>
            <a:r>
              <a:rPr lang="ko-KR" altLang="en-US" sz="1600" b="1" kern="0" dirty="0"/>
              <a:t>회원은 에피소드 페이지에서 자신이 등록한 댓글을 수정 및 삭제할 수 있다</a:t>
            </a:r>
            <a:r>
              <a:rPr lang="en-US" altLang="ko-KR" sz="1600" b="1" kern="0" dirty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3341AC-D3A3-4CDD-BC42-0BA6A9334293}"/>
              </a:ext>
            </a:extLst>
          </p:cNvPr>
          <p:cNvSpPr/>
          <p:nvPr/>
        </p:nvSpPr>
        <p:spPr>
          <a:xfrm>
            <a:off x="745728" y="2674906"/>
            <a:ext cx="10227020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5. </a:t>
            </a:r>
            <a:r>
              <a:rPr lang="ko-KR" altLang="en-US" sz="2000" b="1" i="1" kern="0" dirty="0"/>
              <a:t>마이페이지</a:t>
            </a:r>
            <a:r>
              <a:rPr lang="en-US" altLang="ko-KR" sz="2000" b="1" i="1" kern="0" dirty="0"/>
              <a:t>(</a:t>
            </a:r>
            <a:r>
              <a:rPr lang="ko-KR" altLang="en-US" sz="2000" b="1" i="1" kern="0" dirty="0"/>
              <a:t>웹툰</a:t>
            </a:r>
            <a:r>
              <a:rPr lang="en-US" altLang="ko-KR" sz="2000" b="1" i="1" kern="0" dirty="0"/>
              <a:t>)</a:t>
            </a:r>
            <a:r>
              <a:rPr lang="ko-KR" altLang="en-US" sz="2000" b="1" i="1" kern="0" dirty="0"/>
              <a:t>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5-1. </a:t>
            </a:r>
            <a:r>
              <a:rPr lang="ko-KR" altLang="en-US" sz="1600" b="1" kern="0" dirty="0"/>
              <a:t>회원은 마이페이지 내의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최근 본 웹툰</a:t>
            </a:r>
            <a:r>
              <a:rPr lang="en-US" altLang="ko-KR" sz="1600" b="1" kern="0" dirty="0"/>
              <a:t>＇</a:t>
            </a:r>
            <a:r>
              <a:rPr lang="ko-KR" altLang="en-US" sz="1600" b="1" kern="0" dirty="0"/>
              <a:t>에서 가장 최신에 본 웹툰 순서대로 전체 조회 및 삭제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할 수 있다</a:t>
            </a:r>
            <a:r>
              <a:rPr lang="en-US" altLang="ko-KR" sz="1600" b="1" kern="0" dirty="0"/>
              <a:t>. </a:t>
            </a:r>
            <a:r>
              <a:rPr lang="ko-KR" altLang="en-US" sz="1600" b="1" kern="0" dirty="0"/>
              <a:t> </a:t>
            </a:r>
            <a:r>
              <a:rPr lang="en-US" altLang="ko-KR" sz="1600" b="1" kern="0" dirty="0"/>
              <a:t> </a:t>
            </a:r>
          </a:p>
          <a:p>
            <a:pPr lvl="1"/>
            <a:r>
              <a:rPr lang="en-US" altLang="ko-KR" sz="1600" b="1" kern="0" dirty="0"/>
              <a:t>5-2. </a:t>
            </a:r>
            <a:r>
              <a:rPr lang="ko-KR" altLang="en-US" sz="1600" b="1" kern="0" dirty="0"/>
              <a:t>회원은 마이페이지 내의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최근 본 웹툰</a:t>
            </a:r>
            <a:r>
              <a:rPr lang="en-US" altLang="ko-KR" sz="1600" b="1" kern="0" dirty="0"/>
              <a:t>＇</a:t>
            </a:r>
            <a:r>
              <a:rPr lang="ko-KR" altLang="en-US" sz="1600" b="1" kern="0" dirty="0"/>
              <a:t>에서 해당 웹툰을 클릭하면 해당 웹툰의 에피소드 리스트로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이동하게 된다</a:t>
            </a:r>
            <a:r>
              <a:rPr lang="en-US" altLang="ko-KR" sz="1600" b="1" kern="0" dirty="0"/>
              <a:t>. </a:t>
            </a:r>
            <a:r>
              <a:rPr lang="ko-KR" altLang="en-US" sz="1600" b="1" kern="0" dirty="0"/>
              <a:t>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5-3. </a:t>
            </a:r>
            <a:r>
              <a:rPr lang="ko-KR" altLang="en-US" sz="1600" b="1" kern="0" dirty="0"/>
              <a:t>비회원은 웹툰 페이지의 관심 웹툰 등록이 불가능하다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5-4. </a:t>
            </a:r>
            <a:r>
              <a:rPr lang="ko-KR" altLang="en-US" sz="1600" b="1" kern="0" dirty="0"/>
              <a:t>회원은 웹툰 페이지에서 관심 웹툰 등록이 가능하다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5-5. </a:t>
            </a:r>
            <a:r>
              <a:rPr lang="ko-KR" altLang="en-US" sz="1600" b="1" kern="0" dirty="0"/>
              <a:t>회원은 마이페이지 내의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관심 웹툰</a:t>
            </a:r>
            <a:r>
              <a:rPr lang="en-US" altLang="ko-KR" sz="1600" b="1" kern="0" dirty="0"/>
              <a:t>＇</a:t>
            </a:r>
            <a:r>
              <a:rPr lang="ko-KR" altLang="en-US" sz="1600" b="1" kern="0" dirty="0"/>
              <a:t>에서 웹툰 페이지에서 등록한 관심 웹툰을 등록한 순서대로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조회 및 삭제가 가능하다</a:t>
            </a:r>
            <a:r>
              <a:rPr lang="en-US" altLang="ko-KR" sz="1600" b="1" kern="0" dirty="0"/>
              <a:t>.</a:t>
            </a:r>
          </a:p>
          <a:p>
            <a:pPr lvl="1"/>
            <a:r>
              <a:rPr lang="en-US" altLang="ko-KR" sz="1600" b="1" kern="0" dirty="0"/>
              <a:t>5-6. </a:t>
            </a:r>
            <a:r>
              <a:rPr lang="ko-KR" altLang="en-US" sz="1600" b="1" kern="0" dirty="0"/>
              <a:t>회원은 마이페이지 내의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관심 웹툰</a:t>
            </a:r>
            <a:r>
              <a:rPr lang="en-US" altLang="ko-KR" sz="1600" b="1" kern="0" dirty="0"/>
              <a:t>‘ </a:t>
            </a:r>
            <a:r>
              <a:rPr lang="ko-KR" altLang="en-US" sz="1600" b="1" kern="0" dirty="0"/>
              <a:t>에서 해당 웹툰을 클릭하면 해당 웹툰의 에피소드 리스트로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이동하게 된다</a:t>
            </a:r>
            <a:r>
              <a:rPr lang="en-US" altLang="ko-KR" sz="1600" b="1" kern="0" dirty="0"/>
              <a:t>.  </a:t>
            </a:r>
          </a:p>
          <a:p>
            <a:pPr lvl="1"/>
            <a:r>
              <a:rPr lang="en-US" altLang="ko-KR" sz="1600" b="1" kern="0" dirty="0"/>
              <a:t>5-7. </a:t>
            </a:r>
            <a:r>
              <a:rPr lang="ko-KR" altLang="en-US" sz="1600" b="1" kern="0" dirty="0"/>
              <a:t>회원은 마이페이지 내의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소장 웹툰</a:t>
            </a:r>
            <a:r>
              <a:rPr lang="en-US" altLang="ko-KR" sz="1600" b="1" kern="0" dirty="0"/>
              <a:t>’ </a:t>
            </a:r>
            <a:r>
              <a:rPr lang="ko-KR" altLang="en-US" sz="1600" b="1" kern="0" dirty="0"/>
              <a:t>에서 구매한 웹툰의 내역을 구매날짜 순으로 조회 및 삭제할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5-8. </a:t>
            </a:r>
            <a:r>
              <a:rPr lang="ko-KR" altLang="en-US" sz="1600" b="1" kern="0" dirty="0"/>
              <a:t>회원은 마이페이지 내의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소장 웹툰</a:t>
            </a:r>
            <a:r>
              <a:rPr lang="en-US" altLang="ko-KR" sz="1600" b="1" kern="0" dirty="0"/>
              <a:t>‘ </a:t>
            </a:r>
            <a:r>
              <a:rPr lang="ko-KR" altLang="en-US" sz="1600" b="1" kern="0" dirty="0"/>
              <a:t>에서 구매한 웹툰을 클릭하면 해당 웹툰의 에피소드 리스트로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이동하게 된다</a:t>
            </a:r>
            <a:r>
              <a:rPr lang="en-US" altLang="ko-KR" sz="1600" b="1" kern="0" dirty="0"/>
              <a:t>. </a:t>
            </a:r>
            <a:r>
              <a:rPr lang="ko-KR" altLang="en-US" sz="1600" b="1" kern="0" dirty="0"/>
              <a:t> </a:t>
            </a:r>
            <a:endParaRPr lang="en-US" altLang="ko-KR" sz="1600" b="1" kern="0" dirty="0"/>
          </a:p>
        </p:txBody>
      </p:sp>
    </p:spTree>
    <p:extLst>
      <p:ext uri="{BB962C8B-B14F-4D97-AF65-F5344CB8AC3E}">
        <p14:creationId xmlns:p14="http://schemas.microsoft.com/office/powerpoint/2010/main" val="335936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7.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요구사항 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9C9E53-7086-4738-A197-A08FB5D97428}"/>
              </a:ext>
            </a:extLst>
          </p:cNvPr>
          <p:cNvSpPr/>
          <p:nvPr/>
        </p:nvSpPr>
        <p:spPr>
          <a:xfrm>
            <a:off x="745727" y="1120717"/>
            <a:ext cx="1070054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6. </a:t>
            </a:r>
            <a:r>
              <a:rPr lang="ko-KR" altLang="en-US" sz="2000" b="1" i="1" kern="0" dirty="0"/>
              <a:t>공지사항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6-1. </a:t>
            </a:r>
            <a:r>
              <a:rPr lang="ko-KR" altLang="en-US" sz="1600" b="1" kern="0" dirty="0"/>
              <a:t>비회원과 회원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관리자는 공지사항 게시판 페이지에서 공지사항 게시글 전체를 조회할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6-2. </a:t>
            </a:r>
            <a:r>
              <a:rPr lang="ko-KR" altLang="en-US" sz="1600" b="1" kern="0" dirty="0"/>
              <a:t>비회원과 회원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관리자는 공지사항 게시판 페이지에서 키워드</a:t>
            </a:r>
            <a:r>
              <a:rPr lang="en-US" altLang="ko-KR" sz="1600" b="1" kern="0" dirty="0"/>
              <a:t>(</a:t>
            </a:r>
            <a:r>
              <a:rPr lang="ko-KR" altLang="en-US" sz="1600" b="1" kern="0" dirty="0"/>
              <a:t>제목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내용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을 입력하여 검색할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6-3. </a:t>
            </a:r>
            <a:r>
              <a:rPr lang="ko-KR" altLang="en-US" sz="1600" b="1" kern="0" dirty="0"/>
              <a:t>비회원과 회원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관리자는 공지사항 게시판 페이지에서 특정 공지사항 글 하나를 상세보기 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6-4. </a:t>
            </a:r>
            <a:r>
              <a:rPr lang="ko-KR" altLang="en-US" sz="1600" b="1" kern="0" dirty="0"/>
              <a:t>관리자는 관리자 페이지 내의 공지사항 작성을 통해 게시글을 작성할 수 있으며 수정 및 삭제 또한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가능하다</a:t>
            </a:r>
            <a:r>
              <a:rPr lang="en-US" altLang="ko-KR" sz="1600" b="1" kern="0" dirty="0"/>
              <a:t>.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3341AC-D3A3-4CDD-BC42-0BA6A9334293}"/>
              </a:ext>
            </a:extLst>
          </p:cNvPr>
          <p:cNvSpPr/>
          <p:nvPr/>
        </p:nvSpPr>
        <p:spPr>
          <a:xfrm>
            <a:off x="745727" y="2794679"/>
            <a:ext cx="1022702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7. Q &amp; A</a:t>
            </a:r>
            <a:r>
              <a:rPr lang="ko-KR" altLang="en-US" sz="2000" b="1" i="1" kern="0" dirty="0"/>
              <a:t>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7-1. </a:t>
            </a:r>
            <a:r>
              <a:rPr lang="ko-KR" altLang="en-US" sz="1600" b="1" kern="0" dirty="0"/>
              <a:t>비회원과 회원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관리자는 </a:t>
            </a:r>
            <a:r>
              <a:rPr lang="en-US" altLang="ko-KR" sz="1600" b="1" kern="0" dirty="0"/>
              <a:t>Q&amp;A</a:t>
            </a:r>
            <a:r>
              <a:rPr lang="ko-KR" altLang="en-US" sz="1600" b="1" kern="0" dirty="0"/>
              <a:t> 게시판 페이지에서 </a:t>
            </a:r>
            <a:r>
              <a:rPr lang="en-US" altLang="ko-KR" sz="1600" b="1" kern="0" dirty="0"/>
              <a:t>Q&amp;A</a:t>
            </a:r>
            <a:r>
              <a:rPr lang="ko-KR" altLang="en-US" sz="1600" b="1" kern="0" dirty="0"/>
              <a:t> 게시글 전체를 조회할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7-2. </a:t>
            </a:r>
            <a:r>
              <a:rPr lang="ko-KR" altLang="en-US" sz="1600" b="1" kern="0" dirty="0"/>
              <a:t>비회원과 회원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관리자는 </a:t>
            </a:r>
            <a:r>
              <a:rPr lang="en-US" altLang="ko-KR" sz="1600" b="1" kern="0" dirty="0"/>
              <a:t>Q&amp;A</a:t>
            </a:r>
            <a:r>
              <a:rPr lang="ko-KR" altLang="en-US" sz="1600" b="1" kern="0" dirty="0"/>
              <a:t> 게시판 페이지에서 키워드</a:t>
            </a:r>
            <a:r>
              <a:rPr lang="en-US" altLang="ko-KR" sz="1600" b="1" kern="0" dirty="0"/>
              <a:t>(</a:t>
            </a:r>
            <a:r>
              <a:rPr lang="ko-KR" altLang="en-US" sz="1600" b="1" kern="0" dirty="0"/>
              <a:t>제목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내용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을 입력하여 검색할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7-3. </a:t>
            </a:r>
            <a:r>
              <a:rPr lang="ko-KR" altLang="en-US" sz="1600" b="1" kern="0" dirty="0"/>
              <a:t>비회원과 회원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관리자는 공지사항 게시판 페이지에서 특정 공지사항 글 하나를 상세보기 할 수 있다</a:t>
            </a:r>
            <a:r>
              <a:rPr lang="en-US" altLang="ko-KR" sz="1600" b="1" kern="0" dirty="0"/>
              <a:t>.</a:t>
            </a:r>
          </a:p>
          <a:p>
            <a:pPr lvl="1"/>
            <a:r>
              <a:rPr lang="en-US" altLang="ko-KR" sz="1600" b="1" kern="0" dirty="0"/>
              <a:t>7-4. </a:t>
            </a:r>
            <a:r>
              <a:rPr lang="ko-KR" altLang="en-US" sz="1600" b="1" kern="0" dirty="0"/>
              <a:t>관리자는 관리자 페이지 내에서 는 회원이 작성한 질문 글에 대해 답변을 작성하고 수정 및 삭제할 </a:t>
            </a:r>
            <a:r>
              <a:rPr lang="en-US" altLang="ko-KR" sz="1600" b="1" kern="0" dirty="0"/>
              <a:t>	</a:t>
            </a:r>
            <a:r>
              <a:rPr lang="ko-KR" altLang="en-US" sz="1600" b="1" kern="0" dirty="0"/>
              <a:t>수 있다</a:t>
            </a:r>
            <a:r>
              <a:rPr lang="en-US" altLang="ko-KR" sz="1600" b="1" kern="0" dirty="0"/>
              <a:t>. </a:t>
            </a:r>
            <a:r>
              <a:rPr lang="ko-KR" altLang="en-US" sz="1600" b="1" kern="0" dirty="0"/>
              <a:t> </a:t>
            </a:r>
            <a:r>
              <a:rPr lang="en-US" altLang="ko-KR" sz="1600" b="1" kern="0" dirty="0"/>
              <a:t> </a:t>
            </a:r>
          </a:p>
          <a:p>
            <a:pPr lvl="1"/>
            <a:r>
              <a:rPr lang="en-US" altLang="ko-KR" sz="1600" b="1" kern="0" dirty="0"/>
              <a:t>7-5. Q&amp;A</a:t>
            </a:r>
            <a:r>
              <a:rPr lang="ko-KR" altLang="en-US" sz="1600" b="1" kern="0" dirty="0"/>
              <a:t>의 답글은 해당 작성자나</a:t>
            </a:r>
            <a:r>
              <a:rPr lang="en-US" altLang="ko-KR" sz="1600" b="1" kern="0" dirty="0"/>
              <a:t> </a:t>
            </a:r>
            <a:r>
              <a:rPr lang="ko-KR" altLang="en-US" sz="1600" b="1" kern="0" dirty="0"/>
              <a:t>관리자가 아니면 열람할 수 없다</a:t>
            </a:r>
            <a:r>
              <a:rPr lang="en-US" altLang="ko-KR" sz="1600" b="1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3305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8.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메뉴구조도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B0F51B-4F2C-4912-8659-FE4F18A7F61B}"/>
              </a:ext>
            </a:extLst>
          </p:cNvPr>
          <p:cNvSpPr/>
          <p:nvPr/>
        </p:nvSpPr>
        <p:spPr>
          <a:xfrm>
            <a:off x="8509962" y="6657286"/>
            <a:ext cx="6096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900" dirty="0">
                <a:solidFill>
                  <a:schemeClr val="bg2">
                    <a:lumMod val="75000"/>
                  </a:schemeClr>
                </a:solidFill>
              </a:rPr>
              <a:t>https://whimsical.com/flowchart-NcRaoZuVbUcFAgqxxPJxrA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1C5C2B8-BBB5-46AC-B8DB-D9E97BBA5D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1" y="991202"/>
            <a:ext cx="10850077" cy="5866798"/>
          </a:xfrm>
          <a:prstGeom prst="rect">
            <a:avLst/>
          </a:prstGeom>
        </p:spPr>
      </p:pic>
      <p:sp>
        <p:nvSpPr>
          <p:cNvPr id="13" name="모서리가 둥근 직사각형 3">
            <a:extLst>
              <a:ext uri="{FF2B5EF4-FFF2-40B4-BE49-F238E27FC236}">
                <a16:creationId xmlns:a16="http://schemas.microsoft.com/office/drawing/2014/main" id="{B2445FB4-F35F-4149-8A4C-E51477587C31}"/>
              </a:ext>
            </a:extLst>
          </p:cNvPr>
          <p:cNvSpPr/>
          <p:nvPr/>
        </p:nvSpPr>
        <p:spPr>
          <a:xfrm>
            <a:off x="4953000" y="1844675"/>
            <a:ext cx="781050" cy="142875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2">
            <a:extLst>
              <a:ext uri="{FF2B5EF4-FFF2-40B4-BE49-F238E27FC236}">
                <a16:creationId xmlns:a16="http://schemas.microsoft.com/office/drawing/2014/main" id="{2B1D333C-40B3-415F-B82E-F04F991A4EE3}"/>
              </a:ext>
            </a:extLst>
          </p:cNvPr>
          <p:cNvSpPr/>
          <p:nvPr/>
        </p:nvSpPr>
        <p:spPr>
          <a:xfrm>
            <a:off x="3003973" y="2174875"/>
            <a:ext cx="781050" cy="142875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E64961A2-10EF-4263-B2AC-E0173F5C164A}"/>
              </a:ext>
            </a:extLst>
          </p:cNvPr>
          <p:cNvSpPr/>
          <p:nvPr/>
        </p:nvSpPr>
        <p:spPr>
          <a:xfrm>
            <a:off x="2014930" y="2275840"/>
            <a:ext cx="747040" cy="169891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FED174CD-E7C8-4C6C-A5BA-D16439AC56D3}"/>
              </a:ext>
            </a:extLst>
          </p:cNvPr>
          <p:cNvSpPr/>
          <p:nvPr/>
        </p:nvSpPr>
        <p:spPr>
          <a:xfrm>
            <a:off x="2014930" y="2061235"/>
            <a:ext cx="747040" cy="169891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7" name="모서리가 둥근 직사각형 17">
            <a:extLst>
              <a:ext uri="{FF2B5EF4-FFF2-40B4-BE49-F238E27FC236}">
                <a16:creationId xmlns:a16="http://schemas.microsoft.com/office/drawing/2014/main" id="{8C4756DB-74B8-4645-A890-BA5A9F2CA2B0}"/>
              </a:ext>
            </a:extLst>
          </p:cNvPr>
          <p:cNvSpPr/>
          <p:nvPr/>
        </p:nvSpPr>
        <p:spPr>
          <a:xfrm>
            <a:off x="4953000" y="2621490"/>
            <a:ext cx="781050" cy="142875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6DCB469-4505-4B03-A3AF-D116DB7714E0}"/>
              </a:ext>
            </a:extLst>
          </p:cNvPr>
          <p:cNvSpPr/>
          <p:nvPr/>
        </p:nvSpPr>
        <p:spPr>
          <a:xfrm>
            <a:off x="3381799" y="3221568"/>
            <a:ext cx="781050" cy="169332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9">
            <a:extLst>
              <a:ext uri="{FF2B5EF4-FFF2-40B4-BE49-F238E27FC236}">
                <a16:creationId xmlns:a16="http://schemas.microsoft.com/office/drawing/2014/main" id="{9CDF02E7-80F6-42A2-A716-DA2F1080106D}"/>
              </a:ext>
            </a:extLst>
          </p:cNvPr>
          <p:cNvSpPr/>
          <p:nvPr/>
        </p:nvSpPr>
        <p:spPr>
          <a:xfrm>
            <a:off x="3314065" y="4210052"/>
            <a:ext cx="781050" cy="196848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20">
            <a:extLst>
              <a:ext uri="{FF2B5EF4-FFF2-40B4-BE49-F238E27FC236}">
                <a16:creationId xmlns:a16="http://schemas.microsoft.com/office/drawing/2014/main" id="{E84EFDE3-158F-4F16-912F-6F6D2BCD4199}"/>
              </a:ext>
            </a:extLst>
          </p:cNvPr>
          <p:cNvSpPr/>
          <p:nvPr/>
        </p:nvSpPr>
        <p:spPr>
          <a:xfrm>
            <a:off x="6516691" y="4867277"/>
            <a:ext cx="781050" cy="196848"/>
          </a:xfrm>
          <a:prstGeom prst="roundRect">
            <a:avLst/>
          </a:prstGeom>
          <a:noFill/>
          <a:ln>
            <a:solidFill>
              <a:srgbClr val="CDD3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13865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9.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기능정의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CE9FE77-050C-4446-A029-FF61CA149A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53" y="1081261"/>
            <a:ext cx="11217061" cy="529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281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9.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기능정의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AC82BD-74BF-4475-A4BE-620733134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4" y="1057928"/>
            <a:ext cx="10999861" cy="540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493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9.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기능정의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516985-9F6F-4C86-AA77-DA21989E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063" y="1081261"/>
            <a:ext cx="11163874" cy="417391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6E0ABC-2D82-4A85-8AE1-69B2AEACA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12" y="5194729"/>
            <a:ext cx="11182925" cy="14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65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9.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기능정의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1C2489-0B5A-44A2-914B-86CC34549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82" y="1276660"/>
            <a:ext cx="10869034" cy="51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215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9.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기능정의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78777F7-53A6-461B-9352-5EA72B83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4" y="1167456"/>
            <a:ext cx="11176574" cy="409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1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10. 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화면목록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93F39C-D80A-4EB6-82B0-BAAE6E395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58" y="965986"/>
            <a:ext cx="10876853" cy="5524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67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시스템 개요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28A21A-416A-4237-AB66-81477B6145DF}"/>
              </a:ext>
            </a:extLst>
          </p:cNvPr>
          <p:cNvSpPr/>
          <p:nvPr/>
        </p:nvSpPr>
        <p:spPr>
          <a:xfrm>
            <a:off x="621441" y="1045930"/>
            <a:ext cx="1022702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endParaRPr lang="en-US" altLang="ko-KR" sz="1600" b="1" kern="0" dirty="0"/>
          </a:p>
          <a:p>
            <a:pPr lvl="1" algn="ctr"/>
            <a:r>
              <a:rPr lang="ko-KR" altLang="en-US" sz="4000" b="1" kern="0" dirty="0"/>
              <a:t>개요</a:t>
            </a:r>
            <a:endParaRPr lang="en-US" altLang="ko-KR" sz="4000" b="1" kern="0" dirty="0"/>
          </a:p>
          <a:p>
            <a:pPr lvl="1" algn="ctr"/>
            <a:endParaRPr lang="en-US" altLang="ko-KR" sz="3200" b="1" kern="0" dirty="0"/>
          </a:p>
          <a:p>
            <a:pPr lvl="1" algn="ctr"/>
            <a:r>
              <a:rPr lang="ko-KR" altLang="en-US" sz="2400" kern="0" dirty="0"/>
              <a:t>웹툰 작품과 해당 웹툰의 에피소드를 등록하고 공지사항</a:t>
            </a:r>
            <a:r>
              <a:rPr lang="en-US" altLang="ko-KR" sz="2400" kern="0" dirty="0"/>
              <a:t>, </a:t>
            </a:r>
          </a:p>
          <a:p>
            <a:pPr lvl="1" algn="ctr"/>
            <a:endParaRPr lang="en-US" altLang="ko-KR" sz="2400" kern="0" dirty="0"/>
          </a:p>
          <a:p>
            <a:pPr lvl="1" algn="ctr"/>
            <a:r>
              <a:rPr lang="en-US" altLang="ko-KR" sz="2400" kern="0" dirty="0"/>
              <a:t>Q&amp;A </a:t>
            </a:r>
            <a:r>
              <a:rPr lang="ko-KR" altLang="en-US" sz="2400" kern="0" dirty="0"/>
              <a:t>등의 게시판을 관리할 수 있고</a:t>
            </a:r>
            <a:endParaRPr lang="en-US" altLang="ko-KR" sz="2400" kern="0" dirty="0"/>
          </a:p>
          <a:p>
            <a:pPr lvl="1" algn="ctr"/>
            <a:endParaRPr lang="en-US" altLang="ko-KR" sz="2400" kern="0" dirty="0"/>
          </a:p>
          <a:p>
            <a:pPr lvl="1" algn="ctr"/>
            <a:r>
              <a:rPr lang="en-US" altLang="ko-KR" sz="2400" kern="0" dirty="0"/>
              <a:t>My page</a:t>
            </a:r>
            <a:r>
              <a:rPr lang="ko-KR" altLang="en-US" sz="2400" kern="0" dirty="0"/>
              <a:t>에서 에피소드에 대한 댓글</a:t>
            </a:r>
            <a:r>
              <a:rPr lang="en-US" altLang="ko-KR" sz="2400" kern="0" dirty="0"/>
              <a:t>, </a:t>
            </a:r>
            <a:r>
              <a:rPr lang="ko-KR" altLang="en-US" sz="2400" kern="0" dirty="0"/>
              <a:t>관심 웹툰 등록</a:t>
            </a:r>
            <a:r>
              <a:rPr lang="en-US" altLang="ko-KR" sz="2400" kern="0" dirty="0"/>
              <a:t>, </a:t>
            </a:r>
            <a:r>
              <a:rPr lang="ko-KR" altLang="en-US" sz="2400" kern="0" dirty="0"/>
              <a:t>최근 본 웹툰</a:t>
            </a:r>
            <a:r>
              <a:rPr lang="en-US" altLang="ko-KR" sz="2400" kern="0" dirty="0"/>
              <a:t>,</a:t>
            </a:r>
          </a:p>
          <a:p>
            <a:pPr lvl="1" algn="ctr"/>
            <a:r>
              <a:rPr lang="en-US" altLang="ko-KR" sz="2400" kern="0" dirty="0"/>
              <a:t> </a:t>
            </a:r>
          </a:p>
          <a:p>
            <a:pPr lvl="1" algn="ctr"/>
            <a:r>
              <a:rPr lang="ko-KR" altLang="en-US" sz="2400" kern="0" dirty="0"/>
              <a:t>소장 웹툰 등을 확인할 수 있는 환경을 제공하는 플랫폼 입니다</a:t>
            </a:r>
            <a:r>
              <a:rPr lang="en-US" altLang="ko-KR" sz="2400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2467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10. 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화면목록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9C8A934-2DE7-48EF-8C4F-5BC8128BA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61" y="1107054"/>
            <a:ext cx="10780642" cy="54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770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11.  ERD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CE5E42-E215-4FF6-AA97-5E986B856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57" y="885799"/>
            <a:ext cx="11143964" cy="577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90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1. Member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52CFA49-86E9-4B52-A244-58D827CE1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1399985"/>
            <a:ext cx="4925112" cy="27919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A177C2-4737-4EE6-A7A3-D8901C736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4191943"/>
            <a:ext cx="3067478" cy="232726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3491DA-BEAD-47D8-901F-B3D31A5407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723" y="4191943"/>
            <a:ext cx="3067477" cy="24313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B84E653-79D7-4795-981E-1FC82538BD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422" y="1356847"/>
            <a:ext cx="3679224" cy="551498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5849F-8A6F-4C3F-B253-29D678049F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67" y="1356847"/>
            <a:ext cx="2011854" cy="24995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4DC3CB6-CF8C-4D9C-AC95-C9DC87C664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167" y="3923141"/>
            <a:ext cx="1981372" cy="184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795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2. My page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D8F17D-E784-430A-A818-7B01C3C8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1396778"/>
            <a:ext cx="4001058" cy="177189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0ABED50-BF67-4359-97A4-84444826B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066" y="3269514"/>
            <a:ext cx="2619741" cy="255305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7C4FFD-98CF-4D8F-AC24-A3F725D196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21" y="3269514"/>
            <a:ext cx="3096057" cy="171473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13FEA9-4C32-46FD-A2DC-D50237C3F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95" y="1396778"/>
            <a:ext cx="2867425" cy="51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28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3. Toon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DAD527-3B5C-4E2A-9F03-95174A113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6" y="1399985"/>
            <a:ext cx="4059712" cy="278312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D32099C-8B56-456A-9C06-6292852FAD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184" y="1415171"/>
            <a:ext cx="2715004" cy="531560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A26AEA-BBC1-47C0-8912-E2200E324C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737" y="1415171"/>
            <a:ext cx="4436639" cy="449642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C651D46-6073-43F5-B699-F8D484610D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7" y="4107480"/>
            <a:ext cx="3781953" cy="270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8907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4. Each Ep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E9C802-EF0A-477E-9C98-4C84E2611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366" y="2414283"/>
            <a:ext cx="2629267" cy="434937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0D2FD3-BB61-4E60-947B-B195B886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0" y="1480703"/>
            <a:ext cx="7573432" cy="93358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E837C6-6258-4FFB-BAA9-91A4A6ADAB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83" y="3753059"/>
            <a:ext cx="2381582" cy="138131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06EAB6-9834-4A8F-8D9C-962878EC0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210" y="2504946"/>
            <a:ext cx="3267531" cy="92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60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5. Review					   6. Favorite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37C1FC9-F6E2-466B-87EF-256373C14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8" y="1415171"/>
            <a:ext cx="3629532" cy="7144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ADAD5E-433B-4D93-9E2F-031CA420BB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7" y="3728089"/>
            <a:ext cx="2353003" cy="1209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6FFD832-D857-4DDF-A800-9D09AAF88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468" y="2428735"/>
            <a:ext cx="2391109" cy="100026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EA93406-4FB6-47C9-A481-73C403E4D2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5360" y="1399985"/>
            <a:ext cx="2333951" cy="387721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6ED6B0B-6B2F-4031-842A-AF9D376043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55" y="1443749"/>
            <a:ext cx="3791479" cy="65731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5C2B989-BC46-4943-8167-6AB912049D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812" y="3618536"/>
            <a:ext cx="3124636" cy="71447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953E5CE-9A3D-4D12-8691-1A8563873D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7455" y="2297679"/>
            <a:ext cx="3000794" cy="7335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11D9D93-9842-4A1C-B3DE-88D8005351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605" y="1368395"/>
            <a:ext cx="2324424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0057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7. point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91872-56A9-4BB4-BCE1-BD11F1011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84" y="1415171"/>
            <a:ext cx="5468113" cy="14956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EFC3CAA-8330-48CF-9F0A-702135477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9727" y="1475096"/>
            <a:ext cx="3096057" cy="36581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6674CC-E9F9-4918-95D1-F9267A0CB8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3942416"/>
            <a:ext cx="5087060" cy="238158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B76C70-21C8-4732-A5A2-9D14105B5A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414" y="1475096"/>
            <a:ext cx="2372056" cy="321037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A1903DC-5DB9-4579-A40A-4A48B0C834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" y="2948898"/>
            <a:ext cx="2979678" cy="960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79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8. ticket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DED7499-FA1B-4536-B246-E497FA0F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985" y="1565860"/>
            <a:ext cx="2362530" cy="352474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8867749-25A6-43E2-92F0-52A337ED62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1565860"/>
            <a:ext cx="2257740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102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9. Free 						10. Comment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89A9CF-0B95-4110-BDDE-5E592103C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9" y="1421458"/>
            <a:ext cx="3528275" cy="2152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D1AD73-358D-48AC-8CEA-2D06E5712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5555" y="3699927"/>
            <a:ext cx="2365704" cy="20386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3627A5E-E332-49E2-B895-23FDE0E26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8" y="3626956"/>
            <a:ext cx="2792816" cy="165758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2B47AF7-539F-4239-B46C-883B120FD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448" y="1394339"/>
            <a:ext cx="2307055" cy="236157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6D8C2F5-8490-465C-A6B8-E3C06FE1F8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343" y="1341944"/>
            <a:ext cx="5933146" cy="9812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EB01103-EBC9-4793-B986-0413921E5D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2610" y="3478577"/>
            <a:ext cx="3419952" cy="10955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F44C7F8-248A-4F77-9D43-E91345FA3D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59" y="2390899"/>
            <a:ext cx="3315163" cy="106694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B41DD83-C6AF-41BF-80AA-507D6E8CE1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8127" y="2390899"/>
            <a:ext cx="2591162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54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02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시스템 아키텍처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0" name="Google Shape;106;p16">
            <a:extLst>
              <a:ext uri="{FF2B5EF4-FFF2-40B4-BE49-F238E27FC236}">
                <a16:creationId xmlns:a16="http://schemas.microsoft.com/office/drawing/2014/main" id="{E907D8BB-366C-42B7-B9A0-EC6C0E11666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5551" y="1276661"/>
            <a:ext cx="10516992" cy="512830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E98237-209D-4A55-9F20-B8E3357D1756}"/>
              </a:ext>
            </a:extLst>
          </p:cNvPr>
          <p:cNvSpPr/>
          <p:nvPr/>
        </p:nvSpPr>
        <p:spPr>
          <a:xfrm>
            <a:off x="7787574" y="5489229"/>
            <a:ext cx="1276527" cy="48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이메일 전송</a:t>
            </a:r>
            <a:endParaRPr lang="en-US" altLang="ko-KR" sz="1200" dirty="0"/>
          </a:p>
          <a:p>
            <a:pPr algn="ctr"/>
            <a:r>
              <a:rPr lang="en-US" altLang="ko-KR" sz="1200" dirty="0"/>
              <a:t>API</a:t>
            </a:r>
            <a:endParaRPr lang="ko-KR" altLang="en-US" sz="1200" dirty="0"/>
          </a:p>
        </p:txBody>
      </p:sp>
      <p:sp>
        <p:nvSpPr>
          <p:cNvPr id="12" name="원통형 11">
            <a:extLst>
              <a:ext uri="{FF2B5EF4-FFF2-40B4-BE49-F238E27FC236}">
                <a16:creationId xmlns:a16="http://schemas.microsoft.com/office/drawing/2014/main" id="{AC417138-71C2-4631-BC26-715731147B55}"/>
              </a:ext>
            </a:extLst>
          </p:cNvPr>
          <p:cNvSpPr/>
          <p:nvPr/>
        </p:nvSpPr>
        <p:spPr>
          <a:xfrm>
            <a:off x="10797442" y="3187083"/>
            <a:ext cx="685101" cy="927391"/>
          </a:xfrm>
          <a:prstGeom prst="ca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Heidi</a:t>
            </a:r>
          </a:p>
          <a:p>
            <a:pPr algn="ctr"/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SQL</a:t>
            </a:r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2DFBFF4-7A94-4D68-A196-573383B0C7B9}"/>
              </a:ext>
            </a:extLst>
          </p:cNvPr>
          <p:cNvSpPr/>
          <p:nvPr/>
        </p:nvSpPr>
        <p:spPr>
          <a:xfrm>
            <a:off x="8041591" y="4941940"/>
            <a:ext cx="1276527" cy="4882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포인트 충전</a:t>
            </a:r>
            <a:endParaRPr lang="en-US" altLang="ko-KR" sz="1200" dirty="0"/>
          </a:p>
          <a:p>
            <a:pPr algn="ctr"/>
            <a:r>
              <a:rPr lang="en-US" altLang="ko-KR" sz="1200" dirty="0"/>
              <a:t>API </a:t>
            </a:r>
            <a:r>
              <a:rPr lang="ko-KR" altLang="en-US" sz="1200" dirty="0" err="1"/>
              <a:t>아임포트</a:t>
            </a:r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09A232-3D62-4CA0-BC58-14388A745917}"/>
              </a:ext>
            </a:extLst>
          </p:cNvPr>
          <p:cNvSpPr/>
          <p:nvPr/>
        </p:nvSpPr>
        <p:spPr>
          <a:xfrm>
            <a:off x="6375474" y="5903650"/>
            <a:ext cx="1363242" cy="4882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카카오 지도 </a:t>
            </a:r>
            <a:r>
              <a:rPr lang="en-US" altLang="ko-KR" sz="1200" dirty="0">
                <a:solidFill>
                  <a:schemeClr val="tx1"/>
                </a:solidFill>
              </a:rPr>
              <a:t>API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33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11. Notice 		    12. </a:t>
            </a:r>
            <a:r>
              <a:rPr lang="en-US" altLang="ko-KR" sz="2000" b="1" i="1" kern="0" dirty="0" err="1"/>
              <a:t>QnA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4CAA94-94C1-4F1E-8F59-9D88AFA4E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04" y="1415171"/>
            <a:ext cx="2667372" cy="74305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CC5238C-05F8-4FF6-805B-4BC71B3E3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2277457"/>
            <a:ext cx="2924583" cy="4953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6E90A21-6F14-4A24-83C3-69B2D1907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2892058"/>
            <a:ext cx="3086531" cy="2000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03633BF-2B2D-4457-8D06-D4EDC7E08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579" y="4993072"/>
            <a:ext cx="2514951" cy="149563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FAB9379-855F-4E2E-A438-E06CEC60B2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83" y="1510740"/>
            <a:ext cx="4667901" cy="2095792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41528BC-55EC-44CE-8043-F6626A692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983" y="3535544"/>
            <a:ext cx="3143689" cy="145752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8147496-5B66-4FBB-9E0C-2CC47A8572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27" y="1510740"/>
            <a:ext cx="3362794" cy="276263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4E5C0BA-630A-4857-9158-C1A3067CAC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669" y="4406124"/>
            <a:ext cx="282932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2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13. board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B964AB-C079-401B-87B9-C7F75390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3" y="3515880"/>
            <a:ext cx="2267266" cy="25149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6516E1-F915-496D-9B80-AAF14390A6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33" y="1415171"/>
            <a:ext cx="2896004" cy="19814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73751F-2159-4632-A9F4-AA7A282CA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637" y="1399985"/>
            <a:ext cx="3172268" cy="164805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0CFD6A5-3314-45E7-8A23-FC80010A3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905" y="1276661"/>
            <a:ext cx="2467319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791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14. admin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E68A58-92D4-4ED2-AB2A-83C1A5998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286" y="1295939"/>
            <a:ext cx="4738568" cy="54428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5DFABB-9802-4243-96A2-00B46AE455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655" y="1356847"/>
            <a:ext cx="3467584" cy="188621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680830C-7303-46EB-A0C3-E89476C26B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56" y="3303968"/>
            <a:ext cx="2419688" cy="201005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E94AA89-7C9A-4180-A23D-CF17478E1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67" y="1390188"/>
            <a:ext cx="3019846" cy="181952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CE24C6D-C7A5-4023-95BB-BFA674985E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767" y="3477732"/>
            <a:ext cx="359142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312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12.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클래스설계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6E387C-48E9-4E19-BB93-D0EC59091B00}"/>
              </a:ext>
            </a:extLst>
          </p:cNvPr>
          <p:cNvSpPr/>
          <p:nvPr/>
        </p:nvSpPr>
        <p:spPr>
          <a:xfrm>
            <a:off x="280245" y="895829"/>
            <a:ext cx="107005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15. util</a:t>
            </a:r>
            <a:endParaRPr lang="en-US" altLang="ko-KR" sz="1600" b="1" kern="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783842-D436-4EAA-BC72-2CB49D2E4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45" y="1527013"/>
            <a:ext cx="3181794" cy="15337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8B0854-FA2D-45B0-9093-36975782D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4" y="3209894"/>
            <a:ext cx="4439270" cy="438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9028553-F5B1-412A-BC76-9F6B52CEDD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140" y="3975182"/>
            <a:ext cx="6077798" cy="40010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B5A693F-879D-4592-969C-1C9A74C4DC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068" y="4570982"/>
            <a:ext cx="3038899" cy="54300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A8B28B1-ADF7-4FB4-80E8-5A9CAE11A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6269" y="1692166"/>
            <a:ext cx="2353003" cy="477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6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13.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개념 </a:t>
            </a:r>
            <a:r>
              <a:rPr lang="en-US" altLang="ko-KR" sz="2400" b="1" i="1" kern="0" dirty="0">
                <a:solidFill>
                  <a:srgbClr val="442CA4"/>
                </a:solidFill>
              </a:rPr>
              <a:t>DB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27AC9F-7CE9-46D4-8525-467AA5321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78" y="899355"/>
            <a:ext cx="10609690" cy="572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833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13.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개념 </a:t>
            </a:r>
            <a:r>
              <a:rPr lang="en-US" altLang="ko-KR" sz="2400" b="1" i="1" kern="0" dirty="0">
                <a:solidFill>
                  <a:srgbClr val="442CA4"/>
                </a:solidFill>
              </a:rPr>
              <a:t>DB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7FAF1F-BE51-43A7-B589-E9ED180E6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53" y="965985"/>
            <a:ext cx="10999853" cy="571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52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13.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개념 </a:t>
            </a:r>
            <a:r>
              <a:rPr lang="en-US" altLang="ko-KR" sz="2400" b="1" i="1" kern="0" dirty="0">
                <a:solidFill>
                  <a:srgbClr val="442CA4"/>
                </a:solidFill>
              </a:rPr>
              <a:t>DB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F3629D9-0326-4D52-9A11-506493B8C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432" y="991200"/>
            <a:ext cx="10820538" cy="537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83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206375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03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3.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개발환경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32" name="Google Shape;121;p18">
            <a:extLst>
              <a:ext uri="{FF2B5EF4-FFF2-40B4-BE49-F238E27FC236}">
                <a16:creationId xmlns:a16="http://schemas.microsoft.com/office/drawing/2014/main" id="{081B6C79-C1FE-4DE9-B68E-1D621E544F9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7040" r="28778"/>
          <a:stretch/>
        </p:blipFill>
        <p:spPr>
          <a:xfrm>
            <a:off x="901122" y="1702786"/>
            <a:ext cx="1107210" cy="1269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22;p18">
            <a:extLst>
              <a:ext uri="{FF2B5EF4-FFF2-40B4-BE49-F238E27FC236}">
                <a16:creationId xmlns:a16="http://schemas.microsoft.com/office/drawing/2014/main" id="{6EF1D4C5-8453-406E-81A3-906A8151AF9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21211" r="22849"/>
          <a:stretch/>
        </p:blipFill>
        <p:spPr>
          <a:xfrm>
            <a:off x="1997540" y="1791927"/>
            <a:ext cx="1483411" cy="1151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23;p18">
            <a:extLst>
              <a:ext uri="{FF2B5EF4-FFF2-40B4-BE49-F238E27FC236}">
                <a16:creationId xmlns:a16="http://schemas.microsoft.com/office/drawing/2014/main" id="{3C9D422E-3EB8-4EB8-82AC-00AEB6B869C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9618" r="20769"/>
          <a:stretch/>
        </p:blipFill>
        <p:spPr>
          <a:xfrm>
            <a:off x="4627103" y="1949743"/>
            <a:ext cx="1164506" cy="9538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26;p18">
            <a:extLst>
              <a:ext uri="{FF2B5EF4-FFF2-40B4-BE49-F238E27FC236}">
                <a16:creationId xmlns:a16="http://schemas.microsoft.com/office/drawing/2014/main" id="{A0F55CD1-E8A7-41A4-B997-3908E1DF184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13545" y="1842137"/>
            <a:ext cx="1107211" cy="105133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136;p18">
            <a:extLst>
              <a:ext uri="{FF2B5EF4-FFF2-40B4-BE49-F238E27FC236}">
                <a16:creationId xmlns:a16="http://schemas.microsoft.com/office/drawing/2014/main" id="{F7A368CB-F7AD-42A1-84F3-FB5FC2EA6C0B}"/>
              </a:ext>
            </a:extLst>
          </p:cNvPr>
          <p:cNvSpPr txBox="1"/>
          <p:nvPr/>
        </p:nvSpPr>
        <p:spPr>
          <a:xfrm>
            <a:off x="890925" y="3118175"/>
            <a:ext cx="1333755" cy="34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</a:rPr>
              <a:t>jdk1.8.0_221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41;p18">
            <a:extLst>
              <a:ext uri="{FF2B5EF4-FFF2-40B4-BE49-F238E27FC236}">
                <a16:creationId xmlns:a16="http://schemas.microsoft.com/office/drawing/2014/main" id="{CEF6D999-CA5D-4C11-B302-C9A0BC3225F6}"/>
              </a:ext>
            </a:extLst>
          </p:cNvPr>
          <p:cNvSpPr txBox="1"/>
          <p:nvPr/>
        </p:nvSpPr>
        <p:spPr>
          <a:xfrm>
            <a:off x="2275986" y="3122303"/>
            <a:ext cx="816507" cy="34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HTML5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42;p18">
            <a:extLst>
              <a:ext uri="{FF2B5EF4-FFF2-40B4-BE49-F238E27FC236}">
                <a16:creationId xmlns:a16="http://schemas.microsoft.com/office/drawing/2014/main" id="{B0F80C98-5719-4039-BD22-4B7AE1BC42CC}"/>
              </a:ext>
            </a:extLst>
          </p:cNvPr>
          <p:cNvSpPr txBox="1"/>
          <p:nvPr/>
        </p:nvSpPr>
        <p:spPr>
          <a:xfrm>
            <a:off x="3650627" y="3114003"/>
            <a:ext cx="816507" cy="34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CSS3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51;p18">
            <a:extLst>
              <a:ext uri="{FF2B5EF4-FFF2-40B4-BE49-F238E27FC236}">
                <a16:creationId xmlns:a16="http://schemas.microsoft.com/office/drawing/2014/main" id="{64F546DD-799F-4D51-A3F2-94FA3FD37E98}"/>
              </a:ext>
            </a:extLst>
          </p:cNvPr>
          <p:cNvSpPr txBox="1"/>
          <p:nvPr/>
        </p:nvSpPr>
        <p:spPr>
          <a:xfrm>
            <a:off x="4968638" y="3067994"/>
            <a:ext cx="816506" cy="34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1.7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" name="Google Shape;129;p18">
            <a:extLst>
              <a:ext uri="{FF2B5EF4-FFF2-40B4-BE49-F238E27FC236}">
                <a16:creationId xmlns:a16="http://schemas.microsoft.com/office/drawing/2014/main" id="{EF8860E5-2958-416D-A1E9-1F5058F15A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r="63810"/>
          <a:stretch/>
        </p:blipFill>
        <p:spPr>
          <a:xfrm>
            <a:off x="1041688" y="4117325"/>
            <a:ext cx="1032231" cy="1521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130;p18">
            <a:extLst>
              <a:ext uri="{FF2B5EF4-FFF2-40B4-BE49-F238E27FC236}">
                <a16:creationId xmlns:a16="http://schemas.microsoft.com/office/drawing/2014/main" id="{6441C9D0-EC3D-4D7A-B8B7-5A89F347F15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10911" y="4052167"/>
            <a:ext cx="1603641" cy="170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138;p18">
            <a:extLst>
              <a:ext uri="{FF2B5EF4-FFF2-40B4-BE49-F238E27FC236}">
                <a16:creationId xmlns:a16="http://schemas.microsoft.com/office/drawing/2014/main" id="{A90FDB33-D0D7-4D1E-A183-3E1BCE3E5B84}"/>
              </a:ext>
            </a:extLst>
          </p:cNvPr>
          <p:cNvSpPr txBox="1"/>
          <p:nvPr/>
        </p:nvSpPr>
        <p:spPr>
          <a:xfrm>
            <a:off x="945677" y="5498259"/>
            <a:ext cx="16038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</a:rPr>
              <a:t>5.0.7.RELEASE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39;p18">
            <a:extLst>
              <a:ext uri="{FF2B5EF4-FFF2-40B4-BE49-F238E27FC236}">
                <a16:creationId xmlns:a16="http://schemas.microsoft.com/office/drawing/2014/main" id="{1AA8D587-324B-4A0E-8DA6-F6F570056AC5}"/>
              </a:ext>
            </a:extLst>
          </p:cNvPr>
          <p:cNvSpPr txBox="1"/>
          <p:nvPr/>
        </p:nvSpPr>
        <p:spPr>
          <a:xfrm>
            <a:off x="2939440" y="5440047"/>
            <a:ext cx="1603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dirty="0">
                <a:solidFill>
                  <a:schemeClr val="dk1"/>
                </a:solidFill>
              </a:rPr>
              <a:t>3.4.6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" name="Google Shape;147;p18">
            <a:extLst>
              <a:ext uri="{FF2B5EF4-FFF2-40B4-BE49-F238E27FC236}">
                <a16:creationId xmlns:a16="http://schemas.microsoft.com/office/drawing/2014/main" id="{4649C5B3-875E-4652-ACF0-25E510F873B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8929" y="4321704"/>
            <a:ext cx="1095924" cy="1095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48;p18">
            <a:extLst>
              <a:ext uri="{FF2B5EF4-FFF2-40B4-BE49-F238E27FC236}">
                <a16:creationId xmlns:a16="http://schemas.microsoft.com/office/drawing/2014/main" id="{76476E83-FF2E-4F43-94A4-54746DADD813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54510" y="4324559"/>
            <a:ext cx="1095925" cy="10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149;p18">
            <a:extLst>
              <a:ext uri="{FF2B5EF4-FFF2-40B4-BE49-F238E27FC236}">
                <a16:creationId xmlns:a16="http://schemas.microsoft.com/office/drawing/2014/main" id="{03018CB5-25BB-440F-B55B-A489E6FCCD3E}"/>
              </a:ext>
            </a:extLst>
          </p:cNvPr>
          <p:cNvSpPr txBox="1"/>
          <p:nvPr/>
        </p:nvSpPr>
        <p:spPr>
          <a:xfrm>
            <a:off x="5050791" y="5498259"/>
            <a:ext cx="6522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</a:rPr>
              <a:t>4.0.0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50;p18">
            <a:extLst>
              <a:ext uri="{FF2B5EF4-FFF2-40B4-BE49-F238E27FC236}">
                <a16:creationId xmlns:a16="http://schemas.microsoft.com/office/drawing/2014/main" id="{C2815BAB-F024-42B4-937F-C92455EC11A0}"/>
              </a:ext>
            </a:extLst>
          </p:cNvPr>
          <p:cNvSpPr txBox="1"/>
          <p:nvPr/>
        </p:nvSpPr>
        <p:spPr>
          <a:xfrm>
            <a:off x="6592859" y="5474206"/>
            <a:ext cx="7791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500" dirty="0">
                <a:solidFill>
                  <a:schemeClr val="dk1"/>
                </a:solidFill>
              </a:rPr>
              <a:t>1.12.4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8" name="Google Shape;135;p18">
            <a:extLst>
              <a:ext uri="{FF2B5EF4-FFF2-40B4-BE49-F238E27FC236}">
                <a16:creationId xmlns:a16="http://schemas.microsoft.com/office/drawing/2014/main" id="{E668D4E9-E812-4A27-99A8-B56C27C1877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667373" y="5144464"/>
            <a:ext cx="2286059" cy="748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C194FB5C-F690-4A08-879D-AC1C527C16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1484" y="1629673"/>
            <a:ext cx="1164507" cy="116450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8B0C904F-B049-48FF-8222-C4EF4347BE97}"/>
              </a:ext>
            </a:extLst>
          </p:cNvPr>
          <p:cNvSpPr txBox="1"/>
          <p:nvPr/>
        </p:nvSpPr>
        <p:spPr>
          <a:xfrm>
            <a:off x="8530557" y="2775567"/>
            <a:ext cx="1603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Heidi SQL</a:t>
            </a:r>
            <a:endParaRPr lang="ko-KR" altLang="en-US" dirty="0"/>
          </a:p>
        </p:txBody>
      </p:sp>
      <p:pic>
        <p:nvPicPr>
          <p:cNvPr id="51" name="Google Shape;153;p18">
            <a:extLst>
              <a:ext uri="{FF2B5EF4-FFF2-40B4-BE49-F238E27FC236}">
                <a16:creationId xmlns:a16="http://schemas.microsoft.com/office/drawing/2014/main" id="{35037CA9-E416-476E-B9D9-1174DC5C189C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640489" y="3749634"/>
            <a:ext cx="2421600" cy="70042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120;p18">
            <a:extLst>
              <a:ext uri="{FF2B5EF4-FFF2-40B4-BE49-F238E27FC236}">
                <a16:creationId xmlns:a16="http://schemas.microsoft.com/office/drawing/2014/main" id="{EF76F42D-5D2D-4C71-AA16-7537722A2171}"/>
              </a:ext>
            </a:extLst>
          </p:cNvPr>
          <p:cNvSpPr txBox="1"/>
          <p:nvPr/>
        </p:nvSpPr>
        <p:spPr>
          <a:xfrm>
            <a:off x="657933" y="1177486"/>
            <a:ext cx="12840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개발언어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27;p18">
            <a:extLst>
              <a:ext uri="{FF2B5EF4-FFF2-40B4-BE49-F238E27FC236}">
                <a16:creationId xmlns:a16="http://schemas.microsoft.com/office/drawing/2014/main" id="{241F75B2-F3EC-497E-97BD-F37CA1ADFD9C}"/>
              </a:ext>
            </a:extLst>
          </p:cNvPr>
          <p:cNvSpPr txBox="1"/>
          <p:nvPr/>
        </p:nvSpPr>
        <p:spPr>
          <a:xfrm>
            <a:off x="638389" y="3816797"/>
            <a:ext cx="17187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프레임워크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45;p18">
            <a:extLst>
              <a:ext uri="{FF2B5EF4-FFF2-40B4-BE49-F238E27FC236}">
                <a16:creationId xmlns:a16="http://schemas.microsoft.com/office/drawing/2014/main" id="{1EFCF399-03BE-4BFA-9A52-458A57C0A6C8}"/>
              </a:ext>
            </a:extLst>
          </p:cNvPr>
          <p:cNvSpPr txBox="1"/>
          <p:nvPr/>
        </p:nvSpPr>
        <p:spPr>
          <a:xfrm>
            <a:off x="4406839" y="3750222"/>
            <a:ext cx="17187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라이브러리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32;p18">
            <a:extLst>
              <a:ext uri="{FF2B5EF4-FFF2-40B4-BE49-F238E27FC236}">
                <a16:creationId xmlns:a16="http://schemas.microsoft.com/office/drawing/2014/main" id="{8EBA069A-D1C0-47C3-A542-D3DDD5BE04DF}"/>
              </a:ext>
            </a:extLst>
          </p:cNvPr>
          <p:cNvSpPr txBox="1"/>
          <p:nvPr/>
        </p:nvSpPr>
        <p:spPr>
          <a:xfrm>
            <a:off x="8087426" y="4525991"/>
            <a:ext cx="17013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형상 관리 툴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24;p18">
            <a:extLst>
              <a:ext uri="{FF2B5EF4-FFF2-40B4-BE49-F238E27FC236}">
                <a16:creationId xmlns:a16="http://schemas.microsoft.com/office/drawing/2014/main" id="{2CA0A74E-3010-411D-B4B8-8B7A95A1DB8E}"/>
              </a:ext>
            </a:extLst>
          </p:cNvPr>
          <p:cNvSpPr txBox="1"/>
          <p:nvPr/>
        </p:nvSpPr>
        <p:spPr>
          <a:xfrm>
            <a:off x="8068151" y="1221963"/>
            <a:ext cx="26541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데이터베이스 &amp; 서버 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F63FC5C-FCAD-4D0E-B1F6-5644B70A551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260" y="1991536"/>
            <a:ext cx="1107210" cy="938254"/>
          </a:xfrm>
          <a:prstGeom prst="rect">
            <a:avLst/>
          </a:prstGeom>
        </p:spPr>
      </p:pic>
      <p:sp>
        <p:nvSpPr>
          <p:cNvPr id="61" name="Google Shape;151;p18">
            <a:extLst>
              <a:ext uri="{FF2B5EF4-FFF2-40B4-BE49-F238E27FC236}">
                <a16:creationId xmlns:a16="http://schemas.microsoft.com/office/drawing/2014/main" id="{147E6A8A-9F47-432F-B04A-360977F3C88B}"/>
              </a:ext>
            </a:extLst>
          </p:cNvPr>
          <p:cNvSpPr txBox="1"/>
          <p:nvPr/>
        </p:nvSpPr>
        <p:spPr>
          <a:xfrm>
            <a:off x="6188444" y="3057699"/>
            <a:ext cx="816506" cy="342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JSP</a:t>
            </a:r>
            <a:endParaRPr sz="1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52;p18">
            <a:extLst>
              <a:ext uri="{FF2B5EF4-FFF2-40B4-BE49-F238E27FC236}">
                <a16:creationId xmlns:a16="http://schemas.microsoft.com/office/drawing/2014/main" id="{DCD7A85A-F9D6-467F-8A45-5141F0FAFA47}"/>
              </a:ext>
            </a:extLst>
          </p:cNvPr>
          <p:cNvSpPr txBox="1"/>
          <p:nvPr/>
        </p:nvSpPr>
        <p:spPr>
          <a:xfrm>
            <a:off x="8025500" y="3158544"/>
            <a:ext cx="12405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외부 API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4659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04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4.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개발일정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2C22F6A-0C61-4D71-8BBC-B76FC5BBE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84" y="1081260"/>
            <a:ext cx="11038336" cy="554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2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05</a:t>
              </a: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5.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업무 분담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1D8DAB5-452B-4DEB-B98E-7DCDEAB6BA56}"/>
              </a:ext>
            </a:extLst>
          </p:cNvPr>
          <p:cNvSpPr/>
          <p:nvPr/>
        </p:nvSpPr>
        <p:spPr>
          <a:xfrm>
            <a:off x="1607234" y="1412861"/>
            <a:ext cx="64716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400" b="1" i="1" kern="0" dirty="0"/>
              <a:t>김성현</a:t>
            </a:r>
            <a:endParaRPr lang="en-US" altLang="ko-KR" sz="2400" b="1" i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회원가입 </a:t>
            </a:r>
            <a:r>
              <a:rPr lang="en-US" altLang="ko-KR" sz="1600" b="1" kern="0" dirty="0"/>
              <a:t>/ </a:t>
            </a:r>
            <a:r>
              <a:rPr lang="ko-KR" altLang="en-US" sz="1600" b="1" kern="0" dirty="0"/>
              <a:t>로그인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마이페이지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보안 설정</a:t>
            </a:r>
            <a:r>
              <a:rPr lang="en-US" altLang="ko-KR" sz="1600" b="1" kern="0" dirty="0"/>
              <a:t/>
            </a:r>
            <a:br>
              <a:rPr lang="en-US" altLang="ko-KR" sz="1600" b="1" kern="0" dirty="0"/>
            </a:br>
            <a:endParaRPr lang="ko-KR" altLang="en-US" dirty="0"/>
          </a:p>
          <a:p>
            <a:pPr marL="342900" indent="-342900">
              <a:buAutoNum type="arabicPeriod"/>
            </a:pPr>
            <a:r>
              <a:rPr lang="ko-KR" altLang="en-US" sz="2400" b="1" i="1" kern="0" dirty="0" err="1"/>
              <a:t>김혜린</a:t>
            </a:r>
            <a:endParaRPr lang="en-US" altLang="ko-KR" sz="2400" b="1" i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포인트 충전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결제 웹툰 관리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sz="2400" b="1" i="1" kern="0" dirty="0" err="1"/>
              <a:t>배윤주</a:t>
            </a:r>
            <a:endParaRPr lang="en-US" altLang="ko-KR" sz="2400" b="1" i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관심 웹툰</a:t>
            </a:r>
            <a:r>
              <a:rPr lang="en-US" altLang="ko-KR" sz="1600" b="1" kern="0" dirty="0"/>
              <a:t>,</a:t>
            </a:r>
            <a:r>
              <a:rPr lang="ko-KR" altLang="en-US" sz="1600" b="1" kern="0" dirty="0"/>
              <a:t> 최근 본 웹툰 관리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댓글 관리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995EA2-C533-4B0F-853E-C5D6697710C4}"/>
              </a:ext>
            </a:extLst>
          </p:cNvPr>
          <p:cNvSpPr/>
          <p:nvPr/>
        </p:nvSpPr>
        <p:spPr>
          <a:xfrm>
            <a:off x="6260413" y="1397675"/>
            <a:ext cx="461473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i="1" kern="0" dirty="0"/>
              <a:t>4. </a:t>
            </a:r>
            <a:r>
              <a:rPr lang="ko-KR" altLang="en-US" sz="2400" b="1" i="1" kern="0" dirty="0"/>
              <a:t>서원교</a:t>
            </a:r>
            <a:endParaRPr lang="en-US" altLang="ko-KR" sz="2400" b="1" i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웹툰 리스트 관리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웹툰 검색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r>
              <a:rPr lang="en-US" altLang="ko-KR" sz="2400" b="1" i="1" kern="0" dirty="0"/>
              <a:t>5. </a:t>
            </a:r>
            <a:r>
              <a:rPr lang="ko-KR" altLang="en-US" sz="2400" b="1" i="1" kern="0" dirty="0"/>
              <a:t>이석준</a:t>
            </a:r>
            <a:endParaRPr lang="en-US" altLang="ko-KR" sz="2400" b="1" i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공지사항</a:t>
            </a:r>
            <a:r>
              <a:rPr lang="en-US" altLang="ko-KR" sz="1600" b="1" kern="0" dirty="0"/>
              <a:t> / Q&amp;A / </a:t>
            </a:r>
            <a:r>
              <a:rPr lang="ko-KR" altLang="en-US" sz="1600" b="1" kern="0" dirty="0"/>
              <a:t>자유게시판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관리자 페이지</a:t>
            </a:r>
            <a:endParaRPr lang="en-US" altLang="ko-KR" sz="1600" b="1" kern="0" dirty="0"/>
          </a:p>
        </p:txBody>
      </p:sp>
    </p:spTree>
    <p:extLst>
      <p:ext uri="{BB962C8B-B14F-4D97-AF65-F5344CB8AC3E}">
        <p14:creationId xmlns:p14="http://schemas.microsoft.com/office/powerpoint/2010/main" val="2074591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6.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기능개요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92EDC4-13AC-4F55-9707-FCCE5409FCD7}"/>
              </a:ext>
            </a:extLst>
          </p:cNvPr>
          <p:cNvSpPr/>
          <p:nvPr/>
        </p:nvSpPr>
        <p:spPr>
          <a:xfrm>
            <a:off x="621441" y="1045930"/>
            <a:ext cx="10227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000" b="1" i="1" kern="0" dirty="0"/>
              <a:t>회원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웹툰 사이트에 가입 및 탈퇴할 수 있다</a:t>
            </a:r>
            <a:r>
              <a:rPr lang="en-US" altLang="ko-KR" sz="1600" b="1" kern="0" dirty="0"/>
              <a:t>. 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마이페이지에서 본인의 정보를 조회 및 수정할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아이디 또는 패스워드 분실 시 아이디를 찾고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비밀번호를 초기화할 수 있다</a:t>
            </a:r>
            <a:r>
              <a:rPr lang="en-US" altLang="ko-KR" sz="1600" b="1" kern="0" dirty="0"/>
              <a:t>.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430515-E262-40CE-9EB5-EE660C8666CB}"/>
              </a:ext>
            </a:extLst>
          </p:cNvPr>
          <p:cNvSpPr/>
          <p:nvPr/>
        </p:nvSpPr>
        <p:spPr>
          <a:xfrm>
            <a:off x="621441" y="2184703"/>
            <a:ext cx="10227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2. </a:t>
            </a:r>
            <a:r>
              <a:rPr lang="ko-KR" altLang="en-US" sz="2000" b="1" i="1" kern="0" dirty="0"/>
              <a:t>웹툰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회원과 비회원은 웹툰 정보를 조회 및 검색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감상할 수 있다</a:t>
            </a:r>
            <a:r>
              <a:rPr lang="en-US" altLang="ko-KR" sz="1600" b="1" kern="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관리자는 웹툰과 웹툰에 대한 에피소드를 조회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상세보기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등록 수정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삭제할 수 있다</a:t>
            </a:r>
            <a:r>
              <a:rPr lang="en-US" altLang="ko-KR" sz="1600" b="1" kern="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완결 웹툰은 회원이 소장권이 있어야만 감상할 수 있다</a:t>
            </a:r>
            <a:r>
              <a:rPr lang="en-US" altLang="ko-KR" sz="1600" b="1" kern="0" dirty="0"/>
              <a:t>. 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AD17958-7181-4D13-9B45-E5104BBF375B}"/>
              </a:ext>
            </a:extLst>
          </p:cNvPr>
          <p:cNvSpPr/>
          <p:nvPr/>
        </p:nvSpPr>
        <p:spPr>
          <a:xfrm>
            <a:off x="621441" y="3323476"/>
            <a:ext cx="10227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3. </a:t>
            </a:r>
            <a:r>
              <a:rPr lang="ko-KR" altLang="en-US" sz="2000" b="1" i="1" kern="0" dirty="0"/>
              <a:t>웹툰 구매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포인트 부족 시 포인트 충전 페이지에서 포인트를 충전할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포인트로 해당 웹툰에 대한 소장권을 구매할 수 있다</a:t>
            </a:r>
            <a:r>
              <a:rPr lang="en-US" altLang="ko-KR" sz="1600" b="1" kern="0" dirty="0"/>
              <a:t>. (</a:t>
            </a:r>
            <a:r>
              <a:rPr lang="ko-KR" altLang="en-US" sz="1600" b="1" kern="0" dirty="0"/>
              <a:t>완결 웹툰에서만 적용</a:t>
            </a:r>
            <a:r>
              <a:rPr lang="en-US" altLang="ko-KR" sz="1600" b="1" kern="0" dirty="0"/>
              <a:t>)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구매한 소장권을 사용하여 완결 웹툰을 감상할 수 있다</a:t>
            </a:r>
            <a:r>
              <a:rPr lang="en-US" altLang="ko-KR" sz="1600" b="1" kern="0" dirty="0"/>
              <a:t>.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84924D-2E4D-4832-8BAA-858DD0942D1F}"/>
              </a:ext>
            </a:extLst>
          </p:cNvPr>
          <p:cNvSpPr/>
          <p:nvPr/>
        </p:nvSpPr>
        <p:spPr>
          <a:xfrm>
            <a:off x="621441" y="4488120"/>
            <a:ext cx="1022702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4. </a:t>
            </a:r>
            <a:r>
              <a:rPr lang="ko-KR" altLang="en-US" sz="2000" b="1" i="1" kern="0" dirty="0"/>
              <a:t>별 점 및 댓글 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비회원은 회원들이 작성한 별 점과 댓글을 볼 수 있다</a:t>
            </a:r>
            <a:r>
              <a:rPr lang="en-US" altLang="ko-KR" sz="1600" b="1" kern="0" dirty="0"/>
              <a:t>. </a:t>
            </a:r>
            <a:r>
              <a:rPr lang="ko-KR" altLang="en-US" sz="1600" b="1" kern="0" dirty="0"/>
              <a:t> 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웹툰을 감상한 후에 별 점과 댓글을 작성할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자신이 작성한 별 점과 댓글만 수정하거나 삭제할 수 있다</a:t>
            </a:r>
            <a:r>
              <a:rPr lang="en-US" altLang="ko-KR" sz="1600" b="1" kern="0" dirty="0"/>
              <a:t>.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에피소드별 모든 회원들이 등록한 별 점의 합과 별 점을 등록한 모든 회원들의 수를 나누어 평균 별 점을 구한다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에피소드별 평균 별 점의 합과 에피소드 수를 나누어 해당 웹툰의 평균 </a:t>
            </a:r>
            <a:r>
              <a:rPr lang="ko-KR" altLang="en-US" sz="1600" b="1" kern="0" dirty="0" err="1"/>
              <a:t>별점을</a:t>
            </a:r>
            <a:r>
              <a:rPr lang="ko-KR" altLang="en-US" sz="1600" b="1" kern="0" dirty="0"/>
              <a:t> 구한다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</p:txBody>
      </p:sp>
    </p:spTree>
    <p:extLst>
      <p:ext uri="{BB962C8B-B14F-4D97-AF65-F5344CB8AC3E}">
        <p14:creationId xmlns:p14="http://schemas.microsoft.com/office/powerpoint/2010/main" val="3982275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6.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기능개요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92EDC4-13AC-4F55-9707-FCCE5409FCD7}"/>
              </a:ext>
            </a:extLst>
          </p:cNvPr>
          <p:cNvSpPr/>
          <p:nvPr/>
        </p:nvSpPr>
        <p:spPr>
          <a:xfrm>
            <a:off x="621441" y="1356847"/>
            <a:ext cx="102270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5. </a:t>
            </a:r>
            <a:r>
              <a:rPr lang="ko-KR" altLang="en-US" sz="2000" b="1" i="1" kern="0" dirty="0"/>
              <a:t>최근 본 웹툰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제일 최근에 감상한 작품순으로 마이페이지에서 조회 및 삭제할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50E633F-5A36-46AA-84BD-5D8C42BAA2BD}"/>
              </a:ext>
            </a:extLst>
          </p:cNvPr>
          <p:cNvSpPr/>
          <p:nvPr/>
        </p:nvSpPr>
        <p:spPr>
          <a:xfrm>
            <a:off x="621441" y="2336495"/>
            <a:ext cx="10227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6. </a:t>
            </a:r>
            <a:r>
              <a:rPr lang="ko-KR" altLang="en-US" sz="2000" b="1" i="1" kern="0" dirty="0"/>
              <a:t>관심 웹툰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비회원은 관심 웹툰을 등록 하려면 로그인이 필요하다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해당 웹툰 페이지에서 관심 웹툰 버튼을 클릭해 마이페이지에 관심 웹툰에 등록한 날짜 순으로 조회 및 삭제할 수 있다</a:t>
            </a:r>
            <a:r>
              <a:rPr lang="en-US" altLang="ko-KR" sz="1600" b="1" kern="0" dirty="0"/>
              <a:t>. 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0A77C6E-8679-4010-BCDB-615E9EF75454}"/>
              </a:ext>
            </a:extLst>
          </p:cNvPr>
          <p:cNvSpPr/>
          <p:nvPr/>
        </p:nvSpPr>
        <p:spPr>
          <a:xfrm>
            <a:off x="621441" y="3562364"/>
            <a:ext cx="1081617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7. </a:t>
            </a:r>
            <a:r>
              <a:rPr lang="ko-KR" altLang="en-US" sz="2000" b="1" i="1" kern="0" dirty="0"/>
              <a:t>소장 웹툰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비회원은 완결 웹툰을 구매하려면 로그인이 필요하다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완결 웹툰에서 소장권을 사용한 웹툰을 마이페이지에서 구매날짜 순으로 조회 및 삭제할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endParaRPr lang="en-US" altLang="ko-KR" sz="1600" b="1" kern="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F6091DF-9D98-4D6D-8F14-571930143496}"/>
              </a:ext>
            </a:extLst>
          </p:cNvPr>
          <p:cNvSpPr/>
          <p:nvPr/>
        </p:nvSpPr>
        <p:spPr>
          <a:xfrm>
            <a:off x="621440" y="4504833"/>
            <a:ext cx="1022702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8. </a:t>
            </a:r>
            <a:r>
              <a:rPr lang="ko-KR" altLang="en-US" sz="2000" b="1" i="1" kern="0" dirty="0"/>
              <a:t>공지사항 게시판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비회원 및 회원은 공지사항 게시판의 글을 조회 및 검색 상세보기를 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관리자는 게시판에 글을 등록하고 수정 및 삭제할 수 있다</a:t>
            </a:r>
            <a:r>
              <a:rPr lang="en-US" altLang="ko-KR" sz="1600" b="1" kern="0" dirty="0"/>
              <a:t>. 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ABC7B6B-45AA-4734-A00D-053A78F1E7ED}"/>
              </a:ext>
            </a:extLst>
          </p:cNvPr>
          <p:cNvSpPr/>
          <p:nvPr/>
        </p:nvSpPr>
        <p:spPr>
          <a:xfrm>
            <a:off x="621440" y="5483098"/>
            <a:ext cx="10227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9.  Q &amp; A </a:t>
            </a:r>
            <a:r>
              <a:rPr lang="ko-KR" altLang="en-US" sz="2000" b="1" i="1" kern="0" dirty="0"/>
              <a:t>게시판</a:t>
            </a:r>
            <a:endParaRPr lang="en-US" altLang="ko-KR" sz="1600" b="1" kern="0" dirty="0"/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비회원 및 회원은 </a:t>
            </a:r>
            <a:r>
              <a:rPr lang="en-US" altLang="ko-KR" sz="1600" b="1" kern="0" dirty="0"/>
              <a:t>Q &amp; A </a:t>
            </a:r>
            <a:r>
              <a:rPr lang="ko-KR" altLang="en-US" sz="1600" b="1" kern="0" dirty="0"/>
              <a:t> 게시판의 글을 조회 및 검색 상세보기를 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회원은 </a:t>
            </a:r>
            <a:r>
              <a:rPr lang="en-US" altLang="ko-KR" sz="1600" b="1" kern="0" dirty="0"/>
              <a:t>Q &amp; A </a:t>
            </a:r>
            <a:r>
              <a:rPr lang="ko-KR" altLang="en-US" sz="1600" b="1" kern="0" dirty="0"/>
              <a:t>게시판에 글을 등록하고 수정 및 삭제할 수 있다</a:t>
            </a:r>
            <a:r>
              <a:rPr lang="en-US" altLang="ko-KR" sz="1600" b="1" kern="0" dirty="0"/>
              <a:t>. </a:t>
            </a:r>
          </a:p>
          <a:p>
            <a:pPr marL="742950" lvl="1" indent="-285750">
              <a:buFontTx/>
              <a:buChar char="-"/>
            </a:pPr>
            <a:r>
              <a:rPr lang="ko-KR" altLang="en-US" sz="1600" b="1" kern="0" dirty="0"/>
              <a:t>관리자는 게시판에 회원이 작성한 글에 대한 답글을 등록하고 수정 및 삭제할 수 있다</a:t>
            </a:r>
            <a:r>
              <a:rPr lang="en-US" altLang="ko-KR" sz="1600" b="1" kern="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5764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0" y="196346"/>
            <a:ext cx="11776470" cy="6661654"/>
            <a:chOff x="0" y="206375"/>
            <a:chExt cx="11776470" cy="6661654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7507756" y="206375"/>
              <a:ext cx="3931503" cy="595437"/>
            </a:xfrm>
            <a:prstGeom prst="roundRect">
              <a:avLst>
                <a:gd name="adj" fmla="val 0"/>
              </a:avLst>
            </a:prstGeom>
            <a:solidFill>
              <a:srgbClr val="442CA4"/>
            </a:solidFill>
            <a:ln>
              <a:noFill/>
            </a:ln>
            <a:effectLst>
              <a:outerShdw blurRad="444500" dist="101600" dir="2700000" sx="95000" sy="95000" algn="tl" rotWithShape="0">
                <a:prstClr val="black">
                  <a:alpha val="4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2"/>
              <a:r>
                <a:rPr lang="en-US" altLang="ko-KR" b="1" dirty="0">
                  <a:solidFill>
                    <a:prstClr val="white"/>
                  </a:solidFill>
                </a:rPr>
                <a:t>Contents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11437620" y="501515"/>
              <a:ext cx="338850" cy="294635"/>
            </a:xfrm>
            <a:prstGeom prst="rect">
              <a:avLst/>
            </a:prstGeom>
            <a:solidFill>
              <a:srgbClr val="18C1D4"/>
            </a:solidFill>
            <a:ln>
              <a:noFill/>
            </a:ln>
            <a:effectLst>
              <a:outerShdw blurRad="1524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1200" b="1" dirty="0">
                  <a:solidFill>
                    <a:prstClr val="white"/>
                  </a:solidFill>
                </a:rPr>
                <a:t>06</a:t>
              </a:r>
              <a:endParaRPr lang="ko-KR" altLang="en-US" sz="1200" b="1" dirty="0">
                <a:solidFill>
                  <a:prstClr val="white"/>
                </a:solidFill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71FB1AD2-DDFF-4D52-B00C-353F96D95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598" y="405793"/>
              <a:ext cx="408641" cy="191443"/>
            </a:xfrm>
            <a:custGeom>
              <a:avLst/>
              <a:gdLst>
                <a:gd name="T0" fmla="*/ 2505 w 2522"/>
                <a:gd name="T1" fmla="*/ 978 h 1181"/>
                <a:gd name="T2" fmla="*/ 2162 w 2522"/>
                <a:gd name="T3" fmla="*/ 694 h 1181"/>
                <a:gd name="T4" fmla="*/ 2162 w 2522"/>
                <a:gd name="T5" fmla="*/ 54 h 1181"/>
                <a:gd name="T6" fmla="*/ 2162 w 2522"/>
                <a:gd name="T7" fmla="*/ 44 h 1181"/>
                <a:gd name="T8" fmla="*/ 2155 w 2522"/>
                <a:gd name="T9" fmla="*/ 26 h 1181"/>
                <a:gd name="T10" fmla="*/ 2149 w 2522"/>
                <a:gd name="T11" fmla="*/ 18 h 1181"/>
                <a:gd name="T12" fmla="*/ 2141 w 2522"/>
                <a:gd name="T13" fmla="*/ 13 h 1181"/>
                <a:gd name="T14" fmla="*/ 2123 w 2522"/>
                <a:gd name="T15" fmla="*/ 5 h 1181"/>
                <a:gd name="T16" fmla="*/ 2113 w 2522"/>
                <a:gd name="T17" fmla="*/ 5 h 1181"/>
                <a:gd name="T18" fmla="*/ 1812 w 2522"/>
                <a:gd name="T19" fmla="*/ 5 h 1181"/>
                <a:gd name="T20" fmla="*/ 1802 w 2522"/>
                <a:gd name="T21" fmla="*/ 5 h 1181"/>
                <a:gd name="T22" fmla="*/ 1783 w 2522"/>
                <a:gd name="T23" fmla="*/ 13 h 1181"/>
                <a:gd name="T24" fmla="*/ 1776 w 2522"/>
                <a:gd name="T25" fmla="*/ 18 h 1181"/>
                <a:gd name="T26" fmla="*/ 1770 w 2522"/>
                <a:gd name="T27" fmla="*/ 26 h 1181"/>
                <a:gd name="T28" fmla="*/ 1763 w 2522"/>
                <a:gd name="T29" fmla="*/ 44 h 1181"/>
                <a:gd name="T30" fmla="*/ 1762 w 2522"/>
                <a:gd name="T31" fmla="*/ 54 h 1181"/>
                <a:gd name="T32" fmla="*/ 1762 w 2522"/>
                <a:gd name="T33" fmla="*/ 360 h 1181"/>
                <a:gd name="T34" fmla="*/ 1380 w 2522"/>
                <a:gd name="T35" fmla="*/ 41 h 1181"/>
                <a:gd name="T36" fmla="*/ 1354 w 2522"/>
                <a:gd name="T37" fmla="*/ 23 h 1181"/>
                <a:gd name="T38" fmla="*/ 1295 w 2522"/>
                <a:gd name="T39" fmla="*/ 1 h 1181"/>
                <a:gd name="T40" fmla="*/ 1262 w 2522"/>
                <a:gd name="T41" fmla="*/ 0 h 1181"/>
                <a:gd name="T42" fmla="*/ 1227 w 2522"/>
                <a:gd name="T43" fmla="*/ 1 h 1181"/>
                <a:gd name="T44" fmla="*/ 1168 w 2522"/>
                <a:gd name="T45" fmla="*/ 23 h 1181"/>
                <a:gd name="T46" fmla="*/ 1142 w 2522"/>
                <a:gd name="T47" fmla="*/ 41 h 1181"/>
                <a:gd name="T48" fmla="*/ 17 w 2522"/>
                <a:gd name="T49" fmla="*/ 978 h 1181"/>
                <a:gd name="T50" fmla="*/ 10 w 2522"/>
                <a:gd name="T51" fmla="*/ 985 h 1181"/>
                <a:gd name="T52" fmla="*/ 1 w 2522"/>
                <a:gd name="T53" fmla="*/ 1001 h 1181"/>
                <a:gd name="T54" fmla="*/ 0 w 2522"/>
                <a:gd name="T55" fmla="*/ 1012 h 1181"/>
                <a:gd name="T56" fmla="*/ 0 w 2522"/>
                <a:gd name="T57" fmla="*/ 1023 h 1181"/>
                <a:gd name="T58" fmla="*/ 6 w 2522"/>
                <a:gd name="T59" fmla="*/ 1040 h 1181"/>
                <a:gd name="T60" fmla="*/ 12 w 2522"/>
                <a:gd name="T61" fmla="*/ 1048 h 1181"/>
                <a:gd name="T62" fmla="*/ 108 w 2522"/>
                <a:gd name="T63" fmla="*/ 1164 h 1181"/>
                <a:gd name="T64" fmla="*/ 122 w 2522"/>
                <a:gd name="T65" fmla="*/ 1177 h 1181"/>
                <a:gd name="T66" fmla="*/ 141 w 2522"/>
                <a:gd name="T67" fmla="*/ 1181 h 1181"/>
                <a:gd name="T68" fmla="*/ 160 w 2522"/>
                <a:gd name="T69" fmla="*/ 1181 h 1181"/>
                <a:gd name="T70" fmla="*/ 179 w 2522"/>
                <a:gd name="T71" fmla="*/ 1171 h 1181"/>
                <a:gd name="T72" fmla="*/ 1262 w 2522"/>
                <a:gd name="T73" fmla="*/ 268 h 1181"/>
                <a:gd name="T74" fmla="*/ 2344 w 2522"/>
                <a:gd name="T75" fmla="*/ 1171 h 1181"/>
                <a:gd name="T76" fmla="*/ 2358 w 2522"/>
                <a:gd name="T77" fmla="*/ 1180 h 1181"/>
                <a:gd name="T78" fmla="*/ 2377 w 2522"/>
                <a:gd name="T79" fmla="*/ 1181 h 1181"/>
                <a:gd name="T80" fmla="*/ 2383 w 2522"/>
                <a:gd name="T81" fmla="*/ 1181 h 1181"/>
                <a:gd name="T82" fmla="*/ 2401 w 2522"/>
                <a:gd name="T83" fmla="*/ 1177 h 1181"/>
                <a:gd name="T84" fmla="*/ 2414 w 2522"/>
                <a:gd name="T85" fmla="*/ 1164 h 1181"/>
                <a:gd name="T86" fmla="*/ 2512 w 2522"/>
                <a:gd name="T87" fmla="*/ 1048 h 1181"/>
                <a:gd name="T88" fmla="*/ 2518 w 2522"/>
                <a:gd name="T89" fmla="*/ 1040 h 1181"/>
                <a:gd name="T90" fmla="*/ 2522 w 2522"/>
                <a:gd name="T91" fmla="*/ 1023 h 1181"/>
                <a:gd name="T92" fmla="*/ 2522 w 2522"/>
                <a:gd name="T93" fmla="*/ 1012 h 1181"/>
                <a:gd name="T94" fmla="*/ 2521 w 2522"/>
                <a:gd name="T95" fmla="*/ 1001 h 1181"/>
                <a:gd name="T96" fmla="*/ 2512 w 2522"/>
                <a:gd name="T97" fmla="*/ 985 h 1181"/>
                <a:gd name="T98" fmla="*/ 2505 w 2522"/>
                <a:gd name="T99" fmla="*/ 978 h 11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522" h="1181">
                  <a:moveTo>
                    <a:pt x="2505" y="978"/>
                  </a:moveTo>
                  <a:lnTo>
                    <a:pt x="2162" y="694"/>
                  </a:lnTo>
                  <a:lnTo>
                    <a:pt x="2162" y="54"/>
                  </a:lnTo>
                  <a:lnTo>
                    <a:pt x="2162" y="44"/>
                  </a:lnTo>
                  <a:lnTo>
                    <a:pt x="2155" y="26"/>
                  </a:lnTo>
                  <a:lnTo>
                    <a:pt x="2149" y="18"/>
                  </a:lnTo>
                  <a:lnTo>
                    <a:pt x="2141" y="13"/>
                  </a:lnTo>
                  <a:lnTo>
                    <a:pt x="2123" y="5"/>
                  </a:lnTo>
                  <a:lnTo>
                    <a:pt x="2113" y="5"/>
                  </a:lnTo>
                  <a:lnTo>
                    <a:pt x="1812" y="5"/>
                  </a:lnTo>
                  <a:lnTo>
                    <a:pt x="1802" y="5"/>
                  </a:lnTo>
                  <a:lnTo>
                    <a:pt x="1783" y="13"/>
                  </a:lnTo>
                  <a:lnTo>
                    <a:pt x="1776" y="18"/>
                  </a:lnTo>
                  <a:lnTo>
                    <a:pt x="1770" y="26"/>
                  </a:lnTo>
                  <a:lnTo>
                    <a:pt x="1763" y="44"/>
                  </a:lnTo>
                  <a:lnTo>
                    <a:pt x="1762" y="54"/>
                  </a:lnTo>
                  <a:lnTo>
                    <a:pt x="1762" y="360"/>
                  </a:lnTo>
                  <a:lnTo>
                    <a:pt x="1380" y="41"/>
                  </a:lnTo>
                  <a:lnTo>
                    <a:pt x="1354" y="23"/>
                  </a:lnTo>
                  <a:lnTo>
                    <a:pt x="1295" y="1"/>
                  </a:lnTo>
                  <a:lnTo>
                    <a:pt x="1262" y="0"/>
                  </a:lnTo>
                  <a:lnTo>
                    <a:pt x="1227" y="1"/>
                  </a:lnTo>
                  <a:lnTo>
                    <a:pt x="1168" y="23"/>
                  </a:lnTo>
                  <a:lnTo>
                    <a:pt x="1142" y="41"/>
                  </a:lnTo>
                  <a:lnTo>
                    <a:pt x="17" y="978"/>
                  </a:lnTo>
                  <a:lnTo>
                    <a:pt x="10" y="985"/>
                  </a:lnTo>
                  <a:lnTo>
                    <a:pt x="1" y="1001"/>
                  </a:lnTo>
                  <a:lnTo>
                    <a:pt x="0" y="1012"/>
                  </a:lnTo>
                  <a:lnTo>
                    <a:pt x="0" y="1023"/>
                  </a:lnTo>
                  <a:lnTo>
                    <a:pt x="6" y="1040"/>
                  </a:lnTo>
                  <a:lnTo>
                    <a:pt x="12" y="1048"/>
                  </a:lnTo>
                  <a:lnTo>
                    <a:pt x="108" y="1164"/>
                  </a:lnTo>
                  <a:lnTo>
                    <a:pt x="122" y="1177"/>
                  </a:lnTo>
                  <a:lnTo>
                    <a:pt x="141" y="1181"/>
                  </a:lnTo>
                  <a:lnTo>
                    <a:pt x="160" y="1181"/>
                  </a:lnTo>
                  <a:lnTo>
                    <a:pt x="179" y="1171"/>
                  </a:lnTo>
                  <a:lnTo>
                    <a:pt x="1262" y="268"/>
                  </a:lnTo>
                  <a:lnTo>
                    <a:pt x="2344" y="1171"/>
                  </a:lnTo>
                  <a:lnTo>
                    <a:pt x="2358" y="1180"/>
                  </a:lnTo>
                  <a:lnTo>
                    <a:pt x="2377" y="1181"/>
                  </a:lnTo>
                  <a:lnTo>
                    <a:pt x="2383" y="1181"/>
                  </a:lnTo>
                  <a:lnTo>
                    <a:pt x="2401" y="1177"/>
                  </a:lnTo>
                  <a:lnTo>
                    <a:pt x="2414" y="1164"/>
                  </a:lnTo>
                  <a:lnTo>
                    <a:pt x="2512" y="1048"/>
                  </a:lnTo>
                  <a:lnTo>
                    <a:pt x="2518" y="1040"/>
                  </a:lnTo>
                  <a:lnTo>
                    <a:pt x="2522" y="1023"/>
                  </a:lnTo>
                  <a:lnTo>
                    <a:pt x="2522" y="1012"/>
                  </a:lnTo>
                  <a:lnTo>
                    <a:pt x="2521" y="1001"/>
                  </a:lnTo>
                  <a:lnTo>
                    <a:pt x="2512" y="985"/>
                  </a:lnTo>
                  <a:lnTo>
                    <a:pt x="2505" y="9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5" name="직선 연결선 54"/>
            <p:cNvCxnSpPr/>
            <p:nvPr/>
          </p:nvCxnSpPr>
          <p:spPr>
            <a:xfrm rot="5400000">
              <a:off x="8694245" y="3808029"/>
              <a:ext cx="6120000" cy="0"/>
            </a:xfrm>
            <a:prstGeom prst="line">
              <a:avLst/>
            </a:prstGeom>
            <a:ln>
              <a:solidFill>
                <a:srgbClr val="18C1D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/>
            <p:nvPr/>
          </p:nvCxnSpPr>
          <p:spPr>
            <a:xfrm>
              <a:off x="0" y="786625"/>
              <a:ext cx="7848000" cy="0"/>
            </a:xfrm>
            <a:prstGeom prst="line">
              <a:avLst/>
            </a:prstGeom>
            <a:ln>
              <a:solidFill>
                <a:srgbClr val="442CA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42F2F1C9-3848-42F6-A2F7-98F2F240BEE4}"/>
              </a:ext>
            </a:extLst>
          </p:cNvPr>
          <p:cNvSpPr/>
          <p:nvPr/>
        </p:nvSpPr>
        <p:spPr>
          <a:xfrm>
            <a:off x="280245" y="234746"/>
            <a:ext cx="70095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srgbClr val="442CA4"/>
                </a:solidFill>
              </a:rPr>
              <a:t>7. </a:t>
            </a:r>
            <a:r>
              <a:rPr lang="ko-KR" altLang="en-US" sz="2400" b="1" i="1" kern="0" dirty="0">
                <a:solidFill>
                  <a:srgbClr val="442CA4"/>
                </a:solidFill>
              </a:rPr>
              <a:t>요구사항 정의</a:t>
            </a:r>
            <a:endParaRPr lang="en-US" altLang="ko-KR" sz="7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92EDC4-13AC-4F55-9707-FCCE5409FCD7}"/>
              </a:ext>
            </a:extLst>
          </p:cNvPr>
          <p:cNvSpPr/>
          <p:nvPr/>
        </p:nvSpPr>
        <p:spPr>
          <a:xfrm>
            <a:off x="621441" y="1356847"/>
            <a:ext cx="102270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0. </a:t>
            </a:r>
            <a:r>
              <a:rPr lang="ko-KR" altLang="en-US" sz="2000" b="1" i="1" kern="0" dirty="0"/>
              <a:t>공통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0-1. </a:t>
            </a:r>
            <a:r>
              <a:rPr lang="ko-KR" altLang="en-US" sz="1600" b="1" kern="0" dirty="0"/>
              <a:t>모든 페이지는 </a:t>
            </a:r>
            <a:r>
              <a:rPr lang="en-US" altLang="ko-KR" sz="1600" b="1" kern="0" dirty="0"/>
              <a:t>10</a:t>
            </a:r>
            <a:r>
              <a:rPr lang="ko-KR" altLang="en-US" sz="1600" b="1" kern="0" dirty="0"/>
              <a:t>개씩</a:t>
            </a:r>
            <a:r>
              <a:rPr lang="en-US" altLang="ko-KR" sz="1600" b="1" kern="0" dirty="0"/>
              <a:t>, 5</a:t>
            </a:r>
            <a:r>
              <a:rPr lang="ko-KR" altLang="en-US" sz="1600" b="1" kern="0" dirty="0"/>
              <a:t>페이지로 구성된다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0-2. </a:t>
            </a:r>
            <a:r>
              <a:rPr lang="ko-KR" altLang="en-US" sz="1600" b="1" kern="0" dirty="0"/>
              <a:t>모든 웹툰은 기본적으로 총 조회수 순으로 정렬된다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0-3. </a:t>
            </a:r>
            <a:r>
              <a:rPr lang="ko-KR" altLang="en-US" sz="1600" b="1" kern="0" dirty="0"/>
              <a:t>모든 웹툰은 조회순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업데이트순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별 점순으로 정렬할 수 있다</a:t>
            </a:r>
            <a:r>
              <a:rPr lang="en-US" altLang="ko-KR" sz="1600" b="1" kern="0" dirty="0"/>
              <a:t>. 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8824BFA-3F00-44BE-8376-9C56C1B3BE7A}"/>
              </a:ext>
            </a:extLst>
          </p:cNvPr>
          <p:cNvSpPr/>
          <p:nvPr/>
        </p:nvSpPr>
        <p:spPr>
          <a:xfrm>
            <a:off x="594806" y="2778753"/>
            <a:ext cx="10825057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000" b="1" i="1" kern="0" dirty="0"/>
              <a:t>1. </a:t>
            </a:r>
            <a:r>
              <a:rPr lang="ko-KR" altLang="en-US" sz="2000" b="1" i="1" kern="0" dirty="0"/>
              <a:t>회원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1-1. </a:t>
            </a:r>
            <a:r>
              <a:rPr lang="ko-KR" altLang="en-US" sz="1600" b="1" kern="0" dirty="0"/>
              <a:t>비회원은 회원가입 페이지에서 아이디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이름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닉네임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비밀번호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비밀번호 확인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이메일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핸드폰번호를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통해 회원가입을 할 수 있다</a:t>
            </a:r>
            <a:r>
              <a:rPr lang="en-US" altLang="ko-KR" sz="1600" b="1" kern="0" dirty="0"/>
              <a:t>. </a:t>
            </a:r>
            <a:r>
              <a:rPr lang="ko-KR" altLang="en-US" sz="1600" b="1" kern="0" dirty="0"/>
              <a:t>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1-2. </a:t>
            </a:r>
            <a:r>
              <a:rPr lang="ko-KR" altLang="en-US" sz="1600" b="1" kern="0" dirty="0"/>
              <a:t>회원의 아이디 찾기 페이지에서 이름과 핸드폰번호를 통해서 아이디를 찾을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1-3. </a:t>
            </a:r>
            <a:r>
              <a:rPr lang="ko-KR" altLang="en-US" sz="1600" b="1" kern="0" dirty="0"/>
              <a:t>회원은 비밀번호 찾기 페이지에서 아이디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핸드폰번호를 통해서 비밀번호를 초기화 할 수 있다</a:t>
            </a:r>
            <a:r>
              <a:rPr lang="en-US" altLang="ko-KR" sz="1600" b="1" kern="0" dirty="0"/>
              <a:t>.</a:t>
            </a:r>
          </a:p>
          <a:p>
            <a:pPr lvl="1"/>
            <a:r>
              <a:rPr lang="en-US" altLang="ko-KR" sz="1600" b="1" kern="0" dirty="0"/>
              <a:t>1-4. </a:t>
            </a:r>
            <a:r>
              <a:rPr lang="ko-KR" altLang="en-US" sz="1600" b="1" kern="0" dirty="0"/>
              <a:t>회원은 마이페이지의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내정보조회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를 클릭 후 본인의 정보를 상세보기</a:t>
            </a:r>
            <a:r>
              <a:rPr lang="en-US" altLang="ko-KR" sz="1600" b="1" kern="0" dirty="0"/>
              <a:t>(</a:t>
            </a:r>
            <a:r>
              <a:rPr lang="ko-KR" altLang="en-US" sz="1600" b="1" kern="0" dirty="0"/>
              <a:t>아이디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이름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닉네임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핸드폰번호</a:t>
            </a:r>
            <a:r>
              <a:rPr lang="en-US" altLang="ko-KR" sz="1600" b="1" kern="0" dirty="0"/>
              <a:t>, </a:t>
            </a:r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이메일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포인트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를 할 수 있다</a:t>
            </a:r>
            <a:r>
              <a:rPr lang="en-US" altLang="ko-KR" sz="1600" b="1" kern="0" dirty="0"/>
              <a:t>.</a:t>
            </a:r>
          </a:p>
          <a:p>
            <a:pPr lvl="1"/>
            <a:r>
              <a:rPr lang="en-US" altLang="ko-KR" sz="1600" b="1" kern="0" dirty="0"/>
              <a:t>1-5. </a:t>
            </a:r>
            <a:r>
              <a:rPr lang="ko-KR" altLang="en-US" sz="1600" b="1" kern="0" dirty="0"/>
              <a:t>회원은 마이페이지에서 </a:t>
            </a:r>
            <a:r>
              <a:rPr lang="en-US" altLang="ko-KR" sz="1600" b="1" kern="0" dirty="0"/>
              <a:t>‘</a:t>
            </a:r>
            <a:r>
              <a:rPr lang="ko-KR" altLang="en-US" sz="1600" b="1" kern="0" dirty="0"/>
              <a:t>내정보조회</a:t>
            </a:r>
            <a:r>
              <a:rPr lang="en-US" altLang="ko-KR" sz="1600" b="1" kern="0" dirty="0"/>
              <a:t>’</a:t>
            </a:r>
            <a:r>
              <a:rPr lang="ko-KR" altLang="en-US" sz="1600" b="1" kern="0" dirty="0"/>
              <a:t>의 상세보기 페이지에서 내 정보를 수정</a:t>
            </a:r>
            <a:r>
              <a:rPr lang="en-US" altLang="ko-KR" sz="1600" b="1" kern="0" dirty="0"/>
              <a:t>(</a:t>
            </a:r>
            <a:r>
              <a:rPr lang="ko-KR" altLang="en-US" sz="1600" b="1" kern="0" dirty="0"/>
              <a:t>이름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닉네임</a:t>
            </a:r>
            <a:r>
              <a:rPr lang="en-US" altLang="ko-KR" sz="1600" b="1" kern="0" dirty="0"/>
              <a:t>, </a:t>
            </a:r>
            <a:r>
              <a:rPr lang="ko-KR" altLang="en-US" sz="1600" b="1" kern="0" dirty="0"/>
              <a:t>핸드폰번호</a:t>
            </a:r>
            <a:r>
              <a:rPr lang="en-US" altLang="ko-KR" sz="1600" b="1" kern="0" dirty="0"/>
              <a:t>, </a:t>
            </a:r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이메일</a:t>
            </a:r>
            <a:r>
              <a:rPr lang="en-US" altLang="ko-KR" sz="1600" b="1" kern="0" dirty="0"/>
              <a:t>)</a:t>
            </a:r>
            <a:r>
              <a:rPr lang="ko-KR" altLang="en-US" sz="1600" b="1" kern="0" dirty="0"/>
              <a:t>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1-6. </a:t>
            </a:r>
            <a:r>
              <a:rPr lang="ko-KR" altLang="en-US" sz="1600" b="1" kern="0" dirty="0"/>
              <a:t>회원은 마이페이지에서</a:t>
            </a:r>
            <a:r>
              <a:rPr lang="en-US" altLang="ko-KR" sz="1600" b="1" kern="0" dirty="0"/>
              <a:t> ‘</a:t>
            </a:r>
            <a:r>
              <a:rPr lang="ko-KR" altLang="en-US" sz="1600" b="1" kern="0" dirty="0"/>
              <a:t>비밀번호 변경</a:t>
            </a:r>
            <a:r>
              <a:rPr lang="en-US" altLang="ko-KR" sz="1600" b="1" kern="0" dirty="0"/>
              <a:t>’</a:t>
            </a:r>
            <a:r>
              <a:rPr lang="ko-KR" altLang="en-US" sz="1600" b="1" kern="0" dirty="0"/>
              <a:t>의 상세보기 페이지에서 현재 비밀번호와 수정 할 비밀번호를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입력 후 비밀번호를 변경할 수 있다</a:t>
            </a:r>
            <a:r>
              <a:rPr lang="en-US" altLang="ko-KR" sz="1600" b="1" kern="0" dirty="0"/>
              <a:t>. </a:t>
            </a:r>
          </a:p>
          <a:p>
            <a:pPr lvl="1"/>
            <a:r>
              <a:rPr lang="en-US" altLang="ko-KR" sz="1600" b="1" kern="0" dirty="0"/>
              <a:t>1-7. </a:t>
            </a:r>
            <a:r>
              <a:rPr lang="ko-KR" altLang="en-US" sz="1600" b="1" kern="0" dirty="0"/>
              <a:t>회원은 마이페이지에서</a:t>
            </a:r>
            <a:r>
              <a:rPr lang="en-US" altLang="ko-KR" sz="1600" b="1" kern="0" dirty="0"/>
              <a:t> ‘</a:t>
            </a:r>
            <a:r>
              <a:rPr lang="ko-KR" altLang="en-US" sz="1600" b="1" kern="0" dirty="0"/>
              <a:t>비밀번호 변경</a:t>
            </a:r>
            <a:r>
              <a:rPr lang="en-US" altLang="ko-KR" sz="1600" b="1" kern="0" dirty="0"/>
              <a:t>’</a:t>
            </a:r>
            <a:r>
              <a:rPr lang="ko-KR" altLang="en-US" sz="1600" b="1" kern="0" dirty="0"/>
              <a:t>의 상세보기 페이지에서 현재 비밀번호를 정확하게 입력한 후 </a:t>
            </a:r>
            <a:endParaRPr lang="en-US" altLang="ko-KR" sz="1600" b="1" kern="0" dirty="0"/>
          </a:p>
          <a:p>
            <a:pPr lvl="1"/>
            <a:r>
              <a:rPr lang="en-US" altLang="ko-KR" sz="1600" b="1" kern="0" dirty="0"/>
              <a:t>	</a:t>
            </a:r>
            <a:r>
              <a:rPr lang="ko-KR" altLang="en-US" sz="1600" b="1" kern="0" dirty="0"/>
              <a:t>회원탈퇴를 할 수 있다</a:t>
            </a:r>
            <a:r>
              <a:rPr lang="en-US" altLang="ko-KR" sz="1600" b="1" kern="0" dirty="0"/>
              <a:t>. </a:t>
            </a:r>
          </a:p>
          <a:p>
            <a:pPr lvl="1"/>
            <a:endParaRPr lang="en-US" altLang="ko-KR" sz="1600" b="1" kern="0" dirty="0"/>
          </a:p>
        </p:txBody>
      </p:sp>
    </p:spTree>
    <p:extLst>
      <p:ext uri="{BB962C8B-B14F-4D97-AF65-F5344CB8AC3E}">
        <p14:creationId xmlns:p14="http://schemas.microsoft.com/office/powerpoint/2010/main" val="3800280435"/>
      </p:ext>
    </p:extLst>
  </p:cSld>
  <p:clrMapOvr>
    <a:masterClrMapping/>
  </p:clrMapOvr>
</p:sld>
</file>

<file path=ppt/theme/theme1.xml><?xml version="1.0" encoding="utf-8"?>
<a:theme xmlns:a="http://schemas.openxmlformats.org/drawingml/2006/main" name="32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1099</Words>
  <Application>Microsoft Office PowerPoint</Application>
  <PresentationFormat>와이드스크린</PresentationFormat>
  <Paragraphs>282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0" baseType="lpstr">
      <vt:lpstr>Malgun Gothic</vt:lpstr>
      <vt:lpstr>Malgun Gothic</vt:lpstr>
      <vt:lpstr>Arial</vt:lpstr>
      <vt:lpstr>32_Office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821029913629</cp:lastModifiedBy>
  <cp:revision>46</cp:revision>
  <dcterms:created xsi:type="dcterms:W3CDTF">2021-05-10T15:36:58Z</dcterms:created>
  <dcterms:modified xsi:type="dcterms:W3CDTF">2021-07-16T06:00:15Z</dcterms:modified>
  <cp:contentStatus/>
</cp:coreProperties>
</file>