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75" r:id="rId7"/>
    <p:sldId id="277" r:id="rId8"/>
    <p:sldId id="279" r:id="rId9"/>
    <p:sldId id="278" r:id="rId10"/>
    <p:sldId id="281" r:id="rId11"/>
    <p:sldId id="282" r:id="rId12"/>
    <p:sldId id="280" r:id="rId13"/>
    <p:sldId id="283" r:id="rId14"/>
    <p:sldId id="285" r:id="rId15"/>
    <p:sldId id="286" r:id="rId16"/>
    <p:sldId id="287" r:id="rId17"/>
    <p:sldId id="288" r:id="rId18"/>
    <p:sldId id="267" r:id="rId19"/>
    <p:sldId id="271" r:id="rId20"/>
    <p:sldId id="274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07"/>
  </p:normalViewPr>
  <p:slideViewPr>
    <p:cSldViewPr snapToGrid="0">
      <p:cViewPr varScale="1">
        <p:scale>
          <a:sx n="124" d="100"/>
          <a:sy n="124" d="100"/>
        </p:scale>
        <p:origin x="5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49C1C-D2DF-0848-9F6E-DDD15DD8A0F2}" type="datetimeFigureOut">
              <a:rPr lang="en-NG" smtClean="0"/>
              <a:t>07/04/2025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98A05-9950-C143-A357-80E61A04FD2B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7392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* FROM ⁠ transactions ⁠ WHERE </a:t>
            </a:r>
            <a:r>
              <a:rPr lang="en-US" dirty="0" err="1"/>
              <a:t>UserID</a:t>
            </a:r>
            <a:r>
              <a:rPr lang="en-US" dirty="0"/>
              <a:t> NOT IN (SELECT </a:t>
            </a:r>
            <a:r>
              <a:rPr lang="en-US" dirty="0" err="1"/>
              <a:t>UserID</a:t>
            </a:r>
            <a:r>
              <a:rPr lang="en-US" dirty="0"/>
              <a:t> FROM ⁠ users ⁠)</a:t>
            </a:r>
            <a:br>
              <a:rPr lang="en-US" dirty="0"/>
            </a:br>
            <a:r>
              <a:rPr lang="en-US" dirty="0"/>
              <a:t>158096</a:t>
            </a:r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98A05-9950-C143-A357-80E61A04FD2B}" type="slidenum">
              <a:rPr lang="en-NG" smtClean="0"/>
              <a:t>14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4496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98A05-9950-C143-A357-80E61A04FD2B}" type="slidenum">
              <a:rPr lang="en-NG" smtClean="0"/>
              <a:t>16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6421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8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2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473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666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399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85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67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0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12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2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4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3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4F6854-0475-425D-A0EA-43D5C5B9F6B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D1EE47-6CB0-4774-A68F-19F5C7BD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8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8888" y="1533861"/>
            <a:ext cx="748764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 Engagement and Transaction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5088" y="3056859"/>
            <a:ext cx="5408016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Olaewe</a:t>
            </a:r>
            <a:r>
              <a:rPr lang="en-US" sz="2800" b="1" dirty="0"/>
              <a:t> </a:t>
            </a:r>
            <a:r>
              <a:rPr lang="en-US" sz="2800" b="1" dirty="0" err="1"/>
              <a:t>Olufunmilola</a:t>
            </a:r>
            <a:r>
              <a:rPr lang="en-US" sz="2800" b="1" dirty="0"/>
              <a:t> </a:t>
            </a:r>
            <a:r>
              <a:rPr lang="en-US" sz="2800" b="1" dirty="0" err="1"/>
              <a:t>Olapeju</a:t>
            </a:r>
            <a:endParaRPr lang="en-US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6EAFB2-8C50-3838-4D76-1AACAE0056BD}"/>
              </a:ext>
            </a:extLst>
          </p:cNvPr>
          <p:cNvSpPr txBox="1"/>
          <p:nvPr/>
        </p:nvSpPr>
        <p:spPr>
          <a:xfrm>
            <a:off x="5230368" y="2605815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Presented By </a:t>
            </a:r>
          </a:p>
        </p:txBody>
      </p:sp>
    </p:spTree>
    <p:extLst>
      <p:ext uri="{BB962C8B-B14F-4D97-AF65-F5344CB8AC3E}">
        <p14:creationId xmlns:p14="http://schemas.microsoft.com/office/powerpoint/2010/main" val="297082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7580" y="0"/>
            <a:ext cx="832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EFB10BB7-27CA-C814-2418-5765BAE6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96" y="651163"/>
            <a:ext cx="10986558" cy="53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7580" y="0"/>
            <a:ext cx="832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E2B5035-2F1E-A6F2-8A68-62F66E8B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" y="784596"/>
            <a:ext cx="10714151" cy="525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96D7EA7-5BA6-8824-56E7-EEB5A76F3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238" y="817417"/>
            <a:ext cx="5544494" cy="538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CFB454-7A66-A37F-5F06-91726E30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6" y="660308"/>
            <a:ext cx="5013130" cy="555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5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352FE24-1447-910E-8A75-5A300131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7417"/>
            <a:ext cx="7772400" cy="522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7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3DE0998-4412-6759-0CCE-F6CF10DE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83" y="651164"/>
            <a:ext cx="10336180" cy="529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CUSTOMER RETENTION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A356DC-6C3B-5D66-D788-5F03696767D9}"/>
              </a:ext>
            </a:extLst>
          </p:cNvPr>
          <p:cNvSpPr txBox="1"/>
          <p:nvPr/>
        </p:nvSpPr>
        <p:spPr>
          <a:xfrm>
            <a:off x="1918008" y="2475572"/>
            <a:ext cx="88317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NOTE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Since the success of a transaction isn’t contingent on having a </a:t>
            </a:r>
            <a:r>
              <a:rPr lang="en-US" b="1" dirty="0" err="1">
                <a:solidFill>
                  <a:srgbClr val="0070C0"/>
                </a:solidFill>
              </a:rPr>
              <a:t>UserID</a:t>
            </a:r>
            <a:r>
              <a:rPr lang="en-US" b="1" dirty="0">
                <a:solidFill>
                  <a:srgbClr val="0070C0"/>
                </a:solidFill>
              </a:rPr>
              <a:t>, I have included all transaction rows in the analysis—even those with missing </a:t>
            </a:r>
            <a:r>
              <a:rPr lang="en-US" b="1" dirty="0" err="1">
                <a:solidFill>
                  <a:srgbClr val="0070C0"/>
                </a:solidFill>
              </a:rPr>
              <a:t>UserIDs</a:t>
            </a:r>
            <a:r>
              <a:rPr lang="en-US" b="1" dirty="0">
                <a:solidFill>
                  <a:srgbClr val="0070C0"/>
                </a:solidFill>
              </a:rPr>
              <a:t>—to ensure we capture the full volume of successful transactions.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There are 60 </a:t>
            </a:r>
            <a:r>
              <a:rPr lang="en-US" b="1" dirty="0" err="1">
                <a:solidFill>
                  <a:srgbClr val="0070C0"/>
                </a:solidFill>
              </a:rPr>
              <a:t>UserID</a:t>
            </a:r>
            <a:r>
              <a:rPr lang="en-US" b="1" dirty="0">
                <a:solidFill>
                  <a:srgbClr val="0070C0"/>
                </a:solidFill>
              </a:rPr>
              <a:t> column on the Transaction Table</a:t>
            </a:r>
            <a:endParaRPr lang="en-NG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23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FUNNEL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EE1C492-FA2B-2B48-8464-B99D25B2C8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64" y="685544"/>
            <a:ext cx="9409176" cy="55389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0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18008" y="0"/>
            <a:ext cx="8664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FUNNEL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7E711A5-2EB7-03ED-B60E-3ABDECD89E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09" y="1033272"/>
            <a:ext cx="9390888" cy="465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2676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863" y="675861"/>
            <a:ext cx="860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1355" y="1595021"/>
            <a:ext cx="10243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Where is the largest drop-off in the funnel?</a:t>
            </a:r>
            <a:br>
              <a:rPr lang="en-US" sz="2400" dirty="0"/>
            </a:br>
            <a:r>
              <a:rPr lang="en-US" sz="2400" dirty="0"/>
              <a:t>The biggest drop occurs between </a:t>
            </a:r>
            <a:r>
              <a:rPr lang="en-US" sz="2400" b="1" dirty="0"/>
              <a:t>Acquisition (21,906)</a:t>
            </a:r>
            <a:r>
              <a:rPr lang="en-US" sz="2400" dirty="0"/>
              <a:t> and </a:t>
            </a:r>
            <a:r>
              <a:rPr lang="en-US" sz="2400" b="1" dirty="0"/>
              <a:t>Complete Profile (12,901)</a:t>
            </a:r>
            <a:r>
              <a:rPr lang="en-US" sz="2400" dirty="0"/>
              <a:t>, indicating many new sign-ups do not finish their profiles.</a:t>
            </a:r>
          </a:p>
          <a:p>
            <a:endParaRPr lang="en-US" sz="2400" dirty="0"/>
          </a:p>
          <a:p>
            <a:r>
              <a:rPr lang="en-US" sz="2400" b="1" dirty="0"/>
              <a:t>What strategies can address this drop-off?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Simplify Profile Completion</a:t>
            </a:r>
            <a:r>
              <a:rPr lang="en-US" sz="2400" dirty="0"/>
              <a:t> – Make required steps fewer and more intuitive.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Provide Clear Benefits</a:t>
            </a:r>
            <a:r>
              <a:rPr lang="en-US" sz="2400" dirty="0"/>
              <a:t> – Highlight why completing a profile is valuable (e.g., faster transactions).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Automated Reminders</a:t>
            </a:r>
            <a:r>
              <a:rPr lang="en-US" sz="2400" dirty="0"/>
              <a:t> – Send friendly follow-ups via email or in-app prompts to encourage users to complete their profiles.</a:t>
            </a:r>
          </a:p>
        </p:txBody>
      </p:sp>
    </p:spTree>
    <p:extLst>
      <p:ext uri="{BB962C8B-B14F-4D97-AF65-F5344CB8AC3E}">
        <p14:creationId xmlns:p14="http://schemas.microsoft.com/office/powerpoint/2010/main" val="3760583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675861"/>
            <a:ext cx="860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RECOMMENDATIONS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014761" y="2468880"/>
            <a:ext cx="103594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G" sz="2400" dirty="0"/>
              <a:t>📌</a:t>
            </a:r>
            <a:r>
              <a:rPr lang="en-US" sz="2400" b="1" dirty="0"/>
              <a:t>Simplify Profile Completion:</a:t>
            </a:r>
            <a:r>
              <a:rPr lang="en-US" sz="2400" dirty="0"/>
              <a:t> Reduce required steps and provide clear instructions to help users quickly finish their profiles. </a:t>
            </a:r>
          </a:p>
          <a:p>
            <a:pPr algn="just"/>
            <a:r>
              <a:rPr lang="en-NG" sz="2400" dirty="0"/>
              <a:t>📌 </a:t>
            </a:r>
            <a:r>
              <a:rPr lang="en-US" sz="2400" b="1" dirty="0"/>
              <a:t>Highlight KYC Benefits:</a:t>
            </a:r>
            <a:r>
              <a:rPr lang="en-US" sz="2400" dirty="0"/>
              <a:t> Emphasize the advantages (e.g., faster transactions, higher limits) to motivate users to verify their accounts. </a:t>
            </a:r>
          </a:p>
        </p:txBody>
      </p:sp>
    </p:spTree>
    <p:extLst>
      <p:ext uri="{BB962C8B-B14F-4D97-AF65-F5344CB8AC3E}">
        <p14:creationId xmlns:p14="http://schemas.microsoft.com/office/powerpoint/2010/main" val="169739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63687" y="530087"/>
            <a:ext cx="697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Table Of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4129" y="2120348"/>
            <a:ext cx="195097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01</a:t>
            </a:r>
            <a:r>
              <a:rPr lang="en-US" sz="1600" dirty="0">
                <a:solidFill>
                  <a:schemeClr val="bg1"/>
                </a:solidFill>
              </a:rPr>
              <a:t>OBJECTIVES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7207" y="2120347"/>
            <a:ext cx="1557131" cy="1015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02</a:t>
            </a:r>
          </a:p>
          <a:p>
            <a:r>
              <a:rPr lang="en-US" sz="1600" dirty="0">
                <a:solidFill>
                  <a:schemeClr val="bg1"/>
                </a:solidFill>
              </a:rPr>
              <a:t>PROBLEM         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6444" y="2126976"/>
            <a:ext cx="1537252" cy="76944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03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DASHBOARD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1496" y="2097684"/>
            <a:ext cx="1848665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04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037961" y="2120348"/>
            <a:ext cx="2292648" cy="7694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05 </a:t>
            </a:r>
            <a:r>
              <a:rPr lang="en-US" sz="1600" dirty="0">
                <a:solidFill>
                  <a:schemeClr val="bg1"/>
                </a:solidFill>
              </a:rPr>
              <a:t>CONCLUSIONS &amp;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079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675861"/>
            <a:ext cx="860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RECOMMENDATIONS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987553" y="2598003"/>
            <a:ext cx="99120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NG" sz="2400" dirty="0"/>
              <a:t> 📌 </a:t>
            </a:r>
            <a:r>
              <a:rPr lang="en-US" sz="2400" b="1" dirty="0"/>
              <a:t>Automated Reminders and Incentives:</a:t>
            </a:r>
            <a:r>
              <a:rPr lang="en-US" sz="2400" dirty="0"/>
              <a:t> Send follow-ups or small rewards to nudge users who haven’t completed their profiles or KYC. </a:t>
            </a:r>
          </a:p>
          <a:p>
            <a:pPr algn="just"/>
            <a:endParaRPr lang="en-US" sz="2400" b="1" dirty="0"/>
          </a:p>
          <a:p>
            <a:pPr algn="just"/>
            <a:r>
              <a:rPr lang="en-NG" sz="2400" dirty="0"/>
              <a:t>📌 </a:t>
            </a:r>
            <a:r>
              <a:rPr lang="en-US" sz="2400" b="1" dirty="0"/>
              <a:t>Promote First Transactions:</a:t>
            </a:r>
            <a:r>
              <a:rPr lang="en-US" sz="2400" dirty="0"/>
              <a:t> Offer clear guides or promos to encourage verified users to transact, keeping them active in the funnel.</a:t>
            </a:r>
            <a:br>
              <a:rPr lang="en-US" sz="2400" u="sng" dirty="0"/>
            </a:br>
            <a:endParaRPr lang="en-US" sz="2400" b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58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96278" y="2915478"/>
            <a:ext cx="860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482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6522" y="524566"/>
            <a:ext cx="86006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PROBLEM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/>
              <a:t>STATEMENT &amp; OVERALL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9434" y="2679517"/>
            <a:ext cx="1101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need to better understand customer behavior, KYC process, transaction trends, and user retention to drive growth and improve operations.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And the overall goals is to use data to monitor growth, optimize the KYC journey, analyze transaction performance, and identify drop-offs in the user funnel.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60764-C81F-392F-6DC5-EB4FA030D888}"/>
              </a:ext>
            </a:extLst>
          </p:cNvPr>
          <p:cNvSpPr txBox="1"/>
          <p:nvPr/>
        </p:nvSpPr>
        <p:spPr>
          <a:xfrm>
            <a:off x="1005302" y="1956025"/>
            <a:ext cx="9574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This analysis aims to provide insights for data-driven decision-making by focusing on:</a:t>
            </a:r>
            <a:endParaRPr lang="en-NG" sz="2000" b="1" dirty="0"/>
          </a:p>
        </p:txBody>
      </p:sp>
    </p:spTree>
    <p:extLst>
      <p:ext uri="{BB962C8B-B14F-4D97-AF65-F5344CB8AC3E}">
        <p14:creationId xmlns:p14="http://schemas.microsoft.com/office/powerpoint/2010/main" val="426710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675861"/>
            <a:ext cx="8600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OBJECTIVES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669" y="2557669"/>
            <a:ext cx="983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By Tracking  user growth and profile demographics; Evaluating (Know Your Status) KYC distribution; the measure of transaction volume (in CAD); and identifying active users along with key drop-off points in the user journey.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424E-1633-3604-DC15-6B2012F49281}"/>
              </a:ext>
            </a:extLst>
          </p:cNvPr>
          <p:cNvSpPr txBox="1"/>
          <p:nvPr/>
        </p:nvSpPr>
        <p:spPr>
          <a:xfrm>
            <a:off x="1211580" y="1982462"/>
            <a:ext cx="6725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The Objective focus is to drive business Growth:</a:t>
            </a:r>
          </a:p>
        </p:txBody>
      </p:sp>
    </p:spTree>
    <p:extLst>
      <p:ext uri="{BB962C8B-B14F-4D97-AF65-F5344CB8AC3E}">
        <p14:creationId xmlns:p14="http://schemas.microsoft.com/office/powerpoint/2010/main" val="289877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035" y="-29013"/>
            <a:ext cx="64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USER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0388"/>
              </p:ext>
            </p:extLst>
          </p:nvPr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A0E06E22-5F01-FB9D-059F-A9236B99C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834226"/>
            <a:ext cx="10267121" cy="518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50378" y="-29013"/>
            <a:ext cx="64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USER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92A232-3E4A-96AA-3794-CF8A60FB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3" y="651164"/>
            <a:ext cx="10745043" cy="5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1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93696" y="-29013"/>
            <a:ext cx="644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KYC STATUS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BFB1F7-A534-7AC3-B7EB-2741A367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8" y="651164"/>
            <a:ext cx="10928914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9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4351" y="-29013"/>
            <a:ext cx="689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TRANSACTION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340F-EF8F-0D6B-D100-8F6C4C4C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3" y="613317"/>
            <a:ext cx="10839262" cy="540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2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9253" y="-29013"/>
            <a:ext cx="6601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INSIGHTS FROM TRANSACTION ANALYSIS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726" y="817418"/>
          <a:ext cx="10903528" cy="538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1764">
                  <a:extLst>
                    <a:ext uri="{9D8B030D-6E8A-4147-A177-3AD203B41FA5}">
                      <a16:colId xmlns:a16="http://schemas.microsoft.com/office/drawing/2014/main" val="737444499"/>
                    </a:ext>
                  </a:extLst>
                </a:gridCol>
                <a:gridCol w="5451764">
                  <a:extLst>
                    <a:ext uri="{9D8B030D-6E8A-4147-A177-3AD203B41FA5}">
                      <a16:colId xmlns:a16="http://schemas.microsoft.com/office/drawing/2014/main" val="2255459473"/>
                    </a:ext>
                  </a:extLst>
                </a:gridCol>
              </a:tblGrid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18333"/>
                  </a:ext>
                </a:extLst>
              </a:tr>
              <a:tr h="269470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367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6C19B66-9DC7-C9CA-20A4-B46AC76A6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10" y="651164"/>
            <a:ext cx="10533560" cy="555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07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2707</TotalTime>
  <Words>473</Words>
  <Application>Microsoft Macintosh PowerPoint</Application>
  <PresentationFormat>Widescreen</PresentationFormat>
  <Paragraphs>51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Apple Chancery</vt:lpstr>
      <vt:lpstr>Arial</vt:lpstr>
      <vt:lpstr>Calibri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System5</dc:creator>
  <cp:lastModifiedBy>funmilola.o@curacel.ai</cp:lastModifiedBy>
  <cp:revision>61</cp:revision>
  <dcterms:created xsi:type="dcterms:W3CDTF">2025-01-13T23:53:06Z</dcterms:created>
  <dcterms:modified xsi:type="dcterms:W3CDTF">2025-04-07T13:48:20Z</dcterms:modified>
</cp:coreProperties>
</file>