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266" r:id="rId3"/>
    <p:sldId id="277" r:id="rId4"/>
    <p:sldId id="278" r:id="rId5"/>
    <p:sldId id="287" r:id="rId6"/>
    <p:sldId id="280" r:id="rId7"/>
    <p:sldId id="258" r:id="rId8"/>
    <p:sldId id="259" r:id="rId9"/>
    <p:sldId id="281" r:id="rId10"/>
    <p:sldId id="260" r:id="rId11"/>
    <p:sldId id="261" r:id="rId12"/>
    <p:sldId id="262" r:id="rId13"/>
    <p:sldId id="263" r:id="rId14"/>
    <p:sldId id="282" r:id="rId15"/>
    <p:sldId id="283" r:id="rId16"/>
    <p:sldId id="265" r:id="rId17"/>
    <p:sldId id="284" r:id="rId18"/>
    <p:sldId id="285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B653-80B8-472A-9774-930F45C786E6}" type="datetimeFigureOut">
              <a:rPr lang="fr-FR" smtClean="0"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FA74-158E-4F62-9272-B7120D7298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38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DF = </a:t>
            </a:r>
            <a:r>
              <a:rPr lang="fr-FR" smtClean="0"/>
              <a:t>Dépendances Fonctionnelles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FA74-158E-4F62-9272-B7120D72989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CC554-D086-4243-B3F3-7314DEFCC1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31B53-431B-4ED0-A04D-4E9235ADA3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2F3A4-A2CB-4087-B519-511AECE08B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5AA9F-DCC2-487D-93A6-BF005AB494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EA5A1-F0AC-42A3-86ED-9D102A089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FB157-0998-4AC7-AECB-8160918688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98E8-3E64-484B-B6EC-B540FDD8BF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602AE-4D53-4630-BC7E-7CCEE0D27D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A8AC-B03A-456D-9CBA-33477E2C30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D9824-828B-4797-9449-15AFBE1AE3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94FB-829D-4CE7-9613-186797DF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62ABE0-6E60-4148-914C-6F0BF427F5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.netfenua.pf/A/A12_1.j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 l="12306" r="23932"/>
          <a:stretch>
            <a:fillRect/>
          </a:stretch>
        </p:blipFill>
        <p:spPr bwMode="auto">
          <a:xfrm>
            <a:off x="323850" y="487363"/>
            <a:ext cx="5041900" cy="632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940425" y="2636838"/>
            <a:ext cx="30241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« NetFenua » publie sur son site internet le classement des entreprises polynésiennes à partir d’informations saisies sur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« Base », la base de données d’Open Office.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47713" y="115888"/>
            <a:ext cx="418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2"/>
                </a:solidFill>
                <a:latin typeface="Arial" charset="0"/>
                <a:hlinkClick r:id="rId3"/>
              </a:rPr>
              <a:t>http://www.eco.netfenua.pf/A/A12_1.jsp</a:t>
            </a:r>
            <a:endParaRPr lang="fr-FR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l="13580" t="12549" r="68985" b="77115"/>
          <a:stretch>
            <a:fillRect/>
          </a:stretch>
        </p:blipFill>
        <p:spPr bwMode="auto">
          <a:xfrm rot="868325">
            <a:off x="6227763" y="1341438"/>
            <a:ext cx="21256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5724525" y="188913"/>
            <a:ext cx="302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base de données relationnelles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395288" y="908050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724525" y="188913"/>
            <a:ext cx="302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table </a:t>
            </a:r>
            <a:br>
              <a:rPr lang="fr-FR" sz="2000">
                <a:solidFill>
                  <a:schemeClr val="accent2"/>
                </a:solidFill>
                <a:latin typeface="Arial Black" pitchFamily="34" charset="0"/>
              </a:rPr>
            </a:b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« secteur_activite »</a:t>
            </a:r>
          </a:p>
        </p:txBody>
      </p:sp>
      <p:sp>
        <p:nvSpPr>
          <p:cNvPr id="11268" name="Oval 10"/>
          <p:cNvSpPr>
            <a:spLocks noChangeArrowheads="1"/>
          </p:cNvSpPr>
          <p:nvPr/>
        </p:nvSpPr>
        <p:spPr bwMode="auto">
          <a:xfrm>
            <a:off x="3059113" y="2924175"/>
            <a:ext cx="1441450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69" name="Oval 12"/>
          <p:cNvSpPr>
            <a:spLocks noChangeArrowheads="1"/>
          </p:cNvSpPr>
          <p:nvPr/>
        </p:nvSpPr>
        <p:spPr bwMode="auto">
          <a:xfrm>
            <a:off x="3132138" y="4581525"/>
            <a:ext cx="1439862" cy="7921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270" name="Line 13"/>
          <p:cNvSpPr>
            <a:spLocks noChangeShapeType="1"/>
          </p:cNvSpPr>
          <p:nvPr/>
        </p:nvSpPr>
        <p:spPr bwMode="auto">
          <a:xfrm flipH="1">
            <a:off x="4643438" y="4652963"/>
            <a:ext cx="8651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3"/>
          <a:srcRect r="55772" b="41777"/>
          <a:stretch>
            <a:fillRect/>
          </a:stretch>
        </p:blipFill>
        <p:spPr bwMode="auto">
          <a:xfrm>
            <a:off x="5508625" y="908050"/>
            <a:ext cx="3275013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5580063" y="4221163"/>
            <a:ext cx="32400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Arial" charset="0"/>
              </a:rPr>
              <a:t>Le même secteur d’activité peut caractériser plusieurs sociétés</a:t>
            </a:r>
          </a:p>
          <a:p>
            <a:pPr>
              <a:spcBef>
                <a:spcPct val="50000"/>
              </a:spcBef>
            </a:pPr>
            <a:r>
              <a:rPr lang="fr-FR" b="1" dirty="0">
                <a:latin typeface="Arial" charset="0"/>
              </a:rPr>
              <a:t>Une société n’a qu’un seul secteur d’activité</a:t>
            </a:r>
          </a:p>
          <a:p>
            <a:pPr>
              <a:spcBef>
                <a:spcPct val="50000"/>
              </a:spcBef>
            </a:pPr>
            <a:endParaRPr lang="fr-FR" dirty="0">
              <a:latin typeface="Arial" charset="0"/>
            </a:endParaRP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 flipV="1">
            <a:off x="4500563" y="3789363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90590C-7A65-48E4-B465-AA671FDAA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615193"/>
            <a:ext cx="1991630" cy="117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3276600" y="188913"/>
            <a:ext cx="547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simple</a:t>
            </a:r>
          </a:p>
        </p:txBody>
      </p:sp>
      <p:sp>
        <p:nvSpPr>
          <p:cNvPr id="12291" name="Text Box 17"/>
          <p:cNvSpPr txBox="1">
            <a:spLocks noChangeArrowheads="1"/>
          </p:cNvSpPr>
          <p:nvPr/>
        </p:nvSpPr>
        <p:spPr bwMode="auto">
          <a:xfrm>
            <a:off x="323850" y="765175"/>
            <a:ext cx="374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On veut établir un lien entre </a:t>
            </a:r>
          </a:p>
        </p:txBody>
      </p:sp>
      <p:sp>
        <p:nvSpPr>
          <p:cNvPr id="12292" name="Line 21"/>
          <p:cNvSpPr>
            <a:spLocks noChangeShapeType="1"/>
          </p:cNvSpPr>
          <p:nvPr/>
        </p:nvSpPr>
        <p:spPr bwMode="auto">
          <a:xfrm>
            <a:off x="1835150" y="1125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293" name="Line 22"/>
          <p:cNvSpPr>
            <a:spLocks noChangeShapeType="1"/>
          </p:cNvSpPr>
          <p:nvPr/>
        </p:nvSpPr>
        <p:spPr bwMode="auto">
          <a:xfrm>
            <a:off x="6659563" y="1125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294" name="Text Box 23"/>
          <p:cNvSpPr txBox="1">
            <a:spLocks noChangeArrowheads="1"/>
          </p:cNvSpPr>
          <p:nvPr/>
        </p:nvSpPr>
        <p:spPr bwMode="auto">
          <a:xfrm>
            <a:off x="5292725" y="7651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et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11188" y="3070225"/>
            <a:ext cx="79930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Car si je connais une société, je connais un et un seul secteur d’activité… Il existe donc une dépendance fonctionnelle entre les tables « société » et « </a:t>
            </a:r>
            <a:r>
              <a:rPr lang="fr-FR" dirty="0" err="1"/>
              <a:t>secteur_activité</a:t>
            </a:r>
            <a:r>
              <a:rPr lang="fr-FR" dirty="0"/>
              <a:t> »</a:t>
            </a:r>
          </a:p>
          <a:p>
            <a:pPr>
              <a:spcBef>
                <a:spcPct val="50000"/>
              </a:spcBef>
            </a:pPr>
            <a:r>
              <a:rPr lang="fr-FR" dirty="0"/>
              <a:t>On note Nom société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fr-FR" dirty="0"/>
              <a:t> Type secteur</a:t>
            </a:r>
          </a:p>
          <a:p>
            <a:pPr>
              <a:spcBef>
                <a:spcPct val="50000"/>
              </a:spcBef>
            </a:pPr>
            <a:endParaRPr lang="fr-FR" dirty="0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684213" y="458152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Comment matérialiser ce lien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AFBF36-2BA2-4F75-A2D3-9DCF20B7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71537"/>
            <a:ext cx="1071204" cy="943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3D011E8-953A-4FBF-A727-6BBD226C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83" y="1447885"/>
            <a:ext cx="1579734" cy="9431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FEE1C2-5B84-4C4A-87B9-B208CFCE0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013176"/>
            <a:ext cx="6552728" cy="160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/>
      <p:bldP spid="184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16238" y="188913"/>
            <a:ext cx="583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simple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374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On peut établir un lien entre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 r="69687" b="78397"/>
          <a:stretch>
            <a:fillRect/>
          </a:stretch>
        </p:blipFill>
        <p:spPr bwMode="auto">
          <a:xfrm>
            <a:off x="5219700" y="1485900"/>
            <a:ext cx="2771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 r="69687" b="78397"/>
          <a:stretch>
            <a:fillRect/>
          </a:stretch>
        </p:blipFill>
        <p:spPr bwMode="auto">
          <a:xfrm>
            <a:off x="611188" y="1485900"/>
            <a:ext cx="2771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835150" y="1125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6659563" y="11255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292725" y="7651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et</a:t>
            </a:r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4"/>
          <a:srcRect r="69687" b="74178"/>
          <a:stretch>
            <a:fillRect/>
          </a:stretch>
        </p:blipFill>
        <p:spPr bwMode="auto">
          <a:xfrm>
            <a:off x="611188" y="1557338"/>
            <a:ext cx="2771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3348038" y="2708275"/>
            <a:ext cx="20161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08175" y="3860800"/>
            <a:ext cx="4356100" cy="2776538"/>
            <a:chOff x="1202" y="2432"/>
            <a:chExt cx="2744" cy="1749"/>
          </a:xfrm>
        </p:grpSpPr>
        <p:pic>
          <p:nvPicPr>
            <p:cNvPr id="13325" name="Picture 17"/>
            <p:cNvPicPr>
              <a:picLocks noChangeAspect="1" noChangeArrowheads="1"/>
            </p:cNvPicPr>
            <p:nvPr/>
          </p:nvPicPr>
          <p:blipFill>
            <a:blip r:embed="rId5"/>
            <a:srcRect r="52361" b="59457"/>
            <a:stretch>
              <a:fillRect/>
            </a:stretch>
          </p:blipFill>
          <p:spPr bwMode="auto">
            <a:xfrm>
              <a:off x="1202" y="2432"/>
              <a:ext cx="2744" cy="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Rectangle 18"/>
            <p:cNvSpPr>
              <a:spLocks noChangeArrowheads="1"/>
            </p:cNvSpPr>
            <p:nvPr/>
          </p:nvSpPr>
          <p:spPr bwMode="auto">
            <a:xfrm>
              <a:off x="2653" y="3657"/>
              <a:ext cx="454" cy="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042988" y="3500438"/>
            <a:ext cx="6335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relation peut maintenant être représentée ainsi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animBg="1"/>
      <p:bldP spid="194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0703"/>
          <a:stretch>
            <a:fillRect/>
          </a:stretch>
        </p:blipFill>
        <p:spPr bwMode="auto">
          <a:xfrm>
            <a:off x="395288" y="908050"/>
            <a:ext cx="45148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64163" y="188913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multiple ou composée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50825" y="620713"/>
            <a:ext cx="2881313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187450" y="1916113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95288" y="4221163"/>
            <a:ext cx="302418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Pour retrouver les classements des sociétés,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il faut connaître la société et l’année.</a:t>
            </a:r>
          </a:p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Nous avons la table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« societe », il faut créer la table « annee »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98975" y="2636838"/>
            <a:ext cx="3673475" cy="11906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Pourquoi ne peut-on pas inscrire les champs </a:t>
            </a:r>
            <a:br>
              <a:rPr lang="fr-FR">
                <a:solidFill>
                  <a:srgbClr val="FFFF00"/>
                </a:solidFill>
              </a:rPr>
            </a:br>
            <a:r>
              <a:rPr lang="fr-FR">
                <a:solidFill>
                  <a:srgbClr val="FFFF00"/>
                </a:solidFill>
              </a:rPr>
              <a:t>« dates » et « classement » dans la table « societe »?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19475" y="3789363"/>
            <a:ext cx="5688013" cy="928687"/>
            <a:chOff x="2154" y="2387"/>
            <a:chExt cx="3583" cy="585"/>
          </a:xfrm>
        </p:grpSpPr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2154" y="2568"/>
              <a:ext cx="358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/>
                <a:t>Car si je connais une société, je ne connais pas une et une seule date, ni un seul classement.</a:t>
              </a:r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969" y="2387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916238" y="558958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3"/>
          <a:srcRect r="72830" b="79439"/>
          <a:stretch>
            <a:fillRect/>
          </a:stretch>
        </p:blipFill>
        <p:spPr bwMode="auto">
          <a:xfrm>
            <a:off x="4140200" y="5013325"/>
            <a:ext cx="2484438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4797425"/>
            <a:ext cx="106362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/>
      <p:bldP spid="20490" grpId="0" animBg="1"/>
      <p:bldP spid="20490" grpId="1" animBg="1"/>
      <p:bldP spid="204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0703"/>
          <a:stretch>
            <a:fillRect/>
          </a:stretch>
        </p:blipFill>
        <p:spPr bwMode="auto">
          <a:xfrm>
            <a:off x="395288" y="908050"/>
            <a:ext cx="45148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64163" y="188913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multiple ou composée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50825" y="620713"/>
            <a:ext cx="2881313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187450" y="19161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66725" y="2925763"/>
            <a:ext cx="30241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Pour retrouver les classements des sociétés,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il faut connaître la société et l’année.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76600" y="37893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539750" y="4652963"/>
            <a:ext cx="813593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Si je connais une société ET si je connais l’année, je connais un et un seul rang dans le classement… Il existe donc une dépendance fonctionnelle « société » et « année » et rang</a:t>
            </a:r>
          </a:p>
          <a:p>
            <a:pPr>
              <a:spcBef>
                <a:spcPct val="50000"/>
              </a:spcBef>
            </a:pPr>
            <a:r>
              <a:rPr lang="fr-FR"/>
              <a:t>On note Nom société, année 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fr-FR"/>
              <a:t> rang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848012" y="2604785"/>
            <a:ext cx="4514839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Arial" charset="0"/>
              </a:rPr>
              <a:t>Nous avons la classe « </a:t>
            </a:r>
            <a:r>
              <a:rPr lang="fr-FR" dirty="0" err="1">
                <a:latin typeface="Arial" charset="0"/>
              </a:rPr>
              <a:t>societe</a:t>
            </a:r>
            <a:r>
              <a:rPr lang="fr-FR" dirty="0">
                <a:latin typeface="Arial" charset="0"/>
              </a:rPr>
              <a:t> », </a:t>
            </a:r>
          </a:p>
          <a:p>
            <a:pPr>
              <a:spcBef>
                <a:spcPct val="50000"/>
              </a:spcBef>
            </a:pPr>
            <a:r>
              <a:rPr lang="fr-FR" dirty="0">
                <a:latin typeface="Arial" charset="0"/>
              </a:rPr>
              <a:t>il faut créer la classe « </a:t>
            </a:r>
            <a:r>
              <a:rPr lang="fr-FR" dirty="0" err="1">
                <a:latin typeface="Arial" charset="0"/>
              </a:rPr>
              <a:t>annee</a:t>
            </a:r>
            <a:r>
              <a:rPr lang="fr-FR" dirty="0">
                <a:latin typeface="Arial" charset="0"/>
              </a:rPr>
              <a:t> »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C7D72E-8BA0-4733-AF15-AFCB6695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86" y="3428999"/>
            <a:ext cx="3024188" cy="117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/>
      <p:bldP spid="20494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0703"/>
          <a:stretch>
            <a:fillRect/>
          </a:stretch>
        </p:blipFill>
        <p:spPr bwMode="auto">
          <a:xfrm>
            <a:off x="395288" y="908050"/>
            <a:ext cx="45148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64163" y="188913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multiple ou composée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50825" y="620713"/>
            <a:ext cx="2881313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187450" y="19161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395288" y="2997200"/>
            <a:ext cx="8137525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Si je connais une société ET si je connais l’année, je connais un et un seul rang dans le classement… Il existe donc une dépendance fonctionnelle « société » et « année » et rang</a:t>
            </a:r>
          </a:p>
          <a:p>
            <a:pPr>
              <a:spcBef>
                <a:spcPct val="50000"/>
              </a:spcBef>
            </a:pPr>
            <a:r>
              <a:rPr lang="fr-FR"/>
              <a:t>On note Nom société, année 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fr-FR"/>
              <a:t> rang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84213" y="4581525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Comment matérialiser ce lien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970ADA-07D0-407D-925A-58130ACF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948238"/>
            <a:ext cx="4944789" cy="177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268413"/>
            <a:ext cx="2590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1773238"/>
            <a:ext cx="24669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700213"/>
            <a:ext cx="2800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364163" y="188913"/>
            <a:ext cx="338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dépendance fonctionnelle multiple ou composée</a:t>
            </a:r>
          </a:p>
        </p:txBody>
      </p:sp>
      <p:sp>
        <p:nvSpPr>
          <p:cNvPr id="17414" name="Text Box 17"/>
          <p:cNvSpPr txBox="1">
            <a:spLocks noChangeArrowheads="1"/>
          </p:cNvSpPr>
          <p:nvPr/>
        </p:nvSpPr>
        <p:spPr bwMode="auto">
          <a:xfrm>
            <a:off x="468313" y="765175"/>
            <a:ext cx="395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Le lien entre les trois tables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50825" y="4868863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relation peut maintenant </a:t>
            </a:r>
            <a:br>
              <a:rPr lang="fr-FR"/>
            </a:br>
            <a:r>
              <a:rPr lang="fr-FR"/>
              <a:t>être représentée ainsi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1476375" y="2492375"/>
            <a:ext cx="17272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5651500" y="2636838"/>
            <a:ext cx="79375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3203575" y="2349500"/>
            <a:ext cx="10810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2411413" y="27813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420" name="Text Box 28"/>
          <p:cNvSpPr txBox="1">
            <a:spLocks noChangeArrowheads="1"/>
          </p:cNvSpPr>
          <p:nvPr/>
        </p:nvSpPr>
        <p:spPr bwMode="auto">
          <a:xfrm>
            <a:off x="592138" y="3876675"/>
            <a:ext cx="275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3744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clé primaire est concaténée</a:t>
            </a:r>
          </a:p>
        </p:txBody>
      </p:sp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738" y="3141663"/>
            <a:ext cx="29337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541F92E-E3FC-49C1-9528-4F9AA3A7F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438" y="3141663"/>
            <a:ext cx="1895475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/>
      <p:bldP spid="23574" grpId="0" animBg="1"/>
      <p:bldP spid="23575" grpId="0" animBg="1"/>
      <p:bldP spid="23578" grpId="0" animBg="1"/>
      <p:bldP spid="23579" grpId="0" animBg="1"/>
      <p:bldP spid="235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250825" y="333375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5004048" y="1556792"/>
            <a:ext cx="360045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 dirty="0">
                <a:solidFill>
                  <a:schemeClr val="accent2"/>
                </a:solidFill>
                <a:latin typeface="Arial Black" pitchFamily="34" charset="0"/>
              </a:rPr>
              <a:t>Le diagramme de classe complet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1991067-35E7-46EB-AD4B-B3019AC2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665591"/>
            <a:ext cx="4824536" cy="4160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695308"/>
          </a:xfrm>
        </p:spPr>
        <p:txBody>
          <a:bodyPr/>
          <a:lstStyle/>
          <a:p>
            <a:pPr algn="r"/>
            <a:r>
              <a:rPr lang="fr-FR" dirty="0"/>
              <a:t>La démarche - Récapitulatif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9873" y="1801463"/>
            <a:ext cx="8362980" cy="47517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Identifier les données (dictionnaire) Repérer les identifiants (données clés)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Repérer les dépendances fonctionnelles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Transformer les dépendances fonctionnelles :</a:t>
            </a:r>
          </a:p>
          <a:p>
            <a:r>
              <a:rPr lang="fr-FR" sz="2800" dirty="0"/>
              <a:t>	DF clé-non clé : attribut d’une classe ou association</a:t>
            </a:r>
          </a:p>
          <a:p>
            <a:r>
              <a:rPr lang="fr-FR" sz="2800" dirty="0"/>
              <a:t>	DF simple clé-clé : association 1-*</a:t>
            </a:r>
          </a:p>
          <a:p>
            <a:r>
              <a:rPr lang="fr-FR" sz="2800" dirty="0"/>
              <a:t>	DF Composée : association *-*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250825" y="333375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0" name="AutoShape 14"/>
          <p:cNvSpPr>
            <a:spLocks noChangeArrowheads="1"/>
          </p:cNvSpPr>
          <p:nvPr/>
        </p:nvSpPr>
        <p:spPr bwMode="auto">
          <a:xfrm rot="10800000">
            <a:off x="5003800" y="1557338"/>
            <a:ext cx="3024188" cy="649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auto">
          <a:xfrm>
            <a:off x="5148263" y="188913"/>
            <a:ext cx="3600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 dirty="0">
                <a:solidFill>
                  <a:schemeClr val="accent2"/>
                </a:solidFill>
                <a:latin typeface="Arial Black" pitchFamily="34" charset="0"/>
              </a:rPr>
              <a:t>Les objets présentés …</a:t>
            </a: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5724525" y="836613"/>
            <a:ext cx="2881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présentation des données = le rapport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BE49669D-D277-4F59-9D30-2F25FA42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864" y="3140500"/>
            <a:ext cx="3600450" cy="14773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 dirty="0">
                <a:solidFill>
                  <a:schemeClr val="accent2"/>
                </a:solidFill>
                <a:latin typeface="Arial Black" pitchFamily="34" charset="0"/>
              </a:rPr>
              <a:t>ATTENTION</a:t>
            </a:r>
          </a:p>
          <a:p>
            <a:pPr algn="r">
              <a:spcBef>
                <a:spcPct val="50000"/>
              </a:spcBef>
            </a:pPr>
            <a:r>
              <a:rPr lang="fr-FR" sz="2000" dirty="0">
                <a:solidFill>
                  <a:schemeClr val="accent2"/>
                </a:solidFill>
                <a:latin typeface="Arial Black" pitchFamily="34" charset="0"/>
              </a:rPr>
              <a:t>Présentation et stockage des données sont différents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250825" y="333375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148263" y="188913"/>
            <a:ext cx="3600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Les objets présentés …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724525" y="836613"/>
            <a:ext cx="28813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La représentation des données dans la base</a:t>
            </a:r>
            <a:br>
              <a:rPr lang="fr-FR"/>
            </a:br>
            <a:r>
              <a:rPr lang="fr-FR"/>
              <a:t>= le schéma physique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/>
          <a:srcRect r="42917" b="37390"/>
          <a:stretch>
            <a:fillRect/>
          </a:stretch>
        </p:blipFill>
        <p:spPr bwMode="auto">
          <a:xfrm>
            <a:off x="3492500" y="2276475"/>
            <a:ext cx="5219700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732588" y="1773238"/>
            <a:ext cx="792162" cy="431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250825" y="333375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148263" y="188913"/>
            <a:ext cx="3600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Les objets présentés …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003800" y="836613"/>
            <a:ext cx="3960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Ce qui a permis de concevoir la base de donnée = le modèle relationnel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732588" y="1773238"/>
            <a:ext cx="792162" cy="431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5148263" y="3068638"/>
            <a:ext cx="3671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195513" y="2636838"/>
            <a:ext cx="6769100" cy="16049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secteur_activité(</a:t>
            </a:r>
            <a:r>
              <a:rPr lang="fr-FR" u="sng">
                <a:solidFill>
                  <a:srgbClr val="FFFF00"/>
                </a:solidFill>
              </a:rPr>
              <a:t>Type_secteur</a:t>
            </a:r>
            <a:r>
              <a:rPr lang="fr-FR">
                <a:solidFill>
                  <a:srgbClr val="FFFF00"/>
                </a:solidFill>
              </a:rPr>
              <a:t>,SECTEUR)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societe(</a:t>
            </a:r>
            <a:r>
              <a:rPr lang="fr-FR" u="sng">
                <a:solidFill>
                  <a:srgbClr val="FFFF00"/>
                </a:solidFill>
              </a:rPr>
              <a:t>Identifiant_ste</a:t>
            </a:r>
            <a:r>
              <a:rPr lang="fr-FR">
                <a:solidFill>
                  <a:srgbClr val="FFFF00"/>
                </a:solidFill>
              </a:rPr>
              <a:t>,nom_ste,effectif,#Type_secteur)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annee(</a:t>
            </a:r>
            <a:r>
              <a:rPr lang="fr-FR" u="sng">
                <a:solidFill>
                  <a:srgbClr val="FFFF00"/>
                </a:solidFill>
              </a:rPr>
              <a:t>code_annee</a:t>
            </a:r>
            <a:r>
              <a:rPr lang="fr-FR">
                <a:solidFill>
                  <a:srgbClr val="FFFF00"/>
                </a:solidFill>
              </a:rPr>
              <a:t>,annee)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classement(</a:t>
            </a:r>
            <a:r>
              <a:rPr lang="fr-FR" u="sng">
                <a:solidFill>
                  <a:srgbClr val="FFFF00"/>
                </a:solidFill>
              </a:rPr>
              <a:t>Identifiant_ste</a:t>
            </a:r>
            <a:r>
              <a:rPr lang="fr-FR">
                <a:solidFill>
                  <a:srgbClr val="FFFF00"/>
                </a:solidFill>
              </a:rPr>
              <a:t>,code_annee,classement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60032" y="4572008"/>
            <a:ext cx="41411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Dessiner le diagramme de classes correspondant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problématique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retrouver le diagramme de classe à partir de ce document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250825" y="333375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148263" y="188913"/>
            <a:ext cx="36004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Identifier les données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19700" y="836613"/>
            <a:ext cx="3386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Créer un dictionnaire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732588" y="1773238"/>
            <a:ext cx="792162" cy="431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148263" y="3068638"/>
            <a:ext cx="3671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292725" y="2708275"/>
            <a:ext cx="3671888" cy="203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Année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Rang dans le classement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Nom de la société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Nom du secteur d’activité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Effectif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395288" y="908050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219700" y="188913"/>
            <a:ext cx="3924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Repérer les dépendances entre les données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6300788" y="1628775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L’effectif est propre à chaque organisation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300788" y="3716338"/>
            <a:ext cx="2592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La même activité peut caractériser plusieurs organisations</a:t>
            </a:r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>
            <a:off x="1979613" y="1341438"/>
            <a:ext cx="10795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199" name="Oval 10"/>
          <p:cNvSpPr>
            <a:spLocks noChangeArrowheads="1"/>
          </p:cNvSpPr>
          <p:nvPr/>
        </p:nvSpPr>
        <p:spPr bwMode="auto">
          <a:xfrm>
            <a:off x="4500563" y="1412875"/>
            <a:ext cx="4318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200" name="Line 11"/>
          <p:cNvSpPr>
            <a:spLocks noChangeShapeType="1"/>
          </p:cNvSpPr>
          <p:nvPr/>
        </p:nvSpPr>
        <p:spPr bwMode="auto">
          <a:xfrm>
            <a:off x="3059113" y="1628775"/>
            <a:ext cx="316865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8201" name="Line 12"/>
          <p:cNvSpPr>
            <a:spLocks noChangeShapeType="1"/>
          </p:cNvSpPr>
          <p:nvPr/>
        </p:nvSpPr>
        <p:spPr bwMode="auto">
          <a:xfrm>
            <a:off x="4932363" y="1628775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3059113" y="2924175"/>
            <a:ext cx="1441450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4500563" y="3789363"/>
            <a:ext cx="17272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3132138" y="4581525"/>
            <a:ext cx="1439862" cy="7921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643438" y="4365625"/>
            <a:ext cx="15843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227763" y="5516563"/>
            <a:ext cx="25923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Le classement d’une organisation varie en fonction des années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1908175" y="5876925"/>
            <a:ext cx="42481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 rot="-863999">
            <a:off x="46038" y="2439988"/>
            <a:ext cx="4321175" cy="9159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FF00"/>
                </a:solidFill>
              </a:rPr>
              <a:t>Remarque : toutes les données présentées sont saisies et ne proviennent pas d’un calcul.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73" grpId="0" animBg="1"/>
      <p:bldP spid="15374" grpId="0" animBg="1"/>
      <p:bldP spid="15375" grpId="0" animBg="1"/>
      <p:bldP spid="15376" grpId="0" animBg="1"/>
      <p:bldP spid="15377" grpId="0"/>
      <p:bldP spid="15378" grpId="0" animBg="1"/>
      <p:bldP spid="153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395288" y="908050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24525" y="188913"/>
            <a:ext cx="302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table </a:t>
            </a:r>
            <a:br>
              <a:rPr lang="fr-FR" sz="2000">
                <a:solidFill>
                  <a:schemeClr val="accent2"/>
                </a:solidFill>
                <a:latin typeface="Arial Black" pitchFamily="34" charset="0"/>
              </a:rPr>
            </a:b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« société »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300788" y="1628775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L’effectif est propre à chaque organisation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1979613" y="1341438"/>
            <a:ext cx="10795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500563" y="1412875"/>
            <a:ext cx="4318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059113" y="1628775"/>
            <a:ext cx="316865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4932363" y="1628775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219700" y="2846388"/>
            <a:ext cx="3529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Les données de la table société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076825" y="2774950"/>
            <a:ext cx="35290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La structure de la table société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6227763" y="4868863"/>
            <a:ext cx="2916237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Arial" charset="0"/>
              </a:rPr>
              <a:t>Classe société</a:t>
            </a:r>
          </a:p>
        </p:txBody>
      </p:sp>
      <p:pic>
        <p:nvPicPr>
          <p:cNvPr id="9228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32131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6D5A829-ABC7-4409-8FDA-AFF4D691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63" y="5200486"/>
            <a:ext cx="1944637" cy="1603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/>
      <p:bldP spid="164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39853" t="38455" r="23932" b="5220"/>
          <a:stretch>
            <a:fillRect/>
          </a:stretch>
        </p:blipFill>
        <p:spPr bwMode="auto">
          <a:xfrm>
            <a:off x="395288" y="908050"/>
            <a:ext cx="45148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24525" y="188913"/>
            <a:ext cx="302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La table </a:t>
            </a:r>
            <a:br>
              <a:rPr lang="fr-FR" sz="2000">
                <a:solidFill>
                  <a:schemeClr val="accent2"/>
                </a:solidFill>
                <a:latin typeface="Arial Black" pitchFamily="34" charset="0"/>
              </a:rPr>
            </a:br>
            <a:r>
              <a:rPr lang="fr-FR" sz="2000">
                <a:solidFill>
                  <a:schemeClr val="accent2"/>
                </a:solidFill>
                <a:latin typeface="Arial Black" pitchFamily="34" charset="0"/>
              </a:rPr>
              <a:t>« société »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300788" y="1628775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latin typeface="Arial" charset="0"/>
              </a:rPr>
              <a:t>L’effectif est propre à chaque organisation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1979613" y="1341438"/>
            <a:ext cx="10795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4500563" y="1412875"/>
            <a:ext cx="4318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3059113" y="1628775"/>
            <a:ext cx="316865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4932363" y="1628775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979613" y="2781300"/>
            <a:ext cx="6840537" cy="2170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Si on connait la société on connait son effectif en 2003</a:t>
            </a:r>
          </a:p>
          <a:p>
            <a:endParaRPr lang="fr-FR"/>
          </a:p>
          <a:p>
            <a:r>
              <a:rPr lang="fr-FR"/>
              <a:t>On note Nom société </a:t>
            </a:r>
            <a:r>
              <a:rPr lang="fr-FR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fr-FR"/>
              <a:t> effectif</a:t>
            </a:r>
          </a:p>
          <a:p>
            <a:endParaRPr lang="fr-FR" sz="900"/>
          </a:p>
          <a:p>
            <a:r>
              <a:rPr lang="fr-FR"/>
              <a:t>On dit que le nom de la société détermine l’effectif ou </a:t>
            </a:r>
          </a:p>
          <a:p>
            <a:r>
              <a:rPr lang="fr-FR"/>
              <a:t>l’effectif dépend fonctionnellement du nom de la société</a:t>
            </a:r>
          </a:p>
          <a:p>
            <a:endParaRPr lang="fr-FR"/>
          </a:p>
          <a:p>
            <a:r>
              <a:rPr lang="fr-FR"/>
              <a:t>L’effectif est une propriété de la société </a:t>
            </a:r>
            <a:endParaRPr lang="fr-FR">
              <a:latin typeface="Arial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6138862" y="5181601"/>
            <a:ext cx="2916237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Arial" charset="0"/>
              </a:rPr>
              <a:t>Classe société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33CEDF-E2FB-40C9-A15D-FF58C6DD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62" y="5578475"/>
            <a:ext cx="1529482" cy="126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theme/theme1.xml><?xml version="1.0" encoding="utf-8"?>
<a:theme xmlns:a="http://schemas.openxmlformats.org/drawingml/2006/main" name="Profil">
  <a:themeElements>
    <a:clrScheme name="Pro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751</TotalTime>
  <Words>560</Words>
  <Application>Microsoft Office PowerPoint</Application>
  <PresentationFormat>Affichage à l'écran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Verdana</vt:lpstr>
      <vt:lpstr>Wingdings</vt:lpstr>
      <vt:lpstr>Profil</vt:lpstr>
      <vt:lpstr>Présentation PowerPoint</vt:lpstr>
      <vt:lpstr>Présentation PowerPoint</vt:lpstr>
      <vt:lpstr>Présentation PowerPoint</vt:lpstr>
      <vt:lpstr>Présentation PowerPoint</vt:lpstr>
      <vt:lpstr>La problématique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démarche - Récapitulatif 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jarjar</dc:creator>
  <cp:lastModifiedBy>18OCHAPALA@estransup.local</cp:lastModifiedBy>
  <cp:revision>39</cp:revision>
  <dcterms:created xsi:type="dcterms:W3CDTF">2007-01-17T22:22:34Z</dcterms:created>
  <dcterms:modified xsi:type="dcterms:W3CDTF">2019-02-05T13:21:43Z</dcterms:modified>
</cp:coreProperties>
</file>