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6" r:id="rId8"/>
    <p:sldId id="264" r:id="rId9"/>
    <p:sldId id="265"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7/31/2023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7/31/2023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7/31/2023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7/31/2023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10plus1.jp/monthly/2019/06/8-2.php" TargetMode="External"/><Relationship Id="rId2" Type="http://schemas.openxmlformats.org/officeDocument/2006/relationships/hyperlink" Target="https://ja.wikipedia.org/wiki/%E6%95%99%E4%BC%9A%E5%A0%82" TargetMode="External"/><Relationship Id="rId1" Type="http://schemas.openxmlformats.org/officeDocument/2006/relationships/slideLayout" Target="../slideLayouts/slideLayout2.xml"/><Relationship Id="rId4" Type="http://schemas.openxmlformats.org/officeDocument/2006/relationships/hyperlink" Target="https://ja.wikipedia.org/wiki/%E3%82%AD%E3%83%AA%E3%82%B9%E3%83%88%E6%95%99%E5%B9%B4%E8%A1%A8#11%E4%B8%96%E7%B4%8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th.bing.com/th/id/OIP._vrzBAUM_f7zHSQbjQLq3wHaLX?w=182&amp;h=280&amp;c=7&amp;r=0&amp;o=5&amp;dpr=1.3&amp;pid=1.7" TargetMode="Externa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s://www.bing.com/images/search?view=detailV2&amp;ccid=4L6qau0a&amp;id=4EB60EEA57A7B26180755061C888921F6E5E39D3&amp;thid=OIP.4L6qau0aRS0kPkP_DrrxmAAAAA&amp;mediaurl=https%3a%2f%2fupload.wikimedia.org%2fwikipedia%2fcommons%2fthumb%2f2%2f24%2fSanPedroNave1.jpg%2f440px-SanPedroNave1.jpg&amp;exph=321&amp;expw=440&amp;q=%e3%83%90%e3%82%b7%e3%83%aa%e3%82%ab%e5%bc%8f%e6%95%99%e4%bc%9a%e5%a0%82&amp;simid=607987170018988877&amp;FORM=IRPRST&amp;ck=CF113428DB5E527E345D605EE5E54A72&amp;selectedIndex=10&amp;qft=+filterui%3alicense-L2_L3_L4_L5_L6_L7" TargetMode="External"/><Relationship Id="rId1" Type="http://schemas.openxmlformats.org/officeDocument/2006/relationships/slideLayout" Target="../slideLayouts/slideLayout2.xml"/><Relationship Id="rId6" Type="http://schemas.openxmlformats.org/officeDocument/2006/relationships/hyperlink" Target="https://upload.wikimedia.org/wikipedia/commons/b/bd/Roma_Gianicolo_Tempietto_del_Bramante.jpg" TargetMode="External"/><Relationship Id="rId5" Type="http://schemas.openxmlformats.org/officeDocument/2006/relationships/image" Target="../media/image3.png"/><Relationship Id="rId4" Type="http://schemas.openxmlformats.org/officeDocument/2006/relationships/hyperlink" Target="https://upload.wikimedia.org/wikipedia/commons/thumb/7/7e/Strasbourg_Cathedral_Exterior_-_Diliff.jpg/220px-Strasbourg_Cathedral_Exterior_-_Diliff.jpg" TargetMode="Externa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hyperlink" Target="https://www.10plus1.jp/monthly/img/2019/06/kato/kato_8-8.jpg" TargetMode="External"/><Relationship Id="rId1" Type="http://schemas.openxmlformats.org/officeDocument/2006/relationships/slideLayout" Target="../slideLayouts/slideLayout2.xml"/><Relationship Id="rId6" Type="http://schemas.openxmlformats.org/officeDocument/2006/relationships/hyperlink" Target="https://www.10plus1.jp/monthly/img/2019/06/kato/kato_8-10.jpg" TargetMode="External"/><Relationship Id="rId5" Type="http://schemas.openxmlformats.org/officeDocument/2006/relationships/image" Target="../media/image7.png"/><Relationship Id="rId4" Type="http://schemas.openxmlformats.org/officeDocument/2006/relationships/hyperlink" Target="https://www.10plus1.jp/monthly/img/2019/06/kato/kato_8-9.jp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F8DDB7-04AB-4507-8F50-C7426DA1950E}"/>
              </a:ext>
            </a:extLst>
          </p:cNvPr>
          <p:cNvSpPr>
            <a:spLocks noGrp="1"/>
          </p:cNvSpPr>
          <p:nvPr>
            <p:ph type="ctrTitle"/>
          </p:nvPr>
        </p:nvSpPr>
        <p:spPr>
          <a:xfrm>
            <a:off x="769398" y="714343"/>
            <a:ext cx="10653203" cy="2541431"/>
          </a:xfrm>
        </p:spPr>
        <p:txBody>
          <a:bodyPr>
            <a:normAutofit/>
          </a:bodyPr>
          <a:lstStyle/>
          <a:p>
            <a:pPr algn="ctr"/>
            <a:r>
              <a:rPr lang="ja-JP" altLang="en-US" b="1" dirty="0">
                <a:effectLst>
                  <a:outerShdw blurRad="38100" dist="38100" dir="2700000" algn="tl">
                    <a:srgbClr val="000000">
                      <a:alpha val="43137"/>
                    </a:srgbClr>
                  </a:outerShdw>
                </a:effectLst>
              </a:rPr>
              <a:t>姿を変える</a:t>
            </a:r>
            <a:br>
              <a:rPr lang="en-US" altLang="ja-JP" b="1" dirty="0">
                <a:effectLst>
                  <a:outerShdw blurRad="38100" dist="38100" dir="2700000" algn="tl">
                    <a:srgbClr val="000000">
                      <a:alpha val="43137"/>
                    </a:srgbClr>
                  </a:outerShdw>
                </a:effectLst>
              </a:rPr>
            </a:br>
            <a:r>
              <a:rPr lang="ja-JP" altLang="en-US" b="1" dirty="0">
                <a:effectLst>
                  <a:outerShdw blurRad="38100" dist="38100" dir="2700000" algn="tl">
                    <a:srgbClr val="000000">
                      <a:alpha val="43137"/>
                    </a:srgbClr>
                  </a:outerShdw>
                </a:effectLst>
              </a:rPr>
              <a:t>西方キリスト教会</a:t>
            </a:r>
            <a:endParaRPr kumimoji="1" lang="ja-JP" altLang="en-US" b="1" dirty="0">
              <a:effectLst>
                <a:outerShdw blurRad="38100" dist="38100" dir="2700000" algn="tl">
                  <a:srgbClr val="000000">
                    <a:alpha val="43137"/>
                  </a:srgbClr>
                </a:outerShdw>
              </a:effectLst>
            </a:endParaRPr>
          </a:p>
        </p:txBody>
      </p:sp>
      <p:sp>
        <p:nvSpPr>
          <p:cNvPr id="3" name="字幕 2">
            <a:extLst>
              <a:ext uri="{FF2B5EF4-FFF2-40B4-BE49-F238E27FC236}">
                <a16:creationId xmlns:a16="http://schemas.microsoft.com/office/drawing/2014/main" id="{8B49C80F-E31A-436D-9747-CC8CA35A32F7}"/>
              </a:ext>
            </a:extLst>
          </p:cNvPr>
          <p:cNvSpPr>
            <a:spLocks noGrp="1"/>
          </p:cNvSpPr>
          <p:nvPr>
            <p:ph type="subTitle" idx="1"/>
          </p:nvPr>
        </p:nvSpPr>
        <p:spPr>
          <a:xfrm>
            <a:off x="1777463" y="3602227"/>
            <a:ext cx="8637072" cy="977621"/>
          </a:xfrm>
        </p:spPr>
        <p:txBody>
          <a:bodyPr>
            <a:normAutofit/>
          </a:bodyPr>
          <a:lstStyle/>
          <a:p>
            <a:pPr algn="ctr"/>
            <a:r>
              <a:rPr lang="ja-JP" altLang="en-US" sz="2800" dirty="0">
                <a:effectLst>
                  <a:outerShdw blurRad="38100" dist="38100" dir="2700000" algn="tl">
                    <a:srgbClr val="000000">
                      <a:alpha val="43137"/>
                    </a:srgbClr>
                  </a:outerShdw>
                </a:effectLst>
              </a:rPr>
              <a:t>～バシリカからバロックまでの変遷～</a:t>
            </a:r>
            <a:endParaRPr kumimoji="1" lang="ja-JP" alt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4503067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903D21-6D07-46A0-95D4-C23765A83A41}"/>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BE8FDD64-3B60-43BF-827A-9AC3CB655A87}"/>
              </a:ext>
            </a:extLst>
          </p:cNvPr>
          <p:cNvSpPr>
            <a:spLocks noGrp="1"/>
          </p:cNvSpPr>
          <p:nvPr>
            <p:ph idx="1"/>
          </p:nvPr>
        </p:nvSpPr>
        <p:spPr/>
        <p:txBody>
          <a:bodyPr/>
          <a:lstStyle/>
          <a:p>
            <a:r>
              <a:rPr kumimoji="1" lang="en-US" altLang="ja-JP" dirty="0">
                <a:hlinkClick r:id="rId2"/>
              </a:rPr>
              <a:t>https://ja.wikipedia.org/wiki/%E6%95%99%E4%BC%9A%E5%A0%82</a:t>
            </a:r>
            <a:endParaRPr kumimoji="1" lang="en-US" altLang="ja-JP" dirty="0"/>
          </a:p>
          <a:p>
            <a:r>
              <a:rPr kumimoji="1" lang="en-US" altLang="ja-JP" dirty="0">
                <a:hlinkClick r:id="rId3"/>
              </a:rPr>
              <a:t>https://www.10plus1.jp/monthly/2019/06/8-2.php</a:t>
            </a:r>
            <a:endParaRPr kumimoji="1" lang="en-US" altLang="ja-JP" dirty="0"/>
          </a:p>
          <a:p>
            <a:r>
              <a:rPr kumimoji="1" lang="en-US" altLang="ja-JP">
                <a:hlinkClick r:id="rId4"/>
              </a:rPr>
              <a:t>https://ja.wikipedia.org/wiki/%E3%82%AD%E3%83%AA%E3%82%B9%E3%83%88%E6%95%99%E5%B9%B4%E8%A1%A8#11%E4%B8%96%E7%B4%80</a:t>
            </a:r>
            <a:endParaRPr kumimoji="1" lang="en-US" altLang="ja-JP"/>
          </a:p>
          <a:p>
            <a:pPr marL="0" indent="0">
              <a:buNone/>
            </a:pPr>
            <a:endParaRPr kumimoji="1" lang="ja-JP" altLang="en-US" dirty="0"/>
          </a:p>
        </p:txBody>
      </p:sp>
    </p:spTree>
    <p:extLst>
      <p:ext uri="{BB962C8B-B14F-4D97-AF65-F5344CB8AC3E}">
        <p14:creationId xmlns:p14="http://schemas.microsoft.com/office/powerpoint/2010/main" val="4322515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140AA5-BA00-49E0-B184-5B2397C00F01}"/>
              </a:ext>
            </a:extLst>
          </p:cNvPr>
          <p:cNvSpPr>
            <a:spLocks noGrp="1"/>
          </p:cNvSpPr>
          <p:nvPr>
            <p:ph type="title"/>
          </p:nvPr>
        </p:nvSpPr>
        <p:spPr/>
        <p:txBody>
          <a:bodyPr/>
          <a:lstStyle/>
          <a:p>
            <a:r>
              <a:rPr kumimoji="1" lang="ja-JP" altLang="en-US" dirty="0">
                <a:effectLst>
                  <a:outerShdw blurRad="38100" dist="38100" dir="2700000" algn="tl">
                    <a:srgbClr val="000000">
                      <a:alpha val="43137"/>
                    </a:srgbClr>
                  </a:outerShdw>
                </a:effectLst>
              </a:rPr>
              <a:t>テーマ及び自己紹介</a:t>
            </a:r>
          </a:p>
        </p:txBody>
      </p:sp>
      <p:sp>
        <p:nvSpPr>
          <p:cNvPr id="3" name="コンテンツ プレースホルダー 2">
            <a:extLst>
              <a:ext uri="{FF2B5EF4-FFF2-40B4-BE49-F238E27FC236}">
                <a16:creationId xmlns:a16="http://schemas.microsoft.com/office/drawing/2014/main" id="{BB6CD1D3-3603-4941-B86E-B560F5F2FE46}"/>
              </a:ext>
            </a:extLst>
          </p:cNvPr>
          <p:cNvSpPr>
            <a:spLocks noGrp="1"/>
          </p:cNvSpPr>
          <p:nvPr>
            <p:ph idx="1"/>
          </p:nvPr>
        </p:nvSpPr>
        <p:spPr/>
        <p:txBody>
          <a:bodyPr/>
          <a:lstStyle/>
          <a:p>
            <a:r>
              <a:rPr kumimoji="1" lang="ja-JP" altLang="en-US" dirty="0"/>
              <a:t>最初期（バシリカ）からカトリック教会の建築様式の変遷</a:t>
            </a:r>
            <a:r>
              <a:rPr lang="ja-JP" altLang="en-US" dirty="0"/>
              <a:t>をたどった上で、素人目線ではあるものの、時代</a:t>
            </a:r>
            <a:r>
              <a:rPr kumimoji="1" lang="ja-JP" altLang="en-US" dirty="0"/>
              <a:t>背景等と照らし合わせながらなぜ建築様式が変化していったのかを考察する。</a:t>
            </a:r>
            <a:endParaRPr kumimoji="1" lang="en-US" altLang="ja-JP" dirty="0"/>
          </a:p>
          <a:p>
            <a:r>
              <a:rPr kumimoji="1" lang="ja-JP" altLang="en-US" dirty="0"/>
              <a:t>自身はキリスト教徒ではないものの、キリスト教施設の多い地域を幼少期からよく旅行で訪れてていたためそれらをよく目にしていた。教会と一口に言っても形が異なることに気付き、インターネットで調べる</a:t>
            </a:r>
            <a:r>
              <a:rPr lang="ja-JP" altLang="en-US" dirty="0"/>
              <a:t>過程で建築様式の違いを知って興味を持つようになった。また、結果的に美術史学に興味を持つきっかけの一つともなった。</a:t>
            </a:r>
            <a:endParaRPr kumimoji="1" lang="en-US" altLang="ja-JP" dirty="0"/>
          </a:p>
        </p:txBody>
      </p:sp>
    </p:spTree>
    <p:extLst>
      <p:ext uri="{BB962C8B-B14F-4D97-AF65-F5344CB8AC3E}">
        <p14:creationId xmlns:p14="http://schemas.microsoft.com/office/powerpoint/2010/main" val="163814631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D584C8-419D-4605-9AF4-AF653AEDE960}"/>
              </a:ext>
            </a:extLst>
          </p:cNvPr>
          <p:cNvSpPr>
            <a:spLocks noGrp="1"/>
          </p:cNvSpPr>
          <p:nvPr>
            <p:ph type="title"/>
          </p:nvPr>
        </p:nvSpPr>
        <p:spPr/>
        <p:txBody>
          <a:bodyPr/>
          <a:lstStyle/>
          <a:p>
            <a:r>
              <a:rPr kumimoji="1" lang="ja-JP" altLang="en-US" dirty="0">
                <a:effectLst>
                  <a:outerShdw blurRad="38100" dist="38100" dir="2700000" algn="tl">
                    <a:srgbClr val="000000">
                      <a:alpha val="43137"/>
                    </a:srgbClr>
                  </a:outerShdw>
                </a:effectLst>
              </a:rPr>
              <a:t>構成の紹介</a:t>
            </a:r>
          </a:p>
        </p:txBody>
      </p:sp>
      <p:sp>
        <p:nvSpPr>
          <p:cNvPr id="3" name="コンテンツ プレースホルダー 2">
            <a:extLst>
              <a:ext uri="{FF2B5EF4-FFF2-40B4-BE49-F238E27FC236}">
                <a16:creationId xmlns:a16="http://schemas.microsoft.com/office/drawing/2014/main" id="{AF3C4218-A94F-4816-AD79-B933887EF701}"/>
              </a:ext>
            </a:extLst>
          </p:cNvPr>
          <p:cNvSpPr>
            <a:spLocks noGrp="1"/>
          </p:cNvSpPr>
          <p:nvPr>
            <p:ph idx="1"/>
          </p:nvPr>
        </p:nvSpPr>
        <p:spPr/>
        <p:txBody>
          <a:bodyPr/>
          <a:lstStyle/>
          <a:p>
            <a:pPr marL="514350" indent="-514350">
              <a:buFont typeface="+mj-lt"/>
              <a:buAutoNum type="romanUcPeriod"/>
            </a:pPr>
            <a:r>
              <a:rPr kumimoji="1" lang="ja-JP" altLang="en-US" dirty="0"/>
              <a:t>各建築様式の名称と大まかな特徴の紹介</a:t>
            </a:r>
            <a:endParaRPr kumimoji="1" lang="en-US" altLang="ja-JP" dirty="0"/>
          </a:p>
          <a:p>
            <a:pPr marL="514350" indent="-514350">
              <a:buFont typeface="+mj-lt"/>
              <a:buAutoNum type="romanUcPeriod"/>
            </a:pPr>
            <a:r>
              <a:rPr kumimoji="1" lang="ja-JP" altLang="en-US" dirty="0"/>
              <a:t>建築様式の過渡期における宗教的出来事</a:t>
            </a:r>
            <a:endParaRPr kumimoji="1" lang="en-US" altLang="ja-JP" dirty="0"/>
          </a:p>
          <a:p>
            <a:pPr marL="514350" indent="-514350">
              <a:buFont typeface="+mj-lt"/>
              <a:buAutoNum type="romanUcPeriod"/>
            </a:pPr>
            <a:r>
              <a:rPr lang="ja-JP" altLang="en-US" dirty="0"/>
              <a:t>建築技術の進歩</a:t>
            </a:r>
            <a:endParaRPr lang="en-US" altLang="ja-JP" dirty="0"/>
          </a:p>
          <a:p>
            <a:pPr marL="514350" indent="-514350">
              <a:buFont typeface="+mj-lt"/>
              <a:buAutoNum type="romanUcPeriod"/>
            </a:pPr>
            <a:r>
              <a:rPr kumimoji="1" lang="en-US" altLang="ja-JP" dirty="0"/>
              <a:t>Ⅱ,Ⅲ</a:t>
            </a:r>
            <a:r>
              <a:rPr kumimoji="1" lang="ja-JP" altLang="en-US" dirty="0"/>
              <a:t>の内容を踏まえてのまとめ・考察</a:t>
            </a:r>
            <a:endParaRPr kumimoji="1" lang="en-US" altLang="ja-JP" dirty="0"/>
          </a:p>
          <a:p>
            <a:pPr marL="514350" indent="-514350">
              <a:buFont typeface="+mj-lt"/>
              <a:buAutoNum type="romanUcPeriod"/>
            </a:pPr>
            <a:r>
              <a:rPr lang="ja-JP" altLang="en-US" dirty="0"/>
              <a:t>補足</a:t>
            </a:r>
            <a:endParaRPr kumimoji="1" lang="ja-JP" altLang="en-US" dirty="0"/>
          </a:p>
        </p:txBody>
      </p:sp>
    </p:spTree>
    <p:extLst>
      <p:ext uri="{BB962C8B-B14F-4D97-AF65-F5344CB8AC3E}">
        <p14:creationId xmlns:p14="http://schemas.microsoft.com/office/powerpoint/2010/main" val="265838995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1DF365-E5D1-4D8D-A624-1AF9200755DF}"/>
              </a:ext>
            </a:extLst>
          </p:cNvPr>
          <p:cNvSpPr>
            <a:spLocks noGrp="1"/>
          </p:cNvSpPr>
          <p:nvPr>
            <p:ph type="title"/>
          </p:nvPr>
        </p:nvSpPr>
        <p:spPr/>
        <p:txBody>
          <a:bodyPr/>
          <a:lstStyle/>
          <a:p>
            <a:r>
              <a:rPr lang="en-US" altLang="ja-JP" dirty="0">
                <a:effectLst>
                  <a:outerShdw blurRad="38100" dist="38100" dir="2700000" algn="tl">
                    <a:srgbClr val="000000">
                      <a:alpha val="43137"/>
                    </a:srgbClr>
                  </a:outerShdw>
                </a:effectLst>
              </a:rPr>
              <a:t>1</a:t>
            </a:r>
            <a:r>
              <a:rPr lang="ja-JP" altLang="en-US" dirty="0">
                <a:effectLst>
                  <a:outerShdw blurRad="38100" dist="38100" dir="2700000" algn="tl">
                    <a:srgbClr val="000000">
                      <a:alpha val="43137"/>
                    </a:srgbClr>
                  </a:outerShdw>
                </a:effectLst>
              </a:rPr>
              <a:t>．各建築様式の名称と大まかな特徴の紹介</a:t>
            </a:r>
            <a:br>
              <a:rPr lang="en-US" altLang="ja-JP" dirty="0">
                <a:effectLst>
                  <a:outerShdw blurRad="38100" dist="38100" dir="2700000" algn="tl">
                    <a:srgbClr val="000000">
                      <a:alpha val="43137"/>
                    </a:srgbClr>
                  </a:outerShdw>
                </a:effectLst>
              </a:rPr>
            </a:br>
            <a:endParaRPr kumimoji="1" lang="ja-JP" altLang="en-US" dirty="0"/>
          </a:p>
        </p:txBody>
      </p:sp>
      <p:pic>
        <p:nvPicPr>
          <p:cNvPr id="4" name="図 3">
            <a:hlinkClick r:id="rId2"/>
            <a:extLst>
              <a:ext uri="{FF2B5EF4-FFF2-40B4-BE49-F238E27FC236}">
                <a16:creationId xmlns:a16="http://schemas.microsoft.com/office/drawing/2014/main" id="{41705B76-008F-862C-8F85-41E9FFB85195}"/>
              </a:ext>
            </a:extLst>
          </p:cNvPr>
          <p:cNvPicPr>
            <a:picLocks noChangeAspect="1"/>
          </p:cNvPicPr>
          <p:nvPr/>
        </p:nvPicPr>
        <p:blipFill>
          <a:blip r:embed="rId3"/>
          <a:stretch>
            <a:fillRect/>
          </a:stretch>
        </p:blipFill>
        <p:spPr>
          <a:xfrm>
            <a:off x="2759290" y="4289134"/>
            <a:ext cx="2105673" cy="1536184"/>
          </a:xfrm>
          <a:prstGeom prst="rect">
            <a:avLst/>
          </a:prstGeom>
        </p:spPr>
      </p:pic>
      <p:graphicFrame>
        <p:nvGraphicFramePr>
          <p:cNvPr id="8" name="表 8">
            <a:extLst>
              <a:ext uri="{FF2B5EF4-FFF2-40B4-BE49-F238E27FC236}">
                <a16:creationId xmlns:a16="http://schemas.microsoft.com/office/drawing/2014/main" id="{A42FCC2A-8168-34A8-BA16-164395ADE70A}"/>
              </a:ext>
            </a:extLst>
          </p:cNvPr>
          <p:cNvGraphicFramePr>
            <a:graphicFrameLocks noGrp="1"/>
          </p:cNvGraphicFramePr>
          <p:nvPr>
            <p:extLst>
              <p:ext uri="{D42A27DB-BD31-4B8C-83A1-F6EECF244321}">
                <p14:modId xmlns:p14="http://schemas.microsoft.com/office/powerpoint/2010/main" val="666203158"/>
              </p:ext>
            </p:extLst>
          </p:nvPr>
        </p:nvGraphicFramePr>
        <p:xfrm>
          <a:off x="701336" y="2267801"/>
          <a:ext cx="10353520" cy="2021333"/>
        </p:xfrm>
        <a:graphic>
          <a:graphicData uri="http://schemas.openxmlformats.org/drawingml/2006/table">
            <a:tbl>
              <a:tblPr firstRow="1" bandRow="1">
                <a:tableStyleId>{5C22544A-7EE6-4342-B048-85BDC9FD1C3A}</a:tableStyleId>
              </a:tblPr>
              <a:tblGrid>
                <a:gridCol w="2071147">
                  <a:extLst>
                    <a:ext uri="{9D8B030D-6E8A-4147-A177-3AD203B41FA5}">
                      <a16:colId xmlns:a16="http://schemas.microsoft.com/office/drawing/2014/main" val="365731297"/>
                    </a:ext>
                  </a:extLst>
                </a:gridCol>
                <a:gridCol w="2071147">
                  <a:extLst>
                    <a:ext uri="{9D8B030D-6E8A-4147-A177-3AD203B41FA5}">
                      <a16:colId xmlns:a16="http://schemas.microsoft.com/office/drawing/2014/main" val="1214305996"/>
                    </a:ext>
                  </a:extLst>
                </a:gridCol>
                <a:gridCol w="2071147">
                  <a:extLst>
                    <a:ext uri="{9D8B030D-6E8A-4147-A177-3AD203B41FA5}">
                      <a16:colId xmlns:a16="http://schemas.microsoft.com/office/drawing/2014/main" val="1883687965"/>
                    </a:ext>
                  </a:extLst>
                </a:gridCol>
                <a:gridCol w="2071147">
                  <a:extLst>
                    <a:ext uri="{9D8B030D-6E8A-4147-A177-3AD203B41FA5}">
                      <a16:colId xmlns:a16="http://schemas.microsoft.com/office/drawing/2014/main" val="606982070"/>
                    </a:ext>
                  </a:extLst>
                </a:gridCol>
                <a:gridCol w="2068932">
                  <a:extLst>
                    <a:ext uri="{9D8B030D-6E8A-4147-A177-3AD203B41FA5}">
                      <a16:colId xmlns:a16="http://schemas.microsoft.com/office/drawing/2014/main" val="1832454811"/>
                    </a:ext>
                  </a:extLst>
                </a:gridCol>
              </a:tblGrid>
              <a:tr h="407290">
                <a:tc>
                  <a:txBody>
                    <a:bodyPr/>
                    <a:lstStyle/>
                    <a:p>
                      <a:pPr algn="ctr"/>
                      <a:r>
                        <a:rPr kumimoji="1" lang="ja-JP" altLang="en-US" dirty="0"/>
                        <a:t>バシリカ</a:t>
                      </a:r>
                    </a:p>
                  </a:txBody>
                  <a:tcPr anchor="ctr"/>
                </a:tc>
                <a:tc>
                  <a:txBody>
                    <a:bodyPr/>
                    <a:lstStyle/>
                    <a:p>
                      <a:pPr algn="ctr"/>
                      <a:r>
                        <a:rPr kumimoji="1" lang="ja-JP" altLang="en-US" dirty="0"/>
                        <a:t>ロマネスク</a:t>
                      </a:r>
                    </a:p>
                  </a:txBody>
                  <a:tcPr anchor="ctr"/>
                </a:tc>
                <a:tc>
                  <a:txBody>
                    <a:bodyPr/>
                    <a:lstStyle/>
                    <a:p>
                      <a:pPr algn="ctr"/>
                      <a:r>
                        <a:rPr kumimoji="1" lang="ja-JP" altLang="en-US" dirty="0"/>
                        <a:t>ゴシック</a:t>
                      </a:r>
                    </a:p>
                  </a:txBody>
                  <a:tcPr anchor="ctr"/>
                </a:tc>
                <a:tc>
                  <a:txBody>
                    <a:bodyPr/>
                    <a:lstStyle/>
                    <a:p>
                      <a:pPr algn="ctr"/>
                      <a:r>
                        <a:rPr kumimoji="1" lang="ja-JP" altLang="en-US" dirty="0"/>
                        <a:t>ルネサンス</a:t>
                      </a:r>
                    </a:p>
                  </a:txBody>
                  <a:tcPr anchor="ctr"/>
                </a:tc>
                <a:tc>
                  <a:txBody>
                    <a:bodyPr/>
                    <a:lstStyle/>
                    <a:p>
                      <a:pPr algn="ctr"/>
                      <a:r>
                        <a:rPr kumimoji="1" lang="ja-JP" altLang="en-US" dirty="0"/>
                        <a:t>バロック</a:t>
                      </a:r>
                    </a:p>
                  </a:txBody>
                  <a:tcPr anchor="ctr"/>
                </a:tc>
                <a:extLst>
                  <a:ext uri="{0D108BD9-81ED-4DB2-BD59-A6C34878D82A}">
                    <a16:rowId xmlns:a16="http://schemas.microsoft.com/office/drawing/2014/main" val="2100882633"/>
                  </a:ext>
                </a:extLst>
              </a:tr>
              <a:tr h="699643">
                <a:tc>
                  <a:txBody>
                    <a:bodyPr/>
                    <a:lstStyle/>
                    <a:p>
                      <a:r>
                        <a:rPr kumimoji="1" lang="ja-JP" altLang="en-US" dirty="0"/>
                        <a:t>最初期のキリスト教建築</a:t>
                      </a:r>
                    </a:p>
                  </a:txBody>
                  <a:tcPr/>
                </a:tc>
                <a:tc>
                  <a:txBody>
                    <a:bodyPr/>
                    <a:lstStyle/>
                    <a:p>
                      <a:r>
                        <a:rPr kumimoji="1" lang="ja-JP" altLang="en-US" dirty="0"/>
                        <a:t>１１世紀以降に造られる</a:t>
                      </a:r>
                    </a:p>
                  </a:txBody>
                  <a:tcPr/>
                </a:tc>
                <a:tc>
                  <a:txBody>
                    <a:bodyPr/>
                    <a:lstStyle/>
                    <a:p>
                      <a:r>
                        <a:rPr kumimoji="1" lang="ja-JP" altLang="en-US" dirty="0"/>
                        <a:t>１２世紀後半頃から広まる</a:t>
                      </a:r>
                    </a:p>
                  </a:txBody>
                  <a:tcPr/>
                </a:tc>
                <a:tc>
                  <a:txBody>
                    <a:bodyPr/>
                    <a:lstStyle/>
                    <a:p>
                      <a:r>
                        <a:rPr kumimoji="1" lang="ja-JP" altLang="en-US" dirty="0"/>
                        <a:t>１５世紀にイタリアで始まる</a:t>
                      </a:r>
                      <a:endParaRPr kumimoji="1" lang="en-US" altLang="ja-JP" dirty="0"/>
                    </a:p>
                  </a:txBody>
                  <a:tcPr/>
                </a:tc>
                <a:tc>
                  <a:txBody>
                    <a:bodyPr/>
                    <a:lstStyle/>
                    <a:p>
                      <a:r>
                        <a:rPr kumimoji="1" lang="ja-JP" altLang="en-US" dirty="0"/>
                        <a:t>１６～１８世紀にかけて広まる</a:t>
                      </a:r>
                    </a:p>
                  </a:txBody>
                  <a:tcPr/>
                </a:tc>
                <a:extLst>
                  <a:ext uri="{0D108BD9-81ED-4DB2-BD59-A6C34878D82A}">
                    <a16:rowId xmlns:a16="http://schemas.microsoft.com/office/drawing/2014/main" val="629403534"/>
                  </a:ext>
                </a:extLst>
              </a:tr>
              <a:tr h="699643">
                <a:tc>
                  <a:txBody>
                    <a:bodyPr/>
                    <a:lstStyle/>
                    <a:p>
                      <a:r>
                        <a:rPr kumimoji="1" lang="ja-JP" altLang="en-US" dirty="0"/>
                        <a:t>古代ローマ式建築を基に発展</a:t>
                      </a:r>
                    </a:p>
                  </a:txBody>
                  <a:tcPr/>
                </a:tc>
                <a:tc>
                  <a:txBody>
                    <a:bodyPr/>
                    <a:lstStyle/>
                    <a:p>
                      <a:r>
                        <a:rPr kumimoji="1" lang="ja-JP" altLang="en-US" dirty="0"/>
                        <a:t>ヴォールト（穹窿）架構、分厚い壁が特徴</a:t>
                      </a:r>
                    </a:p>
                  </a:txBody>
                  <a:tcPr/>
                </a:tc>
                <a:tc>
                  <a:txBody>
                    <a:bodyPr/>
                    <a:lstStyle/>
                    <a:p>
                      <a:r>
                        <a:rPr kumimoji="1" lang="ja-JP" altLang="en-US" dirty="0"/>
                        <a:t>リブ・ヴォールト、尖頭アーチ、ステンドグラスが特徴</a:t>
                      </a:r>
                    </a:p>
                  </a:txBody>
                  <a:tcPr/>
                </a:tc>
                <a:tc>
                  <a:txBody>
                    <a:bodyPr/>
                    <a:lstStyle/>
                    <a:p>
                      <a:r>
                        <a:rPr kumimoji="1" lang="ja-JP" altLang="en-US" dirty="0"/>
                        <a:t>ローマ式の古典的な建築様式</a:t>
                      </a:r>
                    </a:p>
                  </a:txBody>
                  <a:tcPr/>
                </a:tc>
                <a:tc>
                  <a:txBody>
                    <a:bodyPr/>
                    <a:lstStyle/>
                    <a:p>
                      <a:r>
                        <a:rPr kumimoji="1" lang="ja-JP" altLang="en-US" dirty="0"/>
                        <a:t>曲線・楕円を用いた動的で豪壮装飾が特徴</a:t>
                      </a:r>
                    </a:p>
                  </a:txBody>
                  <a:tcPr/>
                </a:tc>
                <a:extLst>
                  <a:ext uri="{0D108BD9-81ED-4DB2-BD59-A6C34878D82A}">
                    <a16:rowId xmlns:a16="http://schemas.microsoft.com/office/drawing/2014/main" val="403534999"/>
                  </a:ext>
                </a:extLst>
              </a:tr>
            </a:tbl>
          </a:graphicData>
        </a:graphic>
      </p:graphicFrame>
      <p:pic>
        <p:nvPicPr>
          <p:cNvPr id="11" name="図 10">
            <a:hlinkClick r:id="rId4"/>
            <a:extLst>
              <a:ext uri="{FF2B5EF4-FFF2-40B4-BE49-F238E27FC236}">
                <a16:creationId xmlns:a16="http://schemas.microsoft.com/office/drawing/2014/main" id="{FDAADD0F-5011-9F41-C350-C777029A23C7}"/>
              </a:ext>
            </a:extLst>
          </p:cNvPr>
          <p:cNvPicPr>
            <a:picLocks noChangeAspect="1"/>
          </p:cNvPicPr>
          <p:nvPr/>
        </p:nvPicPr>
        <p:blipFill>
          <a:blip r:embed="rId5"/>
          <a:stretch>
            <a:fillRect/>
          </a:stretch>
        </p:blipFill>
        <p:spPr>
          <a:xfrm>
            <a:off x="5225076" y="4289134"/>
            <a:ext cx="1301602" cy="1658905"/>
          </a:xfrm>
          <a:prstGeom prst="rect">
            <a:avLst/>
          </a:prstGeom>
        </p:spPr>
      </p:pic>
      <p:pic>
        <p:nvPicPr>
          <p:cNvPr id="12" name="図 11">
            <a:hlinkClick r:id="rId6"/>
            <a:extLst>
              <a:ext uri="{FF2B5EF4-FFF2-40B4-BE49-F238E27FC236}">
                <a16:creationId xmlns:a16="http://schemas.microsoft.com/office/drawing/2014/main" id="{ACE95E90-8E90-F00B-D6AA-04DEC28C6DAF}"/>
              </a:ext>
            </a:extLst>
          </p:cNvPr>
          <p:cNvPicPr>
            <a:picLocks noChangeAspect="1"/>
          </p:cNvPicPr>
          <p:nvPr/>
        </p:nvPicPr>
        <p:blipFill>
          <a:blip r:embed="rId7"/>
          <a:stretch>
            <a:fillRect/>
          </a:stretch>
        </p:blipFill>
        <p:spPr>
          <a:xfrm>
            <a:off x="7269423" y="4297681"/>
            <a:ext cx="1310754" cy="1755800"/>
          </a:xfrm>
          <a:prstGeom prst="rect">
            <a:avLst/>
          </a:prstGeom>
        </p:spPr>
      </p:pic>
      <p:pic>
        <p:nvPicPr>
          <p:cNvPr id="13" name="図 12">
            <a:hlinkClick r:id="rId8"/>
            <a:extLst>
              <a:ext uri="{FF2B5EF4-FFF2-40B4-BE49-F238E27FC236}">
                <a16:creationId xmlns:a16="http://schemas.microsoft.com/office/drawing/2014/main" id="{8DFC3529-76E5-5B5D-2774-2BCBC9B5BD04}"/>
              </a:ext>
            </a:extLst>
          </p:cNvPr>
          <p:cNvPicPr>
            <a:picLocks noChangeAspect="1"/>
          </p:cNvPicPr>
          <p:nvPr/>
        </p:nvPicPr>
        <p:blipFill>
          <a:blip r:embed="rId9"/>
          <a:stretch>
            <a:fillRect/>
          </a:stretch>
        </p:blipFill>
        <p:spPr>
          <a:xfrm>
            <a:off x="9432710" y="4289134"/>
            <a:ext cx="1122840" cy="1733873"/>
          </a:xfrm>
          <a:prstGeom prst="rect">
            <a:avLst/>
          </a:prstGeom>
        </p:spPr>
      </p:pic>
    </p:spTree>
    <p:extLst>
      <p:ext uri="{BB962C8B-B14F-4D97-AF65-F5344CB8AC3E}">
        <p14:creationId xmlns:p14="http://schemas.microsoft.com/office/powerpoint/2010/main" val="414342432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948BA9-B704-9DF4-1DD5-02B728DD277E}"/>
              </a:ext>
            </a:extLst>
          </p:cNvPr>
          <p:cNvSpPr>
            <a:spLocks noGrp="1"/>
          </p:cNvSpPr>
          <p:nvPr>
            <p:ph type="title"/>
          </p:nvPr>
        </p:nvSpPr>
        <p:spPr/>
        <p:txBody>
          <a:bodyPr/>
          <a:lstStyle/>
          <a:p>
            <a:r>
              <a:rPr kumimoji="1" lang="en-US" altLang="ja-JP" dirty="0">
                <a:effectLst>
                  <a:outerShdw blurRad="38100" dist="38100" dir="2700000" algn="tl">
                    <a:srgbClr val="000000">
                      <a:alpha val="43137"/>
                    </a:srgbClr>
                  </a:outerShdw>
                </a:effectLst>
              </a:rPr>
              <a:t>Ⅱ.</a:t>
            </a:r>
            <a:r>
              <a:rPr kumimoji="1" lang="ja-JP" altLang="en-US" dirty="0">
                <a:effectLst>
                  <a:outerShdw blurRad="38100" dist="38100" dir="2700000" algn="tl">
                    <a:srgbClr val="000000">
                      <a:alpha val="43137"/>
                    </a:srgbClr>
                  </a:outerShdw>
                </a:effectLst>
              </a:rPr>
              <a:t>建築様式の過渡期における宗教的出来事</a:t>
            </a:r>
            <a:br>
              <a:rPr kumimoji="1" lang="en-US" altLang="ja-JP" dirty="0">
                <a:effectLst>
                  <a:outerShdw blurRad="38100" dist="38100" dir="2700000" algn="tl">
                    <a:srgbClr val="000000">
                      <a:alpha val="43137"/>
                    </a:srgbClr>
                  </a:outerShdw>
                </a:effectLst>
              </a:rPr>
            </a:br>
            <a:endParaRPr kumimoji="1" lang="ja-JP" altLang="en-US" dirty="0"/>
          </a:p>
        </p:txBody>
      </p:sp>
      <p:sp>
        <p:nvSpPr>
          <p:cNvPr id="3" name="コンテンツ プレースホルダー 2">
            <a:extLst>
              <a:ext uri="{FF2B5EF4-FFF2-40B4-BE49-F238E27FC236}">
                <a16:creationId xmlns:a16="http://schemas.microsoft.com/office/drawing/2014/main" id="{9AF19B4E-5FE1-E7A8-3C34-D45EBC7C6039}"/>
              </a:ext>
            </a:extLst>
          </p:cNvPr>
          <p:cNvSpPr>
            <a:spLocks noGrp="1"/>
          </p:cNvSpPr>
          <p:nvPr>
            <p:ph idx="1"/>
          </p:nvPr>
        </p:nvSpPr>
        <p:spPr>
          <a:xfrm>
            <a:off x="1451579" y="2015732"/>
            <a:ext cx="9603275" cy="3719243"/>
          </a:xfrm>
        </p:spPr>
        <p:txBody>
          <a:bodyPr>
            <a:normAutofit lnSpcReduction="10000"/>
          </a:bodyPr>
          <a:lstStyle/>
          <a:p>
            <a:r>
              <a:rPr lang="ja-JP" altLang="en-US" b="1" dirty="0"/>
              <a:t>ロマネスク様式が広まった１１世紀</a:t>
            </a:r>
            <a:endParaRPr lang="en-US" altLang="ja-JP" b="1" dirty="0"/>
          </a:p>
          <a:p>
            <a:pPr lvl="1"/>
            <a:r>
              <a:rPr lang="ja-JP" altLang="en-US" dirty="0"/>
              <a:t>カトリック教会の規則等厳格化</a:t>
            </a:r>
            <a:endParaRPr lang="en-US" altLang="ja-JP" dirty="0"/>
          </a:p>
          <a:p>
            <a:pPr lvl="1"/>
            <a:r>
              <a:rPr lang="ja-JP" altLang="en-US" dirty="0"/>
              <a:t>第一回十字軍遠征</a:t>
            </a:r>
            <a:endParaRPr lang="en-US" altLang="ja-JP" dirty="0"/>
          </a:p>
          <a:p>
            <a:r>
              <a:rPr lang="ja-JP" altLang="en-US" b="1" dirty="0"/>
              <a:t>ゴシック様式が広まった１２世紀</a:t>
            </a:r>
            <a:endParaRPr lang="en-US" altLang="ja-JP" b="1" dirty="0"/>
          </a:p>
          <a:p>
            <a:pPr lvl="1"/>
            <a:r>
              <a:rPr lang="ja-JP" altLang="en-US" dirty="0"/>
              <a:t>各地で騎士団の結成・認可</a:t>
            </a:r>
            <a:endParaRPr lang="en-US" altLang="ja-JP" dirty="0"/>
          </a:p>
          <a:p>
            <a:pPr lvl="1"/>
            <a:r>
              <a:rPr lang="ja-JP" altLang="en-US" dirty="0"/>
              <a:t>二度に渡る十字軍遠征</a:t>
            </a:r>
            <a:endParaRPr lang="en-US" altLang="ja-JP" dirty="0"/>
          </a:p>
          <a:p>
            <a:r>
              <a:rPr lang="ja-JP" altLang="en-US" b="1" dirty="0"/>
              <a:t>バロック様式が広まった１６世紀</a:t>
            </a:r>
            <a:endParaRPr lang="en-US" altLang="ja-JP" b="1" dirty="0"/>
          </a:p>
          <a:p>
            <a:pPr lvl="1"/>
            <a:r>
              <a:rPr lang="ja-JP" altLang="en-US" dirty="0"/>
              <a:t>宗教改革→プロテスタントの台頭</a:t>
            </a:r>
            <a:endParaRPr lang="en-US" altLang="ja-JP" dirty="0"/>
          </a:p>
          <a:p>
            <a:pPr lvl="1"/>
            <a:r>
              <a:rPr lang="ja-JP" altLang="en-US" dirty="0"/>
              <a:t>対抗宗教改革</a:t>
            </a:r>
            <a:endParaRPr lang="en-US" altLang="ja-JP" dirty="0"/>
          </a:p>
          <a:p>
            <a:endParaRPr lang="en-US" altLang="ja-JP" dirty="0"/>
          </a:p>
          <a:p>
            <a:endParaRPr lang="en-US" altLang="ja-JP" dirty="0"/>
          </a:p>
          <a:p>
            <a:endParaRPr lang="en-US" altLang="ja-JP" dirty="0"/>
          </a:p>
          <a:p>
            <a:endParaRPr lang="en-US" altLang="ja-JP" dirty="0"/>
          </a:p>
        </p:txBody>
      </p:sp>
      <p:sp>
        <p:nvSpPr>
          <p:cNvPr id="4" name="思考の吹き出し: 雲形 3">
            <a:extLst>
              <a:ext uri="{FF2B5EF4-FFF2-40B4-BE49-F238E27FC236}">
                <a16:creationId xmlns:a16="http://schemas.microsoft.com/office/drawing/2014/main" id="{2069BFA0-1EAC-A356-7C15-F9EDEA0AB0AF}"/>
              </a:ext>
            </a:extLst>
          </p:cNvPr>
          <p:cNvSpPr/>
          <p:nvPr/>
        </p:nvSpPr>
        <p:spPr>
          <a:xfrm>
            <a:off x="6214370" y="1917577"/>
            <a:ext cx="2965141" cy="1926454"/>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特に１１世紀、１６世紀は</a:t>
            </a:r>
            <a:endParaRPr kumimoji="1" lang="en-US" altLang="ja-JP" dirty="0"/>
          </a:p>
          <a:p>
            <a:pPr algn="ctr"/>
            <a:r>
              <a:rPr kumimoji="1" lang="ja-JP" altLang="en-US" dirty="0"/>
              <a:t>宗教的に重要な出来事が</a:t>
            </a:r>
            <a:endParaRPr kumimoji="1" lang="en-US" altLang="ja-JP" dirty="0"/>
          </a:p>
          <a:p>
            <a:pPr algn="ctr"/>
            <a:r>
              <a:rPr kumimoji="1" lang="ja-JP" altLang="en-US" dirty="0"/>
              <a:t>起きている</a:t>
            </a:r>
          </a:p>
        </p:txBody>
      </p:sp>
      <p:sp>
        <p:nvSpPr>
          <p:cNvPr id="5" name="テキスト ボックス 4">
            <a:extLst>
              <a:ext uri="{FF2B5EF4-FFF2-40B4-BE49-F238E27FC236}">
                <a16:creationId xmlns:a16="http://schemas.microsoft.com/office/drawing/2014/main" id="{FA6B878E-D744-EDE2-8FF6-11520A78B6B5}"/>
              </a:ext>
            </a:extLst>
          </p:cNvPr>
          <p:cNvSpPr txBox="1"/>
          <p:nvPr/>
        </p:nvSpPr>
        <p:spPr>
          <a:xfrm>
            <a:off x="7141361" y="5193437"/>
            <a:ext cx="3913493" cy="338554"/>
          </a:xfrm>
          <a:prstGeom prst="rect">
            <a:avLst/>
          </a:prstGeom>
          <a:noFill/>
        </p:spPr>
        <p:txBody>
          <a:bodyPr wrap="square" rtlCol="0">
            <a:spAutoFit/>
          </a:bodyPr>
          <a:lstStyle/>
          <a:p>
            <a:r>
              <a:rPr kumimoji="1" lang="en-US" altLang="ja-JP" sz="1600" dirty="0"/>
              <a:t>※</a:t>
            </a:r>
            <a:r>
              <a:rPr kumimoji="1" lang="ja-JP" altLang="en-US" sz="1600" dirty="0"/>
              <a:t>ロマネスクについては補足で説明</a:t>
            </a:r>
          </a:p>
        </p:txBody>
      </p:sp>
    </p:spTree>
    <p:extLst>
      <p:ext uri="{BB962C8B-B14F-4D97-AF65-F5344CB8AC3E}">
        <p14:creationId xmlns:p14="http://schemas.microsoft.com/office/powerpoint/2010/main" val="312968223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F9B59F-3698-62A2-FB72-0B047F6D22B1}"/>
              </a:ext>
            </a:extLst>
          </p:cNvPr>
          <p:cNvSpPr>
            <a:spLocks noGrp="1"/>
          </p:cNvSpPr>
          <p:nvPr>
            <p:ph type="title"/>
          </p:nvPr>
        </p:nvSpPr>
        <p:spPr/>
        <p:txBody>
          <a:bodyPr/>
          <a:lstStyle/>
          <a:p>
            <a:r>
              <a:rPr kumimoji="1" lang="en-US" altLang="ja-JP" dirty="0">
                <a:effectLst>
                  <a:outerShdw blurRad="38100" dist="38100" dir="2700000" algn="tl">
                    <a:srgbClr val="000000">
                      <a:alpha val="43137"/>
                    </a:srgbClr>
                  </a:outerShdw>
                </a:effectLst>
              </a:rPr>
              <a:t>Ⅲ.</a:t>
            </a:r>
            <a:r>
              <a:rPr lang="ja-JP" altLang="en-US" dirty="0">
                <a:effectLst>
                  <a:outerShdw blurRad="38100" dist="38100" dir="2700000" algn="tl">
                    <a:srgbClr val="000000">
                      <a:alpha val="43137"/>
                    </a:srgbClr>
                  </a:outerShdw>
                </a:effectLst>
              </a:rPr>
              <a:t>建築技術の進歩</a:t>
            </a:r>
            <a:endParaRPr kumimoji="1" lang="ja-JP" altLang="en-US" dirty="0">
              <a:effectLst>
                <a:outerShdw blurRad="38100" dist="38100" dir="2700000" algn="tl">
                  <a:srgbClr val="000000">
                    <a:alpha val="43137"/>
                  </a:srgbClr>
                </a:outerShdw>
              </a:effectLst>
            </a:endParaRPr>
          </a:p>
        </p:txBody>
      </p:sp>
      <p:sp>
        <p:nvSpPr>
          <p:cNvPr id="3" name="コンテンツ プレースホルダー 2">
            <a:extLst>
              <a:ext uri="{FF2B5EF4-FFF2-40B4-BE49-F238E27FC236}">
                <a16:creationId xmlns:a16="http://schemas.microsoft.com/office/drawing/2014/main" id="{835C5213-435F-339B-A9FC-65192619F395}"/>
              </a:ext>
            </a:extLst>
          </p:cNvPr>
          <p:cNvSpPr>
            <a:spLocks noGrp="1"/>
          </p:cNvSpPr>
          <p:nvPr>
            <p:ph idx="1"/>
          </p:nvPr>
        </p:nvSpPr>
        <p:spPr/>
        <p:txBody>
          <a:bodyPr/>
          <a:lstStyle/>
          <a:p>
            <a:r>
              <a:rPr lang="ja-JP" altLang="en-US" dirty="0"/>
              <a:t>建造物の形</a:t>
            </a:r>
            <a:r>
              <a:rPr kumimoji="1" lang="ja-JP" altLang="en-US" dirty="0"/>
              <a:t>は建築技術と深く関わる</a:t>
            </a:r>
            <a:endParaRPr kumimoji="1" lang="en-US" altLang="ja-JP" dirty="0"/>
          </a:p>
          <a:p>
            <a:pPr lvl="1"/>
            <a:r>
              <a:rPr lang="ja-JP" altLang="en-US" dirty="0"/>
              <a:t>（どんなに優れた設計図を描いても、技術が無ければ実際に建築する事は出来ない）</a:t>
            </a:r>
            <a:endParaRPr lang="en-US" altLang="ja-JP" dirty="0"/>
          </a:p>
          <a:p>
            <a:r>
              <a:rPr lang="ja-JP" altLang="en-US" dirty="0"/>
              <a:t>最も注目すべきはロマネスクからゴシックへの移行</a:t>
            </a:r>
            <a:endParaRPr lang="en-US" altLang="ja-JP" dirty="0"/>
          </a:p>
          <a:p>
            <a:pPr lvl="1"/>
            <a:r>
              <a:rPr lang="ja-JP" altLang="en-US" dirty="0"/>
              <a:t>前述した通り、ロマネスクは厚い壁が特徴であり、ガラス面も少ない</a:t>
            </a:r>
            <a:endParaRPr lang="en-US" altLang="ja-JP" dirty="0"/>
          </a:p>
          <a:p>
            <a:pPr lvl="1"/>
            <a:r>
              <a:rPr lang="ja-JP" altLang="en-US" dirty="0"/>
              <a:t>一方ゴシックは薄い壁、ステンドグラスでの装飾が特徴</a:t>
            </a:r>
            <a:endParaRPr lang="en-US" altLang="ja-JP" dirty="0"/>
          </a:p>
          <a:p>
            <a:pPr lvl="2"/>
            <a:r>
              <a:rPr lang="ja-JP" altLang="en-US" dirty="0"/>
              <a:t>→ガラスの面積が大きい薄い壁で重い石造りの屋根を支えるためには技術が要る</a:t>
            </a:r>
            <a:endParaRPr lang="en-US" altLang="ja-JP" dirty="0"/>
          </a:p>
          <a:p>
            <a:endParaRPr lang="en-US" altLang="ja-JP" dirty="0"/>
          </a:p>
          <a:p>
            <a:r>
              <a:rPr lang="ja-JP" altLang="en-US" b="1" u="sng" dirty="0"/>
              <a:t>では、実際どのような技術的変化があったのか？</a:t>
            </a:r>
            <a:endParaRPr lang="en-US" altLang="ja-JP" b="1" u="sng" dirty="0"/>
          </a:p>
        </p:txBody>
      </p:sp>
    </p:spTree>
    <p:extLst>
      <p:ext uri="{BB962C8B-B14F-4D97-AF65-F5344CB8AC3E}">
        <p14:creationId xmlns:p14="http://schemas.microsoft.com/office/powerpoint/2010/main" val="116743915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1F73392-8338-20E9-05BB-52222B41EF21}"/>
              </a:ext>
            </a:extLst>
          </p:cNvPr>
          <p:cNvSpPr>
            <a:spLocks noGrp="1"/>
          </p:cNvSpPr>
          <p:nvPr>
            <p:ph type="title"/>
          </p:nvPr>
        </p:nvSpPr>
        <p:spPr/>
        <p:txBody>
          <a:bodyPr/>
          <a:lstStyle/>
          <a:p>
            <a:r>
              <a:rPr lang="en-US" altLang="ja-JP" dirty="0">
                <a:effectLst>
                  <a:outerShdw blurRad="38100" dist="38100" dir="2700000" algn="tl">
                    <a:srgbClr val="000000">
                      <a:alpha val="43137"/>
                    </a:srgbClr>
                  </a:outerShdw>
                </a:effectLst>
              </a:rPr>
              <a:t>Ⅲ.</a:t>
            </a:r>
            <a:r>
              <a:rPr lang="ja-JP" altLang="en-US" dirty="0">
                <a:effectLst>
                  <a:outerShdw blurRad="38100" dist="38100" dir="2700000" algn="tl">
                    <a:srgbClr val="000000">
                      <a:alpha val="43137"/>
                    </a:srgbClr>
                  </a:outerShdw>
                </a:effectLst>
              </a:rPr>
              <a:t>建築技術の進歩</a:t>
            </a:r>
          </a:p>
        </p:txBody>
      </p:sp>
      <p:sp>
        <p:nvSpPr>
          <p:cNvPr id="8" name="コンテンツ プレースホルダー 7">
            <a:extLst>
              <a:ext uri="{FF2B5EF4-FFF2-40B4-BE49-F238E27FC236}">
                <a16:creationId xmlns:a16="http://schemas.microsoft.com/office/drawing/2014/main" id="{2CB80802-8048-AB66-EE32-8EEA2B8ACF5E}"/>
              </a:ext>
            </a:extLst>
          </p:cNvPr>
          <p:cNvSpPr txBox="1">
            <a:spLocks noGrp="1"/>
          </p:cNvSpPr>
          <p:nvPr>
            <p:ph idx="1"/>
          </p:nvPr>
        </p:nvSpPr>
        <p:spPr>
          <a:xfrm>
            <a:off x="1451028" y="2033880"/>
            <a:ext cx="9604375" cy="1721112"/>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dirty="0"/>
              <a:t>１２世紀になると技術的進歩により鉄の生産量が増大する</a:t>
            </a:r>
            <a:endParaRPr kumimoji="1" lang="en-US" altLang="ja-JP" dirty="0"/>
          </a:p>
          <a:p>
            <a:pPr marL="742950" lvl="1" indent="-285750">
              <a:buFont typeface="Wingdings" panose="05000000000000000000" pitchFamily="2" charset="2"/>
              <a:buChar char="l"/>
            </a:pPr>
            <a:r>
              <a:rPr kumimoji="1" lang="ja-JP" altLang="en-US" dirty="0"/>
              <a:t>これにより、石切道具の精度が高まる</a:t>
            </a:r>
            <a:endParaRPr kumimoji="1" lang="en-US" altLang="ja-JP" dirty="0"/>
          </a:p>
          <a:p>
            <a:pPr marL="742950" lvl="1" indent="-285750">
              <a:buFont typeface="Wingdings" panose="05000000000000000000" pitchFamily="2" charset="2"/>
              <a:buChar char="l"/>
            </a:pPr>
            <a:r>
              <a:rPr kumimoji="1" lang="ja-JP" altLang="en-US" dirty="0"/>
              <a:t>また、石材の補強等にも鉄は用いられることになる</a:t>
            </a:r>
            <a:endParaRPr kumimoji="1" lang="en-US" altLang="ja-JP" dirty="0"/>
          </a:p>
          <a:p>
            <a:pPr marL="285750" indent="-285750">
              <a:buFont typeface="Wingdings" panose="05000000000000000000" pitchFamily="2" charset="2"/>
              <a:buChar char="l"/>
            </a:pPr>
            <a:endParaRPr kumimoji="1" lang="ja-JP" altLang="en-US" dirty="0"/>
          </a:p>
        </p:txBody>
      </p:sp>
      <p:pic>
        <p:nvPicPr>
          <p:cNvPr id="9" name="図 8">
            <a:hlinkClick r:id="rId2"/>
            <a:extLst>
              <a:ext uri="{FF2B5EF4-FFF2-40B4-BE49-F238E27FC236}">
                <a16:creationId xmlns:a16="http://schemas.microsoft.com/office/drawing/2014/main" id="{D015A152-87F9-898F-63D6-35F6DE394ED0}"/>
              </a:ext>
            </a:extLst>
          </p:cNvPr>
          <p:cNvPicPr>
            <a:picLocks noChangeAspect="1"/>
          </p:cNvPicPr>
          <p:nvPr/>
        </p:nvPicPr>
        <p:blipFill>
          <a:blip r:embed="rId3"/>
          <a:stretch>
            <a:fillRect/>
          </a:stretch>
        </p:blipFill>
        <p:spPr>
          <a:xfrm>
            <a:off x="550415" y="3429000"/>
            <a:ext cx="4074852" cy="1878252"/>
          </a:xfrm>
          <a:prstGeom prst="rect">
            <a:avLst/>
          </a:prstGeom>
        </p:spPr>
      </p:pic>
      <p:pic>
        <p:nvPicPr>
          <p:cNvPr id="10" name="図 9">
            <a:hlinkClick r:id="rId4"/>
            <a:extLst>
              <a:ext uri="{FF2B5EF4-FFF2-40B4-BE49-F238E27FC236}">
                <a16:creationId xmlns:a16="http://schemas.microsoft.com/office/drawing/2014/main" id="{E52D166A-B212-AAC1-BBB8-B4C0430A17D9}"/>
              </a:ext>
            </a:extLst>
          </p:cNvPr>
          <p:cNvPicPr>
            <a:picLocks noChangeAspect="1"/>
          </p:cNvPicPr>
          <p:nvPr/>
        </p:nvPicPr>
        <p:blipFill>
          <a:blip r:embed="rId5"/>
          <a:stretch>
            <a:fillRect/>
          </a:stretch>
        </p:blipFill>
        <p:spPr>
          <a:xfrm>
            <a:off x="4877597" y="3429312"/>
            <a:ext cx="3048000" cy="1900238"/>
          </a:xfrm>
          <a:prstGeom prst="rect">
            <a:avLst/>
          </a:prstGeom>
        </p:spPr>
      </p:pic>
      <p:pic>
        <p:nvPicPr>
          <p:cNvPr id="11" name="図 10">
            <a:hlinkClick r:id="rId6"/>
            <a:extLst>
              <a:ext uri="{FF2B5EF4-FFF2-40B4-BE49-F238E27FC236}">
                <a16:creationId xmlns:a16="http://schemas.microsoft.com/office/drawing/2014/main" id="{0BCE29C3-C239-5309-3EC1-D1DE8663040E}"/>
              </a:ext>
            </a:extLst>
          </p:cNvPr>
          <p:cNvPicPr>
            <a:picLocks noChangeAspect="1"/>
          </p:cNvPicPr>
          <p:nvPr/>
        </p:nvPicPr>
        <p:blipFill>
          <a:blip r:embed="rId7"/>
          <a:stretch>
            <a:fillRect/>
          </a:stretch>
        </p:blipFill>
        <p:spPr>
          <a:xfrm>
            <a:off x="8179789" y="3429312"/>
            <a:ext cx="2875065" cy="1900238"/>
          </a:xfrm>
          <a:prstGeom prst="rect">
            <a:avLst/>
          </a:prstGeom>
        </p:spPr>
      </p:pic>
      <p:sp>
        <p:nvSpPr>
          <p:cNvPr id="12" name="テキスト ボックス 11">
            <a:extLst>
              <a:ext uri="{FF2B5EF4-FFF2-40B4-BE49-F238E27FC236}">
                <a16:creationId xmlns:a16="http://schemas.microsoft.com/office/drawing/2014/main" id="{96B07B2B-B283-FC1F-A7CD-F14E38A0B643}"/>
              </a:ext>
            </a:extLst>
          </p:cNvPr>
          <p:cNvSpPr txBox="1"/>
          <p:nvPr/>
        </p:nvSpPr>
        <p:spPr>
          <a:xfrm>
            <a:off x="970626" y="5584054"/>
            <a:ext cx="11221374" cy="338554"/>
          </a:xfrm>
          <a:prstGeom prst="rect">
            <a:avLst/>
          </a:prstGeom>
          <a:noFill/>
        </p:spPr>
        <p:txBody>
          <a:bodyPr wrap="square" rtlCol="0">
            <a:spAutoFit/>
          </a:bodyPr>
          <a:lstStyle/>
          <a:p>
            <a:r>
              <a:rPr kumimoji="1" lang="ja-JP" altLang="en-US" sz="1600" dirty="0"/>
              <a:t>ロマネスク建築の石の組み方（左）ゴシック建築の石の組み方（中央）小円柱を支えていた鉄の太枘（右）</a:t>
            </a:r>
          </a:p>
        </p:txBody>
      </p:sp>
    </p:spTree>
    <p:extLst>
      <p:ext uri="{BB962C8B-B14F-4D97-AF65-F5344CB8AC3E}">
        <p14:creationId xmlns:p14="http://schemas.microsoft.com/office/powerpoint/2010/main" val="200385504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3FE188-6048-37A6-CA29-F7A6BE7736DE}"/>
              </a:ext>
            </a:extLst>
          </p:cNvPr>
          <p:cNvSpPr>
            <a:spLocks noGrp="1"/>
          </p:cNvSpPr>
          <p:nvPr>
            <p:ph type="title"/>
          </p:nvPr>
        </p:nvSpPr>
        <p:spPr/>
        <p:txBody>
          <a:bodyPr/>
          <a:lstStyle/>
          <a:p>
            <a:r>
              <a:rPr kumimoji="1" lang="en-US" altLang="ja-JP" dirty="0">
                <a:effectLst>
                  <a:outerShdw blurRad="38100" dist="38100" dir="2700000" algn="tl">
                    <a:srgbClr val="000000">
                      <a:alpha val="43137"/>
                    </a:srgbClr>
                  </a:outerShdw>
                </a:effectLst>
              </a:rPr>
              <a:t>Ⅳ.</a:t>
            </a:r>
            <a:r>
              <a:rPr kumimoji="1" lang="ja-JP" altLang="en-US" dirty="0">
                <a:effectLst>
                  <a:outerShdw blurRad="38100" dist="38100" dir="2700000" algn="tl">
                    <a:srgbClr val="000000">
                      <a:alpha val="43137"/>
                    </a:srgbClr>
                  </a:outerShdw>
                </a:effectLst>
              </a:rPr>
              <a:t> </a:t>
            </a:r>
            <a:r>
              <a:rPr kumimoji="1" lang="en-US" altLang="ja-JP" dirty="0">
                <a:effectLst>
                  <a:outerShdw blurRad="38100" dist="38100" dir="2700000" algn="tl">
                    <a:srgbClr val="000000">
                      <a:alpha val="43137"/>
                    </a:srgbClr>
                  </a:outerShdw>
                </a:effectLst>
              </a:rPr>
              <a:t>Ⅱ,Ⅲ</a:t>
            </a:r>
            <a:r>
              <a:rPr kumimoji="1" lang="ja-JP" altLang="en-US" dirty="0">
                <a:effectLst>
                  <a:outerShdw blurRad="38100" dist="38100" dir="2700000" algn="tl">
                    <a:srgbClr val="000000">
                      <a:alpha val="43137"/>
                    </a:srgbClr>
                  </a:outerShdw>
                </a:effectLst>
              </a:rPr>
              <a:t>の内容を踏まえてのまとめ・考察</a:t>
            </a:r>
          </a:p>
        </p:txBody>
      </p:sp>
      <p:sp>
        <p:nvSpPr>
          <p:cNvPr id="3" name="コンテンツ プレースホルダー 2">
            <a:extLst>
              <a:ext uri="{FF2B5EF4-FFF2-40B4-BE49-F238E27FC236}">
                <a16:creationId xmlns:a16="http://schemas.microsoft.com/office/drawing/2014/main" id="{989E271F-5F14-DBE2-0299-90E01AD8E293}"/>
              </a:ext>
            </a:extLst>
          </p:cNvPr>
          <p:cNvSpPr>
            <a:spLocks noGrp="1"/>
          </p:cNvSpPr>
          <p:nvPr>
            <p:ph idx="1"/>
          </p:nvPr>
        </p:nvSpPr>
        <p:spPr/>
        <p:txBody>
          <a:bodyPr>
            <a:normAutofit lnSpcReduction="10000"/>
          </a:bodyPr>
          <a:lstStyle/>
          <a:p>
            <a:r>
              <a:rPr kumimoji="1" lang="ja-JP" altLang="en-US" dirty="0"/>
              <a:t>建築様式の過渡期には宗教的出来事・技術的変革のどちらかが起こっている</a:t>
            </a:r>
            <a:endParaRPr lang="en-US" altLang="ja-JP" dirty="0"/>
          </a:p>
          <a:p>
            <a:r>
              <a:rPr kumimoji="1" lang="ja-JP" altLang="en-US" dirty="0"/>
              <a:t>また、宗教的出来事については、カトリックの威光を示す必要が出てくると考えられるものが多い</a:t>
            </a:r>
            <a:endParaRPr kumimoji="1" lang="en-US" altLang="ja-JP" dirty="0"/>
          </a:p>
          <a:p>
            <a:endParaRPr lang="en-US" altLang="ja-JP" dirty="0"/>
          </a:p>
          <a:p>
            <a:r>
              <a:rPr kumimoji="1" lang="ja-JP" altLang="en-US" dirty="0"/>
              <a:t>教会は時代が進むにつれて単なる祈りの場ではなく、より威厳ある姿を求められるようになった</a:t>
            </a:r>
            <a:endParaRPr kumimoji="1" lang="en-US" altLang="ja-JP" dirty="0"/>
          </a:p>
          <a:p>
            <a:r>
              <a:rPr kumimoji="1" lang="ja-JP" altLang="en-US" dirty="0"/>
              <a:t>またその間に起きた技術進歩も手伝って姿を変えてきた</a:t>
            </a:r>
            <a:endParaRPr kumimoji="1" lang="en-US" altLang="ja-JP" dirty="0"/>
          </a:p>
          <a:p>
            <a:pPr marL="0" indent="0" algn="r">
              <a:buNone/>
            </a:pPr>
            <a:r>
              <a:rPr lang="ja-JP" altLang="en-US" dirty="0"/>
              <a:t>と、考えられる</a:t>
            </a:r>
            <a:endParaRPr kumimoji="1" lang="en-US" altLang="ja-JP" dirty="0"/>
          </a:p>
          <a:p>
            <a:endParaRPr kumimoji="1" lang="en-US" altLang="ja-JP" dirty="0"/>
          </a:p>
          <a:p>
            <a:endParaRPr kumimoji="1" lang="ja-JP" altLang="en-US" dirty="0"/>
          </a:p>
        </p:txBody>
      </p:sp>
      <p:sp>
        <p:nvSpPr>
          <p:cNvPr id="5" name="矢印: 下 4">
            <a:extLst>
              <a:ext uri="{FF2B5EF4-FFF2-40B4-BE49-F238E27FC236}">
                <a16:creationId xmlns:a16="http://schemas.microsoft.com/office/drawing/2014/main" id="{564489C7-2407-A74C-2630-3B7337E10BCA}"/>
              </a:ext>
            </a:extLst>
          </p:cNvPr>
          <p:cNvSpPr/>
          <p:nvPr/>
        </p:nvSpPr>
        <p:spPr>
          <a:xfrm>
            <a:off x="5368031" y="3323787"/>
            <a:ext cx="727969" cy="4172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248894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9F07B-715F-CB12-A12B-2075D9163E20}"/>
              </a:ext>
            </a:extLst>
          </p:cNvPr>
          <p:cNvSpPr>
            <a:spLocks noGrp="1"/>
          </p:cNvSpPr>
          <p:nvPr>
            <p:ph type="title"/>
          </p:nvPr>
        </p:nvSpPr>
        <p:spPr/>
        <p:txBody>
          <a:bodyPr/>
          <a:lstStyle/>
          <a:p>
            <a:r>
              <a:rPr kumimoji="1" lang="en-US" altLang="ja-JP" dirty="0">
                <a:effectLst>
                  <a:outerShdw blurRad="38100" dist="38100" dir="2700000" algn="tl">
                    <a:srgbClr val="000000">
                      <a:alpha val="43137"/>
                    </a:srgbClr>
                  </a:outerShdw>
                </a:effectLst>
              </a:rPr>
              <a:t>Ⅴ.</a:t>
            </a:r>
            <a:r>
              <a:rPr kumimoji="1" lang="ja-JP" altLang="en-US" dirty="0">
                <a:effectLst>
                  <a:outerShdw blurRad="38100" dist="38100" dir="2700000" algn="tl">
                    <a:srgbClr val="000000">
                      <a:alpha val="43137"/>
                    </a:srgbClr>
                  </a:outerShdw>
                </a:effectLst>
              </a:rPr>
              <a:t>補足</a:t>
            </a:r>
          </a:p>
        </p:txBody>
      </p:sp>
      <p:sp>
        <p:nvSpPr>
          <p:cNvPr id="3" name="コンテンツ プレースホルダー 2">
            <a:extLst>
              <a:ext uri="{FF2B5EF4-FFF2-40B4-BE49-F238E27FC236}">
                <a16:creationId xmlns:a16="http://schemas.microsoft.com/office/drawing/2014/main" id="{EF043085-B0FE-ED05-4674-4BE422FA2831}"/>
              </a:ext>
            </a:extLst>
          </p:cNvPr>
          <p:cNvSpPr>
            <a:spLocks noGrp="1"/>
          </p:cNvSpPr>
          <p:nvPr>
            <p:ph idx="1"/>
          </p:nvPr>
        </p:nvSpPr>
        <p:spPr/>
        <p:txBody>
          <a:bodyPr/>
          <a:lstStyle/>
          <a:p>
            <a:r>
              <a:rPr kumimoji="1" lang="ja-JP" altLang="en-US" dirty="0"/>
              <a:t>～ルネサンス建築について～</a:t>
            </a:r>
            <a:endParaRPr kumimoji="1" lang="en-US" altLang="ja-JP" dirty="0"/>
          </a:p>
          <a:p>
            <a:pPr lvl="1"/>
            <a:r>
              <a:rPr kumimoji="1" lang="ja-JP" altLang="en-US" dirty="0"/>
              <a:t>十字軍により東方貿易が盛んになり経済的に豊かだったこと、</a:t>
            </a:r>
            <a:r>
              <a:rPr lang="ja-JP" altLang="en-US" dirty="0"/>
              <a:t>２</a:t>
            </a:r>
            <a:r>
              <a:rPr kumimoji="1" lang="ja-JP" altLang="en-US" dirty="0"/>
              <a:t>層ドーム構造の開発なども原因として挙げられるが、第一に古代ローマの遺跡が多く残るイタリアでは古代ローマ文化の復興が文化的に起こりやすかったという理由が大きいと</a:t>
            </a:r>
            <a:r>
              <a:rPr lang="ja-JP" altLang="en-US" dirty="0"/>
              <a:t>考えられる</a:t>
            </a:r>
            <a:endParaRPr lang="en-US" altLang="ja-JP" dirty="0"/>
          </a:p>
          <a:p>
            <a:r>
              <a:rPr kumimoji="1" lang="ja-JP" altLang="en-US" dirty="0"/>
              <a:t>また、教会は教会堂の他そこで信仰を共にする人々という意味も含まれる</a:t>
            </a:r>
            <a:endParaRPr kumimoji="1" lang="en-US" altLang="ja-JP" dirty="0"/>
          </a:p>
          <a:p>
            <a:pPr lvl="1"/>
            <a:r>
              <a:rPr kumimoji="1" lang="ja-JP" altLang="en-US" dirty="0"/>
              <a:t>本来、カトリックでは教会堂自体は聖堂と呼ばれるが、今回は信仰団体としてのキリスト教会にも触れるためこちらの名称を用いた。</a:t>
            </a:r>
            <a:endParaRPr kumimoji="1" lang="en-US" altLang="ja-JP" dirty="0"/>
          </a:p>
          <a:p>
            <a:endParaRPr kumimoji="1" lang="ja-JP" altLang="en-US" dirty="0"/>
          </a:p>
        </p:txBody>
      </p:sp>
    </p:spTree>
    <p:extLst>
      <p:ext uri="{BB962C8B-B14F-4D97-AF65-F5344CB8AC3E}">
        <p14:creationId xmlns:p14="http://schemas.microsoft.com/office/powerpoint/2010/main" val="406373742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ギャラリー">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TM10001114[[fn=ギャラリー]]</Template>
  <TotalTime>271</TotalTime>
  <Words>819</Words>
  <Application>Microsoft Office PowerPoint</Application>
  <PresentationFormat>ワイド画面</PresentationFormat>
  <Paragraphs>73</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Arial</vt:lpstr>
      <vt:lpstr>Gill Sans MT</vt:lpstr>
      <vt:lpstr>Wingdings</vt:lpstr>
      <vt:lpstr>ギャラリー</vt:lpstr>
      <vt:lpstr>姿を変える 西方キリスト教会</vt:lpstr>
      <vt:lpstr>テーマ及び自己紹介</vt:lpstr>
      <vt:lpstr>構成の紹介</vt:lpstr>
      <vt:lpstr>1．各建築様式の名称と大まかな特徴の紹介 </vt:lpstr>
      <vt:lpstr>Ⅱ.建築様式の過渡期における宗教的出来事 </vt:lpstr>
      <vt:lpstr>Ⅲ.建築技術の進歩</vt:lpstr>
      <vt:lpstr>Ⅲ.建築技術の進歩</vt:lpstr>
      <vt:lpstr>Ⅳ. Ⅱ,Ⅲの内容を踏まえてのまとめ・考察</vt:lpstr>
      <vt:lpstr>Ⅴ.補足</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カトリックにおける キリスト教会の 建築様式について</dc:title>
  <dc:creator>user</dc:creator>
  <cp:lastModifiedBy>ON S</cp:lastModifiedBy>
  <cp:revision>8</cp:revision>
  <dcterms:created xsi:type="dcterms:W3CDTF">2023-07-13T04:41:16Z</dcterms:created>
  <dcterms:modified xsi:type="dcterms:W3CDTF">2023-07-30T21:52:53Z</dcterms:modified>
</cp:coreProperties>
</file>