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7"/>
      <p:bold r:id="rId8"/>
      <p:italic r:id="rId9"/>
      <p:boldItalic r:id="rId10"/>
    </p:embeddedFont>
    <p:embeddedFont>
      <p:font typeface="Maven Pro" pitchFamily="2" charset="77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03A0B3-9E55-47E2-8C43-F3CBFD1910C0}">
  <a:tblStyle styleId="{F003A0B3-9E55-47E2-8C43-F3CBFD1910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8"/>
  </p:normalViewPr>
  <p:slideViewPr>
    <p:cSldViewPr snapToGrid="0">
      <p:cViewPr varScale="1">
        <p:scale>
          <a:sx n="151" d="100"/>
          <a:sy n="151" d="100"/>
        </p:scale>
        <p:origin x="52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 by Quarters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2CF-404B-99BC-6A2CD33A7461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2CF-404B-99BC-6A2CD33A7461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2CF-404B-99BC-6A2CD33A7461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2CF-404B-99BC-6A2CD33A7461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60-5244-A9E7-E67BF2BCD1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c4f914e7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7c4f914e7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c4f914e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7c4f914e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c4f914e7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c4f914e7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70633" y="1254000"/>
            <a:ext cx="8520600" cy="2052600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351C75"/>
                </a:solidFill>
                <a:latin typeface="Maven Pro"/>
                <a:ea typeface="Maven Pro"/>
                <a:cs typeface="Maven Pro"/>
                <a:sym typeface="Maven Pro"/>
              </a:rPr>
              <a:t>RFM Segmentation Analysis</a:t>
            </a:r>
            <a:endParaRPr b="1" dirty="0">
              <a:solidFill>
                <a:srgbClr val="351C7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 b="1" dirty="0">
                <a:solidFill>
                  <a:schemeClr val="tx1"/>
                </a:solidFill>
                <a:latin typeface="Maven Pro"/>
                <a:ea typeface="Maven Pro"/>
                <a:cs typeface="Maven Pro"/>
                <a:sym typeface="Maven Pro"/>
              </a:rPr>
              <a:t>Dec 2010 - Dec 2011</a:t>
            </a:r>
            <a:endParaRPr sz="3100" b="1" dirty="0">
              <a:solidFill>
                <a:schemeClr val="tx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 idx="4294967295"/>
          </p:nvPr>
        </p:nvSpPr>
        <p:spPr>
          <a:xfrm>
            <a:off x="606621" y="4142925"/>
            <a:ext cx="735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20" dirty="0">
                <a:solidFill>
                  <a:srgbClr val="2012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24.6 % of purchases are done by “mysterious” customers</a:t>
            </a:r>
            <a:endParaRPr sz="2020" dirty="0">
              <a:solidFill>
                <a:srgbClr val="2012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70FD066-1CD2-316B-51BE-64E720A89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521582"/>
              </p:ext>
            </p:extLst>
          </p:nvPr>
        </p:nvGraphicFramePr>
        <p:xfrm>
          <a:off x="1403498" y="427875"/>
          <a:ext cx="5440326" cy="2959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05750" y="427875"/>
            <a:ext cx="822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012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average customer profile from </a:t>
            </a:r>
            <a:r>
              <a:rPr lang="en-GB" b="1">
                <a:solidFill>
                  <a:srgbClr val="2012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4305 Customers</a:t>
            </a:r>
            <a:endParaRPr b="1">
              <a:solidFill>
                <a:srgbClr val="2012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953103" y="3230800"/>
            <a:ext cx="1569000" cy="1569000"/>
          </a:xfrm>
          <a:prstGeom prst="teardrop">
            <a:avLst>
              <a:gd name="adj" fmla="val 100000"/>
            </a:avLst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I buy </a:t>
            </a:r>
            <a:r>
              <a:rPr lang="en-GB" sz="1700" b="1"/>
              <a:t>4 times </a:t>
            </a:r>
            <a:r>
              <a:rPr lang="en-GB" sz="1700"/>
              <a:t>per year. </a:t>
            </a:r>
            <a:endParaRPr sz="1700"/>
          </a:p>
        </p:txBody>
      </p:sp>
      <p:sp>
        <p:nvSpPr>
          <p:cNvPr id="71" name="Google Shape;71;p15"/>
          <p:cNvSpPr/>
          <p:nvPr/>
        </p:nvSpPr>
        <p:spPr>
          <a:xfrm flipH="1">
            <a:off x="6362469" y="1272150"/>
            <a:ext cx="1569000" cy="1569000"/>
          </a:xfrm>
          <a:prstGeom prst="teardrop">
            <a:avLst>
              <a:gd name="adj" fmla="val 100000"/>
            </a:avLst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I usually come back in </a:t>
            </a:r>
            <a:r>
              <a:rPr lang="en-GB" sz="1600" b="1"/>
              <a:t>3 months</a:t>
            </a:r>
            <a:r>
              <a:rPr lang="en-GB" sz="1600"/>
              <a:t>.</a:t>
            </a:r>
            <a:endParaRPr sz="1600"/>
          </a:p>
        </p:txBody>
      </p:sp>
      <p:sp>
        <p:nvSpPr>
          <p:cNvPr id="72" name="Google Shape;72;p15"/>
          <p:cNvSpPr/>
          <p:nvPr/>
        </p:nvSpPr>
        <p:spPr>
          <a:xfrm>
            <a:off x="1986172" y="1272138"/>
            <a:ext cx="1569000" cy="1569000"/>
          </a:xfrm>
          <a:prstGeom prst="teardrop">
            <a:avLst>
              <a:gd name="adj" fmla="val 100000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/>
              <a:t>I spent about </a:t>
            </a:r>
            <a:r>
              <a:rPr lang="en-GB" sz="1700" b="1" dirty="0"/>
              <a:t>$475</a:t>
            </a:r>
            <a:r>
              <a:rPr lang="en-GB" sz="1700" dirty="0"/>
              <a:t> per purchase</a:t>
            </a:r>
            <a:endParaRPr sz="1700" dirty="0"/>
          </a:p>
        </p:txBody>
      </p:sp>
      <p:sp>
        <p:nvSpPr>
          <p:cNvPr id="73" name="Google Shape;73;p15"/>
          <p:cNvSpPr/>
          <p:nvPr/>
        </p:nvSpPr>
        <p:spPr>
          <a:xfrm flipH="1">
            <a:off x="6453471" y="3041825"/>
            <a:ext cx="2015100" cy="2016900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2857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In total those </a:t>
            </a:r>
            <a:r>
              <a:rPr lang="en-GB" sz="1600" b="1" dirty="0"/>
              <a:t>4305 </a:t>
            </a:r>
            <a:r>
              <a:rPr lang="en-GB" sz="1600" dirty="0"/>
              <a:t>customers spend </a:t>
            </a:r>
            <a:r>
              <a:rPr lang="en-GB" sz="1600" b="1" dirty="0"/>
              <a:t>8.39 M </a:t>
            </a:r>
            <a:r>
              <a:rPr lang="en-GB" sz="1600" dirty="0"/>
              <a:t>per year</a:t>
            </a:r>
            <a:endParaRPr sz="16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F4FC1-A279-B68F-3AD5-463E99FB31FE}"/>
              </a:ext>
            </a:extLst>
          </p:cNvPr>
          <p:cNvSpPr/>
          <p:nvPr/>
        </p:nvSpPr>
        <p:spPr>
          <a:xfrm>
            <a:off x="3555173" y="1390237"/>
            <a:ext cx="2807296" cy="2501279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1018350" y="526450"/>
            <a:ext cx="752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20">
                <a:solidFill>
                  <a:srgbClr val="2012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Customers were divided in 4 segments per 3 metrics</a:t>
            </a:r>
            <a:endParaRPr sz="2120" b="1">
              <a:solidFill>
                <a:srgbClr val="2012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79" name="Google Shape;79;p16"/>
          <p:cNvGraphicFramePr/>
          <p:nvPr>
            <p:extLst>
              <p:ext uri="{D42A27DB-BD31-4B8C-83A1-F6EECF244321}">
                <p14:modId xmlns:p14="http://schemas.microsoft.com/office/powerpoint/2010/main" val="1316198854"/>
              </p:ext>
            </p:extLst>
          </p:nvPr>
        </p:nvGraphicFramePr>
        <p:xfrm>
          <a:off x="762150" y="1336425"/>
          <a:ext cx="7778175" cy="2855565"/>
        </p:xfrm>
        <a:graphic>
          <a:graphicData uri="http://schemas.openxmlformats.org/drawingml/2006/table">
            <a:tbl>
              <a:tblPr>
                <a:noFill/>
                <a:tableStyleId>{F003A0B3-9E55-47E2-8C43-F3CBFD1910C0}</a:tableStyleId>
              </a:tblPr>
              <a:tblGrid>
                <a:gridCol w="41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6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Recency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Monetary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Frequency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1-16</a:t>
                      </a:r>
                      <a:r>
                        <a:rPr lang="en-GB"/>
                        <a:t> (each day two weeks)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1580 - 268k</a:t>
                      </a:r>
                      <a:r>
                        <a:rPr lang="en-GB"/>
                        <a:t> (Big spenders)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GB" b="1"/>
                        <a:t>5-201</a:t>
                      </a:r>
                      <a:r>
                        <a:rPr lang="en-GB"/>
                        <a:t> (Very frequent)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17-50</a:t>
                      </a:r>
                      <a:r>
                        <a:rPr lang="en-GB"/>
                        <a:t> ( 2 weeks to 2 months 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650 - 1579 </a:t>
                      </a:r>
                      <a:r>
                        <a:rPr lang="en-GB"/>
                        <a:t>(Good spenders)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2-4</a:t>
                      </a:r>
                      <a:r>
                        <a:rPr lang="en-GB"/>
                        <a:t> (Good)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51-143</a:t>
                      </a:r>
                      <a:r>
                        <a:rPr lang="en-GB"/>
                        <a:t> (2 months to half year 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305 - 649</a:t>
                      </a:r>
                      <a:r>
                        <a:rPr lang="en-GB"/>
                        <a:t> (Moderate spending)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2</a:t>
                      </a:r>
                      <a:r>
                        <a:rPr lang="en-GB"/>
                        <a:t> (It’s ok)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143-365</a:t>
                      </a:r>
                      <a:r>
                        <a:rPr lang="en-GB" dirty="0"/>
                        <a:t> (more than half year)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2.9 - 304</a:t>
                      </a:r>
                      <a:r>
                        <a:rPr lang="en-GB"/>
                        <a:t> (Low)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1</a:t>
                      </a:r>
                      <a:r>
                        <a:rPr lang="en-GB" dirty="0"/>
                        <a:t> (One time purchasers)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5994</TotalTime>
  <Words>156</Words>
  <Application>Microsoft Macintosh PowerPoint</Application>
  <PresentationFormat>On-screen Show (16:9)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Maven Pro</vt:lpstr>
      <vt:lpstr>Simple Light</vt:lpstr>
      <vt:lpstr>RFM Segmentation Analysis Dec 2010 - Dec 2011</vt:lpstr>
      <vt:lpstr>24.6 % of purchases are done by “mysterious” customers</vt:lpstr>
      <vt:lpstr>Our average customer profile from 4305 Customers</vt:lpstr>
      <vt:lpstr> Customers were divided in 4 segments per 3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RFM Segmentation Analysis Dec 2010 - Dec 2011</dc:title>
  <cp:lastModifiedBy>OOREOLUWA OLADEJI</cp:lastModifiedBy>
  <cp:revision>4</cp:revision>
  <dcterms:modified xsi:type="dcterms:W3CDTF">2024-11-02T06:41:45Z</dcterms:modified>
</cp:coreProperties>
</file>