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7" r:id="rId2"/>
    <p:sldId id="268" r:id="rId3"/>
    <p:sldId id="258" r:id="rId4"/>
    <p:sldId id="259"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7" d="100"/>
          <a:sy n="117" d="100"/>
        </p:scale>
        <p:origin x="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55F65E-D410-43E3-ADF8-0363F1BD14B6}" type="datetimeFigureOut">
              <a:rPr lang="en-US" smtClean="0"/>
              <a:t>10/8/22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341969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5F65E-D410-43E3-ADF8-0363F1BD14B6}" type="datetimeFigureOut">
              <a:rPr lang="en-US" smtClean="0"/>
              <a:t>10/8/22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358886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5F65E-D410-43E3-ADF8-0363F1BD14B6}" type="datetimeFigureOut">
              <a:rPr lang="en-US" smtClean="0"/>
              <a:t>10/8/22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93FCB8-6E75-4040-A830-DEB4BF3F916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2469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55F65E-D410-43E3-ADF8-0363F1BD14B6}" type="datetimeFigureOut">
              <a:rPr lang="en-US" smtClean="0"/>
              <a:t>10/8/22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2783646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55F65E-D410-43E3-ADF8-0363F1BD14B6}" type="datetimeFigureOut">
              <a:rPr lang="en-US" smtClean="0"/>
              <a:t>10/8/22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3FCB8-6E75-4040-A830-DEB4BF3F916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69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55F65E-D410-43E3-ADF8-0363F1BD14B6}" type="datetimeFigureOut">
              <a:rPr lang="en-US" smtClean="0"/>
              <a:t>10/8/22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393057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5F65E-D410-43E3-ADF8-0363F1BD14B6}" type="datetimeFigureOut">
              <a:rPr lang="en-US" smtClean="0"/>
              <a:t>10/8/22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32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5F65E-D410-43E3-ADF8-0363F1BD14B6}" type="datetimeFigureOut">
              <a:rPr lang="en-US" smtClean="0"/>
              <a:t>10/8/22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181793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5F65E-D410-43E3-ADF8-0363F1BD14B6}" type="datetimeFigureOut">
              <a:rPr lang="en-US" smtClean="0"/>
              <a:t>10/8/22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117428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5F65E-D410-43E3-ADF8-0363F1BD14B6}" type="datetimeFigureOut">
              <a:rPr lang="en-US" smtClean="0"/>
              <a:t>10/8/22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301282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55F65E-D410-43E3-ADF8-0363F1BD14B6}" type="datetimeFigureOut">
              <a:rPr lang="en-US" smtClean="0"/>
              <a:t>10/8/22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1101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55F65E-D410-43E3-ADF8-0363F1BD14B6}" type="datetimeFigureOut">
              <a:rPr lang="en-US" smtClean="0"/>
              <a:t>10/8/22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393483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55F65E-D410-43E3-ADF8-0363F1BD14B6}" type="datetimeFigureOut">
              <a:rPr lang="en-US" smtClean="0"/>
              <a:t>10/8/22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88347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5F65E-D410-43E3-ADF8-0363F1BD14B6}" type="datetimeFigureOut">
              <a:rPr lang="en-US" smtClean="0"/>
              <a:t>10/8/22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40126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5F65E-D410-43E3-ADF8-0363F1BD14B6}" type="datetimeFigureOut">
              <a:rPr lang="en-US" smtClean="0"/>
              <a:t>10/8/22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405180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5F65E-D410-43E3-ADF8-0363F1BD14B6}" type="datetimeFigureOut">
              <a:rPr lang="en-US" smtClean="0"/>
              <a:t>10/8/22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3FCB8-6E75-4040-A830-DEB4BF3F916A}" type="slidenum">
              <a:rPr lang="en-US" smtClean="0"/>
              <a:t>‹#›</a:t>
            </a:fld>
            <a:endParaRPr lang="en-US"/>
          </a:p>
        </p:txBody>
      </p:sp>
    </p:spTree>
    <p:extLst>
      <p:ext uri="{BB962C8B-B14F-4D97-AF65-F5344CB8AC3E}">
        <p14:creationId xmlns:p14="http://schemas.microsoft.com/office/powerpoint/2010/main" val="304496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55F65E-D410-43E3-ADF8-0363F1BD14B6}" type="datetimeFigureOut">
              <a:rPr lang="en-US" smtClean="0"/>
              <a:t>10/8/22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593FCB8-6E75-4040-A830-DEB4BF3F916A}" type="slidenum">
              <a:rPr lang="en-US" smtClean="0"/>
              <a:t>‹#›</a:t>
            </a:fld>
            <a:endParaRPr lang="en-US"/>
          </a:p>
        </p:txBody>
      </p:sp>
    </p:spTree>
    <p:extLst>
      <p:ext uri="{BB962C8B-B14F-4D97-AF65-F5344CB8AC3E}">
        <p14:creationId xmlns:p14="http://schemas.microsoft.com/office/powerpoint/2010/main" val="217198064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udio 4">
            <a:hlinkClick r:id="" action="ppaction://media"/>
            <a:extLst>
              <a:ext uri="{FF2B5EF4-FFF2-40B4-BE49-F238E27FC236}">
                <a16:creationId xmlns:a16="http://schemas.microsoft.com/office/drawing/2014/main" id="{B9A0F9D7-4D19-11F8-0C42-10902B05C57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
        <p:nvSpPr>
          <p:cNvPr id="9" name="Title 1">
            <a:extLst>
              <a:ext uri="{FF2B5EF4-FFF2-40B4-BE49-F238E27FC236}">
                <a16:creationId xmlns:a16="http://schemas.microsoft.com/office/drawing/2014/main" id="{37AE3E18-7D79-177F-CAF4-EA4960C4EAB1}"/>
              </a:ext>
            </a:extLst>
          </p:cNvPr>
          <p:cNvSpPr txBox="1">
            <a:spLocks/>
          </p:cNvSpPr>
          <p:nvPr/>
        </p:nvSpPr>
        <p:spPr>
          <a:xfrm>
            <a:off x="1390996" y="1390219"/>
            <a:ext cx="5419899" cy="173934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OIL DISTRIBUTION ANALYSIS</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980801"/>
      </p:ext>
    </p:extLst>
  </p:cSld>
  <p:clrMapOvr>
    <a:masterClrMapping/>
  </p:clrMapOvr>
  <mc:AlternateContent xmlns:mc="http://schemas.openxmlformats.org/markup-compatibility/2006" xmlns:p14="http://schemas.microsoft.com/office/powerpoint/2010/main">
    <mc:Choice Requires="p14">
      <p:transition spd="slow" p14:dur="2000" advTm="3986"/>
    </mc:Choice>
    <mc:Fallback xmlns="">
      <p:transition spd="slow" advTm="39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B032-5171-E482-448E-027C14051067}"/>
              </a:ext>
            </a:extLst>
          </p:cNvPr>
          <p:cNvSpPr>
            <a:spLocks noGrp="1"/>
          </p:cNvSpPr>
          <p:nvPr>
            <p:ph type="title"/>
          </p:nvPr>
        </p:nvSpPr>
        <p:spPr>
          <a:xfrm>
            <a:off x="1640156" y="2306782"/>
            <a:ext cx="8911687" cy="2244435"/>
          </a:xfrm>
        </p:spPr>
        <p:txBody>
          <a:bodyPr>
            <a:normAutofit/>
          </a:bodyPr>
          <a:lstStyle/>
          <a:p>
            <a:pPr algn="ctr"/>
            <a:r>
              <a:rPr lang="en-US" sz="11500" b="1" dirty="0">
                <a:latin typeface="Arial Black" panose="020B0A04020102020204" pitchFamily="34" charset="0"/>
              </a:rPr>
              <a:t>Thank you</a:t>
            </a:r>
          </a:p>
        </p:txBody>
      </p:sp>
      <p:pic>
        <p:nvPicPr>
          <p:cNvPr id="3" name="Audio 2">
            <a:hlinkClick r:id="" action="ppaction://media"/>
            <a:extLst>
              <a:ext uri="{FF2B5EF4-FFF2-40B4-BE49-F238E27FC236}">
                <a16:creationId xmlns:a16="http://schemas.microsoft.com/office/drawing/2014/main" id="{AF5532EF-EFF3-F8C3-E1AA-0125739D09E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353996971"/>
      </p:ext>
    </p:extLst>
  </p:cSld>
  <p:clrMapOvr>
    <a:masterClrMapping/>
  </p:clrMapOvr>
  <mc:AlternateContent xmlns:mc="http://schemas.openxmlformats.org/markup-compatibility/2006" xmlns:p14="http://schemas.microsoft.com/office/powerpoint/2010/main">
    <mc:Choice Requires="p14">
      <p:transition spd="slow" p14:dur="2000" advTm="2446"/>
    </mc:Choice>
    <mc:Fallback xmlns="">
      <p:transition spd="slow" advTm="24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10A4-0CED-7167-BD0C-895E9DE6F4B7}"/>
              </a:ext>
            </a:extLst>
          </p:cNvPr>
          <p:cNvSpPr>
            <a:spLocks noGrp="1"/>
          </p:cNvSpPr>
          <p:nvPr>
            <p:ph type="title"/>
          </p:nvPr>
        </p:nvSpPr>
        <p:spPr>
          <a:xfrm>
            <a:off x="1203960" y="624840"/>
            <a:ext cx="9784080" cy="1508760"/>
          </a:xfrm>
        </p:spPr>
        <p:txBody>
          <a:bodyPr>
            <a:normAutofit/>
          </a:bodyPr>
          <a:lstStyle/>
          <a:p>
            <a:pPr algn="just"/>
            <a:r>
              <a:rPr lang="en-US" sz="4000" b="1" dirty="0">
                <a:effectLst>
                  <a:outerShdw blurRad="38100" dist="38100" dir="2700000" algn="tl">
                    <a:srgbClr val="000000">
                      <a:alpha val="43137"/>
                    </a:srgbClr>
                  </a:outerShdw>
                </a:effectLst>
              </a:rPr>
              <a:t>		Table of content</a:t>
            </a:r>
          </a:p>
        </p:txBody>
      </p:sp>
      <p:sp>
        <p:nvSpPr>
          <p:cNvPr id="3" name="Content Placeholder 2">
            <a:extLst>
              <a:ext uri="{FF2B5EF4-FFF2-40B4-BE49-F238E27FC236}">
                <a16:creationId xmlns:a16="http://schemas.microsoft.com/office/drawing/2014/main" id="{E8B31405-CCBD-20AE-467B-6CA9CCD9375B}"/>
              </a:ext>
            </a:extLst>
          </p:cNvPr>
          <p:cNvSpPr>
            <a:spLocks noGrp="1"/>
          </p:cNvSpPr>
          <p:nvPr>
            <p:ph idx="1"/>
          </p:nvPr>
        </p:nvSpPr>
        <p:spPr>
          <a:xfrm>
            <a:off x="2589212" y="1670858"/>
            <a:ext cx="8915400" cy="4240364"/>
          </a:xfrm>
        </p:spPr>
        <p:txBody>
          <a:bodyPr>
            <a:normAutofit fontScale="77500" lnSpcReduction="20000"/>
          </a:bodyPr>
          <a:lstStyle/>
          <a:p>
            <a:pPr marL="0" indent="0" algn="just">
              <a:lnSpc>
                <a:spcPct val="110000"/>
              </a:lnSpc>
              <a:buNone/>
            </a:pPr>
            <a:r>
              <a:rPr lang="en-US" sz="2800" b="1" dirty="0"/>
              <a:t> </a:t>
            </a:r>
          </a:p>
          <a:p>
            <a:pPr algn="just">
              <a:lnSpc>
                <a:spcPct val="110000"/>
              </a:lnSpc>
              <a:buFont typeface="Wingdings" panose="05000000000000000000" pitchFamily="2" charset="2"/>
              <a:buChar char="Ø"/>
            </a:pPr>
            <a:r>
              <a:rPr lang="en-US" sz="2800" b="1" dirty="0"/>
              <a:t> Introduction</a:t>
            </a:r>
          </a:p>
          <a:p>
            <a:pPr algn="just">
              <a:lnSpc>
                <a:spcPct val="110000"/>
              </a:lnSpc>
              <a:buFont typeface="Wingdings" panose="05000000000000000000" pitchFamily="2" charset="2"/>
              <a:buChar char="Ø"/>
            </a:pPr>
            <a:r>
              <a:rPr lang="en-US" sz="2800" b="1" dirty="0"/>
              <a:t> Background</a:t>
            </a:r>
          </a:p>
          <a:p>
            <a:pPr algn="just">
              <a:lnSpc>
                <a:spcPct val="110000"/>
              </a:lnSpc>
              <a:buFont typeface="Wingdings" panose="05000000000000000000" pitchFamily="2" charset="2"/>
              <a:buChar char="Ø"/>
            </a:pPr>
            <a:r>
              <a:rPr lang="en-US" sz="2800" b="1" dirty="0"/>
              <a:t> Analysis</a:t>
            </a:r>
          </a:p>
          <a:p>
            <a:pPr lvl="1" algn="just">
              <a:lnSpc>
                <a:spcPct val="110000"/>
              </a:lnSpc>
              <a:buFont typeface="Arial" panose="020B0604020202020204" pitchFamily="34" charset="0"/>
              <a:buChar char="•"/>
            </a:pPr>
            <a:r>
              <a:rPr lang="en-US" sz="2600" b="1" dirty="0"/>
              <a:t>Data Collection</a:t>
            </a:r>
          </a:p>
          <a:p>
            <a:pPr lvl="1" algn="just">
              <a:lnSpc>
                <a:spcPct val="110000"/>
              </a:lnSpc>
              <a:buFont typeface="Arial" panose="020B0604020202020204" pitchFamily="34" charset="0"/>
              <a:buChar char="•"/>
            </a:pPr>
            <a:r>
              <a:rPr lang="en-US" sz="2600" b="1" dirty="0"/>
              <a:t>Data Cleaning</a:t>
            </a:r>
          </a:p>
          <a:p>
            <a:pPr lvl="1" algn="just">
              <a:lnSpc>
                <a:spcPct val="110000"/>
              </a:lnSpc>
              <a:buFont typeface="Arial" panose="020B0604020202020204" pitchFamily="34" charset="0"/>
              <a:buChar char="•"/>
            </a:pPr>
            <a:r>
              <a:rPr lang="en-US" sz="2600" b="1" dirty="0"/>
              <a:t>EDA – Exploratory Data Analysis</a:t>
            </a:r>
          </a:p>
          <a:p>
            <a:pPr lvl="1" algn="just">
              <a:lnSpc>
                <a:spcPct val="110000"/>
              </a:lnSpc>
              <a:buFont typeface="Arial" panose="020B0604020202020204" pitchFamily="34" charset="0"/>
              <a:buChar char="•"/>
            </a:pPr>
            <a:r>
              <a:rPr lang="en-US" sz="2600" b="1" dirty="0"/>
              <a:t>Visualization</a:t>
            </a:r>
          </a:p>
          <a:p>
            <a:pPr algn="just">
              <a:lnSpc>
                <a:spcPct val="110000"/>
              </a:lnSpc>
              <a:buFont typeface="Wingdings" panose="05000000000000000000" pitchFamily="2" charset="2"/>
              <a:buChar char="Ø"/>
            </a:pPr>
            <a:r>
              <a:rPr lang="en-US" sz="2800" b="1" dirty="0"/>
              <a:t> Insight</a:t>
            </a:r>
          </a:p>
          <a:p>
            <a:pPr algn="just">
              <a:lnSpc>
                <a:spcPct val="110000"/>
              </a:lnSpc>
              <a:buFont typeface="Wingdings" panose="05000000000000000000" pitchFamily="2" charset="2"/>
              <a:buChar char="Ø"/>
            </a:pPr>
            <a:r>
              <a:rPr lang="en-US" sz="2800" b="1" dirty="0"/>
              <a:t>Recommendation </a:t>
            </a:r>
          </a:p>
          <a:p>
            <a:pPr marL="0" indent="0" algn="just">
              <a:lnSpc>
                <a:spcPct val="110000"/>
              </a:lnSpc>
              <a:buNone/>
            </a:pPr>
            <a:endParaRPr lang="en-US" sz="2800" b="1" dirty="0"/>
          </a:p>
          <a:p>
            <a:pPr algn="just">
              <a:lnSpc>
                <a:spcPct val="110000"/>
              </a:lnSpc>
              <a:buFont typeface="Wingdings" panose="05000000000000000000" pitchFamily="2" charset="2"/>
              <a:buChar char="Ø"/>
            </a:pPr>
            <a:endParaRPr lang="en-US" sz="2400" b="1" dirty="0"/>
          </a:p>
        </p:txBody>
      </p:sp>
      <p:pic>
        <p:nvPicPr>
          <p:cNvPr id="5" name="Audio 4">
            <a:hlinkClick r:id="" action="ppaction://media"/>
            <a:extLst>
              <a:ext uri="{FF2B5EF4-FFF2-40B4-BE49-F238E27FC236}">
                <a16:creationId xmlns:a16="http://schemas.microsoft.com/office/drawing/2014/main" id="{B9A0F9D7-4D19-11F8-0C42-10902B05C57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764644488"/>
      </p:ext>
    </p:extLst>
  </p:cSld>
  <p:clrMapOvr>
    <a:masterClrMapping/>
  </p:clrMapOvr>
  <mc:AlternateContent xmlns:mc="http://schemas.openxmlformats.org/markup-compatibility/2006" xmlns:p14="http://schemas.microsoft.com/office/powerpoint/2010/main">
    <mc:Choice Requires="p14">
      <p:transition spd="slow" p14:dur="2000" advTm="3986"/>
    </mc:Choice>
    <mc:Fallback xmlns="">
      <p:transition spd="slow" advTm="39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98CC-45F5-F13C-E9A0-D93AF37EE327}"/>
              </a:ext>
            </a:extLst>
          </p:cNvPr>
          <p:cNvSpPr>
            <a:spLocks noGrp="1"/>
          </p:cNvSpPr>
          <p:nvPr>
            <p:ph type="title"/>
          </p:nvPr>
        </p:nvSpPr>
        <p:spPr>
          <a:xfrm>
            <a:off x="1569720" y="-249382"/>
            <a:ext cx="10515600" cy="1676400"/>
          </a:xfrm>
        </p:spPr>
        <p:txBody>
          <a:bodyPr>
            <a:normAutofit/>
          </a:bodyPr>
          <a:lstStyle/>
          <a:p>
            <a:r>
              <a:rPr lang="en-US" sz="4400" b="1" dirty="0">
                <a:effectLst>
                  <a:outerShdw blurRad="38100" dist="38100" dir="2700000" algn="tl">
                    <a:srgbClr val="000000">
                      <a:alpha val="43137"/>
                    </a:srgbClr>
                  </a:outerShdw>
                </a:effectLst>
              </a:rPr>
              <a:t>Introduction</a:t>
            </a:r>
          </a:p>
        </p:txBody>
      </p:sp>
      <p:sp>
        <p:nvSpPr>
          <p:cNvPr id="3" name="Text Placeholder 2">
            <a:extLst>
              <a:ext uri="{FF2B5EF4-FFF2-40B4-BE49-F238E27FC236}">
                <a16:creationId xmlns:a16="http://schemas.microsoft.com/office/drawing/2014/main" id="{6F92655A-4941-60F3-6A9B-D53215A23329}"/>
              </a:ext>
            </a:extLst>
          </p:cNvPr>
          <p:cNvSpPr>
            <a:spLocks noGrp="1"/>
          </p:cNvSpPr>
          <p:nvPr>
            <p:ph type="body" idx="1"/>
          </p:nvPr>
        </p:nvSpPr>
        <p:spPr>
          <a:xfrm>
            <a:off x="2369820" y="1842645"/>
            <a:ext cx="8915399" cy="3726882"/>
          </a:xfrm>
        </p:spPr>
        <p:txBody>
          <a:bodyPr>
            <a:normAutofit fontScale="77500" lnSpcReduction="20000"/>
          </a:bodyPr>
          <a:lstStyle/>
          <a:p>
            <a:pPr algn="just">
              <a:lnSpc>
                <a:spcPct val="160000"/>
              </a:lnSpc>
            </a:pPr>
            <a:r>
              <a:rPr lang="en-US" sz="2800" dirty="0"/>
              <a:t>Oil as we know is one of the essential materials that mother earth has blessed the human race with. Although its a free gift from nature, nonetheless government agencies around the globe, and some individuals (licensed by the government) are able to own a significant portion of this mineral resource by being able to explore areas where its found. Thereby making it available to the masses at the prevailing price overtime.</a:t>
            </a:r>
          </a:p>
        </p:txBody>
      </p:sp>
      <p:pic>
        <p:nvPicPr>
          <p:cNvPr id="5" name="Audio 4">
            <a:hlinkClick r:id="" action="ppaction://media"/>
            <a:extLst>
              <a:ext uri="{FF2B5EF4-FFF2-40B4-BE49-F238E27FC236}">
                <a16:creationId xmlns:a16="http://schemas.microsoft.com/office/drawing/2014/main" id="{E7FECFEB-D1D0-9243-8EC9-2FF4E244F9F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629407437"/>
      </p:ext>
    </p:extLst>
  </p:cSld>
  <p:clrMapOvr>
    <a:masterClrMapping/>
  </p:clrMapOvr>
  <mc:AlternateContent xmlns:mc="http://schemas.openxmlformats.org/markup-compatibility/2006" xmlns:p14="http://schemas.microsoft.com/office/powerpoint/2010/main">
    <mc:Choice Requires="p14">
      <p:transition spd="slow" p14:dur="2000" advTm="7850"/>
    </mc:Choice>
    <mc:Fallback xmlns="">
      <p:transition spd="slow" advTm="78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98CC-45F5-F13C-E9A0-D93AF37EE327}"/>
              </a:ext>
            </a:extLst>
          </p:cNvPr>
          <p:cNvSpPr>
            <a:spLocks noGrp="1"/>
          </p:cNvSpPr>
          <p:nvPr>
            <p:ph type="title"/>
          </p:nvPr>
        </p:nvSpPr>
        <p:spPr>
          <a:xfrm>
            <a:off x="1569720" y="-249382"/>
            <a:ext cx="10515600" cy="1676400"/>
          </a:xfrm>
        </p:spPr>
        <p:txBody>
          <a:bodyPr>
            <a:normAutofit/>
          </a:bodyPr>
          <a:lstStyle/>
          <a:p>
            <a:r>
              <a:rPr lang="en-US" sz="4400" b="1" dirty="0">
                <a:effectLst>
                  <a:outerShdw blurRad="38100" dist="38100" dir="2700000" algn="tl">
                    <a:srgbClr val="000000">
                      <a:alpha val="43137"/>
                    </a:srgbClr>
                  </a:outerShdw>
                </a:effectLst>
              </a:rPr>
              <a:t>Background</a:t>
            </a:r>
          </a:p>
        </p:txBody>
      </p:sp>
      <p:sp>
        <p:nvSpPr>
          <p:cNvPr id="3" name="Text Placeholder 2">
            <a:extLst>
              <a:ext uri="{FF2B5EF4-FFF2-40B4-BE49-F238E27FC236}">
                <a16:creationId xmlns:a16="http://schemas.microsoft.com/office/drawing/2014/main" id="{6F92655A-4941-60F3-6A9B-D53215A23329}"/>
              </a:ext>
            </a:extLst>
          </p:cNvPr>
          <p:cNvSpPr>
            <a:spLocks noGrp="1"/>
          </p:cNvSpPr>
          <p:nvPr>
            <p:ph type="body" idx="1"/>
          </p:nvPr>
        </p:nvSpPr>
        <p:spPr>
          <a:xfrm>
            <a:off x="2369820" y="1842645"/>
            <a:ext cx="8915399" cy="3726882"/>
          </a:xfrm>
        </p:spPr>
        <p:txBody>
          <a:bodyPr>
            <a:normAutofit fontScale="77500" lnSpcReduction="20000"/>
          </a:bodyPr>
          <a:lstStyle/>
          <a:p>
            <a:pPr algn="just">
              <a:lnSpc>
                <a:spcPct val="160000"/>
              </a:lnSpc>
            </a:pPr>
            <a:r>
              <a:rPr lang="en-US" sz="2800" dirty="0"/>
              <a:t>The Oil/Gas dataset contains useful information such as the GDP per capita - the measure of the economic output per person in a nation - price per gallon of oil and also the price per </a:t>
            </a:r>
            <a:r>
              <a:rPr lang="en-US" sz="2800" dirty="0" err="1"/>
              <a:t>litre</a:t>
            </a:r>
            <a:r>
              <a:rPr lang="en-US" sz="2800" dirty="0"/>
              <a:t> of oil among other information, which after our analysis, we see how the GDP per capita in various nations affects not only the selling price of oil, but also the daily consumption of it despite having a standardized price .</a:t>
            </a:r>
          </a:p>
        </p:txBody>
      </p:sp>
      <p:pic>
        <p:nvPicPr>
          <p:cNvPr id="4" name="Audio 3">
            <a:hlinkClick r:id="" action="ppaction://media"/>
            <a:extLst>
              <a:ext uri="{FF2B5EF4-FFF2-40B4-BE49-F238E27FC236}">
                <a16:creationId xmlns:a16="http://schemas.microsoft.com/office/drawing/2014/main" id="{4C7EFCB7-87DB-CA17-05B7-92293A7835F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569457346"/>
      </p:ext>
    </p:extLst>
  </p:cSld>
  <p:clrMapOvr>
    <a:masterClrMapping/>
  </p:clrMapOvr>
  <mc:AlternateContent xmlns:mc="http://schemas.openxmlformats.org/markup-compatibility/2006" xmlns:p14="http://schemas.microsoft.com/office/powerpoint/2010/main">
    <mc:Choice Requires="p14">
      <p:transition spd="slow" p14:dur="2000" advTm="7228"/>
    </mc:Choice>
    <mc:Fallback xmlns="">
      <p:transition spd="slow" advTm="72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6F9F-A023-A961-40BF-9AD699228B38}"/>
              </a:ext>
            </a:extLst>
          </p:cNvPr>
          <p:cNvSpPr>
            <a:spLocks noGrp="1"/>
          </p:cNvSpPr>
          <p:nvPr>
            <p:ph type="title"/>
          </p:nvPr>
        </p:nvSpPr>
        <p:spPr>
          <a:xfrm>
            <a:off x="1640156" y="2788555"/>
            <a:ext cx="8911687" cy="1280890"/>
          </a:xfrm>
        </p:spPr>
        <p:txBody>
          <a:bodyPr>
            <a:normAutofit/>
          </a:bodyPr>
          <a:lstStyle/>
          <a:p>
            <a:pPr algn="ctr"/>
            <a:r>
              <a:rPr lang="en-US" sz="7200" b="1" dirty="0">
                <a:effectLst>
                  <a:outerShdw blurRad="38100" dist="38100" dir="2700000" algn="tl">
                    <a:srgbClr val="000000">
                      <a:alpha val="43137"/>
                    </a:srgbClr>
                  </a:outerShdw>
                </a:effectLst>
              </a:rPr>
              <a:t>ANALYSIS</a:t>
            </a:r>
            <a:endParaRPr lang="en-US" sz="7200" dirty="0"/>
          </a:p>
        </p:txBody>
      </p:sp>
      <p:pic>
        <p:nvPicPr>
          <p:cNvPr id="3" name="Audio 2">
            <a:hlinkClick r:id="" action="ppaction://media"/>
            <a:extLst>
              <a:ext uri="{FF2B5EF4-FFF2-40B4-BE49-F238E27FC236}">
                <a16:creationId xmlns:a16="http://schemas.microsoft.com/office/drawing/2014/main" id="{E355FE3E-D216-C238-C183-08386672BD9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148112117"/>
      </p:ext>
    </p:extLst>
  </p:cSld>
  <p:clrMapOvr>
    <a:masterClrMapping/>
  </p:clrMapOvr>
  <mc:AlternateContent xmlns:mc="http://schemas.openxmlformats.org/markup-compatibility/2006" xmlns:p14="http://schemas.microsoft.com/office/powerpoint/2010/main">
    <mc:Choice Requires="p14">
      <p:transition spd="slow" p14:dur="2000" advTm="1826"/>
    </mc:Choice>
    <mc:Fallback xmlns="">
      <p:transition spd="slow" advTm="18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C34A-E0B6-1216-7752-82C47AD161D4}"/>
              </a:ext>
            </a:extLst>
          </p:cNvPr>
          <p:cNvSpPr>
            <a:spLocks noGrp="1"/>
          </p:cNvSpPr>
          <p:nvPr>
            <p:ph type="title"/>
          </p:nvPr>
        </p:nvSpPr>
        <p:spPr>
          <a:xfrm>
            <a:off x="1594809" y="333265"/>
            <a:ext cx="7647506" cy="485091"/>
          </a:xfrm>
        </p:spPr>
        <p:txBody>
          <a:bodyPr>
            <a:normAutofit fontScale="90000"/>
          </a:bodyPr>
          <a:lstStyle/>
          <a:p>
            <a:r>
              <a:rPr lang="en-US" sz="2800" dirty="0"/>
              <a:t>Data collection</a:t>
            </a:r>
          </a:p>
        </p:txBody>
      </p:sp>
      <p:sp>
        <p:nvSpPr>
          <p:cNvPr id="3" name="Text Placeholder 2">
            <a:extLst>
              <a:ext uri="{FF2B5EF4-FFF2-40B4-BE49-F238E27FC236}">
                <a16:creationId xmlns:a16="http://schemas.microsoft.com/office/drawing/2014/main" id="{8BF96239-42C9-C2FB-72BF-ECC9EF9862FA}"/>
              </a:ext>
            </a:extLst>
          </p:cNvPr>
          <p:cNvSpPr>
            <a:spLocks noGrp="1"/>
          </p:cNvSpPr>
          <p:nvPr>
            <p:ph type="body" idx="1"/>
          </p:nvPr>
        </p:nvSpPr>
        <p:spPr>
          <a:xfrm>
            <a:off x="1932506" y="987766"/>
            <a:ext cx="8915399" cy="595390"/>
          </a:xfrm>
        </p:spPr>
        <p:txBody>
          <a:bodyPr>
            <a:normAutofit fontScale="92500" lnSpcReduction="20000"/>
          </a:bodyPr>
          <a:lstStyle/>
          <a:p>
            <a:r>
              <a:rPr lang="en-US" dirty="0"/>
              <a:t>The datasets was downloaded from Kaggle using the link provided by the Octave data &amp; analytics team.</a:t>
            </a:r>
          </a:p>
        </p:txBody>
      </p:sp>
      <p:sp>
        <p:nvSpPr>
          <p:cNvPr id="4" name="Title 1">
            <a:extLst>
              <a:ext uri="{FF2B5EF4-FFF2-40B4-BE49-F238E27FC236}">
                <a16:creationId xmlns:a16="http://schemas.microsoft.com/office/drawing/2014/main" id="{625A913B-44FC-CACE-6760-65E3BA98690D}"/>
              </a:ext>
            </a:extLst>
          </p:cNvPr>
          <p:cNvSpPr txBox="1">
            <a:spLocks/>
          </p:cNvSpPr>
          <p:nvPr/>
        </p:nvSpPr>
        <p:spPr>
          <a:xfrm>
            <a:off x="1594809" y="1583156"/>
            <a:ext cx="7647506" cy="48509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Data cleaning</a:t>
            </a:r>
          </a:p>
        </p:txBody>
      </p:sp>
      <p:sp>
        <p:nvSpPr>
          <p:cNvPr id="5" name="Text Placeholder 2">
            <a:extLst>
              <a:ext uri="{FF2B5EF4-FFF2-40B4-BE49-F238E27FC236}">
                <a16:creationId xmlns:a16="http://schemas.microsoft.com/office/drawing/2014/main" id="{1BA9625F-9138-5DB0-B84A-FEF73F0C41CB}"/>
              </a:ext>
            </a:extLst>
          </p:cNvPr>
          <p:cNvSpPr txBox="1">
            <a:spLocks/>
          </p:cNvSpPr>
          <p:nvPr/>
        </p:nvSpPr>
        <p:spPr>
          <a:xfrm>
            <a:off x="1932506" y="3707753"/>
            <a:ext cx="8915399" cy="2568356"/>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r>
              <a:rPr lang="en-US" sz="1600" dirty="0"/>
              <a:t>The following procedures were carried out as part of the EDA process to enable us properly understand the dataset so as to provide actionable insights from it:</a:t>
            </a:r>
          </a:p>
          <a:p>
            <a:pPr marL="285750" indent="-285750" algn="just">
              <a:buFont typeface="Wingdings" panose="05000000000000000000" pitchFamily="2" charset="2"/>
              <a:buChar char="q"/>
            </a:pPr>
            <a:r>
              <a:rPr lang="en-US" sz="1600" dirty="0"/>
              <a:t>Merging of the two datasets provided and saving it as a single file</a:t>
            </a:r>
          </a:p>
          <a:p>
            <a:pPr marL="285750" indent="-285750" algn="just">
              <a:buFont typeface="Wingdings" panose="05000000000000000000" pitchFamily="2" charset="2"/>
              <a:buChar char="q"/>
            </a:pPr>
            <a:r>
              <a:rPr lang="en-US" sz="1600" dirty="0"/>
              <a:t>Checking the correlation between the columns of the newly formed dataset</a:t>
            </a:r>
          </a:p>
          <a:p>
            <a:pPr marL="285750" indent="-285750" algn="just">
              <a:buFont typeface="Wingdings" panose="05000000000000000000" pitchFamily="2" charset="2"/>
              <a:buChar char="q"/>
            </a:pPr>
            <a:r>
              <a:rPr lang="en-US" sz="1600" dirty="0"/>
              <a:t>Drop duplicates</a:t>
            </a:r>
          </a:p>
          <a:p>
            <a:pPr marL="285750" indent="-285750" algn="just">
              <a:buFont typeface="Wingdings" panose="05000000000000000000" pitchFamily="2" charset="2"/>
              <a:buChar char="q"/>
            </a:pPr>
            <a:r>
              <a:rPr lang="en-US" sz="1600" dirty="0"/>
              <a:t>Sort values according to country</a:t>
            </a:r>
          </a:p>
          <a:p>
            <a:pPr marL="285750" indent="-285750" algn="just">
              <a:buFont typeface="Wingdings" panose="05000000000000000000" pitchFamily="2" charset="2"/>
              <a:buChar char="q"/>
            </a:pPr>
            <a:r>
              <a:rPr lang="en-US" sz="1600" dirty="0"/>
              <a:t>Reset index</a:t>
            </a:r>
          </a:p>
          <a:p>
            <a:pPr marL="285750" indent="-285750" algn="just">
              <a:buFont typeface="Wingdings" panose="05000000000000000000" pitchFamily="2" charset="2"/>
              <a:buChar char="q"/>
            </a:pPr>
            <a:r>
              <a:rPr lang="en-US" sz="1600" dirty="0"/>
              <a:t>Created and parsed in an iso-alpha3 country-code as column into the dataset</a:t>
            </a:r>
          </a:p>
        </p:txBody>
      </p:sp>
      <p:sp>
        <p:nvSpPr>
          <p:cNvPr id="11" name="TextBox 10">
            <a:extLst>
              <a:ext uri="{FF2B5EF4-FFF2-40B4-BE49-F238E27FC236}">
                <a16:creationId xmlns:a16="http://schemas.microsoft.com/office/drawing/2014/main" id="{D7CB7110-A973-3DEA-A678-7C014FE5CC92}"/>
              </a:ext>
            </a:extLst>
          </p:cNvPr>
          <p:cNvSpPr txBox="1"/>
          <p:nvPr/>
        </p:nvSpPr>
        <p:spPr>
          <a:xfrm>
            <a:off x="1594809" y="3198167"/>
            <a:ext cx="6097508"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entury Gothic" panose="020B0502020202020204"/>
              </a:rPr>
              <a:t>Exploratory Data Analysis</a:t>
            </a:r>
            <a:endParaRPr kumimoji="0" lang="en-US" sz="2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2" name="Text Placeholder 2">
            <a:extLst>
              <a:ext uri="{FF2B5EF4-FFF2-40B4-BE49-F238E27FC236}">
                <a16:creationId xmlns:a16="http://schemas.microsoft.com/office/drawing/2014/main" id="{4DE788CF-0AD9-96EE-A62C-5C2AE6BAAEA3}"/>
              </a:ext>
            </a:extLst>
          </p:cNvPr>
          <p:cNvSpPr txBox="1">
            <a:spLocks/>
          </p:cNvSpPr>
          <p:nvPr/>
        </p:nvSpPr>
        <p:spPr>
          <a:xfrm>
            <a:off x="1932506" y="2092208"/>
            <a:ext cx="8915399" cy="115566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just"/>
            <a:r>
              <a:rPr lang="en-US" sz="1600" dirty="0"/>
              <a:t>To ensure that our dataset was clean and ready for exploration and visualization, a procedure known as data cleaning had to be carried out. This involved the removing of unnecessary columns, filtering the data, and converting the data types of certain to their required datatypes amongst other procedures. </a:t>
            </a:r>
          </a:p>
        </p:txBody>
      </p:sp>
      <p:pic>
        <p:nvPicPr>
          <p:cNvPr id="6" name="Audio 5">
            <a:hlinkClick r:id="" action="ppaction://media"/>
            <a:extLst>
              <a:ext uri="{FF2B5EF4-FFF2-40B4-BE49-F238E27FC236}">
                <a16:creationId xmlns:a16="http://schemas.microsoft.com/office/drawing/2014/main" id="{FDC72FD7-F020-ED9E-4136-CD46BA3BECA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16533289"/>
      </p:ext>
    </p:extLst>
  </p:cSld>
  <p:clrMapOvr>
    <a:masterClrMapping/>
  </p:clrMapOvr>
  <mc:AlternateContent xmlns:mc="http://schemas.openxmlformats.org/markup-compatibility/2006" xmlns:p14="http://schemas.microsoft.com/office/powerpoint/2010/main">
    <mc:Choice Requires="p14">
      <p:transition spd="slow" p14:dur="2000" advTm="2960"/>
    </mc:Choice>
    <mc:Fallback xmlns="">
      <p:transition spd="slow" advTm="29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C34A-E0B6-1216-7752-82C47AD161D4}"/>
              </a:ext>
            </a:extLst>
          </p:cNvPr>
          <p:cNvSpPr>
            <a:spLocks noGrp="1"/>
          </p:cNvSpPr>
          <p:nvPr>
            <p:ph type="title"/>
          </p:nvPr>
        </p:nvSpPr>
        <p:spPr>
          <a:xfrm>
            <a:off x="1262300" y="133004"/>
            <a:ext cx="7647506" cy="485091"/>
          </a:xfrm>
        </p:spPr>
        <p:txBody>
          <a:bodyPr>
            <a:normAutofit fontScale="90000"/>
          </a:bodyPr>
          <a:lstStyle/>
          <a:p>
            <a:r>
              <a:rPr lang="en-US" sz="2800" dirty="0"/>
              <a:t>Data visualization</a:t>
            </a:r>
          </a:p>
        </p:txBody>
      </p:sp>
      <p:sp>
        <p:nvSpPr>
          <p:cNvPr id="7" name="Text Placeholder 6">
            <a:extLst>
              <a:ext uri="{FF2B5EF4-FFF2-40B4-BE49-F238E27FC236}">
                <a16:creationId xmlns:a16="http://schemas.microsoft.com/office/drawing/2014/main" id="{F1F798AB-3805-2B1E-9ADC-92CF368872AC}"/>
              </a:ext>
            </a:extLst>
          </p:cNvPr>
          <p:cNvSpPr>
            <a:spLocks noGrp="1"/>
          </p:cNvSpPr>
          <p:nvPr>
            <p:ph type="body" idx="1"/>
          </p:nvPr>
        </p:nvSpPr>
        <p:spPr/>
        <p:txBody>
          <a:bodyPr/>
          <a:lstStyle/>
          <a:p>
            <a:endParaRPr lang="en-US" dirty="0"/>
          </a:p>
        </p:txBody>
      </p:sp>
      <p:pic>
        <p:nvPicPr>
          <p:cNvPr id="9" name="Picture 8">
            <a:extLst>
              <a:ext uri="{FF2B5EF4-FFF2-40B4-BE49-F238E27FC236}">
                <a16:creationId xmlns:a16="http://schemas.microsoft.com/office/drawing/2014/main" id="{C23E3838-207B-8604-96BE-18A717DFD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516" y="618095"/>
            <a:ext cx="11255433" cy="6106901"/>
          </a:xfrm>
          <a:prstGeom prst="rect">
            <a:avLst/>
          </a:prstGeom>
        </p:spPr>
      </p:pic>
      <p:pic>
        <p:nvPicPr>
          <p:cNvPr id="10" name="Audio 9">
            <a:hlinkClick r:id="" action="ppaction://media"/>
            <a:extLst>
              <a:ext uri="{FF2B5EF4-FFF2-40B4-BE49-F238E27FC236}">
                <a16:creationId xmlns:a16="http://schemas.microsoft.com/office/drawing/2014/main" id="{44F332B7-D387-3B9F-7E87-6EED75C6A10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983453506"/>
      </p:ext>
    </p:extLst>
  </p:cSld>
  <p:clrMapOvr>
    <a:masterClrMapping/>
  </p:clrMapOvr>
  <mc:AlternateContent xmlns:mc="http://schemas.openxmlformats.org/markup-compatibility/2006" xmlns:p14="http://schemas.microsoft.com/office/powerpoint/2010/main">
    <mc:Choice Requires="p14">
      <p:transition spd="slow" p14:dur="2000" advTm="12710"/>
    </mc:Choice>
    <mc:Fallback xmlns="">
      <p:transition spd="slow" advTm="127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D27D-8142-6419-0122-646D84B95C05}"/>
              </a:ext>
            </a:extLst>
          </p:cNvPr>
          <p:cNvSpPr>
            <a:spLocks noGrp="1"/>
          </p:cNvSpPr>
          <p:nvPr>
            <p:ph type="title"/>
          </p:nvPr>
        </p:nvSpPr>
        <p:spPr>
          <a:xfrm>
            <a:off x="1230976" y="110133"/>
            <a:ext cx="8915399" cy="860401"/>
          </a:xfrm>
        </p:spPr>
        <p:txBody>
          <a:bodyPr>
            <a:normAutofit/>
          </a:bodyPr>
          <a:lstStyle/>
          <a:p>
            <a:r>
              <a:rPr lang="en-US" sz="3600" b="1" kern="1200" dirty="0">
                <a:solidFill>
                  <a:srgbClr val="262626"/>
                </a:solidFill>
                <a:effectLst>
                  <a:outerShdw blurRad="38100" dist="38100" dir="2700000" algn="tl" rotWithShape="0">
                    <a:srgbClr val="000000">
                      <a:alpha val="43000"/>
                    </a:srgbClr>
                  </a:outerShdw>
                </a:effectLst>
                <a:latin typeface="Century Gothic" panose="020B0502020202020204" pitchFamily="34" charset="0"/>
                <a:ea typeface="+mj-ea"/>
                <a:cs typeface="+mj-cs"/>
              </a:rPr>
              <a:t>Insights</a:t>
            </a:r>
            <a:endParaRPr lang="en-US" sz="6600" dirty="0"/>
          </a:p>
        </p:txBody>
      </p:sp>
      <p:sp>
        <p:nvSpPr>
          <p:cNvPr id="3" name="Text Placeholder 2">
            <a:extLst>
              <a:ext uri="{FF2B5EF4-FFF2-40B4-BE49-F238E27FC236}">
                <a16:creationId xmlns:a16="http://schemas.microsoft.com/office/drawing/2014/main" id="{B5C96807-0C38-0A29-1E5E-F9C643133D26}"/>
              </a:ext>
            </a:extLst>
          </p:cNvPr>
          <p:cNvSpPr>
            <a:spLocks noGrp="1"/>
          </p:cNvSpPr>
          <p:nvPr>
            <p:ph type="body" idx="1"/>
          </p:nvPr>
        </p:nvSpPr>
        <p:spPr>
          <a:xfrm>
            <a:off x="1671551" y="1097279"/>
            <a:ext cx="10149146" cy="5885411"/>
          </a:xfrm>
        </p:spPr>
        <p:txBody>
          <a:bodyPr>
            <a:normAutofit lnSpcReduction="10000"/>
          </a:bodyPr>
          <a:lstStyle/>
          <a:p>
            <a:r>
              <a:rPr lang="en-US" sz="1800" dirty="0"/>
              <a:t>We discovered the following while exploring the oil datasets,</a:t>
            </a:r>
          </a:p>
          <a:p>
            <a:pPr marL="457200" indent="-457200">
              <a:buFont typeface="+mj-lt"/>
              <a:buAutoNum type="arabicPeriod"/>
            </a:pPr>
            <a:r>
              <a:rPr lang="en-US" sz="1800" dirty="0"/>
              <a:t>Columns like the Daily Oil Consumption (Barrels), GDP Per Capita ( USD ), Gallons GDP Per Capita Can Buy, and its likes can all be gotten by carrying out basic arithmetic operations.</a:t>
            </a:r>
          </a:p>
          <a:p>
            <a:pPr marL="457200" indent="-457200">
              <a:buFont typeface="+mj-lt"/>
              <a:buAutoNum type="arabicPeriod"/>
            </a:pPr>
            <a:r>
              <a:rPr lang="en-US" sz="1800" dirty="0"/>
              <a:t>It was largely observed that nations whose GDP per capita appeared to be high purchase oil at a higher rate per gallon.</a:t>
            </a:r>
          </a:p>
          <a:p>
            <a:pPr marL="457200" indent="-457200">
              <a:buFont typeface="+mj-lt"/>
              <a:buAutoNum type="arabicPeriod"/>
            </a:pPr>
            <a:r>
              <a:rPr lang="en-US" sz="1800" dirty="0"/>
              <a:t> The cumulative GDP per capita performed quite well as the key-performance-index (KPI), when the price per </a:t>
            </a:r>
            <a:r>
              <a:rPr lang="en-US" sz="1800" dirty="0" err="1"/>
              <a:t>litre</a:t>
            </a:r>
            <a:r>
              <a:rPr lang="en-US" sz="1800" dirty="0"/>
              <a:t> was and price per gallon were used to measure it.</a:t>
            </a:r>
          </a:p>
          <a:p>
            <a:pPr marL="457200" indent="-457200">
              <a:buFont typeface="+mj-lt"/>
              <a:buAutoNum type="arabicPeriod"/>
            </a:pPr>
            <a:r>
              <a:rPr lang="en-US" sz="1800" dirty="0"/>
              <a:t>Several nations from developing &amp; under-developed countries with a low GDP per capita are also low ranked when it comes to the distribution of the world share oil.</a:t>
            </a:r>
          </a:p>
          <a:p>
            <a:pPr marL="457200" indent="-457200">
              <a:buFont typeface="+mj-lt"/>
              <a:buAutoNum type="arabicPeriod"/>
            </a:pPr>
            <a:r>
              <a:rPr lang="en-US" sz="1800" dirty="0"/>
              <a:t>The larger percentage of oil distribution, consumption and world share were occupied by nations that appeared to be technologically advanced.</a:t>
            </a:r>
          </a:p>
          <a:p>
            <a:pPr marL="457200" indent="-457200">
              <a:buFont typeface="+mj-lt"/>
              <a:buAutoNum type="arabicPeriod"/>
            </a:pPr>
            <a:r>
              <a:rPr lang="en-US" sz="1800" dirty="0"/>
              <a:t>Despite being able to consume daily barrels of oil &gt;10,000, some nations because of their GDP per capita in proportion to their price per gallon, still experienced low annual purchase of oil per capita. </a:t>
            </a:r>
          </a:p>
          <a:p>
            <a:pPr marL="457200" indent="-457200">
              <a:buFont typeface="+mj-lt"/>
              <a:buAutoNum type="arabicPeriod"/>
            </a:pPr>
            <a:r>
              <a:rPr lang="en-US" sz="1800" dirty="0"/>
              <a:t>A </a:t>
            </a:r>
            <a:r>
              <a:rPr lang="en-US" sz="1800" i="0" dirty="0">
                <a:effectLst/>
              </a:rPr>
              <a:t> barrel of (crude) oil = 42 gallons (in the US), while 1 gallon of oil = ~4 </a:t>
            </a:r>
            <a:r>
              <a:rPr lang="en-US" sz="1800" i="0" dirty="0" err="1">
                <a:effectLst/>
              </a:rPr>
              <a:t>litres</a:t>
            </a:r>
            <a:r>
              <a:rPr lang="en-US" sz="1800" i="0" dirty="0">
                <a:effectLst/>
              </a:rPr>
              <a:t> of oil (precisely, 3.7854 </a:t>
            </a:r>
            <a:r>
              <a:rPr lang="en-US" sz="1800" i="0" dirty="0" err="1">
                <a:effectLst/>
              </a:rPr>
              <a:t>litres</a:t>
            </a:r>
            <a:r>
              <a:rPr lang="en-US" sz="1800" i="0" dirty="0">
                <a:effectLst/>
              </a:rPr>
              <a:t>). Which is also the standard measure for oil, this further proves that the values provided in the dataset are accurate and the analysis true.</a:t>
            </a:r>
          </a:p>
          <a:p>
            <a:pPr marL="457200" indent="-457200">
              <a:buFont typeface="+mj-lt"/>
              <a:buAutoNum type="arabicPeriod"/>
            </a:pPr>
            <a:endParaRPr lang="en-US" sz="1800" dirty="0"/>
          </a:p>
          <a:p>
            <a:pPr marL="457200" indent="-457200">
              <a:buFont typeface="+mj-lt"/>
              <a:buAutoNum type="arabicPeriod"/>
            </a:pPr>
            <a:endParaRPr lang="en-US" sz="2400" dirty="0"/>
          </a:p>
        </p:txBody>
      </p:sp>
      <p:sp>
        <p:nvSpPr>
          <p:cNvPr id="5" name="Rectangle 1">
            <a:extLst>
              <a:ext uri="{FF2B5EF4-FFF2-40B4-BE49-F238E27FC236}">
                <a16:creationId xmlns:a16="http://schemas.microsoft.com/office/drawing/2014/main" id="{9C5B66C3-BFD6-FD06-EBFC-FE4DEAC9303D}"/>
              </a:ext>
            </a:extLst>
          </p:cNvPr>
          <p:cNvSpPr>
            <a:spLocks noChangeArrowheads="1"/>
          </p:cNvSpPr>
          <p:nvPr/>
        </p:nvSpPr>
        <p:spPr bwMode="auto">
          <a:xfrm>
            <a:off x="2589213" y="3619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Audio 7">
            <a:hlinkClick r:id="" action="ppaction://media"/>
            <a:extLst>
              <a:ext uri="{FF2B5EF4-FFF2-40B4-BE49-F238E27FC236}">
                <a16:creationId xmlns:a16="http://schemas.microsoft.com/office/drawing/2014/main" id="{2CDE244B-87E0-72A5-5C67-1EC1DE0EC62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455959280"/>
      </p:ext>
    </p:extLst>
  </p:cSld>
  <p:clrMapOvr>
    <a:masterClrMapping/>
  </p:clrMapOvr>
  <mc:AlternateContent xmlns:mc="http://schemas.openxmlformats.org/markup-compatibility/2006" xmlns:p14="http://schemas.microsoft.com/office/powerpoint/2010/main">
    <mc:Choice Requires="p14">
      <p:transition spd="slow" p14:dur="2000" advTm="10794"/>
    </mc:Choice>
    <mc:Fallback xmlns="">
      <p:transition spd="slow" advTm="107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D27D-8142-6419-0122-646D84B95C05}"/>
              </a:ext>
            </a:extLst>
          </p:cNvPr>
          <p:cNvSpPr>
            <a:spLocks noGrp="1"/>
          </p:cNvSpPr>
          <p:nvPr>
            <p:ph type="title"/>
          </p:nvPr>
        </p:nvSpPr>
        <p:spPr>
          <a:xfrm>
            <a:off x="1430481" y="-108810"/>
            <a:ext cx="8915399" cy="860401"/>
          </a:xfrm>
        </p:spPr>
        <p:txBody>
          <a:bodyPr>
            <a:normAutofit/>
          </a:bodyPr>
          <a:lstStyle/>
          <a:p>
            <a:r>
              <a:rPr lang="en-US" sz="3200" b="1" kern="1200" dirty="0">
                <a:solidFill>
                  <a:srgbClr val="262626"/>
                </a:solidFill>
                <a:effectLst>
                  <a:outerShdw blurRad="38100" dist="38100" dir="2700000" algn="tl" rotWithShape="0">
                    <a:srgbClr val="000000">
                      <a:alpha val="43000"/>
                    </a:srgbClr>
                  </a:outerShdw>
                </a:effectLst>
                <a:latin typeface="Century Gothic" panose="020B0502020202020204" pitchFamily="34" charset="0"/>
                <a:ea typeface="+mj-ea"/>
                <a:cs typeface="+mj-cs"/>
              </a:rPr>
              <a:t>Recommendation</a:t>
            </a:r>
            <a:endParaRPr lang="en-US" sz="6000" dirty="0"/>
          </a:p>
        </p:txBody>
      </p:sp>
      <p:sp>
        <p:nvSpPr>
          <p:cNvPr id="5" name="Rectangle 1">
            <a:extLst>
              <a:ext uri="{FF2B5EF4-FFF2-40B4-BE49-F238E27FC236}">
                <a16:creationId xmlns:a16="http://schemas.microsoft.com/office/drawing/2014/main" id="{9C5B66C3-BFD6-FD06-EBFC-FE4DEAC9303D}"/>
              </a:ext>
            </a:extLst>
          </p:cNvPr>
          <p:cNvSpPr>
            <a:spLocks noChangeArrowheads="1"/>
          </p:cNvSpPr>
          <p:nvPr/>
        </p:nvSpPr>
        <p:spPr bwMode="auto">
          <a:xfrm>
            <a:off x="2589213" y="3619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Placeholder 5">
            <a:extLst>
              <a:ext uri="{FF2B5EF4-FFF2-40B4-BE49-F238E27FC236}">
                <a16:creationId xmlns:a16="http://schemas.microsoft.com/office/drawing/2014/main" id="{D81D5DD3-2DB2-252C-E2AE-D2336968CC4D}"/>
              </a:ext>
            </a:extLst>
          </p:cNvPr>
          <p:cNvSpPr>
            <a:spLocks noGrp="1"/>
          </p:cNvSpPr>
          <p:nvPr>
            <p:ph type="body" idx="1"/>
          </p:nvPr>
        </p:nvSpPr>
        <p:spPr>
          <a:xfrm>
            <a:off x="2007322" y="858625"/>
            <a:ext cx="9830002" cy="5550485"/>
          </a:xfrm>
        </p:spPr>
        <p:txBody>
          <a:bodyPr>
            <a:normAutofit fontScale="85000" lnSpcReduction="20000"/>
          </a:bodyPr>
          <a:lstStyle/>
          <a:p>
            <a:r>
              <a:rPr lang="en-US" dirty="0"/>
              <a:t>Having properly examined the dataset, below are the recommendations to those nations who have very little or no dominance of oil share in world. First, It’s important to state that based on the analysis, these three(3) features seems to stand out among nations who dominant the oil market.</a:t>
            </a:r>
          </a:p>
          <a:p>
            <a:pPr marL="457200" indent="-457200">
              <a:buFont typeface="+mj-lt"/>
              <a:buAutoNum type="alphaLcPeriod"/>
            </a:pPr>
            <a:r>
              <a:rPr lang="en-US" dirty="0"/>
              <a:t>These nations are more technologically inclined and advanced</a:t>
            </a:r>
          </a:p>
          <a:p>
            <a:pPr marL="457200" indent="-457200">
              <a:buFont typeface="+mj-lt"/>
              <a:buAutoNum type="alphaLcPeriod"/>
            </a:pPr>
            <a:r>
              <a:rPr lang="en-US" dirty="0"/>
              <a:t>Have a relatively high GDP per capita, and</a:t>
            </a:r>
          </a:p>
          <a:p>
            <a:pPr marL="457200" indent="-457200">
              <a:buFont typeface="+mj-lt"/>
              <a:buAutoNum type="alphaLcPeriod"/>
            </a:pPr>
            <a:r>
              <a:rPr lang="en-US" dirty="0"/>
              <a:t>The quality of education offered in these countries are of world class standards</a:t>
            </a:r>
          </a:p>
          <a:p>
            <a:r>
              <a:rPr lang="en-US" dirty="0"/>
              <a:t>With these, </a:t>
            </a:r>
          </a:p>
          <a:p>
            <a:pPr marL="457200" indent="-457200">
              <a:buFont typeface="+mj-lt"/>
              <a:buAutoNum type="arabicPeriod"/>
            </a:pPr>
            <a:r>
              <a:rPr lang="en-US" dirty="0"/>
              <a:t>We strongly recommend that the government of such nations make plans and take steps to have a truly diversified economy, and not entirely rely on just one economic resource.</a:t>
            </a:r>
          </a:p>
          <a:p>
            <a:pPr marL="457200" indent="-457200">
              <a:buFont typeface="+mj-lt"/>
              <a:buAutoNum type="arabicPeriod"/>
            </a:pPr>
            <a:r>
              <a:rPr lang="en-US" dirty="0"/>
              <a:t>The government of such nations take to advance their nations technological frontiers as this has proven to one major way a nation can help improve the standard of living of her citizens.</a:t>
            </a:r>
          </a:p>
          <a:p>
            <a:pPr marL="457200" indent="-457200">
              <a:buFont typeface="+mj-lt"/>
              <a:buAutoNum type="arabicPeriod"/>
            </a:pPr>
            <a:r>
              <a:rPr lang="en-US" dirty="0"/>
              <a:t>Nations who are oil producing states should ensure adequate funds are put in place to ensure that oil is being refined within its borders, thereby increasing the employment rate which would in effect increase the GDP per capita.</a:t>
            </a:r>
          </a:p>
          <a:p>
            <a:pPr marL="457200" indent="-457200">
              <a:buFont typeface="+mj-lt"/>
              <a:buAutoNum type="arabicPeriod"/>
            </a:pPr>
            <a:r>
              <a:rPr lang="en-US" dirty="0"/>
              <a:t>A revamping of the educational sector of such nations would also go along way to increase the employability index (score) of her citizens, hence making sure that they can compete on the global scene which would in turn increase in the GDP of their nations.</a:t>
            </a:r>
          </a:p>
        </p:txBody>
      </p:sp>
      <p:pic>
        <p:nvPicPr>
          <p:cNvPr id="7" name="Audio 6">
            <a:hlinkClick r:id="" action="ppaction://media"/>
            <a:extLst>
              <a:ext uri="{FF2B5EF4-FFF2-40B4-BE49-F238E27FC236}">
                <a16:creationId xmlns:a16="http://schemas.microsoft.com/office/drawing/2014/main" id="{E4372CF1-FC3D-D116-B922-039F7B75A83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4189921613"/>
      </p:ext>
    </p:extLst>
  </p:cSld>
  <p:clrMapOvr>
    <a:masterClrMapping/>
  </p:clrMapOvr>
  <mc:AlternateContent xmlns:mc="http://schemas.openxmlformats.org/markup-compatibility/2006" xmlns:p14="http://schemas.microsoft.com/office/powerpoint/2010/main">
    <mc:Choice Requires="p14">
      <p:transition spd="slow" p14:dur="2000" advTm="11852"/>
    </mc:Choice>
    <mc:Fallback xmlns="">
      <p:transition spd="slow" advTm="118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248</TotalTime>
  <Words>838</Words>
  <Application>Microsoft Macintosh PowerPoint</Application>
  <PresentationFormat>Widescreen</PresentationFormat>
  <Paragraphs>52</Paragraphs>
  <Slides>10</Slides>
  <Notes>0</Notes>
  <HiddenSlides>0</HiddenSlides>
  <MMClips>10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Century Gothic</vt:lpstr>
      <vt:lpstr>Times New Roman</vt:lpstr>
      <vt:lpstr>Wingdings</vt:lpstr>
      <vt:lpstr>Wingdings 3</vt:lpstr>
      <vt:lpstr>Wisp</vt:lpstr>
      <vt:lpstr>PowerPoint Presentation</vt:lpstr>
      <vt:lpstr>  Table of content</vt:lpstr>
      <vt:lpstr>Introduction</vt:lpstr>
      <vt:lpstr>Background</vt:lpstr>
      <vt:lpstr>ANALYSIS</vt:lpstr>
      <vt:lpstr>Data collection</vt:lpstr>
      <vt:lpstr>Data visualization</vt:lpstr>
      <vt:lpstr>Insights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DISTRIBUTION ANALYSIS</dc:title>
  <dc:creator>Ekot</dc:creator>
  <cp:lastModifiedBy>OOREOLUWA OLADEJI</cp:lastModifiedBy>
  <cp:revision>5</cp:revision>
  <dcterms:created xsi:type="dcterms:W3CDTF">2022-07-23T02:46:48Z</dcterms:created>
  <dcterms:modified xsi:type="dcterms:W3CDTF">2022-10-08T10:32:07Z</dcterms:modified>
</cp:coreProperties>
</file>