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1D3"/>
    <a:srgbClr val="FBF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/>
    <p:restoredTop sz="94694"/>
  </p:normalViewPr>
  <p:slideViewPr>
    <p:cSldViewPr snapToGrid="0" snapToObjects="1">
      <p:cViewPr varScale="1">
        <p:scale>
          <a:sx n="197" d="100"/>
          <a:sy n="197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40267-D1F2-4D11-A24E-DB0413B370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150874-89FD-4719-8109-49D4CC6EEE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solution to find a therapist that is the right fit for people’s individual needs</a:t>
          </a:r>
        </a:p>
      </dgm:t>
    </dgm:pt>
    <dgm:pt modelId="{C6562FBA-4893-446F-9C9D-1D00F53472E2}" type="parTrans" cxnId="{065E6198-5507-4933-936B-9DE50A176876}">
      <dgm:prSet/>
      <dgm:spPr/>
      <dgm:t>
        <a:bodyPr/>
        <a:lstStyle/>
        <a:p>
          <a:endParaRPr lang="en-US"/>
        </a:p>
      </dgm:t>
    </dgm:pt>
    <dgm:pt modelId="{6DCABDAB-A69E-4D17-B311-17A2C5E6EE2F}" type="sibTrans" cxnId="{065E6198-5507-4933-936B-9DE50A176876}">
      <dgm:prSet/>
      <dgm:spPr/>
      <dgm:t>
        <a:bodyPr/>
        <a:lstStyle/>
        <a:p>
          <a:endParaRPr lang="en-US"/>
        </a:p>
      </dgm:t>
    </dgm:pt>
    <dgm:pt modelId="{35D32AEF-E712-4783-B74E-594F075A36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Start with a tablet app since it’s easy to use and has a large screen which works well with large maps and multiple columns for searching</a:t>
          </a:r>
        </a:p>
      </dgm:t>
    </dgm:pt>
    <dgm:pt modelId="{F639E4CF-DBCA-4B39-9653-E19C105AC297}" type="parTrans" cxnId="{92C3C640-EC90-405C-9A7F-2C8C9CF1D2B9}">
      <dgm:prSet/>
      <dgm:spPr/>
      <dgm:t>
        <a:bodyPr/>
        <a:lstStyle/>
        <a:p>
          <a:endParaRPr lang="en-US"/>
        </a:p>
      </dgm:t>
    </dgm:pt>
    <dgm:pt modelId="{126E0DF4-F01F-4377-82F1-6B7BF6302512}" type="sibTrans" cxnId="{92C3C640-EC90-405C-9A7F-2C8C9CF1D2B9}">
      <dgm:prSet/>
      <dgm:spPr/>
      <dgm:t>
        <a:bodyPr/>
        <a:lstStyle/>
        <a:p>
          <a:endParaRPr lang="en-US"/>
        </a:p>
      </dgm:t>
    </dgm:pt>
    <dgm:pt modelId="{33B4FEB3-ED43-4013-A2B6-33B1358775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Focus on helping solve the biggest pain points from archetypes created with user research</a:t>
          </a:r>
        </a:p>
      </dgm:t>
    </dgm:pt>
    <dgm:pt modelId="{D5356795-998C-45E7-9DDC-485AE497C55C}" type="parTrans" cxnId="{45AEDC80-FEB2-408D-906B-D3060EA45FF3}">
      <dgm:prSet/>
      <dgm:spPr/>
      <dgm:t>
        <a:bodyPr/>
        <a:lstStyle/>
        <a:p>
          <a:endParaRPr lang="en-US"/>
        </a:p>
      </dgm:t>
    </dgm:pt>
    <dgm:pt modelId="{A9A1AD6E-255B-40B0-86FF-D4E5FB96560F}" type="sibTrans" cxnId="{45AEDC80-FEB2-408D-906B-D3060EA45FF3}">
      <dgm:prSet/>
      <dgm:spPr/>
      <dgm:t>
        <a:bodyPr/>
        <a:lstStyle/>
        <a:p>
          <a:endParaRPr lang="en-US"/>
        </a:p>
      </dgm:t>
    </dgm:pt>
    <dgm:pt modelId="{6C2163CC-C9FC-4771-AFCF-58B4CFE8FA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 the “Stressed First-Timer” in the following ways:</a:t>
          </a:r>
        </a:p>
      </dgm:t>
    </dgm:pt>
    <dgm:pt modelId="{00E48B52-BEAC-438A-9793-D077B96FA416}" type="parTrans" cxnId="{F93FDECF-DC76-4E31-B7EA-A758A578D658}">
      <dgm:prSet/>
      <dgm:spPr/>
      <dgm:t>
        <a:bodyPr/>
        <a:lstStyle/>
        <a:p>
          <a:endParaRPr lang="en-US"/>
        </a:p>
      </dgm:t>
    </dgm:pt>
    <dgm:pt modelId="{5A999003-5B5C-4FA7-89AE-D28219781274}" type="sibTrans" cxnId="{F93FDECF-DC76-4E31-B7EA-A758A578D658}">
      <dgm:prSet/>
      <dgm:spPr/>
      <dgm:t>
        <a:bodyPr/>
        <a:lstStyle/>
        <a:p>
          <a:endParaRPr lang="en-US"/>
        </a:p>
      </dgm:t>
    </dgm:pt>
    <dgm:pt modelId="{41CEA80C-8D5D-48DD-8097-E70691E4DCB5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• Find immediate and available help quickly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• Provide clear insurance and price information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• Provide a way to share their information with all therapists engaged rather than repeating themselves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• Provide information about therapist types to learn</a:t>
          </a:r>
        </a:p>
      </dgm:t>
    </dgm:pt>
    <dgm:pt modelId="{4ED2390C-EB5D-4068-892B-41E5D17C690A}" type="parTrans" cxnId="{F271DA7A-8020-45D8-A1FE-9944B4CFC4F3}">
      <dgm:prSet/>
      <dgm:spPr/>
      <dgm:t>
        <a:bodyPr/>
        <a:lstStyle/>
        <a:p>
          <a:endParaRPr lang="en-US"/>
        </a:p>
      </dgm:t>
    </dgm:pt>
    <dgm:pt modelId="{B90C2724-B336-4DB5-B047-2547B9B6C80A}" type="sibTrans" cxnId="{F271DA7A-8020-45D8-A1FE-9944B4CFC4F3}">
      <dgm:prSet/>
      <dgm:spPr/>
      <dgm:t>
        <a:bodyPr/>
        <a:lstStyle/>
        <a:p>
          <a:endParaRPr lang="en-US"/>
        </a:p>
      </dgm:t>
    </dgm:pt>
    <dgm:pt modelId="{14D0B4B9-7315-4568-9082-AA08CA1EB6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 “Proactive Professional” in the following ways:</a:t>
          </a:r>
        </a:p>
      </dgm:t>
    </dgm:pt>
    <dgm:pt modelId="{7BDDE233-86C2-4CE6-A1C2-D4CB0ED247C9}" type="parTrans" cxnId="{B4204E7B-C532-433A-AA73-204C5269AC55}">
      <dgm:prSet/>
      <dgm:spPr/>
      <dgm:t>
        <a:bodyPr/>
        <a:lstStyle/>
        <a:p>
          <a:endParaRPr lang="en-US"/>
        </a:p>
      </dgm:t>
    </dgm:pt>
    <dgm:pt modelId="{3CECB9B3-9457-4942-98D2-2EEEB9208408}" type="sibTrans" cxnId="{B4204E7B-C532-433A-AA73-204C5269AC55}">
      <dgm:prSet/>
      <dgm:spPr/>
      <dgm:t>
        <a:bodyPr/>
        <a:lstStyle/>
        <a:p>
          <a:endParaRPr lang="en-US"/>
        </a:p>
      </dgm:t>
    </dgm:pt>
    <dgm:pt modelId="{70170E87-55AA-4D75-98E8-F4CF5FBD6B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Help them find reliable, up-to-date therapist availability and information with many search options</a:t>
          </a:r>
        </a:p>
        <a:p>
          <a:pPr>
            <a:lnSpc>
              <a:spcPct val="100000"/>
            </a:lnSpc>
          </a:pPr>
          <a:r>
            <a:rPr lang="en-US" dirty="0"/>
            <a:t>• Provide live search result updates</a:t>
          </a:r>
          <a:br>
            <a:rPr lang="en-US" dirty="0"/>
          </a:br>
          <a:r>
            <a:rPr lang="en-US" dirty="0"/>
            <a:t>• Help them stay educated about mental health</a:t>
          </a:r>
        </a:p>
      </dgm:t>
    </dgm:pt>
    <dgm:pt modelId="{98382EC7-8B7A-4AAD-84BB-D1C8FFBCC187}" type="parTrans" cxnId="{F28F8267-7F35-4394-9213-8522D88F4978}">
      <dgm:prSet/>
      <dgm:spPr/>
      <dgm:t>
        <a:bodyPr/>
        <a:lstStyle/>
        <a:p>
          <a:endParaRPr lang="en-US"/>
        </a:p>
      </dgm:t>
    </dgm:pt>
    <dgm:pt modelId="{18B99467-4A3F-4781-8347-2B019BFA85A9}" type="sibTrans" cxnId="{F28F8267-7F35-4394-9213-8522D88F4978}">
      <dgm:prSet/>
      <dgm:spPr/>
      <dgm:t>
        <a:bodyPr/>
        <a:lstStyle/>
        <a:p>
          <a:endParaRPr lang="en-US"/>
        </a:p>
      </dgm:t>
    </dgm:pt>
    <dgm:pt modelId="{DA41F7B2-7F5A-490E-9264-0223B8197387}" type="pres">
      <dgm:prSet presAssocID="{4E640267-D1F2-4D11-A24E-DB0413B37049}" presName="root" presStyleCnt="0">
        <dgm:presLayoutVars>
          <dgm:dir/>
          <dgm:resizeHandles val="exact"/>
        </dgm:presLayoutVars>
      </dgm:prSet>
      <dgm:spPr/>
    </dgm:pt>
    <dgm:pt modelId="{E3D3DD0C-3D28-4E22-9AB3-BDFF3B257251}" type="pres">
      <dgm:prSet presAssocID="{38150874-89FD-4719-8109-49D4CC6EEEA5}" presName="compNode" presStyleCnt="0"/>
      <dgm:spPr/>
    </dgm:pt>
    <dgm:pt modelId="{5F5628B3-87FE-4AF3-8154-4C4B87ACF8EC}" type="pres">
      <dgm:prSet presAssocID="{38150874-89FD-4719-8109-49D4CC6EEEA5}" presName="bgRect" presStyleLbl="bgShp" presStyleIdx="0" presStyleCnt="3"/>
      <dgm:spPr/>
    </dgm:pt>
    <dgm:pt modelId="{1B67C76E-7E81-4ECE-832D-3AE8CBA29A6F}" type="pres">
      <dgm:prSet presAssocID="{38150874-89FD-4719-8109-49D4CC6EEE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4AEB1888-6C7A-4083-8A96-4733C1428DBD}" type="pres">
      <dgm:prSet presAssocID="{38150874-89FD-4719-8109-49D4CC6EEEA5}" presName="spaceRect" presStyleCnt="0"/>
      <dgm:spPr/>
    </dgm:pt>
    <dgm:pt modelId="{ECCEE644-0E5F-4F70-B6F7-C40DF8D49D22}" type="pres">
      <dgm:prSet presAssocID="{38150874-89FD-4719-8109-49D4CC6EEEA5}" presName="parTx" presStyleLbl="revTx" presStyleIdx="0" presStyleCnt="6">
        <dgm:presLayoutVars>
          <dgm:chMax val="0"/>
          <dgm:chPref val="0"/>
        </dgm:presLayoutVars>
      </dgm:prSet>
      <dgm:spPr/>
    </dgm:pt>
    <dgm:pt modelId="{B5AA3B83-D5BB-4255-886C-9FB2FE39E62B}" type="pres">
      <dgm:prSet presAssocID="{38150874-89FD-4719-8109-49D4CC6EEEA5}" presName="desTx" presStyleLbl="revTx" presStyleIdx="1" presStyleCnt="6">
        <dgm:presLayoutVars/>
      </dgm:prSet>
      <dgm:spPr/>
    </dgm:pt>
    <dgm:pt modelId="{80DB57E0-5AF9-4CD8-9379-C9A073C580BD}" type="pres">
      <dgm:prSet presAssocID="{6DCABDAB-A69E-4D17-B311-17A2C5E6EE2F}" presName="sibTrans" presStyleCnt="0"/>
      <dgm:spPr/>
    </dgm:pt>
    <dgm:pt modelId="{04911541-10C5-4855-9BDC-2B47E3F6E883}" type="pres">
      <dgm:prSet presAssocID="{6C2163CC-C9FC-4771-AFCF-58B4CFE8FAD7}" presName="compNode" presStyleCnt="0"/>
      <dgm:spPr/>
    </dgm:pt>
    <dgm:pt modelId="{F53DDBA4-1A8A-4A3E-ABA9-890E4EF0CAAA}" type="pres">
      <dgm:prSet presAssocID="{6C2163CC-C9FC-4771-AFCF-58B4CFE8FAD7}" presName="bgRect" presStyleLbl="bgShp" presStyleIdx="1" presStyleCnt="3"/>
      <dgm:spPr/>
    </dgm:pt>
    <dgm:pt modelId="{F990A570-EF7D-4D4B-A130-0DEC8BD272B6}" type="pres">
      <dgm:prSet presAssocID="{6C2163CC-C9FC-4771-AFCF-58B4CFE8FAD7}" presName="iconRect" presStyleLbl="node1" presStyleIdx="1" presStyleCnt="3"/>
      <dgm:spPr>
        <a:blipFill rotWithShape="1">
          <a:blip xmlns:r="http://schemas.openxmlformats.org/officeDocument/2006/relationships" r:embed="rId3">
            <a:alphaModFix/>
          </a:blip>
          <a:srcRect/>
          <a:stretch>
            <a:fillRect t="-3000" b="-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67DD67F1-EAAA-457E-BF2D-F6F7888AD638}" type="pres">
      <dgm:prSet presAssocID="{6C2163CC-C9FC-4771-AFCF-58B4CFE8FAD7}" presName="spaceRect" presStyleCnt="0"/>
      <dgm:spPr/>
    </dgm:pt>
    <dgm:pt modelId="{40BA0644-FC6A-4941-9DE4-1F128D3BC7DC}" type="pres">
      <dgm:prSet presAssocID="{6C2163CC-C9FC-4771-AFCF-58B4CFE8FAD7}" presName="parTx" presStyleLbl="revTx" presStyleIdx="2" presStyleCnt="6">
        <dgm:presLayoutVars>
          <dgm:chMax val="0"/>
          <dgm:chPref val="0"/>
        </dgm:presLayoutVars>
      </dgm:prSet>
      <dgm:spPr/>
    </dgm:pt>
    <dgm:pt modelId="{2BC61776-AFB4-423B-ADC2-703AE2E099B6}" type="pres">
      <dgm:prSet presAssocID="{6C2163CC-C9FC-4771-AFCF-58B4CFE8FAD7}" presName="desTx" presStyleLbl="revTx" presStyleIdx="3" presStyleCnt="6">
        <dgm:presLayoutVars/>
      </dgm:prSet>
      <dgm:spPr/>
    </dgm:pt>
    <dgm:pt modelId="{505CB46A-D34E-4AF8-8422-D8CFB800EF95}" type="pres">
      <dgm:prSet presAssocID="{5A999003-5B5C-4FA7-89AE-D28219781274}" presName="sibTrans" presStyleCnt="0"/>
      <dgm:spPr/>
    </dgm:pt>
    <dgm:pt modelId="{C3A2020F-7308-45C3-A0BF-951550995677}" type="pres">
      <dgm:prSet presAssocID="{14D0B4B9-7315-4568-9082-AA08CA1EB6D4}" presName="compNode" presStyleCnt="0"/>
      <dgm:spPr/>
    </dgm:pt>
    <dgm:pt modelId="{63614670-D9C4-4548-9F59-F4B23A462DB6}" type="pres">
      <dgm:prSet presAssocID="{14D0B4B9-7315-4568-9082-AA08CA1EB6D4}" presName="bgRect" presStyleLbl="bgShp" presStyleIdx="2" presStyleCnt="3"/>
      <dgm:spPr/>
    </dgm:pt>
    <dgm:pt modelId="{7A57D7AE-EBDD-4868-9256-ED866F58D680}" type="pres">
      <dgm:prSet presAssocID="{14D0B4B9-7315-4568-9082-AA08CA1EB6D4}" presName="iconRect" presStyleLbl="node1" presStyleIdx="2" presStyleCnt="3"/>
      <dgm:spPr>
        <a:blipFill rotWithShape="1">
          <a:blip xmlns:r="http://schemas.openxmlformats.org/officeDocument/2006/relationships" r:embed="rId4">
            <a:alphaModFix/>
          </a:blip>
          <a:srcRect/>
          <a:stretch>
            <a:fillRect t="-3000" b="-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 with solid fill"/>
        </a:ext>
      </dgm:extLst>
    </dgm:pt>
    <dgm:pt modelId="{F0D5794B-F31A-41B0-A107-5FEC86373BEC}" type="pres">
      <dgm:prSet presAssocID="{14D0B4B9-7315-4568-9082-AA08CA1EB6D4}" presName="spaceRect" presStyleCnt="0"/>
      <dgm:spPr/>
    </dgm:pt>
    <dgm:pt modelId="{6F332ABA-F738-4C64-A644-DDF695AE7B85}" type="pres">
      <dgm:prSet presAssocID="{14D0B4B9-7315-4568-9082-AA08CA1EB6D4}" presName="parTx" presStyleLbl="revTx" presStyleIdx="4" presStyleCnt="6">
        <dgm:presLayoutVars>
          <dgm:chMax val="0"/>
          <dgm:chPref val="0"/>
        </dgm:presLayoutVars>
      </dgm:prSet>
      <dgm:spPr/>
    </dgm:pt>
    <dgm:pt modelId="{73C94699-802B-4222-A291-5D2E1ACE5D47}" type="pres">
      <dgm:prSet presAssocID="{14D0B4B9-7315-4568-9082-AA08CA1EB6D4}" presName="desTx" presStyleLbl="revTx" presStyleIdx="5" presStyleCnt="6">
        <dgm:presLayoutVars/>
      </dgm:prSet>
      <dgm:spPr/>
    </dgm:pt>
  </dgm:ptLst>
  <dgm:cxnLst>
    <dgm:cxn modelId="{E0B9F33A-0611-464E-A365-0EC2833C684B}" type="presOf" srcId="{14D0B4B9-7315-4568-9082-AA08CA1EB6D4}" destId="{6F332ABA-F738-4C64-A644-DDF695AE7B85}" srcOrd="0" destOrd="0" presId="urn:microsoft.com/office/officeart/2018/2/layout/IconVerticalSolidList"/>
    <dgm:cxn modelId="{92C3C640-EC90-405C-9A7F-2C8C9CF1D2B9}" srcId="{38150874-89FD-4719-8109-49D4CC6EEEA5}" destId="{35D32AEF-E712-4783-B74E-594F075A366F}" srcOrd="0" destOrd="0" parTransId="{F639E4CF-DBCA-4B39-9653-E19C105AC297}" sibTransId="{126E0DF4-F01F-4377-82F1-6B7BF6302512}"/>
    <dgm:cxn modelId="{68F9774A-FD82-1F48-B798-786CADC6B80B}" type="presOf" srcId="{4E640267-D1F2-4D11-A24E-DB0413B37049}" destId="{DA41F7B2-7F5A-490E-9264-0223B8197387}" srcOrd="0" destOrd="0" presId="urn:microsoft.com/office/officeart/2018/2/layout/IconVerticalSolidList"/>
    <dgm:cxn modelId="{F28F8267-7F35-4394-9213-8522D88F4978}" srcId="{14D0B4B9-7315-4568-9082-AA08CA1EB6D4}" destId="{70170E87-55AA-4D75-98E8-F4CF5FBD6BEB}" srcOrd="0" destOrd="0" parTransId="{98382EC7-8B7A-4AAD-84BB-D1C8FFBCC187}" sibTransId="{18B99467-4A3F-4781-8347-2B019BFA85A9}"/>
    <dgm:cxn modelId="{F271DA7A-8020-45D8-A1FE-9944B4CFC4F3}" srcId="{6C2163CC-C9FC-4771-AFCF-58B4CFE8FAD7}" destId="{41CEA80C-8D5D-48DD-8097-E70691E4DCB5}" srcOrd="0" destOrd="0" parTransId="{4ED2390C-EB5D-4068-892B-41E5D17C690A}" sibTransId="{B90C2724-B336-4DB5-B047-2547B9B6C80A}"/>
    <dgm:cxn modelId="{B4204E7B-C532-433A-AA73-204C5269AC55}" srcId="{4E640267-D1F2-4D11-A24E-DB0413B37049}" destId="{14D0B4B9-7315-4568-9082-AA08CA1EB6D4}" srcOrd="2" destOrd="0" parTransId="{7BDDE233-86C2-4CE6-A1C2-D4CB0ED247C9}" sibTransId="{3CECB9B3-9457-4942-98D2-2EEEB9208408}"/>
    <dgm:cxn modelId="{45AEDC80-FEB2-408D-906B-D3060EA45FF3}" srcId="{38150874-89FD-4719-8109-49D4CC6EEEA5}" destId="{33B4FEB3-ED43-4013-A2B6-33B13587756E}" srcOrd="1" destOrd="0" parTransId="{D5356795-998C-45E7-9DDC-485AE497C55C}" sibTransId="{A9A1AD6E-255B-40B0-86FF-D4E5FB96560F}"/>
    <dgm:cxn modelId="{968C8295-4FE5-6148-A503-2905DD7A77B6}" type="presOf" srcId="{33B4FEB3-ED43-4013-A2B6-33B13587756E}" destId="{B5AA3B83-D5BB-4255-886C-9FB2FE39E62B}" srcOrd="0" destOrd="1" presId="urn:microsoft.com/office/officeart/2018/2/layout/IconVerticalSolidList"/>
    <dgm:cxn modelId="{065E6198-5507-4933-936B-9DE50A176876}" srcId="{4E640267-D1F2-4D11-A24E-DB0413B37049}" destId="{38150874-89FD-4719-8109-49D4CC6EEEA5}" srcOrd="0" destOrd="0" parTransId="{C6562FBA-4893-446F-9C9D-1D00F53472E2}" sibTransId="{6DCABDAB-A69E-4D17-B311-17A2C5E6EE2F}"/>
    <dgm:cxn modelId="{4A3C4FBB-C499-9044-AF99-D4739587AB53}" type="presOf" srcId="{38150874-89FD-4719-8109-49D4CC6EEEA5}" destId="{ECCEE644-0E5F-4F70-B6F7-C40DF8D49D22}" srcOrd="0" destOrd="0" presId="urn:microsoft.com/office/officeart/2018/2/layout/IconVerticalSolidList"/>
    <dgm:cxn modelId="{155780C9-44BC-E249-A469-B6AC48071772}" type="presOf" srcId="{6C2163CC-C9FC-4771-AFCF-58B4CFE8FAD7}" destId="{40BA0644-FC6A-4941-9DE4-1F128D3BC7DC}" srcOrd="0" destOrd="0" presId="urn:microsoft.com/office/officeart/2018/2/layout/IconVerticalSolidList"/>
    <dgm:cxn modelId="{F93FDECF-DC76-4E31-B7EA-A758A578D658}" srcId="{4E640267-D1F2-4D11-A24E-DB0413B37049}" destId="{6C2163CC-C9FC-4771-AFCF-58B4CFE8FAD7}" srcOrd="1" destOrd="0" parTransId="{00E48B52-BEAC-438A-9793-D077B96FA416}" sibTransId="{5A999003-5B5C-4FA7-89AE-D28219781274}"/>
    <dgm:cxn modelId="{F3C593EB-C2EF-F348-87C2-9AADF1B125FE}" type="presOf" srcId="{41CEA80C-8D5D-48DD-8097-E70691E4DCB5}" destId="{2BC61776-AFB4-423B-ADC2-703AE2E099B6}" srcOrd="0" destOrd="0" presId="urn:microsoft.com/office/officeart/2018/2/layout/IconVerticalSolidList"/>
    <dgm:cxn modelId="{69DF01FD-E018-1843-9C61-05B5B2D43C60}" type="presOf" srcId="{35D32AEF-E712-4783-B74E-594F075A366F}" destId="{B5AA3B83-D5BB-4255-886C-9FB2FE39E62B}" srcOrd="0" destOrd="0" presId="urn:microsoft.com/office/officeart/2018/2/layout/IconVerticalSolidList"/>
    <dgm:cxn modelId="{1E52C1FD-2B3E-F44F-A6F7-491F7D7CF9B7}" type="presOf" srcId="{70170E87-55AA-4D75-98E8-F4CF5FBD6BEB}" destId="{73C94699-802B-4222-A291-5D2E1ACE5D47}" srcOrd="0" destOrd="0" presId="urn:microsoft.com/office/officeart/2018/2/layout/IconVerticalSolidList"/>
    <dgm:cxn modelId="{44EB09ED-B10F-ED43-ADDA-B1A2FDF30CD5}" type="presParOf" srcId="{DA41F7B2-7F5A-490E-9264-0223B8197387}" destId="{E3D3DD0C-3D28-4E22-9AB3-BDFF3B257251}" srcOrd="0" destOrd="0" presId="urn:microsoft.com/office/officeart/2018/2/layout/IconVerticalSolidList"/>
    <dgm:cxn modelId="{4C9AF93F-CB53-044B-B7FE-6856E959E6F3}" type="presParOf" srcId="{E3D3DD0C-3D28-4E22-9AB3-BDFF3B257251}" destId="{5F5628B3-87FE-4AF3-8154-4C4B87ACF8EC}" srcOrd="0" destOrd="0" presId="urn:microsoft.com/office/officeart/2018/2/layout/IconVerticalSolidList"/>
    <dgm:cxn modelId="{F51A0584-2B49-3846-93AB-6E2D024378D5}" type="presParOf" srcId="{E3D3DD0C-3D28-4E22-9AB3-BDFF3B257251}" destId="{1B67C76E-7E81-4ECE-832D-3AE8CBA29A6F}" srcOrd="1" destOrd="0" presId="urn:microsoft.com/office/officeart/2018/2/layout/IconVerticalSolidList"/>
    <dgm:cxn modelId="{0FAB96C8-58E7-0447-9D4A-9C846F015E3B}" type="presParOf" srcId="{E3D3DD0C-3D28-4E22-9AB3-BDFF3B257251}" destId="{4AEB1888-6C7A-4083-8A96-4733C1428DBD}" srcOrd="2" destOrd="0" presId="urn:microsoft.com/office/officeart/2018/2/layout/IconVerticalSolidList"/>
    <dgm:cxn modelId="{F94DF154-DB10-4840-A848-C63A9ABD3E42}" type="presParOf" srcId="{E3D3DD0C-3D28-4E22-9AB3-BDFF3B257251}" destId="{ECCEE644-0E5F-4F70-B6F7-C40DF8D49D22}" srcOrd="3" destOrd="0" presId="urn:microsoft.com/office/officeart/2018/2/layout/IconVerticalSolidList"/>
    <dgm:cxn modelId="{387733E3-705F-B84E-9FB6-149401FED037}" type="presParOf" srcId="{E3D3DD0C-3D28-4E22-9AB3-BDFF3B257251}" destId="{B5AA3B83-D5BB-4255-886C-9FB2FE39E62B}" srcOrd="4" destOrd="0" presId="urn:microsoft.com/office/officeart/2018/2/layout/IconVerticalSolidList"/>
    <dgm:cxn modelId="{E1E32CE2-AE50-CE4F-8DD8-E8A0C0F90F5F}" type="presParOf" srcId="{DA41F7B2-7F5A-490E-9264-0223B8197387}" destId="{80DB57E0-5AF9-4CD8-9379-C9A073C580BD}" srcOrd="1" destOrd="0" presId="urn:microsoft.com/office/officeart/2018/2/layout/IconVerticalSolidList"/>
    <dgm:cxn modelId="{A47595E5-B5B7-C445-9D9E-0C5D55115D21}" type="presParOf" srcId="{DA41F7B2-7F5A-490E-9264-0223B8197387}" destId="{04911541-10C5-4855-9BDC-2B47E3F6E883}" srcOrd="2" destOrd="0" presId="urn:microsoft.com/office/officeart/2018/2/layout/IconVerticalSolidList"/>
    <dgm:cxn modelId="{B55FA166-8A77-B74D-8158-BF3F1AFEB49D}" type="presParOf" srcId="{04911541-10C5-4855-9BDC-2B47E3F6E883}" destId="{F53DDBA4-1A8A-4A3E-ABA9-890E4EF0CAAA}" srcOrd="0" destOrd="0" presId="urn:microsoft.com/office/officeart/2018/2/layout/IconVerticalSolidList"/>
    <dgm:cxn modelId="{6761B0D6-B657-7F48-9069-1F234D5475A6}" type="presParOf" srcId="{04911541-10C5-4855-9BDC-2B47E3F6E883}" destId="{F990A570-EF7D-4D4B-A130-0DEC8BD272B6}" srcOrd="1" destOrd="0" presId="urn:microsoft.com/office/officeart/2018/2/layout/IconVerticalSolidList"/>
    <dgm:cxn modelId="{A1E6F6C4-62E9-D341-8DCA-2EC780B41DE9}" type="presParOf" srcId="{04911541-10C5-4855-9BDC-2B47E3F6E883}" destId="{67DD67F1-EAAA-457E-BF2D-F6F7888AD638}" srcOrd="2" destOrd="0" presId="urn:microsoft.com/office/officeart/2018/2/layout/IconVerticalSolidList"/>
    <dgm:cxn modelId="{0D59CF34-F352-C645-B917-1839C5B7983B}" type="presParOf" srcId="{04911541-10C5-4855-9BDC-2B47E3F6E883}" destId="{40BA0644-FC6A-4941-9DE4-1F128D3BC7DC}" srcOrd="3" destOrd="0" presId="urn:microsoft.com/office/officeart/2018/2/layout/IconVerticalSolidList"/>
    <dgm:cxn modelId="{9EBFA5F3-3BAD-AA41-B585-BC0F336CF25B}" type="presParOf" srcId="{04911541-10C5-4855-9BDC-2B47E3F6E883}" destId="{2BC61776-AFB4-423B-ADC2-703AE2E099B6}" srcOrd="4" destOrd="0" presId="urn:microsoft.com/office/officeart/2018/2/layout/IconVerticalSolidList"/>
    <dgm:cxn modelId="{2C1124F9-CED4-7B4E-A8E8-B58B97C5B70E}" type="presParOf" srcId="{DA41F7B2-7F5A-490E-9264-0223B8197387}" destId="{505CB46A-D34E-4AF8-8422-D8CFB800EF95}" srcOrd="3" destOrd="0" presId="urn:microsoft.com/office/officeart/2018/2/layout/IconVerticalSolidList"/>
    <dgm:cxn modelId="{282BB449-6155-264C-A7C5-6F2FE15C5184}" type="presParOf" srcId="{DA41F7B2-7F5A-490E-9264-0223B8197387}" destId="{C3A2020F-7308-45C3-A0BF-951550995677}" srcOrd="4" destOrd="0" presId="urn:microsoft.com/office/officeart/2018/2/layout/IconVerticalSolidList"/>
    <dgm:cxn modelId="{7920D420-7860-B84B-9A22-5E421C7253BF}" type="presParOf" srcId="{C3A2020F-7308-45C3-A0BF-951550995677}" destId="{63614670-D9C4-4548-9F59-F4B23A462DB6}" srcOrd="0" destOrd="0" presId="urn:microsoft.com/office/officeart/2018/2/layout/IconVerticalSolidList"/>
    <dgm:cxn modelId="{81D6D28C-E686-6E44-B2FF-27286C9E0DB5}" type="presParOf" srcId="{C3A2020F-7308-45C3-A0BF-951550995677}" destId="{7A57D7AE-EBDD-4868-9256-ED866F58D680}" srcOrd="1" destOrd="0" presId="urn:microsoft.com/office/officeart/2018/2/layout/IconVerticalSolidList"/>
    <dgm:cxn modelId="{0FDF5768-62D6-ED4C-A9F5-E244C61A2882}" type="presParOf" srcId="{C3A2020F-7308-45C3-A0BF-951550995677}" destId="{F0D5794B-F31A-41B0-A107-5FEC86373BEC}" srcOrd="2" destOrd="0" presId="urn:microsoft.com/office/officeart/2018/2/layout/IconVerticalSolidList"/>
    <dgm:cxn modelId="{00A86F4C-DBAF-1946-897B-27E7AA99BF3A}" type="presParOf" srcId="{C3A2020F-7308-45C3-A0BF-951550995677}" destId="{6F332ABA-F738-4C64-A644-DDF695AE7B85}" srcOrd="3" destOrd="0" presId="urn:microsoft.com/office/officeart/2018/2/layout/IconVerticalSolidList"/>
    <dgm:cxn modelId="{53F5B517-5EEB-D24C-AF81-8352E4142DBE}" type="presParOf" srcId="{C3A2020F-7308-45C3-A0BF-951550995677}" destId="{73C94699-802B-4222-A291-5D2E1ACE5D4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628B3-87FE-4AF3-8154-4C4B87ACF8EC}">
      <dsp:nvSpPr>
        <dsp:cNvPr id="0" name=""/>
        <dsp:cNvSpPr/>
      </dsp:nvSpPr>
      <dsp:spPr>
        <a:xfrm>
          <a:off x="0" y="2558"/>
          <a:ext cx="10927829" cy="1196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7C76E-7E81-4ECE-832D-3AE8CBA29A6F}">
      <dsp:nvSpPr>
        <dsp:cNvPr id="0" name=""/>
        <dsp:cNvSpPr/>
      </dsp:nvSpPr>
      <dsp:spPr>
        <a:xfrm>
          <a:off x="361935" y="271767"/>
          <a:ext cx="658065" cy="658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EE644-0E5F-4F70-B6F7-C40DF8D49D22}">
      <dsp:nvSpPr>
        <dsp:cNvPr id="0" name=""/>
        <dsp:cNvSpPr/>
      </dsp:nvSpPr>
      <dsp:spPr>
        <a:xfrm>
          <a:off x="1381936" y="2558"/>
          <a:ext cx="4917523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solution to find a therapist that is the right fit for people’s individual needs</a:t>
          </a:r>
        </a:p>
      </dsp:txBody>
      <dsp:txXfrm>
        <a:off x="1381936" y="2558"/>
        <a:ext cx="4917523" cy="1196482"/>
      </dsp:txXfrm>
    </dsp:sp>
    <dsp:sp modelId="{B5AA3B83-D5BB-4255-886C-9FB2FE39E62B}">
      <dsp:nvSpPr>
        <dsp:cNvPr id="0" name=""/>
        <dsp:cNvSpPr/>
      </dsp:nvSpPr>
      <dsp:spPr>
        <a:xfrm>
          <a:off x="6299460" y="2558"/>
          <a:ext cx="4627018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Start with a tablet app since it’s easy to use and has a large screen which works well with large maps and multiple columns for searching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Focus on helping solve the biggest pain points from archetypes created with user research</a:t>
          </a:r>
        </a:p>
      </dsp:txBody>
      <dsp:txXfrm>
        <a:off x="6299460" y="2558"/>
        <a:ext cx="4627018" cy="1196482"/>
      </dsp:txXfrm>
    </dsp:sp>
    <dsp:sp modelId="{F53DDBA4-1A8A-4A3E-ABA9-890E4EF0CAAA}">
      <dsp:nvSpPr>
        <dsp:cNvPr id="0" name=""/>
        <dsp:cNvSpPr/>
      </dsp:nvSpPr>
      <dsp:spPr>
        <a:xfrm>
          <a:off x="0" y="1498161"/>
          <a:ext cx="10927829" cy="1196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0A570-EF7D-4D4B-A130-0DEC8BD272B6}">
      <dsp:nvSpPr>
        <dsp:cNvPr id="0" name=""/>
        <dsp:cNvSpPr/>
      </dsp:nvSpPr>
      <dsp:spPr>
        <a:xfrm>
          <a:off x="361935" y="1767369"/>
          <a:ext cx="658065" cy="658065"/>
        </a:xfrm>
        <a:prstGeom prst="rect">
          <a:avLst/>
        </a:prstGeom>
        <a:blipFill rotWithShape="1">
          <a:blip xmlns:r="http://schemas.openxmlformats.org/officeDocument/2006/relationships" r:embed="rId3">
            <a:alphaModFix/>
          </a:blip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A0644-FC6A-4941-9DE4-1F128D3BC7DC}">
      <dsp:nvSpPr>
        <dsp:cNvPr id="0" name=""/>
        <dsp:cNvSpPr/>
      </dsp:nvSpPr>
      <dsp:spPr>
        <a:xfrm>
          <a:off x="1381936" y="1498161"/>
          <a:ext cx="4917523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Help the “Stressed First-Timer” in the following ways:</a:t>
          </a:r>
        </a:p>
      </dsp:txBody>
      <dsp:txXfrm>
        <a:off x="1381936" y="1498161"/>
        <a:ext cx="4917523" cy="1196482"/>
      </dsp:txXfrm>
    </dsp:sp>
    <dsp:sp modelId="{2BC61776-AFB4-423B-ADC2-703AE2E099B6}">
      <dsp:nvSpPr>
        <dsp:cNvPr id="0" name=""/>
        <dsp:cNvSpPr/>
      </dsp:nvSpPr>
      <dsp:spPr>
        <a:xfrm>
          <a:off x="6299460" y="1498161"/>
          <a:ext cx="4627018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• Find immediate and available help quickly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• Provide clear insurance and price information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• Provide a way to share their information with all therapists engaged rather than repeating themselves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• Provide information about therapist types to learn</a:t>
          </a:r>
        </a:p>
      </dsp:txBody>
      <dsp:txXfrm>
        <a:off x="6299460" y="1498161"/>
        <a:ext cx="4627018" cy="1196482"/>
      </dsp:txXfrm>
    </dsp:sp>
    <dsp:sp modelId="{63614670-D9C4-4548-9F59-F4B23A462DB6}">
      <dsp:nvSpPr>
        <dsp:cNvPr id="0" name=""/>
        <dsp:cNvSpPr/>
      </dsp:nvSpPr>
      <dsp:spPr>
        <a:xfrm>
          <a:off x="0" y="2993764"/>
          <a:ext cx="10927829" cy="1196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7D7AE-EBDD-4868-9256-ED866F58D680}">
      <dsp:nvSpPr>
        <dsp:cNvPr id="0" name=""/>
        <dsp:cNvSpPr/>
      </dsp:nvSpPr>
      <dsp:spPr>
        <a:xfrm>
          <a:off x="361935" y="3262972"/>
          <a:ext cx="658065" cy="658065"/>
        </a:xfrm>
        <a:prstGeom prst="rect">
          <a:avLst/>
        </a:prstGeom>
        <a:blipFill rotWithShape="1">
          <a:blip xmlns:r="http://schemas.openxmlformats.org/officeDocument/2006/relationships" r:embed="rId4">
            <a:alphaModFix/>
          </a:blip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32ABA-F738-4C64-A644-DDF695AE7B85}">
      <dsp:nvSpPr>
        <dsp:cNvPr id="0" name=""/>
        <dsp:cNvSpPr/>
      </dsp:nvSpPr>
      <dsp:spPr>
        <a:xfrm>
          <a:off x="1381936" y="2993764"/>
          <a:ext cx="4917523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Help “Proactive Professional” in the following ways:</a:t>
          </a:r>
        </a:p>
      </dsp:txBody>
      <dsp:txXfrm>
        <a:off x="1381936" y="2993764"/>
        <a:ext cx="4917523" cy="1196482"/>
      </dsp:txXfrm>
    </dsp:sp>
    <dsp:sp modelId="{73C94699-802B-4222-A291-5D2E1ACE5D47}">
      <dsp:nvSpPr>
        <dsp:cNvPr id="0" name=""/>
        <dsp:cNvSpPr/>
      </dsp:nvSpPr>
      <dsp:spPr>
        <a:xfrm>
          <a:off x="6299460" y="2993764"/>
          <a:ext cx="4627018" cy="119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28" tIns="126628" rIns="126628" bIns="12662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• Help them find reliable, up-to-date therapist availability and information with many search options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• Provide live search result updates</a:t>
          </a:r>
          <a:br>
            <a:rPr lang="en-US" sz="1100" kern="1200" dirty="0"/>
          </a:br>
          <a:r>
            <a:rPr lang="en-US" sz="1100" kern="1200" dirty="0"/>
            <a:t>• Help them stay educated about mental health</a:t>
          </a:r>
        </a:p>
      </dsp:txBody>
      <dsp:txXfrm>
        <a:off x="6299460" y="2993764"/>
        <a:ext cx="4627018" cy="1196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FFE8-BEF2-7D46-8F8D-96B8877D6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CE536-DE1B-3A4B-9827-E83ACB9B0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2C75-7204-2A4B-A391-F02EE991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31CC6-B4C8-EC4E-A6B4-A76BDA2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4DC44-4885-E049-B617-B0F51A4B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4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D23C-FB5C-F34E-8B7A-8D4BA5B2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FA552-1476-884B-A279-27D57B4B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AF36-1C6D-E941-85B7-23B747D1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4D5F-4936-2243-8AF5-840CB2C9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2B28D-4CA2-6D41-B327-58C0C83B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B8E4F-90B8-804B-A56A-C23D33162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B011E-551E-F949-882E-1EF7CF183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DEC19-41E1-1942-A2E1-5F10C4FC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10B76-2DB3-2F46-8178-92ADDC89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8449-D142-CB4C-9C5A-250A92F6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D1E5-73ED-4E40-BD53-175233C0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434B-10B3-7945-A316-682C81DF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BA821-7530-1346-9BFA-BB4B7D7D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D2857-DE1E-A94F-89A7-B548BC45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30E3-4EDF-AA48-9EE9-2A19661C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7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8417-FB9E-654E-948F-B7FEC75E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D6D9-0585-8347-AC7B-D4EBE95CA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69C62-0F25-774F-93AE-975F40DE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6998-6084-AC46-94B7-09164E69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FE7FE-4DF0-4441-8ACF-1C21D0F2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C7D3-99C5-7844-B00D-4E2CDC1D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896F-B291-0D44-BEBA-9A8C50905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2DFEE-8147-B744-AE94-2EBFC37B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622A0-04FB-DA42-BC6C-7BE9EC07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C3D9E-3371-E34E-B747-D0CAF1B4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0244E-7D50-A84F-A6B3-3CCB63FC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AD25-C532-034D-9F3D-3C05F1CA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13B50-384B-244B-9E67-739BFAF60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953E8-862F-0D4E-9DE5-D961FC1D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ED357-F07F-A64B-B408-89274E638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1860A-1947-7946-8781-EF0194886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90381-DF2D-194F-B221-C4A6B8CC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7/8/23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20484-8311-0E41-9EAD-EDFE5380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F9EF5-526E-B144-95B5-72FD23AA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9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67D6-6420-0F4C-B99D-3917544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55FEF-4FBA-9B47-8CC8-7897B9A3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08CA9-637E-0141-AE6B-D8B442DE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DE2E5-AB06-7B4F-A96E-D011F7D8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B3B1C-E883-EB4A-BF01-38339C91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7/8/23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C1E0F-FE62-CA4A-8E7B-0BE517FD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4D4CE-5F68-F444-9E85-FDCDB2E1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EF78-FC62-4540-81E4-0BBDDE74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D014-1E5E-8C42-9842-8B8599B7D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113E6-AC44-2F4E-99CF-6F8E59C33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F17A4-7C15-2645-A5BD-CC8E70C5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B76FC-B705-CF47-AC93-44324E80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EFEA3-87B5-6848-911E-458979D1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3C71-9D4A-8E45-8A1E-A2167376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CDDB7-01F5-864A-ADFB-0CD8CBA95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F1572-7776-114D-B7E1-DA9DB0FEB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8151C-44F0-6D4C-92A6-526F3825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8798-2936-254A-B70B-47A8E5140F6C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706DA-6887-644B-A3D4-0145BE84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8DDEA-C829-734B-8FAC-82ECB5B7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5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8615B-BD1E-A14C-88CA-9130A9A3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42286-2ECC-A54C-A14D-91F40B2E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2C84-8AD0-A844-91D9-D759A0024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798-2936-254A-B70B-47A8E5140F6C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3C3F-02D4-A04F-84E1-0567C46CC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F0E67-3E4D-D140-88D5-820F1F545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4B0F1-6406-BC43-A49A-7961D2D5F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figma.com/proto/if933Ye5zrCzMebeFLeADg/Therapist-Finder-Wireframes?page-id=179%3A1475&amp;node-id=232%3A1559&amp;viewport=241%2C48%2C0.07&amp;scaling=min-zoom&amp;starting-point-node-id=232%3A1559&amp;hotspot-hints=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if933Ye5zrCzMebeFLeADg/Therapist-Finder-Wireframes?page-id=0%3A1&amp;node-id=11%3A4&amp;viewport=241%2C48%2C0.52&amp;scaling=scale-down&amp;starting-point-node-id=11%3A4&amp;hotspot-hints=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k9ITi9u8eFM1yNYKVU6m6l/Design-System?node-id=37%3A32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k9ITi9u8eFM1yNYKVU6m6l/Design-System?node-id=0%3A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figma.com/file/k9ITi9u8eFM1yNYKVU6m6l/Design-System?node-id=37%3A32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if933Ye5zrCzMebeFLeADg/Therapist-Finder-Wireframes?node-id=179%3A147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EDA67C-CD95-0C4F-BE62-E7E1F025A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9701"/>
            <a:ext cx="9144000" cy="18596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Eric Waldbaum</a:t>
            </a:r>
          </a:p>
          <a:p>
            <a:r>
              <a:rPr lang="en-US"/>
              <a:t>April </a:t>
            </a:r>
            <a:r>
              <a:rPr lang="en-US" dirty="0"/>
              <a:t>13, 2022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University of Washington UXVDES330</a:t>
            </a:r>
            <a:br>
              <a:rPr lang="en-US" dirty="0"/>
            </a:br>
            <a:r>
              <a:rPr lang="en-US" dirty="0"/>
              <a:t>“Finding a Therapist”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E8375-FE4D-FE47-BEEE-EB00344D9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3"/>
          <a:stretch/>
        </p:blipFill>
        <p:spPr>
          <a:xfrm>
            <a:off x="4300759" y="2155121"/>
            <a:ext cx="3590482" cy="601332"/>
          </a:xfrm>
          <a:prstGeom prst="rect">
            <a:avLst/>
          </a:prstGeom>
          <a:effectLst>
            <a:glow rad="228600">
              <a:srgbClr val="C1E1D3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9693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6905-E767-4043-BC42-DA5CC113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High-fidelity 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B501A-A917-5D41-82C4-550DD1A14FBB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  <a:hlinkClick r:id="rId2"/>
              </a:rPr>
              <a:t>Figma Link</a:t>
            </a:r>
            <a:endParaRPr lang="en-US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3" name="Picture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C83F577-3333-394C-828F-F21295E7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442" y="643469"/>
            <a:ext cx="3579407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8855C-6D7C-8C46-A47B-C574CED1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Next steps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AC7E-98C1-5A41-A28B-B608F23A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For the prototype:</a:t>
            </a:r>
          </a:p>
          <a:p>
            <a:pPr lvl="1"/>
            <a:r>
              <a:rPr lang="en-US" sz="1600" dirty="0"/>
              <a:t>“Therapist Availability” pop-up… to highlight up-to-date % availability with search</a:t>
            </a:r>
          </a:p>
          <a:p>
            <a:pPr lvl="1"/>
            <a:r>
              <a:rPr lang="en-US" sz="1600" dirty="0"/>
              <a:t>Have all the Info (</a:t>
            </a:r>
            <a:r>
              <a:rPr lang="en-US" sz="1600" dirty="0" err="1"/>
              <a:t>i</a:t>
            </a:r>
            <a:r>
              <a:rPr lang="en-US" sz="1600" dirty="0"/>
              <a:t>) icons tappable… I gave just one example</a:t>
            </a:r>
          </a:p>
          <a:p>
            <a:pPr lvl="1"/>
            <a:r>
              <a:rPr lang="en-US" sz="1600" dirty="0"/>
              <a:t>Cover scan card scenarios (insurance, credit card)</a:t>
            </a:r>
          </a:p>
          <a:p>
            <a:pPr lvl="1"/>
            <a:r>
              <a:rPr lang="en-US" sz="1600" dirty="0"/>
              <a:t>Cover remote therapy session scenario… was outside this coursework</a:t>
            </a:r>
          </a:p>
          <a:p>
            <a:pPr lvl="1"/>
            <a:r>
              <a:rPr lang="en-US" sz="1600" dirty="0"/>
              <a:t>Have a News main page with customizable topics/sources and recommended articles</a:t>
            </a:r>
          </a:p>
          <a:p>
            <a:pPr lvl="1"/>
            <a:r>
              <a:rPr lang="en-US" sz="1600" dirty="0"/>
              <a:t>Include incoming and achievement notifications</a:t>
            </a:r>
          </a:p>
          <a:p>
            <a:pPr lvl="1"/>
            <a:r>
              <a:rPr lang="en-US" sz="1600" dirty="0"/>
              <a:t>Show consistent height with status bar / iPad border*</a:t>
            </a:r>
          </a:p>
          <a:p>
            <a:pPr lvl="1"/>
            <a:r>
              <a:rPr lang="en-US" sz="1600" dirty="0"/>
              <a:t>Show landscape view</a:t>
            </a:r>
          </a:p>
          <a:p>
            <a:pPr lvl="1"/>
            <a:r>
              <a:rPr lang="en-US" sz="1600" dirty="0"/>
              <a:t>Explore result count animations</a:t>
            </a:r>
          </a:p>
          <a:p>
            <a:pPr lvl="1"/>
            <a:r>
              <a:rPr lang="en-US" sz="1600" dirty="0"/>
              <a:t>Show toggle behavior between Map and List views</a:t>
            </a:r>
          </a:p>
          <a:p>
            <a:pPr lvl="1"/>
            <a:r>
              <a:rPr lang="en-US" sz="1600" dirty="0"/>
              <a:t>Video tutorial?</a:t>
            </a:r>
          </a:p>
          <a:p>
            <a:pPr lvl="1"/>
            <a:r>
              <a:rPr lang="en-US" sz="1600" dirty="0"/>
              <a:t>Post-MVP features like:</a:t>
            </a:r>
            <a:br>
              <a:rPr lang="en-US" sz="1600" dirty="0"/>
            </a:br>
            <a:r>
              <a:rPr lang="en-US" sz="1600" dirty="0"/>
              <a:t>pleasant audio and visuals, Most Valuable Therapists, more targeted desired growth and history to share as desired, rating/review system, </a:t>
            </a:r>
            <a:r>
              <a:rPr lang="en-US" sz="1600" dirty="0" err="1"/>
              <a:t>HealthKit</a:t>
            </a:r>
            <a:r>
              <a:rPr lang="en-US" sz="1600" dirty="0"/>
              <a:t> and calendar integration, light / dark version</a:t>
            </a:r>
          </a:p>
          <a:p>
            <a:pPr lvl="1"/>
            <a:endParaRPr lang="en-US" sz="1600" dirty="0"/>
          </a:p>
          <a:p>
            <a:r>
              <a:rPr lang="en-US" sz="1600" dirty="0"/>
              <a:t>For me:</a:t>
            </a:r>
          </a:p>
          <a:p>
            <a:pPr lvl="1"/>
            <a:r>
              <a:rPr lang="en-US" sz="1600" dirty="0"/>
              <a:t>Create website with this project in the portfolio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C888F-D1E9-B54D-A923-ADE4145006D1}"/>
              </a:ext>
            </a:extLst>
          </p:cNvPr>
          <p:cNvSpPr txBox="1"/>
          <p:nvPr/>
        </p:nvSpPr>
        <p:spPr>
          <a:xfrm>
            <a:off x="669036" y="6492875"/>
            <a:ext cx="6028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Accidently thought height was 1300px from mid-fidelity, but actually is 1194px</a:t>
            </a:r>
          </a:p>
        </p:txBody>
      </p:sp>
    </p:spTree>
    <p:extLst>
      <p:ext uri="{BB962C8B-B14F-4D97-AF65-F5344CB8AC3E}">
        <p14:creationId xmlns:p14="http://schemas.microsoft.com/office/powerpoint/2010/main" val="158864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0039-4489-EE44-8CC3-4B9EFBC7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F44A-817D-4F43-BFA4-ECF672ED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With some additional work I feel like this prototype could be turned into an app that will help anyone looking to find a matching therapist.</a:t>
            </a:r>
          </a:p>
        </p:txBody>
      </p:sp>
      <p:pic>
        <p:nvPicPr>
          <p:cNvPr id="5" name="Picture 4" descr="Drawings on colourful paper">
            <a:extLst>
              <a:ext uri="{FF2B5EF4-FFF2-40B4-BE49-F238E27FC236}">
                <a16:creationId xmlns:a16="http://schemas.microsoft.com/office/drawing/2014/main" id="{AF52C7FD-F880-5EDD-4CB9-A196A98E2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2" r="3756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BF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4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284A-6E75-2949-A666-03014A9A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91C8-199A-9F46-ADDF-50684CA2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a Quality Engineer Lead at Deloitte Digital</a:t>
            </a:r>
          </a:p>
          <a:p>
            <a:r>
              <a:rPr lang="en-US" dirty="0"/>
              <a:t>I have always been fascinated by User Experience Design</a:t>
            </a:r>
          </a:p>
          <a:p>
            <a:r>
              <a:rPr lang="en-US" dirty="0"/>
              <a:t>I have been disappointed by our mental health system and the challenge to find a matching therapist</a:t>
            </a:r>
          </a:p>
          <a:p>
            <a:r>
              <a:rPr lang="en-US" dirty="0"/>
              <a:t>I am excited to apply my knowledge from the University of Washington UX Design certificate program to show you how to help make this experience better</a:t>
            </a:r>
          </a:p>
        </p:txBody>
      </p:sp>
    </p:spTree>
    <p:extLst>
      <p:ext uri="{BB962C8B-B14F-4D97-AF65-F5344CB8AC3E}">
        <p14:creationId xmlns:p14="http://schemas.microsoft.com/office/powerpoint/2010/main" val="79588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12B0-30A4-AD46-A627-2B0E5F03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C799-7910-A74B-8D5D-843BFB776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 dirty="0"/>
              <a:t>Product purpose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Wireframes &amp; Low/mid-fidelity prototype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Brand visual identity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Moodboard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Style guide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UI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High-fidelity prototype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Next steps</a:t>
            </a:r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DACEDE1A-44AE-9169-E47B-0F6107974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44" r="2793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B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39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21421-DCCE-D54F-829F-1425F7C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Product 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9484F6-83A6-6858-D3FE-CC875BCA8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8907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27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05CB-64DC-0C4F-A06F-23FC63C1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65"/>
            <a:ext cx="10515600" cy="1325563"/>
          </a:xfrm>
        </p:spPr>
        <p:txBody>
          <a:bodyPr/>
          <a:lstStyle/>
          <a:p>
            <a:r>
              <a:rPr lang="en-US" dirty="0"/>
              <a:t>Wireframes &amp; Low/Mid-fidelity Prototype</a:t>
            </a:r>
          </a:p>
        </p:txBody>
      </p:sp>
      <p:pic>
        <p:nvPicPr>
          <p:cNvPr id="4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A40C417-F7B0-EA44-9A72-98B5073F7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93" y="1321356"/>
            <a:ext cx="8614531" cy="5421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409998-7C69-554F-98A6-3E8DA92FE5D6}"/>
              </a:ext>
            </a:extLst>
          </p:cNvPr>
          <p:cNvSpPr txBox="1"/>
          <p:nvPr/>
        </p:nvSpPr>
        <p:spPr>
          <a:xfrm>
            <a:off x="9612147" y="384767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Figma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8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EB8B-070F-744C-86C2-0736C4AA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Brand visual identity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A260-3686-204D-A21B-70ADBB5C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i="1" dirty="0"/>
              <a:t>“To guide people to the optimal available therapist, enhance their mental health, and build a supportive community.”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FBE6D-A590-1542-B636-C78DE4417523}"/>
              </a:ext>
            </a:extLst>
          </p:cNvPr>
          <p:cNvSpPr txBox="1"/>
          <p:nvPr/>
        </p:nvSpPr>
        <p:spPr>
          <a:xfrm>
            <a:off x="7388069" y="560700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Figma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0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C98D2-2DED-3647-9E65-C1C7B1CE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Moodboard</a:t>
            </a:r>
          </a:p>
        </p:txBody>
      </p:sp>
      <p:pic>
        <p:nvPicPr>
          <p:cNvPr id="5" name="Content Placeholder 4" descr="A picture containing text, indoor, white, bunch&#10;&#10;Description automatically generated">
            <a:extLst>
              <a:ext uri="{FF2B5EF4-FFF2-40B4-BE49-F238E27FC236}">
                <a16:creationId xmlns:a16="http://schemas.microsoft.com/office/drawing/2014/main" id="{2849E011-4AFB-AD4B-B3C7-71E468283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1" r="558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01296-3251-6A41-9CB6-75B33ACB922C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hlinkClick r:id="rId3"/>
              </a:rPr>
              <a:t>Figma Link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5905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21D73-443D-8D46-B69A-3AC92258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Style Guide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FC537-5888-B947-918E-C87C0186AA7D}"/>
              </a:ext>
            </a:extLst>
          </p:cNvPr>
          <p:cNvSpPr txBox="1"/>
          <p:nvPr/>
        </p:nvSpPr>
        <p:spPr>
          <a:xfrm>
            <a:off x="4654296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hlinkClick r:id="rId2"/>
              </a:rPr>
              <a:t>Figma Link</a:t>
            </a:r>
            <a:endParaRPr lang="en-US" sz="220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C6E4D21-45BB-7D4A-A774-3A814FFDE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" b="533"/>
          <a:stretch/>
        </p:blipFill>
        <p:spPr>
          <a:xfrm>
            <a:off x="62949" y="36576"/>
            <a:ext cx="4114800" cy="67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5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9DE3E01-ED39-4345-8DB3-0550D2DA7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02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42C96-86C3-0D43-9981-4AC86886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UI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5C633-E081-DB43-ABFB-F524235C55E9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Figma Link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70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4046</TotalTime>
  <Words>494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About me</vt:lpstr>
      <vt:lpstr>Table of contents</vt:lpstr>
      <vt:lpstr>Product Purpose</vt:lpstr>
      <vt:lpstr>Wireframes &amp; Low/Mid-fidelity Prototype</vt:lpstr>
      <vt:lpstr>Brand visual identity statement </vt:lpstr>
      <vt:lpstr>Moodboard</vt:lpstr>
      <vt:lpstr>Style Guide</vt:lpstr>
      <vt:lpstr>UI Design</vt:lpstr>
      <vt:lpstr>High-fidelity Prototype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Waldbaum</dc:creator>
  <cp:lastModifiedBy>Rodney Waldbaum</cp:lastModifiedBy>
  <cp:revision>17</cp:revision>
  <dcterms:created xsi:type="dcterms:W3CDTF">2022-04-11T07:25:21Z</dcterms:created>
  <dcterms:modified xsi:type="dcterms:W3CDTF">2023-07-09T05:00:04Z</dcterms:modified>
</cp:coreProperties>
</file>