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4" r:id="rId2"/>
    <p:sldId id="277" r:id="rId3"/>
    <p:sldId id="275" r:id="rId4"/>
    <p:sldId id="279" r:id="rId5"/>
    <p:sldId id="259" r:id="rId6"/>
    <p:sldId id="271" r:id="rId7"/>
    <p:sldId id="278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VrZW" initials="A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511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4D983-FBE8-466A-82DE-3BCCF37B6D73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81D90-2ECF-4C14-9676-390961D26E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83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Om de</a:t>
            </a:r>
            <a:r>
              <a:rPr lang="nl-NL" baseline="0" dirty="0" smtClean="0"/>
              <a:t> brandweer zo goed mogelijk voor te bereiden bestaat er een afdeling preparatie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Deze afdeling zorgt voor de technische dienst, opleiden en oefenen en creëert planvorming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Planvorming brengt een “risicovol” pand zo goed mogelijk in beeld, zodat de brandweer daar een zo effectief en </a:t>
            </a:r>
            <a:r>
              <a:rPr lang="nl-NL" baseline="0" dirty="0" err="1" smtClean="0"/>
              <a:t>efficient</a:t>
            </a:r>
            <a:r>
              <a:rPr lang="nl-NL" baseline="0" dirty="0" smtClean="0"/>
              <a:t> mogelijk inzet kan doen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Om planvorming te maken wordt er gebruik gemaakt van landelijk basisregistraties, zoals de BAG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Planvorming is eigenlijk een verrijking van BAG gegevens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Planvorming is in te delen in verschillende niveaus van “Level-of-detail” van basis info tot complexe panden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Bij complexe panden wil je per ruimte of verdieping de informatie beschrijven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Gekoppeld aan de BAG is dit een relationeel databasemodel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Van pand -&gt; Bouwlagen -&gt; Ruimtes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1D90-2ECF-4C14-9676-390961D26E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9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Voor</a:t>
            </a:r>
            <a:r>
              <a:rPr lang="nl-NL" baseline="0" dirty="0" smtClean="0"/>
              <a:t> het maken van deze planvorming is het datamodel in een Postgres/</a:t>
            </a:r>
            <a:r>
              <a:rPr lang="nl-NL" baseline="0" dirty="0" err="1" smtClean="0"/>
              <a:t>PostGis</a:t>
            </a:r>
            <a:r>
              <a:rPr lang="nl-NL" baseline="0" dirty="0" smtClean="0"/>
              <a:t> database gegoten.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QGIS wordt gebruikt om de data in dit model te maken en bewerken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Via het programma “</a:t>
            </a:r>
            <a:r>
              <a:rPr lang="nl-NL" dirty="0" err="1" smtClean="0"/>
              <a:t>Geoserver</a:t>
            </a:r>
            <a:r>
              <a:rPr lang="nl-NL" dirty="0" smtClean="0"/>
              <a:t>” worden web-services beschikbaar gesteld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Alle</a:t>
            </a:r>
            <a:r>
              <a:rPr lang="nl-NL" baseline="0" dirty="0" smtClean="0"/>
              <a:t> data wordt via deze web-service doorgezet naar de voertuigen/</a:t>
            </a:r>
            <a:r>
              <a:rPr lang="nl-NL" baseline="0" dirty="0" err="1" smtClean="0"/>
              <a:t>webviewer</a:t>
            </a:r>
            <a:r>
              <a:rPr lang="nl-NL" baseline="0" dirty="0" smtClean="0"/>
              <a:t>/web-apps en externen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De applicatie die ik heb ontwikkelt in </a:t>
            </a:r>
            <a:r>
              <a:rPr lang="nl-NL" baseline="0" dirty="0" err="1" smtClean="0"/>
              <a:t>Qgis</a:t>
            </a:r>
            <a:r>
              <a:rPr lang="nl-NL" baseline="0" dirty="0" smtClean="0"/>
              <a:t> ontwikkel ik voor 5 veiligheidsregio’s op een ontwikkelomgeving.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1D90-2ECF-4C14-9676-390961D26E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04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Hoe heb ik QGIS</a:t>
            </a:r>
            <a:r>
              <a:rPr lang="nl-NL" baseline="0" dirty="0" smtClean="0"/>
              <a:t> dan ingericht.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Ten eerste gekeken naar de soorten data, punten lijnen vlakken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Niet ruimtelijke informatie zoals het aantal aanwezige personen in een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Referentielagen, zoals bluswatervoorzieningen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Achtergrondkaartlagen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Lagen t.b.v. management informatie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Ingericht door het benutten van de standaard functionaliteiten van QGIS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Zoals relaties tussen kaartlagen en invul instellingen per veld/kolom.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Via het standaard meegeleverde QT Designer kan je gemakkelijk </a:t>
            </a:r>
            <a:r>
              <a:rPr lang="nl-NL" baseline="0" dirty="0" err="1" smtClean="0"/>
              <a:t>custom</a:t>
            </a:r>
            <a:r>
              <a:rPr lang="nl-NL" baseline="0" dirty="0" smtClean="0"/>
              <a:t> formulieren bouwen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Zolang je de naam van een invulveld maar overeen laat komen met de veldnaam in QGIS.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Verder ontwikkeld door validatie toe te passen via een stukje Python code en gebruik van de QGIS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De invoer wordt geverifieerd en pas geaccepteerd indien dit voldoet.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Via de standaard functionaliteit vergt het veel handelingen om zelf te tekenen.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Daartoe heb ik een </a:t>
            </a:r>
            <a:r>
              <a:rPr lang="nl-NL" baseline="0" dirty="0" err="1" smtClean="0"/>
              <a:t>plugin</a:t>
            </a:r>
            <a:r>
              <a:rPr lang="nl-NL" baseline="0" dirty="0" smtClean="0"/>
              <a:t> ontwikkeld die de werkvolgorde en een aantal tussenstappen overslaat.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Ik wil nu deze QGIS mogelijkheden laten zien in een korte demo in de vorm van een filmpje.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1D90-2ECF-4C14-9676-390961D26E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041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51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98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63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84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6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81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33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7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69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55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03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EBF2-B6F7-4B3B-BBDD-BD9918FD666B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8466-2B2A-4BAA-8F36-A1E0F4A86B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3147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qgis gebruikersdag presentat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504" y="1051625"/>
            <a:ext cx="5312155" cy="26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2022828" y="3657785"/>
            <a:ext cx="7703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/>
              <a:t>Gebruik (en naar de hand zetten) van </a:t>
            </a:r>
            <a:r>
              <a:rPr lang="nl-NL" sz="2400" dirty="0" smtClean="0"/>
              <a:t>QGIS </a:t>
            </a:r>
            <a:r>
              <a:rPr lang="nl-NL" sz="2400" dirty="0"/>
              <a:t>bij de </a:t>
            </a:r>
            <a:r>
              <a:rPr lang="nl-NL" sz="2400" dirty="0" smtClean="0"/>
              <a:t>brandweer</a:t>
            </a:r>
            <a:endParaRPr lang="nl-NL" sz="2400" dirty="0"/>
          </a:p>
        </p:txBody>
      </p:sp>
      <p:pic>
        <p:nvPicPr>
          <p:cNvPr id="2050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68" y="4362542"/>
            <a:ext cx="2562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98" y="1697278"/>
            <a:ext cx="7005307" cy="304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17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Wie ben ik?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Even kort voorstellen:</a:t>
            </a:r>
          </a:p>
          <a:p>
            <a:pPr marL="285750" indent="-285750"/>
            <a:r>
              <a:rPr lang="nl-NL" sz="2400" dirty="0"/>
              <a:t>Joost Deen</a:t>
            </a:r>
          </a:p>
          <a:p>
            <a:pPr marL="285750" indent="-285750"/>
            <a:r>
              <a:rPr lang="nl-NL" sz="2400" dirty="0"/>
              <a:t>Senior Allrounder </a:t>
            </a:r>
            <a:r>
              <a:rPr lang="nl-NL" sz="2400" dirty="0" smtClean="0"/>
              <a:t>brandweerzorg</a:t>
            </a:r>
            <a:endParaRPr lang="nl-NL" sz="2400" dirty="0"/>
          </a:p>
          <a:p>
            <a:pPr marL="285750" indent="-285750"/>
            <a:r>
              <a:rPr lang="nl-NL" sz="2400" dirty="0"/>
              <a:t>vanaf morgen: </a:t>
            </a:r>
            <a:r>
              <a:rPr lang="nl-NL" sz="2400" dirty="0" smtClean="0"/>
              <a:t>Senior Specialist </a:t>
            </a:r>
            <a:r>
              <a:rPr lang="nl-NL" sz="2400" dirty="0"/>
              <a:t>Data </a:t>
            </a:r>
            <a:r>
              <a:rPr lang="nl-NL" sz="2400" dirty="0" err="1" smtClean="0"/>
              <a:t>Science</a:t>
            </a:r>
            <a:endParaRPr lang="nl-NL" sz="2400" dirty="0"/>
          </a:p>
          <a:p>
            <a:pPr marL="285750" indent="-285750"/>
            <a:r>
              <a:rPr lang="nl-NL" sz="2400" dirty="0"/>
              <a:t>Vrijwillig </a:t>
            </a:r>
            <a:r>
              <a:rPr lang="nl-NL" sz="2400" dirty="0" smtClean="0"/>
              <a:t>brandweer Opmeer</a:t>
            </a:r>
          </a:p>
          <a:p>
            <a:pPr marL="285750" indent="-285750"/>
            <a:endParaRPr lang="nl-NL" sz="2400" dirty="0"/>
          </a:p>
          <a:p>
            <a:pPr marL="285750" indent="-285750"/>
            <a:endParaRPr lang="nl-NL" sz="2400" dirty="0" smtClean="0"/>
          </a:p>
          <a:p>
            <a:pPr marL="285750" indent="-285750"/>
            <a:r>
              <a:rPr lang="nl-NL" sz="2400" dirty="0" smtClean="0"/>
              <a:t>Autodidact</a:t>
            </a:r>
          </a:p>
          <a:p>
            <a:pPr marL="285750" indent="-285750"/>
            <a:r>
              <a:rPr lang="nl-NL" sz="2400" dirty="0"/>
              <a:t>Student: GIMA (</a:t>
            </a:r>
            <a:r>
              <a:rPr lang="en-GB" sz="2400" dirty="0"/>
              <a:t>geographic information management and application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057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Veiligheidsregio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Een </a:t>
            </a:r>
            <a:r>
              <a:rPr lang="nl-NL" sz="2400" u="sng" dirty="0" smtClean="0"/>
              <a:t>veiligheidsregio</a:t>
            </a:r>
            <a:r>
              <a:rPr lang="nl-NL" sz="2400" dirty="0" smtClean="0"/>
              <a:t> is een gebied waarin wordt samengewerkt door verschillende gemeenten en hulpdiensten bij uitvoering van taken op het gebied van:</a:t>
            </a:r>
          </a:p>
          <a:p>
            <a:pPr>
              <a:buFontTx/>
              <a:buChar char="-"/>
            </a:pPr>
            <a:r>
              <a:rPr lang="nl-NL" sz="2400" dirty="0" smtClean="0"/>
              <a:t>Brandweerzorg</a:t>
            </a:r>
          </a:p>
          <a:p>
            <a:pPr>
              <a:buFontTx/>
              <a:buChar char="-"/>
            </a:pPr>
            <a:r>
              <a:rPr lang="nl-NL" sz="2400" dirty="0" smtClean="0"/>
              <a:t>Geneeskundige zorg</a:t>
            </a:r>
          </a:p>
          <a:p>
            <a:pPr>
              <a:buFontTx/>
              <a:buChar char="-"/>
            </a:pPr>
            <a:r>
              <a:rPr lang="nl-NL" sz="2400" dirty="0" smtClean="0"/>
              <a:t>Rampen- en crisisbeheersing</a:t>
            </a:r>
          </a:p>
          <a:p>
            <a:pPr>
              <a:buFontTx/>
              <a:buChar char="-"/>
            </a:pPr>
            <a:r>
              <a:rPr lang="nl-NL" sz="2400" dirty="0" smtClean="0"/>
              <a:t>Openbare orde en veiligheid</a:t>
            </a:r>
          </a:p>
          <a:p>
            <a:pPr>
              <a:buFontTx/>
              <a:buChar char="-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575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045923" y="1060577"/>
            <a:ext cx="8311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Object informatie t.b.v. effectieve, efficiënte en veilige inzet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Landelijke basisregistraties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Verrijking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Complexe panden -&gt; informatie per bouwlaag of ruimte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Relationeel databasemodel gekoppeld aan BAG pand</a:t>
            </a:r>
          </a:p>
        </p:txBody>
      </p:sp>
      <p:grpSp>
        <p:nvGrpSpPr>
          <p:cNvPr id="36" name="Groep 35"/>
          <p:cNvGrpSpPr/>
          <p:nvPr/>
        </p:nvGrpSpPr>
        <p:grpSpPr>
          <a:xfrm>
            <a:off x="1045923" y="2999569"/>
            <a:ext cx="8465470" cy="3311424"/>
            <a:chOff x="1654865" y="3884149"/>
            <a:chExt cx="4814611" cy="2235902"/>
          </a:xfrm>
        </p:grpSpPr>
        <p:grpSp>
          <p:nvGrpSpPr>
            <p:cNvPr id="6" name="Groep 5"/>
            <p:cNvGrpSpPr/>
            <p:nvPr/>
          </p:nvGrpSpPr>
          <p:grpSpPr>
            <a:xfrm>
              <a:off x="1654865" y="3884149"/>
              <a:ext cx="2756544" cy="2235902"/>
              <a:chOff x="6114130" y="2600232"/>
              <a:chExt cx="2756544" cy="2235902"/>
            </a:xfrm>
          </p:grpSpPr>
          <p:grpSp>
            <p:nvGrpSpPr>
              <p:cNvPr id="7" name="Shape 320"/>
              <p:cNvGrpSpPr/>
              <p:nvPr/>
            </p:nvGrpSpPr>
            <p:grpSpPr>
              <a:xfrm>
                <a:off x="7604144" y="2629210"/>
                <a:ext cx="1266530" cy="2200889"/>
                <a:chOff x="7361901" y="2469789"/>
                <a:chExt cx="2112997" cy="4081010"/>
              </a:xfrm>
            </p:grpSpPr>
            <p:sp>
              <p:nvSpPr>
                <p:cNvPr id="16" name="Shape 321"/>
                <p:cNvSpPr/>
                <p:nvPr/>
              </p:nvSpPr>
              <p:spPr>
                <a:xfrm>
                  <a:off x="7361901" y="5817072"/>
                  <a:ext cx="2112997" cy="733727"/>
                </a:xfrm>
                <a:prstGeom prst="cube">
                  <a:avLst>
                    <a:gd name="adj" fmla="val 6859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nl" sz="1400" dirty="0" smtClean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Bouwlagen</a:t>
                  </a:r>
                  <a:endParaRPr lang="nl" sz="1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Shape 322"/>
                <p:cNvGrpSpPr/>
                <p:nvPr/>
              </p:nvGrpSpPr>
              <p:grpSpPr>
                <a:xfrm>
                  <a:off x="7862330" y="2469789"/>
                  <a:ext cx="1209600" cy="3744704"/>
                  <a:chOff x="9750537" y="2466169"/>
                  <a:chExt cx="1209600" cy="3744704"/>
                </a:xfrm>
              </p:grpSpPr>
              <p:sp>
                <p:nvSpPr>
                  <p:cNvPr id="19" name="Shape 323"/>
                  <p:cNvSpPr/>
                  <p:nvPr/>
                </p:nvSpPr>
                <p:spPr>
                  <a:xfrm>
                    <a:off x="9750537" y="5042073"/>
                    <a:ext cx="1209600" cy="11688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12700" cap="flat" cmpd="sng">
                    <a:solidFill>
                      <a:srgbClr val="42719B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nl" sz="1400" dirty="0" smtClean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 lang="nl" sz="14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" name="Shape 324"/>
                  <p:cNvSpPr/>
                  <p:nvPr/>
                </p:nvSpPr>
                <p:spPr>
                  <a:xfrm>
                    <a:off x="9750537" y="4210415"/>
                    <a:ext cx="1209600" cy="11688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12700" cap="flat" cmpd="sng">
                    <a:solidFill>
                      <a:srgbClr val="42719B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nl" sz="1400" dirty="0" smtClean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 lang="nl" sz="14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" name="Shape 325"/>
                  <p:cNvSpPr/>
                  <p:nvPr/>
                </p:nvSpPr>
                <p:spPr>
                  <a:xfrm>
                    <a:off x="9750537" y="3343593"/>
                    <a:ext cx="1209600" cy="11688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12700" cap="flat" cmpd="sng">
                    <a:solidFill>
                      <a:srgbClr val="42719B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nl" sz="1400" dirty="0" smtClean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 lang="nl" sz="14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" name="Shape 326"/>
                  <p:cNvSpPr/>
                  <p:nvPr/>
                </p:nvSpPr>
                <p:spPr>
                  <a:xfrm>
                    <a:off x="9750537" y="2466169"/>
                    <a:ext cx="1209600" cy="11688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12700" cap="flat" cmpd="sng">
                    <a:solidFill>
                      <a:srgbClr val="42719B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nl" sz="1400" dirty="0" smtClean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 lang="nl" sz="14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" name="Shape 327"/>
              <p:cNvGrpSpPr/>
              <p:nvPr/>
            </p:nvGrpSpPr>
            <p:grpSpPr>
              <a:xfrm>
                <a:off x="6114130" y="2600232"/>
                <a:ext cx="1349848" cy="2235902"/>
                <a:chOff x="5869470" y="2469789"/>
                <a:chExt cx="2143979" cy="4071198"/>
              </a:xfrm>
            </p:grpSpPr>
            <p:sp>
              <p:nvSpPr>
                <p:cNvPr id="14" name="Shape 328"/>
                <p:cNvSpPr/>
                <p:nvPr/>
              </p:nvSpPr>
              <p:spPr>
                <a:xfrm>
                  <a:off x="5869470" y="5799308"/>
                  <a:ext cx="2143979" cy="741679"/>
                </a:xfrm>
                <a:prstGeom prst="cube">
                  <a:avLst>
                    <a:gd name="adj" fmla="val 6859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nl" sz="1400" dirty="0" smtClean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Pand/Object</a:t>
                  </a:r>
                  <a:endParaRPr lang="nl" sz="1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Shape 329"/>
                <p:cNvSpPr/>
                <p:nvPr/>
              </p:nvSpPr>
              <p:spPr>
                <a:xfrm>
                  <a:off x="6331020" y="2469789"/>
                  <a:ext cx="1209600" cy="3761700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r>
                    <a:rPr lang="nl-NL" sz="1400" dirty="0" smtClean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Bag</a:t>
                  </a:r>
                  <a:br>
                    <a:rPr lang="nl-NL" sz="1400" dirty="0" smtClean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nl-NL" sz="1400" dirty="0" smtClean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pand</a:t>
                  </a:r>
                  <a:br>
                    <a:rPr lang="nl-NL" sz="1400" dirty="0" smtClean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nl-NL" sz="1400" dirty="0" err="1" smtClean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id</a:t>
                  </a:r>
                  <a:endParaRPr sz="1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" name="Shape 332"/>
              <p:cNvCxnSpPr>
                <a:stCxn id="15" idx="4"/>
                <a:endCxn id="22" idx="2"/>
              </p:cNvCxnSpPr>
              <p:nvPr/>
            </p:nvCxnSpPr>
            <p:spPr>
              <a:xfrm rot="10800000" flipH="1">
                <a:off x="6975899" y="3023091"/>
                <a:ext cx="928200" cy="705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  <p:cxnSp>
            <p:nvCxnSpPr>
              <p:cNvPr id="10" name="Shape 333"/>
              <p:cNvCxnSpPr>
                <a:stCxn id="15" idx="4"/>
                <a:endCxn id="21" idx="2"/>
              </p:cNvCxnSpPr>
              <p:nvPr/>
            </p:nvCxnSpPr>
            <p:spPr>
              <a:xfrm rot="10800000" flipH="1">
                <a:off x="6975899" y="3496491"/>
                <a:ext cx="928200" cy="231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  <p:cxnSp>
            <p:nvCxnSpPr>
              <p:cNvPr id="11" name="Shape 334"/>
              <p:cNvCxnSpPr>
                <a:stCxn id="15" idx="4"/>
                <a:endCxn id="20" idx="2"/>
              </p:cNvCxnSpPr>
              <p:nvPr/>
            </p:nvCxnSpPr>
            <p:spPr>
              <a:xfrm>
                <a:off x="6975899" y="3728391"/>
                <a:ext cx="928200" cy="235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  <p:cxnSp>
            <p:nvCxnSpPr>
              <p:cNvPr id="12" name="Shape 335"/>
              <p:cNvCxnSpPr>
                <a:stCxn id="15" idx="4"/>
                <a:endCxn id="19" idx="2"/>
              </p:cNvCxnSpPr>
              <p:nvPr/>
            </p:nvCxnSpPr>
            <p:spPr>
              <a:xfrm>
                <a:off x="6975899" y="3728391"/>
                <a:ext cx="928200" cy="684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  <p:sp>
            <p:nvSpPr>
              <p:cNvPr id="13" name="Shape 336"/>
              <p:cNvSpPr txBox="1"/>
              <p:nvPr/>
            </p:nvSpPr>
            <p:spPr>
              <a:xfrm>
                <a:off x="7181872" y="3606325"/>
                <a:ext cx="738300" cy="23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nl" sz="1100">
                    <a:solidFill>
                      <a:srgbClr val="2E75B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object_id</a:t>
                </a:r>
              </a:p>
            </p:txBody>
          </p:sp>
        </p:grpSp>
        <p:grpSp>
          <p:nvGrpSpPr>
            <p:cNvPr id="23" name="Groep 22"/>
            <p:cNvGrpSpPr/>
            <p:nvPr/>
          </p:nvGrpSpPr>
          <p:grpSpPr>
            <a:xfrm>
              <a:off x="5201432" y="3913127"/>
              <a:ext cx="1268044" cy="1857435"/>
              <a:chOff x="143283" y="1596023"/>
              <a:chExt cx="1268044" cy="1857435"/>
            </a:xfrm>
          </p:grpSpPr>
          <p:sp>
            <p:nvSpPr>
              <p:cNvPr id="24" name="Shape 371"/>
              <p:cNvSpPr/>
              <p:nvPr/>
            </p:nvSpPr>
            <p:spPr>
              <a:xfrm>
                <a:off x="374429" y="1596023"/>
                <a:ext cx="724800" cy="63060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nl" sz="1400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lang="nl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" name="Shape 372"/>
              <p:cNvGrpSpPr/>
              <p:nvPr/>
            </p:nvGrpSpPr>
            <p:grpSpPr>
              <a:xfrm>
                <a:off x="143283" y="2544601"/>
                <a:ext cx="1268044" cy="908857"/>
                <a:chOff x="2122881" y="5745959"/>
                <a:chExt cx="1161000" cy="840600"/>
              </a:xfrm>
            </p:grpSpPr>
            <p:sp>
              <p:nvSpPr>
                <p:cNvPr id="30" name="Shape 373"/>
                <p:cNvSpPr/>
                <p:nvPr/>
              </p:nvSpPr>
              <p:spPr>
                <a:xfrm>
                  <a:off x="2122881" y="5745959"/>
                  <a:ext cx="1161000" cy="8406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1" name="Shape 374"/>
                <p:cNvCxnSpPr>
                  <a:stCxn id="30" idx="0"/>
                  <a:endCxn id="30" idx="2"/>
                </p:cNvCxnSpPr>
                <p:nvPr/>
              </p:nvCxnSpPr>
              <p:spPr>
                <a:xfrm>
                  <a:off x="2703381" y="5745959"/>
                  <a:ext cx="0" cy="84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2719B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Shape 375"/>
                <p:cNvCxnSpPr>
                  <a:stCxn id="30" idx="1"/>
                </p:cNvCxnSpPr>
                <p:nvPr/>
              </p:nvCxnSpPr>
              <p:spPr>
                <a:xfrm rot="10800000" flipH="1">
                  <a:off x="2122881" y="6158759"/>
                  <a:ext cx="1161000" cy="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2719B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3" name="Shape 376"/>
                <p:cNvSpPr txBox="1"/>
                <p:nvPr/>
              </p:nvSpPr>
              <p:spPr>
                <a:xfrm>
                  <a:off x="2153669" y="5861147"/>
                  <a:ext cx="549600" cy="23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nl" sz="700" b="1" dirty="0" smtClean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Ruimte  </a:t>
                  </a:r>
                  <a:r>
                    <a:rPr lang="nl" sz="700" b="1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  <p:cxnSp>
            <p:nvCxnSpPr>
              <p:cNvPr id="26" name="Shape 388"/>
              <p:cNvCxnSpPr>
                <a:endCxn id="33" idx="0"/>
              </p:cNvCxnSpPr>
              <p:nvPr/>
            </p:nvCxnSpPr>
            <p:spPr>
              <a:xfrm flipH="1">
                <a:off x="477046" y="2226342"/>
                <a:ext cx="190500" cy="4428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  <p:cxnSp>
            <p:nvCxnSpPr>
              <p:cNvPr id="27" name="Shape 389"/>
              <p:cNvCxnSpPr/>
              <p:nvPr/>
            </p:nvCxnSpPr>
            <p:spPr>
              <a:xfrm flipH="1">
                <a:off x="434137" y="2262188"/>
                <a:ext cx="223800" cy="958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  <p:cxnSp>
            <p:nvCxnSpPr>
              <p:cNvPr id="28" name="Shape 390"/>
              <p:cNvCxnSpPr>
                <a:stCxn id="24" idx="3"/>
              </p:cNvCxnSpPr>
              <p:nvPr/>
            </p:nvCxnSpPr>
            <p:spPr>
              <a:xfrm>
                <a:off x="658004" y="2226623"/>
                <a:ext cx="296400" cy="10446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  <p:cxnSp>
            <p:nvCxnSpPr>
              <p:cNvPr id="29" name="Shape 391"/>
              <p:cNvCxnSpPr>
                <a:stCxn id="24" idx="3"/>
              </p:cNvCxnSpPr>
              <p:nvPr/>
            </p:nvCxnSpPr>
            <p:spPr>
              <a:xfrm>
                <a:off x="658004" y="2226623"/>
                <a:ext cx="325200" cy="447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</p:grpSp>
        <p:cxnSp>
          <p:nvCxnSpPr>
            <p:cNvPr id="34" name="Shape 332"/>
            <p:cNvCxnSpPr>
              <a:stCxn id="22" idx="4"/>
              <a:endCxn id="24" idx="2"/>
            </p:cNvCxnSpPr>
            <p:nvPr/>
          </p:nvCxnSpPr>
          <p:spPr>
            <a:xfrm>
              <a:off x="4012287" y="4307086"/>
              <a:ext cx="1420291" cy="166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35" name="Titel 1"/>
          <p:cNvSpPr txBox="1">
            <a:spLocks/>
          </p:cNvSpPr>
          <p:nvPr/>
        </p:nvSpPr>
        <p:spPr>
          <a:xfrm>
            <a:off x="838200" y="365126"/>
            <a:ext cx="10515600" cy="832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dirty="0"/>
              <a:t>Brandweerzorg</a:t>
            </a:r>
          </a:p>
        </p:txBody>
      </p:sp>
    </p:spTree>
    <p:extLst>
      <p:ext uri="{BB962C8B-B14F-4D97-AF65-F5344CB8AC3E}">
        <p14:creationId xmlns:p14="http://schemas.microsoft.com/office/powerpoint/2010/main" val="4000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1075241" y="266119"/>
            <a:ext cx="9726108" cy="6265310"/>
            <a:chOff x="691521" y="641676"/>
            <a:chExt cx="8862733" cy="5523487"/>
          </a:xfrm>
        </p:grpSpPr>
        <p:grpSp>
          <p:nvGrpSpPr>
            <p:cNvPr id="11" name="Groep 10"/>
            <p:cNvGrpSpPr/>
            <p:nvPr/>
          </p:nvGrpSpPr>
          <p:grpSpPr>
            <a:xfrm>
              <a:off x="4331805" y="4195856"/>
              <a:ext cx="2141484" cy="1221824"/>
              <a:chOff x="4331805" y="4195856"/>
              <a:chExt cx="2141484" cy="1221824"/>
            </a:xfrm>
          </p:grpSpPr>
          <p:grpSp>
            <p:nvGrpSpPr>
              <p:cNvPr id="8" name="Groep 7"/>
              <p:cNvGrpSpPr/>
              <p:nvPr/>
            </p:nvGrpSpPr>
            <p:grpSpPr>
              <a:xfrm>
                <a:off x="4331805" y="4195856"/>
                <a:ext cx="2141484" cy="1221824"/>
                <a:chOff x="4331805" y="4195856"/>
                <a:chExt cx="2141484" cy="1221824"/>
              </a:xfrm>
            </p:grpSpPr>
            <p:sp>
              <p:nvSpPr>
                <p:cNvPr id="10" name="Rechthoek 9"/>
                <p:cNvSpPr/>
                <p:nvPr/>
              </p:nvSpPr>
              <p:spPr>
                <a:xfrm>
                  <a:off x="4331805" y="4195856"/>
                  <a:ext cx="2141484" cy="6180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/>
                    <a:t>  QGIS – OIV</a:t>
                  </a:r>
                  <a:endParaRPr lang="nl-NL" dirty="0"/>
                </a:p>
              </p:txBody>
            </p:sp>
            <p:sp>
              <p:nvSpPr>
                <p:cNvPr id="24" name="PIJL-OMHOOG en -OMLAAG 23"/>
                <p:cNvSpPr/>
                <p:nvPr/>
              </p:nvSpPr>
              <p:spPr>
                <a:xfrm>
                  <a:off x="4862745" y="4809395"/>
                  <a:ext cx="296392" cy="608285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pic>
            <p:nvPicPr>
              <p:cNvPr id="2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7927" y="4249715"/>
                <a:ext cx="529310" cy="529310"/>
              </a:xfrm>
              <a:prstGeom prst="rect">
                <a:avLst/>
              </a:prstGeom>
            </p:spPr>
          </p:pic>
        </p:grpSp>
        <p:grpSp>
          <p:nvGrpSpPr>
            <p:cNvPr id="6" name="Groep 5"/>
            <p:cNvGrpSpPr/>
            <p:nvPr/>
          </p:nvGrpSpPr>
          <p:grpSpPr>
            <a:xfrm>
              <a:off x="6602286" y="4200581"/>
              <a:ext cx="2622553" cy="618009"/>
              <a:chOff x="6473288" y="4200581"/>
              <a:chExt cx="2751552" cy="618009"/>
            </a:xfrm>
          </p:grpSpPr>
          <p:sp>
            <p:nvSpPr>
              <p:cNvPr id="30" name="Rechthoek 29"/>
              <p:cNvSpPr/>
              <p:nvPr/>
            </p:nvSpPr>
            <p:spPr>
              <a:xfrm>
                <a:off x="7083356" y="4200581"/>
                <a:ext cx="2141484" cy="61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OIV ontwikkelomgeving</a:t>
                </a:r>
                <a:endParaRPr lang="nl-NL" dirty="0"/>
              </a:p>
            </p:txBody>
          </p:sp>
          <p:sp>
            <p:nvSpPr>
              <p:cNvPr id="31" name="PIJL-OMHOOG 30"/>
              <p:cNvSpPr/>
              <p:nvPr/>
            </p:nvSpPr>
            <p:spPr>
              <a:xfrm rot="16200000">
                <a:off x="6624637" y="4210040"/>
                <a:ext cx="296392" cy="59909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32" name="Rechthoek 31"/>
            <p:cNvSpPr/>
            <p:nvPr/>
          </p:nvSpPr>
          <p:spPr>
            <a:xfrm>
              <a:off x="796651" y="641676"/>
              <a:ext cx="1865130" cy="4073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Infrastructuur VR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5" name="Rechthoek 4"/>
            <p:cNvSpPr/>
            <p:nvPr/>
          </p:nvSpPr>
          <p:spPr>
            <a:xfrm>
              <a:off x="796651" y="5418078"/>
              <a:ext cx="5676637" cy="618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 smtClean="0"/>
                <a:t>   Database server (</a:t>
              </a:r>
              <a:r>
                <a:rPr lang="nl-NL" dirty="0" err="1" smtClean="0"/>
                <a:t>PostgreSql</a:t>
              </a:r>
              <a:r>
                <a:rPr lang="nl-NL" dirty="0" smtClean="0"/>
                <a:t>/</a:t>
              </a:r>
              <a:r>
                <a:rPr lang="nl-NL" dirty="0" err="1" smtClean="0"/>
                <a:t>PostGis</a:t>
              </a:r>
              <a:r>
                <a:rPr lang="nl-NL" dirty="0" smtClean="0"/>
                <a:t>)</a:t>
              </a:r>
              <a:endParaRPr lang="nl-NL" dirty="0"/>
            </a:p>
          </p:txBody>
        </p:sp>
        <p:sp>
          <p:nvSpPr>
            <p:cNvPr id="3" name="Rechthoek 2"/>
            <p:cNvSpPr/>
            <p:nvPr/>
          </p:nvSpPr>
          <p:spPr>
            <a:xfrm>
              <a:off x="691521" y="1071515"/>
              <a:ext cx="5884644" cy="5093648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4" name="Groep 13"/>
            <p:cNvGrpSpPr/>
            <p:nvPr/>
          </p:nvGrpSpPr>
          <p:grpSpPr>
            <a:xfrm>
              <a:off x="796651" y="1331297"/>
              <a:ext cx="3192890" cy="4086779"/>
              <a:chOff x="796651" y="1331297"/>
              <a:chExt cx="3192890" cy="4086779"/>
            </a:xfrm>
          </p:grpSpPr>
          <p:sp>
            <p:nvSpPr>
              <p:cNvPr id="18" name="Rechthoek 17"/>
              <p:cNvSpPr/>
              <p:nvPr/>
            </p:nvSpPr>
            <p:spPr>
              <a:xfrm>
                <a:off x="796651" y="2752634"/>
                <a:ext cx="1415741" cy="61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Voertuigen</a:t>
                </a:r>
                <a:endParaRPr lang="nl-NL" dirty="0"/>
              </a:p>
            </p:txBody>
          </p:sp>
          <p:sp>
            <p:nvSpPr>
              <p:cNvPr id="20" name="Rechthoek 19"/>
              <p:cNvSpPr/>
              <p:nvPr/>
            </p:nvSpPr>
            <p:spPr>
              <a:xfrm>
                <a:off x="796651" y="2052603"/>
                <a:ext cx="1415741" cy="61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err="1" smtClean="0"/>
                  <a:t>Webviewer</a:t>
                </a:r>
                <a:endParaRPr lang="nl-NL" dirty="0"/>
              </a:p>
            </p:txBody>
          </p:sp>
          <p:sp>
            <p:nvSpPr>
              <p:cNvPr id="21" name="Rechthoek 20"/>
              <p:cNvSpPr/>
              <p:nvPr/>
            </p:nvSpPr>
            <p:spPr>
              <a:xfrm>
                <a:off x="2304677" y="1331297"/>
                <a:ext cx="1684864" cy="2039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Externe partijen</a:t>
                </a:r>
              </a:p>
              <a:p>
                <a:pPr algn="ctr"/>
                <a:r>
                  <a:rPr lang="nl-NL" dirty="0" smtClean="0"/>
                  <a:t>NW4 regio’s</a:t>
                </a:r>
              </a:p>
              <a:p>
                <a:pPr algn="ctr"/>
                <a:r>
                  <a:rPr lang="nl-NL" dirty="0" smtClean="0"/>
                  <a:t>Geo4OOV</a:t>
                </a:r>
              </a:p>
              <a:p>
                <a:pPr algn="ctr"/>
                <a:r>
                  <a:rPr lang="nl-NL" dirty="0" smtClean="0"/>
                  <a:t>LCMS</a:t>
                </a:r>
              </a:p>
              <a:p>
                <a:pPr algn="ctr"/>
                <a:r>
                  <a:rPr lang="nl-NL" dirty="0" smtClean="0"/>
                  <a:t>…..</a:t>
                </a:r>
                <a:endParaRPr lang="nl-NL" dirty="0"/>
              </a:p>
            </p:txBody>
          </p:sp>
          <p:sp>
            <p:nvSpPr>
              <p:cNvPr id="22" name="PIJL-OMHOOG 21"/>
              <p:cNvSpPr/>
              <p:nvPr/>
            </p:nvSpPr>
            <p:spPr>
              <a:xfrm>
                <a:off x="1145484" y="3375764"/>
                <a:ext cx="296392" cy="814971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hthoek 22"/>
              <p:cNvSpPr/>
              <p:nvPr/>
            </p:nvSpPr>
            <p:spPr>
              <a:xfrm>
                <a:off x="796651" y="4195856"/>
                <a:ext cx="3192890" cy="61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err="1" smtClean="0"/>
                  <a:t>Geoserver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Webservices</a:t>
                </a:r>
                <a:endParaRPr lang="nl-NL" dirty="0"/>
              </a:p>
            </p:txBody>
          </p:sp>
          <p:sp>
            <p:nvSpPr>
              <p:cNvPr id="27" name="PIJL-OMHOOG 26"/>
              <p:cNvSpPr/>
              <p:nvPr/>
            </p:nvSpPr>
            <p:spPr>
              <a:xfrm>
                <a:off x="3042186" y="4818590"/>
                <a:ext cx="296392" cy="59909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PIJL-OMHOOG 27"/>
              <p:cNvSpPr/>
              <p:nvPr/>
            </p:nvSpPr>
            <p:spPr>
              <a:xfrm rot="10800000">
                <a:off x="1145485" y="4818986"/>
                <a:ext cx="296392" cy="59909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" name="PIJL-OMHOOG 28"/>
              <p:cNvSpPr/>
              <p:nvPr/>
            </p:nvSpPr>
            <p:spPr>
              <a:xfrm>
                <a:off x="3042186" y="3375764"/>
                <a:ext cx="296392" cy="814971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Rechthoek 33"/>
              <p:cNvSpPr/>
              <p:nvPr/>
            </p:nvSpPr>
            <p:spPr>
              <a:xfrm>
                <a:off x="796651" y="1331297"/>
                <a:ext cx="1415741" cy="61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Inspectie-app</a:t>
                </a:r>
                <a:endParaRPr lang="nl-NL" dirty="0"/>
              </a:p>
            </p:txBody>
          </p:sp>
        </p:grpSp>
        <p:grpSp>
          <p:nvGrpSpPr>
            <p:cNvPr id="9" name="Groep 8"/>
            <p:cNvGrpSpPr/>
            <p:nvPr/>
          </p:nvGrpSpPr>
          <p:grpSpPr>
            <a:xfrm>
              <a:off x="1293680" y="3692640"/>
              <a:ext cx="3374617" cy="1499222"/>
              <a:chOff x="1293680" y="3692640"/>
              <a:chExt cx="3374617" cy="1499222"/>
            </a:xfrm>
          </p:grpSpPr>
          <p:sp>
            <p:nvSpPr>
              <p:cNvPr id="33" name="Tekstvak 32"/>
              <p:cNvSpPr txBox="1"/>
              <p:nvPr/>
            </p:nvSpPr>
            <p:spPr>
              <a:xfrm>
                <a:off x="1293680" y="4914863"/>
                <a:ext cx="7827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/>
                  <a:t>WFS-T</a:t>
                </a:r>
                <a:endParaRPr lang="nl-NL" sz="1400" dirty="0"/>
              </a:p>
            </p:txBody>
          </p:sp>
          <p:sp>
            <p:nvSpPr>
              <p:cNvPr id="35" name="Tekstvak 34"/>
              <p:cNvSpPr txBox="1"/>
              <p:nvPr/>
            </p:nvSpPr>
            <p:spPr>
              <a:xfrm>
                <a:off x="1300680" y="3692641"/>
                <a:ext cx="1458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/>
                  <a:t>WFS/WMS/ODBC</a:t>
                </a:r>
                <a:endParaRPr lang="nl-NL" sz="1400" dirty="0"/>
              </a:p>
            </p:txBody>
          </p:sp>
          <p:sp>
            <p:nvSpPr>
              <p:cNvPr id="36" name="Tekstvak 35"/>
              <p:cNvSpPr txBox="1"/>
              <p:nvPr/>
            </p:nvSpPr>
            <p:spPr>
              <a:xfrm>
                <a:off x="3210062" y="3692640"/>
                <a:ext cx="1458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/>
                  <a:t>WFS/WMS</a:t>
                </a:r>
                <a:endParaRPr lang="nl-NL" sz="1400" dirty="0"/>
              </a:p>
            </p:txBody>
          </p:sp>
        </p:grpSp>
        <p:pic>
          <p:nvPicPr>
            <p:cNvPr id="44" name="Afbeelding 4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695" y="1169689"/>
              <a:ext cx="2755559" cy="2383835"/>
            </a:xfrm>
            <a:prstGeom prst="rect">
              <a:avLst/>
            </a:prstGeom>
          </p:spPr>
        </p:pic>
        <p:sp>
          <p:nvSpPr>
            <p:cNvPr id="40" name="Tekstvak 39"/>
            <p:cNvSpPr txBox="1"/>
            <p:nvPr/>
          </p:nvSpPr>
          <p:spPr>
            <a:xfrm>
              <a:off x="5071549" y="4892729"/>
              <a:ext cx="1504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dirty="0" smtClean="0"/>
                <a:t>Database connectie   als service</a:t>
              </a:r>
              <a:endParaRPr lang="nl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7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054182" y="1125890"/>
            <a:ext cx="96325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u="sng" dirty="0" smtClean="0"/>
              <a:t>Informatie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Punten, Lijnen, Vlakken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Niet ruimtelijke informatie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Referentielagen, “alleen-lezen” autorisatie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Achtergrondkaarten PDOK </a:t>
            </a:r>
            <a:r>
              <a:rPr lang="nl-NL" sz="2400" dirty="0" err="1" smtClean="0"/>
              <a:t>plugin</a:t>
            </a:r>
            <a:r>
              <a:rPr lang="nl-NL" sz="2400" dirty="0" smtClean="0"/>
              <a:t>, WMS/WFS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Management informatie</a:t>
            </a:r>
          </a:p>
          <a:p>
            <a:endParaRPr lang="nl-NL" sz="2400" dirty="0" smtClean="0"/>
          </a:p>
          <a:p>
            <a:r>
              <a:rPr lang="nl-NL" sz="2400" u="sng" dirty="0" smtClean="0"/>
              <a:t>QGIS opties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Relaties database overnemen in QGIS relaties	standaard functionaliteit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Drop-down </a:t>
            </a:r>
            <a:r>
              <a:rPr lang="nl-NL" sz="2400" dirty="0" smtClean="0"/>
              <a:t>menu’s					standaard functionaliteit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Attribuut formulieren				</a:t>
            </a:r>
            <a:r>
              <a:rPr lang="nl-NL" sz="2400" dirty="0" err="1" smtClean="0"/>
              <a:t>Qt</a:t>
            </a:r>
            <a:r>
              <a:rPr lang="nl-NL" sz="2400" dirty="0" smtClean="0"/>
              <a:t> Designer,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Validatie van invoer					QGIS API,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 smtClean="0"/>
              <a:t>Plugin</a:t>
            </a:r>
            <a:r>
              <a:rPr lang="nl-NL" sz="2400" dirty="0" smtClean="0"/>
              <a:t> t.b.v. gebruiksgemak				</a:t>
            </a:r>
            <a:r>
              <a:rPr lang="nl-NL" sz="2400" dirty="0"/>
              <a:t>QGIS API, </a:t>
            </a:r>
            <a:r>
              <a:rPr lang="nl-NL" sz="2400" dirty="0" smtClean="0"/>
              <a:t>Python</a:t>
            </a:r>
            <a:endParaRPr lang="nl-NL" sz="24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365126"/>
            <a:ext cx="10515600" cy="8513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dirty="0"/>
              <a:t>Inrichten QGIS</a:t>
            </a:r>
          </a:p>
        </p:txBody>
      </p:sp>
    </p:spTree>
    <p:extLst>
      <p:ext uri="{BB962C8B-B14F-4D97-AF65-F5344CB8AC3E}">
        <p14:creationId xmlns:p14="http://schemas.microsoft.com/office/powerpoint/2010/main" val="40658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542</Words>
  <Application>Microsoft Office PowerPoint</Application>
  <PresentationFormat>Breedbeeld</PresentationFormat>
  <Paragraphs>101</Paragraphs>
  <Slides>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PowerPoint-presentatie</vt:lpstr>
      <vt:lpstr>PowerPoint-presentatie</vt:lpstr>
      <vt:lpstr>Wie ben ik?</vt:lpstr>
      <vt:lpstr>Veiligheidsregio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OIV NW4</dc:title>
  <dc:creator>AdministratorVrZW</dc:creator>
  <cp:lastModifiedBy>Joost Deen</cp:lastModifiedBy>
  <cp:revision>69</cp:revision>
  <dcterms:created xsi:type="dcterms:W3CDTF">2017-03-29T12:24:43Z</dcterms:created>
  <dcterms:modified xsi:type="dcterms:W3CDTF">2018-02-01T08:29:04Z</dcterms:modified>
</cp:coreProperties>
</file>