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2450605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410923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830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172017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1038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23814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2263168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26329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48742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203276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CCFF7B-47DB-49B6-B6F9-49570B2F37F2}"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84223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CCFF7B-47DB-49B6-B6F9-49570B2F37F2}" type="datetimeFigureOut">
              <a:rPr lang="en-IN" smtClean="0"/>
              <a:t>06-04-2024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45008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CCFF7B-47DB-49B6-B6F9-49570B2F37F2}" type="datetimeFigureOut">
              <a:rPr lang="en-IN" smtClean="0"/>
              <a:t>06-04-2024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145870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CFF7B-47DB-49B6-B6F9-49570B2F37F2}" type="datetimeFigureOut">
              <a:rPr lang="en-IN" smtClean="0"/>
              <a:t>06-04-2024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49630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CCFF7B-47DB-49B6-B6F9-49570B2F37F2}"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166182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71CD3-8FFF-47C6-AAB9-655304CAEE62}" type="slidenum">
              <a:rPr lang="en-IN" smtClean="0"/>
              <a:t>‹#›</a:t>
            </a:fld>
            <a:endParaRPr lang="en-IN"/>
          </a:p>
        </p:txBody>
      </p:sp>
      <p:sp>
        <p:nvSpPr>
          <p:cNvPr id="5" name="Date Placeholder 4"/>
          <p:cNvSpPr>
            <a:spLocks noGrp="1"/>
          </p:cNvSpPr>
          <p:nvPr>
            <p:ph type="dt" sz="half" idx="10"/>
          </p:nvPr>
        </p:nvSpPr>
        <p:spPr/>
        <p:txBody>
          <a:bodyPr/>
          <a:lstStyle/>
          <a:p>
            <a:fld id="{E0CCFF7B-47DB-49B6-B6F9-49570B2F37F2}" type="datetimeFigureOut">
              <a:rPr lang="en-IN" smtClean="0"/>
              <a:t>06-04-2024</a:t>
            </a:fld>
            <a:endParaRPr lang="en-IN"/>
          </a:p>
        </p:txBody>
      </p:sp>
    </p:spTree>
    <p:extLst>
      <p:ext uri="{BB962C8B-B14F-4D97-AF65-F5344CB8AC3E}">
        <p14:creationId xmlns:p14="http://schemas.microsoft.com/office/powerpoint/2010/main" val="382892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CCFF7B-47DB-49B6-B6F9-49570B2F37F2}" type="datetimeFigureOut">
              <a:rPr lang="en-IN" smtClean="0"/>
              <a:t>06-04-2024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E71CD3-8FFF-47C6-AAB9-655304CAEE62}" type="slidenum">
              <a:rPr lang="en-IN" smtClean="0"/>
              <a:t>‹#›</a:t>
            </a:fld>
            <a:endParaRPr lang="en-IN"/>
          </a:p>
        </p:txBody>
      </p:sp>
    </p:spTree>
    <p:extLst>
      <p:ext uri="{BB962C8B-B14F-4D97-AF65-F5344CB8AC3E}">
        <p14:creationId xmlns:p14="http://schemas.microsoft.com/office/powerpoint/2010/main" val="362049743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2AE5-331F-AED8-548B-5941EDC26198}"/>
              </a:ext>
            </a:extLst>
          </p:cNvPr>
          <p:cNvSpPr>
            <a:spLocks noGrp="1"/>
          </p:cNvSpPr>
          <p:nvPr>
            <p:ph type="ctrTitle"/>
          </p:nvPr>
        </p:nvSpPr>
        <p:spPr>
          <a:xfrm>
            <a:off x="921258" y="247650"/>
            <a:ext cx="9153015" cy="1993392"/>
          </a:xfrm>
        </p:spPr>
        <p:txBody>
          <a:bodyPr>
            <a:normAutofit/>
          </a:bodyPr>
          <a:lstStyle/>
          <a:p>
            <a:pPr algn="ctr"/>
            <a:r>
              <a:rPr lang="en-US" dirty="0">
                <a:solidFill>
                  <a:schemeClr val="tx1">
                    <a:lumMod val="95000"/>
                    <a:lumOff val="5000"/>
                  </a:schemeClr>
                </a:solidFill>
              </a:rPr>
              <a:t>IMAGE  STYLE TRANSFER UISNG CNN</a:t>
            </a:r>
            <a:endParaRPr lang="en-IN" dirty="0">
              <a:solidFill>
                <a:schemeClr val="tx1">
                  <a:lumMod val="95000"/>
                  <a:lumOff val="5000"/>
                </a:schemeClr>
              </a:solidFill>
            </a:endParaRPr>
          </a:p>
        </p:txBody>
      </p:sp>
      <p:sp>
        <p:nvSpPr>
          <p:cNvPr id="3" name="Subtitle 2">
            <a:extLst>
              <a:ext uri="{FF2B5EF4-FFF2-40B4-BE49-F238E27FC236}">
                <a16:creationId xmlns:a16="http://schemas.microsoft.com/office/drawing/2014/main" id="{2402BA6D-B8C7-9D61-E21D-54674B154F2F}"/>
              </a:ext>
            </a:extLst>
          </p:cNvPr>
          <p:cNvSpPr>
            <a:spLocks noGrp="1"/>
          </p:cNvSpPr>
          <p:nvPr>
            <p:ph type="subTitle" idx="1"/>
          </p:nvPr>
        </p:nvSpPr>
        <p:spPr>
          <a:xfrm>
            <a:off x="2649789" y="3133725"/>
            <a:ext cx="5133975" cy="3305175"/>
          </a:xfrm>
        </p:spPr>
        <p:txBody>
          <a:bodyPr>
            <a:normAutofit/>
          </a:bodyPr>
          <a:lstStyle/>
          <a:p>
            <a:pPr algn="l"/>
            <a:r>
              <a:rPr lang="en-US" sz="2000" dirty="0">
                <a:solidFill>
                  <a:schemeClr val="tx1">
                    <a:lumMod val="95000"/>
                    <a:lumOff val="5000"/>
                  </a:schemeClr>
                </a:solidFill>
              </a:rPr>
              <a:t>PRESENTED BY:</a:t>
            </a:r>
          </a:p>
          <a:p>
            <a:pPr algn="l"/>
            <a:r>
              <a:rPr lang="en-US" sz="2000" dirty="0">
                <a:solidFill>
                  <a:schemeClr val="tx1">
                    <a:lumMod val="95000"/>
                    <a:lumOff val="5000"/>
                  </a:schemeClr>
                </a:solidFill>
              </a:rPr>
              <a:t>                            A.OOVIASELVAN</a:t>
            </a:r>
          </a:p>
          <a:p>
            <a:pPr algn="l"/>
            <a:r>
              <a:rPr lang="en-US" sz="2000" dirty="0">
                <a:solidFill>
                  <a:schemeClr val="tx1">
                    <a:lumMod val="95000"/>
                    <a:lumOff val="5000"/>
                  </a:schemeClr>
                </a:solidFill>
              </a:rPr>
              <a:t>                            </a:t>
            </a:r>
            <a:r>
              <a:rPr lang="en-US" sz="2000" dirty="0">
                <a:solidFill>
                  <a:schemeClr val="tx1">
                    <a:lumMod val="95000"/>
                    <a:lumOff val="5000"/>
                  </a:schemeClr>
                </a:solidFill>
                <a:latin typeface="Aptos" panose="020B0004020202020204" pitchFamily="34" charset="0"/>
              </a:rPr>
              <a:t>513121104702</a:t>
            </a:r>
          </a:p>
          <a:p>
            <a:pPr algn="l"/>
            <a:r>
              <a:rPr lang="en-US" sz="2000" dirty="0">
                <a:solidFill>
                  <a:schemeClr val="tx1">
                    <a:lumMod val="95000"/>
                    <a:lumOff val="5000"/>
                  </a:schemeClr>
                </a:solidFill>
                <a:latin typeface="Aptos" panose="020B0004020202020204" pitchFamily="34" charset="0"/>
              </a:rPr>
              <a:t>                                         III Year CSE</a:t>
            </a:r>
          </a:p>
          <a:p>
            <a:pPr algn="l"/>
            <a:r>
              <a:rPr lang="en-US" sz="2000" dirty="0">
                <a:solidFill>
                  <a:schemeClr val="tx1">
                    <a:lumMod val="95000"/>
                    <a:lumOff val="5000"/>
                  </a:schemeClr>
                </a:solidFill>
                <a:latin typeface="Aptos" panose="020B0004020202020204" pitchFamily="34" charset="0"/>
              </a:rPr>
              <a:t>                                         TPGIT, Vellore</a:t>
            </a:r>
          </a:p>
          <a:p>
            <a:pPr algn="l"/>
            <a:r>
              <a:rPr lang="en-IN" sz="2000" dirty="0">
                <a:solidFill>
                  <a:schemeClr val="tx1">
                    <a:lumMod val="95000"/>
                    <a:lumOff val="5000"/>
                  </a:schemeClr>
                </a:solidFill>
                <a:latin typeface="Aptos" panose="020B0004020202020204" pitchFamily="34" charset="0"/>
              </a:rPr>
              <a:t>                                         </a:t>
            </a:r>
          </a:p>
        </p:txBody>
      </p:sp>
      <p:sp>
        <p:nvSpPr>
          <p:cNvPr id="18" name="Rectangle 17">
            <a:extLst>
              <a:ext uri="{FF2B5EF4-FFF2-40B4-BE49-F238E27FC236}">
                <a16:creationId xmlns:a16="http://schemas.microsoft.com/office/drawing/2014/main" id="{1F3C4F5B-9155-4BE5-6659-7BF71156C5A0}"/>
              </a:ext>
            </a:extLst>
          </p:cNvPr>
          <p:cNvSpPr/>
          <p:nvPr/>
        </p:nvSpPr>
        <p:spPr>
          <a:xfrm>
            <a:off x="2368802" y="3005137"/>
            <a:ext cx="5695950" cy="2743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906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4091D-912B-9B16-5CE0-14DD7C2281D5}"/>
              </a:ext>
            </a:extLst>
          </p:cNvPr>
          <p:cNvSpPr>
            <a:spLocks noGrp="1"/>
          </p:cNvSpPr>
          <p:nvPr>
            <p:ph type="title"/>
          </p:nvPr>
        </p:nvSpPr>
        <p:spPr>
          <a:xfrm>
            <a:off x="332961" y="192024"/>
            <a:ext cx="11526077" cy="6135624"/>
          </a:xfrm>
        </p:spPr>
        <p:txBody>
          <a:bodyPr>
            <a:normAutofit fontScale="90000"/>
          </a:bodyPr>
          <a:lstStyle/>
          <a:p>
            <a:pPr algn="l"/>
            <a:r>
              <a:rPr lang="en-US" sz="2000" b="1" dirty="0">
                <a:solidFill>
                  <a:schemeClr val="tx1"/>
                </a:solidFill>
              </a:rPr>
              <a:t>DEPLOYMENT</a:t>
            </a:r>
            <a:br>
              <a:rPr lang="en-US" sz="2000" b="1" dirty="0"/>
            </a:br>
            <a:r>
              <a:rPr lang="en-US" sz="2000" b="1" dirty="0"/>
              <a:t>             </a:t>
            </a:r>
            <a:r>
              <a:rPr lang="en-US" sz="2000" dirty="0">
                <a:solidFill>
                  <a:schemeClr val="tx1">
                    <a:lumMod val="75000"/>
                    <a:lumOff val="25000"/>
                  </a:schemeClr>
                </a:solidFill>
              </a:rPr>
              <a:t>1. </a:t>
            </a:r>
            <a:r>
              <a:rPr lang="en-US" sz="2000" b="1" dirty="0">
                <a:solidFill>
                  <a:schemeClr val="tx1">
                    <a:lumMod val="75000"/>
                    <a:lumOff val="25000"/>
                  </a:schemeClr>
                </a:solidFill>
              </a:rPr>
              <a:t>Packaging: </a:t>
            </a:r>
            <a:r>
              <a:rPr lang="en-US" sz="2000" dirty="0">
                <a:solidFill>
                  <a:schemeClr val="tx1">
                    <a:lumMod val="75000"/>
                    <a:lumOff val="25000"/>
                  </a:schemeClr>
                </a:solidFill>
              </a:rPr>
              <a:t>The algorithm is packaged into a software application or library for deployment. This involves organizing the codebase, dependencies, and resources into a distributable format.</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            2. </a:t>
            </a:r>
            <a:r>
              <a:rPr lang="en-US" sz="2000" b="1" dirty="0">
                <a:solidFill>
                  <a:schemeClr val="tx1">
                    <a:lumMod val="75000"/>
                    <a:lumOff val="25000"/>
                  </a:schemeClr>
                </a:solidFill>
              </a:rPr>
              <a:t>Hosting: </a:t>
            </a:r>
            <a:r>
              <a:rPr lang="en-US" sz="2000" dirty="0">
                <a:solidFill>
                  <a:schemeClr val="tx1">
                    <a:lumMod val="75000"/>
                    <a:lumOff val="25000"/>
                  </a:schemeClr>
                </a:solidFill>
              </a:rPr>
              <a:t>The deployed application may be hosted on cloud infrastructure or on-premises servers. Hosting considerations include factors such as scalability, reliability, and cost-effectiveness.</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            3. </a:t>
            </a:r>
            <a:r>
              <a:rPr lang="en-US" sz="2000" b="1" dirty="0">
                <a:solidFill>
                  <a:schemeClr val="tx1">
                    <a:lumMod val="75000"/>
                    <a:lumOff val="25000"/>
                  </a:schemeClr>
                </a:solidFill>
              </a:rPr>
              <a:t>User Interface: </a:t>
            </a:r>
            <a:r>
              <a:rPr lang="en-US" sz="2000" dirty="0">
                <a:solidFill>
                  <a:schemeClr val="tx1">
                    <a:lumMod val="75000"/>
                    <a:lumOff val="25000"/>
                  </a:schemeClr>
                </a:solidFill>
              </a:rPr>
              <a:t>A user-friendly interface is developed to facilitate interaction with the algorithm. This interface allows users to upload content and style images, configure parameters, and visualize the output.</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            4. </a:t>
            </a:r>
            <a:r>
              <a:rPr lang="en-US" sz="2000" b="1" dirty="0">
                <a:solidFill>
                  <a:schemeClr val="tx1">
                    <a:lumMod val="75000"/>
                    <a:lumOff val="25000"/>
                  </a:schemeClr>
                </a:solidFill>
              </a:rPr>
              <a:t>Documentation: </a:t>
            </a:r>
            <a:r>
              <a:rPr lang="en-US" sz="2000" dirty="0">
                <a:solidFill>
                  <a:schemeClr val="tx1">
                    <a:lumMod val="75000"/>
                    <a:lumOff val="25000"/>
                  </a:schemeClr>
                </a:solidFill>
              </a:rPr>
              <a:t>Comprehensive documentation is provided to guide users in using the deployed algorithm effectively. This includes instructions for installation, usage, parameter tuning, and troubleshooting.</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            5. </a:t>
            </a:r>
            <a:r>
              <a:rPr lang="en-US" sz="2000" b="1" dirty="0">
                <a:solidFill>
                  <a:schemeClr val="tx1">
                    <a:lumMod val="75000"/>
                    <a:lumOff val="25000"/>
                  </a:schemeClr>
                </a:solidFill>
              </a:rPr>
              <a:t>Continuous Monitoring and Maintenance: </a:t>
            </a:r>
            <a:r>
              <a:rPr lang="en-US" sz="2000" dirty="0">
                <a:solidFill>
                  <a:schemeClr val="tx1">
                    <a:lumMod val="75000"/>
                    <a:lumOff val="25000"/>
                  </a:schemeClr>
                </a:solidFill>
              </a:rPr>
              <a:t>The deployed algorithm is continuously monitored to ensure its reliability, performance, and security. Regular updates and maintenance activities are performed to address bugs, improve functionality, and incorporate new features.</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By deploying the algorithm in this manner, users can easily access its capabilities for generating combined images from content and style inputs, enabling a wide range of creative applications in digital art, photography, and visual content generation.</a:t>
            </a:r>
            <a:endParaRPr lang="en-IN" sz="2000" dirty="0"/>
          </a:p>
        </p:txBody>
      </p:sp>
    </p:spTree>
    <p:extLst>
      <p:ext uri="{BB962C8B-B14F-4D97-AF65-F5344CB8AC3E}">
        <p14:creationId xmlns:p14="http://schemas.microsoft.com/office/powerpoint/2010/main" val="40641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949D-59EA-7E6F-5CA4-164CF1B4826B}"/>
              </a:ext>
            </a:extLst>
          </p:cNvPr>
          <p:cNvSpPr>
            <a:spLocks noGrp="1"/>
          </p:cNvSpPr>
          <p:nvPr>
            <p:ph type="title"/>
          </p:nvPr>
        </p:nvSpPr>
        <p:spPr>
          <a:xfrm>
            <a:off x="498686" y="61629"/>
            <a:ext cx="11580537" cy="188287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l"/>
            <a:r>
              <a:rPr lang="en-US" dirty="0">
                <a:solidFill>
                  <a:schemeClr val="tx1">
                    <a:lumMod val="95000"/>
                    <a:lumOff val="5000"/>
                  </a:schemeClr>
                </a:solidFill>
              </a:rPr>
              <a:t>RESULT</a:t>
            </a:r>
            <a:br>
              <a:rPr lang="en-US" dirty="0"/>
            </a:br>
            <a:r>
              <a:rPr lang="en-US" sz="1800" dirty="0"/>
              <a:t>                                    </a:t>
            </a:r>
            <a:r>
              <a:rPr lang="en-US" sz="1800" dirty="0">
                <a:solidFill>
                  <a:schemeClr val="tx1">
                    <a:lumMod val="95000"/>
                    <a:lumOff val="5000"/>
                  </a:schemeClr>
                </a:solidFill>
              </a:rPr>
              <a:t>The project successfully merges content from one image with the artistic style of another, yielding visually appealing compositions. Users can explore diverse artistic styles, achieving high-quality, coherent results efficiently. Positive feedback indicates user satisfaction with the user-friendly interface and potential applications in various creative domains.</a:t>
            </a:r>
            <a:endParaRPr lang="en-IN" sz="1800" dirty="0">
              <a:solidFill>
                <a:schemeClr val="tx1"/>
              </a:solidFill>
            </a:endParaRPr>
          </a:p>
        </p:txBody>
      </p:sp>
      <p:sp>
        <p:nvSpPr>
          <p:cNvPr id="3" name="Text Placeholder 2">
            <a:extLst>
              <a:ext uri="{FF2B5EF4-FFF2-40B4-BE49-F238E27FC236}">
                <a16:creationId xmlns:a16="http://schemas.microsoft.com/office/drawing/2014/main" id="{76546FB2-07E4-25E1-ABD6-C715B07F7935}"/>
              </a:ext>
            </a:extLst>
          </p:cNvPr>
          <p:cNvSpPr>
            <a:spLocks noGrp="1"/>
          </p:cNvSpPr>
          <p:nvPr>
            <p:ph type="body" idx="1"/>
          </p:nvPr>
        </p:nvSpPr>
        <p:spPr>
          <a:xfrm>
            <a:off x="632799" y="2304990"/>
            <a:ext cx="4185623" cy="891635"/>
          </a:xfrm>
        </p:spPr>
        <p:txBody>
          <a:bodyPr/>
          <a:lstStyle/>
          <a:p>
            <a:r>
              <a:rPr lang="en-US" b="1" dirty="0"/>
              <a:t>Image transfer Ex 1</a:t>
            </a:r>
            <a:endParaRPr lang="en-IN" b="1" dirty="0"/>
          </a:p>
          <a:p>
            <a:r>
              <a:rPr lang="en-US" sz="1100" b="0" i="0" dirty="0">
                <a:solidFill>
                  <a:srgbClr val="D5D5D5"/>
                </a:solidFill>
                <a:effectLst/>
                <a:highlight>
                  <a:srgbClr val="383838"/>
                </a:highlight>
                <a:latin typeface="Courier New" panose="02070309020205020404" pitchFamily="49" charset="0"/>
              </a:rPr>
              <a:t>Style Loss : 0.575294 Content Loss: 5.750507 Variation Loss: 1.665544 Sum: 7.991345</a:t>
            </a:r>
            <a:endParaRPr lang="en-US" sz="1100" b="1" dirty="0"/>
          </a:p>
        </p:txBody>
      </p:sp>
      <p:sp>
        <p:nvSpPr>
          <p:cNvPr id="4" name="Text Placeholder 3">
            <a:extLst>
              <a:ext uri="{FF2B5EF4-FFF2-40B4-BE49-F238E27FC236}">
                <a16:creationId xmlns:a16="http://schemas.microsoft.com/office/drawing/2014/main" id="{13A757D3-D3EA-06EA-94C6-E008D947EA19}"/>
              </a:ext>
            </a:extLst>
          </p:cNvPr>
          <p:cNvSpPr>
            <a:spLocks noGrp="1"/>
          </p:cNvSpPr>
          <p:nvPr>
            <p:ph type="body" sz="quarter" idx="3"/>
          </p:nvPr>
        </p:nvSpPr>
        <p:spPr>
          <a:xfrm>
            <a:off x="6652007" y="2255389"/>
            <a:ext cx="4185618" cy="963309"/>
          </a:xfrm>
        </p:spPr>
        <p:txBody>
          <a:bodyPr/>
          <a:lstStyle/>
          <a:p>
            <a:r>
              <a:rPr lang="en-US" dirty="0"/>
              <a:t>Image transfer Ex 2</a:t>
            </a:r>
          </a:p>
          <a:p>
            <a:r>
              <a:rPr lang="en-US" sz="1050" b="0" i="0" dirty="0">
                <a:solidFill>
                  <a:srgbClr val="D5D5D5"/>
                </a:solidFill>
                <a:effectLst/>
                <a:highlight>
                  <a:srgbClr val="383838"/>
                </a:highlight>
                <a:latin typeface="Courier New" panose="02070309020205020404" pitchFamily="49" charset="0"/>
              </a:rPr>
              <a:t>Style Loss : 0.722258 Content Loss: 3.797503 Variation Loss: 1.150223 Sum: 5.669984</a:t>
            </a:r>
            <a:endParaRPr lang="en-US" sz="1050" dirty="0"/>
          </a:p>
        </p:txBody>
      </p:sp>
      <p:pic>
        <p:nvPicPr>
          <p:cNvPr id="12" name="Content Placeholder 11">
            <a:extLst>
              <a:ext uri="{FF2B5EF4-FFF2-40B4-BE49-F238E27FC236}">
                <a16:creationId xmlns:a16="http://schemas.microsoft.com/office/drawing/2014/main" id="{08D01195-A34F-A2D3-8C17-D1817C131AC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961888" y="3529584"/>
            <a:ext cx="5989320" cy="2645690"/>
          </a:xfrm>
        </p:spPr>
      </p:pic>
      <p:pic>
        <p:nvPicPr>
          <p:cNvPr id="10" name="Content Placeholder 9">
            <a:extLst>
              <a:ext uri="{FF2B5EF4-FFF2-40B4-BE49-F238E27FC236}">
                <a16:creationId xmlns:a16="http://schemas.microsoft.com/office/drawing/2014/main" id="{4BF5F0DD-1FDD-5127-D587-CC0DB6F23A1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1209" y="3462503"/>
            <a:ext cx="5191018" cy="2712771"/>
          </a:xfrm>
        </p:spPr>
      </p:pic>
    </p:spTree>
    <p:extLst>
      <p:ext uri="{BB962C8B-B14F-4D97-AF65-F5344CB8AC3E}">
        <p14:creationId xmlns:p14="http://schemas.microsoft.com/office/powerpoint/2010/main" val="291553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9C6FAEE-2955-BFB3-E05A-A330AD74A8CC}"/>
              </a:ext>
            </a:extLst>
          </p:cNvPr>
          <p:cNvSpPr>
            <a:spLocks noGrp="1"/>
          </p:cNvSpPr>
          <p:nvPr>
            <p:ph type="title"/>
          </p:nvPr>
        </p:nvSpPr>
        <p:spPr>
          <a:xfrm>
            <a:off x="677334" y="609600"/>
            <a:ext cx="11017842" cy="487680"/>
          </a:xfrm>
        </p:spPr>
        <p:txBody>
          <a:bodyPr>
            <a:normAutofit/>
          </a:bodyPr>
          <a:lstStyle/>
          <a:p>
            <a:r>
              <a:rPr lang="en-US" sz="2000" b="1" dirty="0">
                <a:solidFill>
                  <a:schemeClr val="tx1"/>
                </a:solidFill>
              </a:rPr>
              <a:t>          Content image           +             Style image                =           Generated image </a:t>
            </a:r>
            <a:endParaRPr lang="en-IN" sz="2000" b="1" dirty="0">
              <a:solidFill>
                <a:schemeClr val="tx1"/>
              </a:solidFill>
            </a:endParaRPr>
          </a:p>
        </p:txBody>
      </p:sp>
      <p:pic>
        <p:nvPicPr>
          <p:cNvPr id="13" name="Content Placeholder 12">
            <a:extLst>
              <a:ext uri="{FF2B5EF4-FFF2-40B4-BE49-F238E27FC236}">
                <a16:creationId xmlns:a16="http://schemas.microsoft.com/office/drawing/2014/main" id="{EABB6DD2-8619-2AA2-020B-7A11B8264F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942" y="1097280"/>
            <a:ext cx="11330115" cy="2619417"/>
          </a:xfrm>
        </p:spPr>
      </p:pic>
      <p:pic>
        <p:nvPicPr>
          <p:cNvPr id="15" name="Picture 14">
            <a:extLst>
              <a:ext uri="{FF2B5EF4-FFF2-40B4-BE49-F238E27FC236}">
                <a16:creationId xmlns:a16="http://schemas.microsoft.com/office/drawing/2014/main" id="{D6BFE429-B363-FF21-3C34-CC3E6DD56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24" y="3863678"/>
            <a:ext cx="11111833" cy="2493433"/>
          </a:xfrm>
          <a:prstGeom prst="rect">
            <a:avLst/>
          </a:prstGeom>
        </p:spPr>
      </p:pic>
    </p:spTree>
    <p:extLst>
      <p:ext uri="{BB962C8B-B14F-4D97-AF65-F5344CB8AC3E}">
        <p14:creationId xmlns:p14="http://schemas.microsoft.com/office/powerpoint/2010/main" val="312419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FB0CAC-677C-9D71-2F56-F325CAD3D88B}"/>
              </a:ext>
            </a:extLst>
          </p:cNvPr>
          <p:cNvSpPr>
            <a:spLocks noGrp="1"/>
          </p:cNvSpPr>
          <p:nvPr>
            <p:ph type="title"/>
          </p:nvPr>
        </p:nvSpPr>
        <p:spPr>
          <a:xfrm>
            <a:off x="35242" y="92583"/>
            <a:ext cx="12121515" cy="17525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br>
              <a:rPr lang="en-US" dirty="0">
                <a:solidFill>
                  <a:schemeClr val="tx1">
                    <a:lumMod val="95000"/>
                    <a:lumOff val="5000"/>
                  </a:schemeClr>
                </a:solidFill>
              </a:rPr>
            </a:br>
            <a:r>
              <a:rPr lang="en-US" dirty="0">
                <a:solidFill>
                  <a:schemeClr val="tx1">
                    <a:lumMod val="95000"/>
                    <a:lumOff val="5000"/>
                  </a:schemeClr>
                </a:solidFill>
              </a:rPr>
              <a:t>CONCLUSION</a:t>
            </a:r>
            <a:endParaRPr lang="en-IN" dirty="0">
              <a:solidFill>
                <a:schemeClr val="tx1">
                  <a:lumMod val="95000"/>
                  <a:lumOff val="5000"/>
                </a:schemeClr>
              </a:solidFill>
            </a:endParaRPr>
          </a:p>
        </p:txBody>
      </p:sp>
      <p:sp>
        <p:nvSpPr>
          <p:cNvPr id="6" name="Content Placeholder 5">
            <a:extLst>
              <a:ext uri="{FF2B5EF4-FFF2-40B4-BE49-F238E27FC236}">
                <a16:creationId xmlns:a16="http://schemas.microsoft.com/office/drawing/2014/main" id="{5D37A0FE-47BF-61EE-BFE5-9E1E657B3C3F}"/>
              </a:ext>
            </a:extLst>
          </p:cNvPr>
          <p:cNvSpPr>
            <a:spLocks noGrp="1"/>
          </p:cNvSpPr>
          <p:nvPr>
            <p:ph idx="1"/>
          </p:nvPr>
        </p:nvSpPr>
        <p:spPr>
          <a:xfrm>
            <a:off x="271462" y="2266951"/>
            <a:ext cx="11730038" cy="3686174"/>
          </a:xfrm>
          <a:noFill/>
        </p:spPr>
        <p:txBody>
          <a:bodyPr>
            <a:normAutofit/>
          </a:bodyPr>
          <a:lstStyle/>
          <a:p>
            <a:pPr marL="0" indent="0">
              <a:buNone/>
            </a:pPr>
            <a:r>
              <a:rPr lang="en-US" dirty="0"/>
              <a:t>                                                 In conclusion, the project has demonstrated the effectiveness of utilizing deep learning algorithms, specifically image style transfer using the VGG16 architecture, to generate visually stunning compositions. Through meticulous algorithm development and optimization, we have achieved high-quality results that seamlessly blend content and style, offering users a versatile and intuitive platform for creative exploration. The positive feedback from users underscores the project's success in meeting their needs and expectations, while also highlighting its potential applications across diverse domains such as digital art, photography, and multimedia content creation. Looking ahead, continued research and refinement in this field hold promise for further enhancing the capabilities and impact of image style transfer technology.</a:t>
            </a:r>
            <a:endParaRPr lang="en-IN" dirty="0"/>
          </a:p>
        </p:txBody>
      </p:sp>
      <p:pic>
        <p:nvPicPr>
          <p:cNvPr id="8" name="Picture 7">
            <a:extLst>
              <a:ext uri="{FF2B5EF4-FFF2-40B4-BE49-F238E27FC236}">
                <a16:creationId xmlns:a16="http://schemas.microsoft.com/office/drawing/2014/main" id="{A42CF706-5F46-2CAC-551B-180E92C6A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0" y="0"/>
            <a:ext cx="2006600" cy="1965831"/>
          </a:xfrm>
          <a:prstGeom prst="rect">
            <a:avLst/>
          </a:prstGeom>
        </p:spPr>
      </p:pic>
    </p:spTree>
    <p:extLst>
      <p:ext uri="{BB962C8B-B14F-4D97-AF65-F5344CB8AC3E}">
        <p14:creationId xmlns:p14="http://schemas.microsoft.com/office/powerpoint/2010/main" val="155885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4968-982B-4599-B204-BE899CE76052}"/>
              </a:ext>
            </a:extLst>
          </p:cNvPr>
          <p:cNvSpPr>
            <a:spLocks noGrp="1"/>
          </p:cNvSpPr>
          <p:nvPr>
            <p:ph type="title"/>
          </p:nvPr>
        </p:nvSpPr>
        <p:spPr/>
        <p:txBody>
          <a:bodyPr/>
          <a:lstStyle/>
          <a:p>
            <a:pPr algn="l"/>
            <a:r>
              <a:rPr lang="en-US" dirty="0"/>
              <a:t>AGENTA</a:t>
            </a:r>
            <a:endParaRPr lang="en-IN" dirty="0"/>
          </a:p>
        </p:txBody>
      </p:sp>
      <p:sp>
        <p:nvSpPr>
          <p:cNvPr id="7" name="Content Placeholder 6">
            <a:extLst>
              <a:ext uri="{FF2B5EF4-FFF2-40B4-BE49-F238E27FC236}">
                <a16:creationId xmlns:a16="http://schemas.microsoft.com/office/drawing/2014/main" id="{49F9DFDD-6272-3333-F69D-EEAD31E5BDD1}"/>
              </a:ext>
            </a:extLst>
          </p:cNvPr>
          <p:cNvSpPr>
            <a:spLocks noGrp="1"/>
          </p:cNvSpPr>
          <p:nvPr>
            <p:ph idx="1"/>
          </p:nvPr>
        </p:nvSpPr>
        <p:spPr>
          <a:xfrm>
            <a:off x="2150745" y="1712977"/>
            <a:ext cx="8256903" cy="3925824"/>
          </a:xfrm>
        </p:spPr>
        <p:txBody>
          <a:bodyPr>
            <a:normAutofit/>
          </a:bodyPr>
          <a:lstStyle/>
          <a:p>
            <a:r>
              <a:rPr lang="en-US" sz="2400" dirty="0"/>
              <a:t>Problem Statement</a:t>
            </a:r>
          </a:p>
          <a:p>
            <a:r>
              <a:rPr lang="en-US" sz="2400" dirty="0"/>
              <a:t>Proposed Solution</a:t>
            </a:r>
          </a:p>
          <a:p>
            <a:r>
              <a:rPr lang="en-US" sz="2400" dirty="0"/>
              <a:t>Who are the end users</a:t>
            </a:r>
          </a:p>
          <a:p>
            <a:r>
              <a:rPr lang="en-US" sz="2400" dirty="0"/>
              <a:t>The WOW in my solution</a:t>
            </a:r>
          </a:p>
          <a:p>
            <a:r>
              <a:rPr lang="en-US" sz="2400" dirty="0"/>
              <a:t>System Development Approach</a:t>
            </a:r>
          </a:p>
          <a:p>
            <a:r>
              <a:rPr lang="en-US" sz="2400" dirty="0"/>
              <a:t>Algorithm and Deployment</a:t>
            </a:r>
          </a:p>
          <a:p>
            <a:r>
              <a:rPr lang="en-US" sz="2400" dirty="0"/>
              <a:t>Result</a:t>
            </a:r>
          </a:p>
          <a:p>
            <a:r>
              <a:rPr lang="en-IN" sz="2400" dirty="0"/>
              <a:t>Conclusion</a:t>
            </a:r>
          </a:p>
        </p:txBody>
      </p:sp>
    </p:spTree>
    <p:extLst>
      <p:ext uri="{BB962C8B-B14F-4D97-AF65-F5344CB8AC3E}">
        <p14:creationId xmlns:p14="http://schemas.microsoft.com/office/powerpoint/2010/main" val="414392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28F8-3910-E5FD-C5A9-ECB1B128E9A8}"/>
              </a:ext>
            </a:extLst>
          </p:cNvPr>
          <p:cNvSpPr>
            <a:spLocks noGrp="1"/>
          </p:cNvSpPr>
          <p:nvPr>
            <p:ph type="title" idx="4294967295"/>
          </p:nvPr>
        </p:nvSpPr>
        <p:spPr>
          <a:xfrm>
            <a:off x="261938" y="258763"/>
            <a:ext cx="10463212" cy="131603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l"/>
            <a:r>
              <a:rPr lang="en-US" dirty="0">
                <a:solidFill>
                  <a:schemeClr val="tx1">
                    <a:lumMod val="95000"/>
                    <a:lumOff val="5000"/>
                  </a:schemeClr>
                </a:solidFill>
                <a:latin typeface="Bahnschrift SemiBold" panose="020B0502040204020203" pitchFamily="34" charset="0"/>
              </a:rPr>
              <a:t>PROBLEM STATEMENT</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617A1E42-747C-95E0-531B-2C3003B3BC50}"/>
              </a:ext>
            </a:extLst>
          </p:cNvPr>
          <p:cNvSpPr>
            <a:spLocks noGrp="1"/>
          </p:cNvSpPr>
          <p:nvPr>
            <p:ph idx="4294967295"/>
          </p:nvPr>
        </p:nvSpPr>
        <p:spPr>
          <a:xfrm>
            <a:off x="723900" y="1901826"/>
            <a:ext cx="10306050" cy="4210050"/>
          </a:xfrm>
        </p:spPr>
        <p:txBody>
          <a:bodyPr/>
          <a:lstStyle/>
          <a:p>
            <a:pPr marL="0" indent="0">
              <a:buNone/>
            </a:pPr>
            <a:r>
              <a:rPr lang="en-US" sz="2000" dirty="0"/>
              <a:t>                                             This project aims to implement image style transfer using the VGG16 convolutional neural network (CNN) architecture. By leveraging the pre-trained VGG16 model, the objective is to develop a deep learning algorithm capable of transferring the artistic style of one image onto the content of another. Key challenges include adapting the VGG16 architecture for style transfer, defining appropriate loss functions, and fine-tuning hyperparameters for optimal results. Evaluation will be conducted qualitatively by assessing visual quality and quantitatively using metrics such as perceptual similarity. Ultimately, this project seeks to demonstrate the effectiveness of VGG16 in image style transfer, with potential applications in digital art, photography, and visual content generation</a:t>
            </a:r>
            <a:r>
              <a:rPr lang="en-US" dirty="0"/>
              <a:t>.</a:t>
            </a:r>
          </a:p>
        </p:txBody>
      </p:sp>
      <p:pic>
        <p:nvPicPr>
          <p:cNvPr id="32" name="Picture 31">
            <a:extLst>
              <a:ext uri="{FF2B5EF4-FFF2-40B4-BE49-F238E27FC236}">
                <a16:creationId xmlns:a16="http://schemas.microsoft.com/office/drawing/2014/main" id="{8FFAF643-BD8B-B2A9-045B-91DCBD283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3075" y="-4762"/>
            <a:ext cx="1928812" cy="1709738"/>
          </a:xfrm>
          <a:prstGeom prst="rect">
            <a:avLst/>
          </a:prstGeom>
        </p:spPr>
      </p:pic>
    </p:spTree>
    <p:extLst>
      <p:ext uri="{BB962C8B-B14F-4D97-AF65-F5344CB8AC3E}">
        <p14:creationId xmlns:p14="http://schemas.microsoft.com/office/powerpoint/2010/main" val="86090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8266-82C6-F504-64EA-ED220C1D8E29}"/>
              </a:ext>
            </a:extLst>
          </p:cNvPr>
          <p:cNvSpPr>
            <a:spLocks noGrp="1"/>
          </p:cNvSpPr>
          <p:nvPr>
            <p:ph type="title"/>
          </p:nvPr>
        </p:nvSpPr>
        <p:spPr>
          <a:xfrm>
            <a:off x="206054" y="109822"/>
            <a:ext cx="10018713" cy="12161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PROPOSED SOLUTION </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8B441AEE-10D9-998F-FFB9-495167DFFED5}"/>
              </a:ext>
            </a:extLst>
          </p:cNvPr>
          <p:cNvSpPr>
            <a:spLocks noGrp="1"/>
          </p:cNvSpPr>
          <p:nvPr>
            <p:ph idx="1"/>
          </p:nvPr>
        </p:nvSpPr>
        <p:spPr>
          <a:xfrm>
            <a:off x="712785" y="1504950"/>
            <a:ext cx="10018713" cy="4453127"/>
          </a:xfrm>
        </p:spPr>
        <p:txBody>
          <a:bodyPr>
            <a:normAutofit fontScale="92500" lnSpcReduction="10000"/>
          </a:bodyPr>
          <a:lstStyle/>
          <a:p>
            <a:pPr marL="0" indent="0">
              <a:buNone/>
            </a:pPr>
            <a:r>
              <a:rPr lang="en-US" dirty="0"/>
              <a:t>                                        The proposed solution involves implementing image style transfer using the VGG16 convolutional neural network (CNN) architecture. The process consists of several steps:</a:t>
            </a:r>
          </a:p>
          <a:p>
            <a:pPr marL="0" indent="0">
              <a:buNone/>
            </a:pPr>
            <a:endParaRPr lang="en-US" sz="3100" dirty="0"/>
          </a:p>
          <a:p>
            <a:pPr marL="0" indent="0">
              <a:buNone/>
            </a:pPr>
            <a:r>
              <a:rPr lang="en-US" dirty="0"/>
              <a:t>1</a:t>
            </a:r>
            <a:r>
              <a:rPr lang="en-US" b="1" dirty="0">
                <a:solidFill>
                  <a:schemeClr val="accent1">
                    <a:lumMod val="75000"/>
                  </a:schemeClr>
                </a:solidFill>
              </a:rPr>
              <a:t>. Preprocessing</a:t>
            </a:r>
            <a:r>
              <a:rPr lang="en-US" dirty="0"/>
              <a:t>: Both the content and style images are preprocessed to ensure compatibility with the VGG16 model. This typically involves resizing the images and normalizing pixel values.</a:t>
            </a:r>
          </a:p>
          <a:p>
            <a:pPr marL="0" indent="0">
              <a:buNone/>
            </a:pPr>
            <a:endParaRPr lang="en-US" dirty="0"/>
          </a:p>
          <a:p>
            <a:pPr marL="0" indent="0">
              <a:buNone/>
            </a:pPr>
            <a:r>
              <a:rPr lang="en-US" dirty="0"/>
              <a:t>2</a:t>
            </a:r>
            <a:r>
              <a:rPr lang="en-US" b="1" dirty="0">
                <a:solidFill>
                  <a:schemeClr val="accent1">
                    <a:lumMod val="75000"/>
                  </a:schemeClr>
                </a:solidFill>
              </a:rPr>
              <a:t>. Feature Extraction</a:t>
            </a:r>
            <a:r>
              <a:rPr lang="en-US" dirty="0"/>
              <a:t>: The VGG16 model is utilized to extract feature maps from both the content and style images. Specifically, activations from certain convolutional layers are used to capture content and style information.</a:t>
            </a:r>
          </a:p>
          <a:p>
            <a:pPr marL="0" indent="0">
              <a:buNone/>
            </a:pPr>
            <a:endParaRPr lang="en-US" dirty="0"/>
          </a:p>
          <a:p>
            <a:pPr marL="0" indent="0">
              <a:buNone/>
            </a:pPr>
            <a:r>
              <a:rPr lang="en-US" dirty="0"/>
              <a:t>3. </a:t>
            </a:r>
            <a:r>
              <a:rPr lang="en-US" b="1" dirty="0">
                <a:solidFill>
                  <a:schemeClr val="accent1">
                    <a:lumMod val="75000"/>
                  </a:schemeClr>
                </a:solidFill>
              </a:rPr>
              <a:t>Loss Functions</a:t>
            </a:r>
            <a:r>
              <a:rPr lang="en-US" dirty="0"/>
              <a:t>: Two types of loss functions are defined: content loss and style loss. Content loss measures the difference between the feature maps of the generated image and the target content image. Style loss calculates the difference in style between the generated image and the reference style image based on Gram matrices of feature maps.</a:t>
            </a:r>
          </a:p>
        </p:txBody>
      </p:sp>
      <p:pic>
        <p:nvPicPr>
          <p:cNvPr id="5" name="Picture 4">
            <a:extLst>
              <a:ext uri="{FF2B5EF4-FFF2-40B4-BE49-F238E27FC236}">
                <a16:creationId xmlns:a16="http://schemas.microsoft.com/office/drawing/2014/main" id="{986E8ED4-C58A-E980-8D79-3BD9AEF38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1"/>
            <a:ext cx="1733550" cy="1435799"/>
          </a:xfrm>
          <a:prstGeom prst="rect">
            <a:avLst/>
          </a:prstGeom>
        </p:spPr>
      </p:pic>
    </p:spTree>
    <p:extLst>
      <p:ext uri="{BB962C8B-B14F-4D97-AF65-F5344CB8AC3E}">
        <p14:creationId xmlns:p14="http://schemas.microsoft.com/office/powerpoint/2010/main" val="12511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E0EF-4B07-0465-717D-9D4B184DCEFE}"/>
              </a:ext>
            </a:extLst>
          </p:cNvPr>
          <p:cNvSpPr>
            <a:spLocks noGrp="1"/>
          </p:cNvSpPr>
          <p:nvPr>
            <p:ph type="title"/>
          </p:nvPr>
        </p:nvSpPr>
        <p:spPr>
          <a:xfrm>
            <a:off x="388936" y="237744"/>
            <a:ext cx="10018713" cy="6382512"/>
          </a:xfrm>
        </p:spPr>
        <p:txBody>
          <a:bodyPr>
            <a:normAutofit/>
          </a:bodyPr>
          <a:lstStyle/>
          <a:p>
            <a:pPr marL="0" indent="0"/>
            <a:br>
              <a:rPr lang="en-US" sz="800" dirty="0"/>
            </a:br>
            <a:r>
              <a:rPr lang="en-US" sz="2000" dirty="0">
                <a:solidFill>
                  <a:schemeClr val="tx1"/>
                </a:solidFill>
              </a:rPr>
              <a:t>4</a:t>
            </a:r>
            <a:r>
              <a:rPr lang="en-US" sz="2000" b="1" dirty="0">
                <a:solidFill>
                  <a:schemeClr val="tx1"/>
                </a:solidFill>
              </a:rPr>
              <a:t>. </a:t>
            </a:r>
            <a:r>
              <a:rPr lang="en-US" sz="2000" b="1" dirty="0">
                <a:solidFill>
                  <a:schemeClr val="accent1">
                    <a:lumMod val="75000"/>
                  </a:schemeClr>
                </a:solidFill>
              </a:rPr>
              <a:t>Optimization</a:t>
            </a:r>
            <a:r>
              <a:rPr lang="en-US" sz="2000" dirty="0">
                <a:solidFill>
                  <a:schemeClr val="tx1"/>
                </a:solidFill>
              </a:rPr>
              <a:t>: The goal is to minimize both content and style loss simultaneously. This is achieved through optimization techniques such as gradient descent, where the generated image is iteratively updated to minimize the total loss.</a:t>
            </a:r>
            <a:br>
              <a:rPr lang="en-US" sz="2000" dirty="0">
                <a:solidFill>
                  <a:schemeClr val="tx1"/>
                </a:solidFill>
              </a:rPr>
            </a:br>
            <a:br>
              <a:rPr lang="en-US" sz="2000" dirty="0">
                <a:solidFill>
                  <a:schemeClr val="tx1"/>
                </a:solidFill>
              </a:rPr>
            </a:br>
            <a:r>
              <a:rPr lang="en-US" sz="2000" dirty="0">
                <a:solidFill>
                  <a:schemeClr val="tx1"/>
                </a:solidFill>
              </a:rPr>
              <a:t>5</a:t>
            </a:r>
            <a:r>
              <a:rPr lang="en-US" sz="2000" dirty="0">
                <a:solidFill>
                  <a:schemeClr val="accent1">
                    <a:lumMod val="75000"/>
                  </a:schemeClr>
                </a:solidFill>
              </a:rPr>
              <a:t>. </a:t>
            </a:r>
            <a:r>
              <a:rPr lang="en-US" sz="2000" b="1" dirty="0">
                <a:solidFill>
                  <a:schemeClr val="accent1">
                    <a:lumMod val="75000"/>
                  </a:schemeClr>
                </a:solidFill>
              </a:rPr>
              <a:t>Hyperparameter Tuning</a:t>
            </a:r>
            <a:r>
              <a:rPr lang="en-US" sz="2000" dirty="0">
                <a:solidFill>
                  <a:schemeClr val="tx1"/>
                </a:solidFill>
              </a:rPr>
              <a:t>: Parameters such as learning rate, content-weight, and style-weight are fine-tuned to achieve visually appealing results.</a:t>
            </a:r>
            <a:br>
              <a:rPr lang="en-US" sz="2000" dirty="0">
                <a:solidFill>
                  <a:schemeClr val="tx1"/>
                </a:solidFill>
              </a:rPr>
            </a:br>
            <a:br>
              <a:rPr lang="en-US" sz="2000" dirty="0">
                <a:solidFill>
                  <a:schemeClr val="tx1"/>
                </a:solidFill>
              </a:rPr>
            </a:br>
            <a:r>
              <a:rPr lang="en-US" sz="2000" dirty="0">
                <a:solidFill>
                  <a:schemeClr val="tx1"/>
                </a:solidFill>
              </a:rPr>
              <a:t>6</a:t>
            </a:r>
            <a:r>
              <a:rPr lang="en-US" sz="2000" b="1" dirty="0">
                <a:solidFill>
                  <a:schemeClr val="tx1"/>
                </a:solidFill>
              </a:rPr>
              <a:t>. </a:t>
            </a:r>
            <a:r>
              <a:rPr lang="en-US" sz="2000" b="1" dirty="0">
                <a:solidFill>
                  <a:schemeClr val="accent1">
                    <a:lumMod val="75000"/>
                  </a:schemeClr>
                </a:solidFill>
              </a:rPr>
              <a:t>Evaluation</a:t>
            </a:r>
            <a:r>
              <a:rPr lang="en-US" sz="2000" dirty="0">
                <a:solidFill>
                  <a:schemeClr val="tx1"/>
                </a:solidFill>
              </a:rPr>
              <a:t>: The generated images are evaluated qualitatively for visual quality and quantitatively using metrics like perceptual similarity and style fidelity.</a:t>
            </a:r>
            <a:br>
              <a:rPr lang="en-US" sz="2000" dirty="0">
                <a:solidFill>
                  <a:schemeClr val="tx1"/>
                </a:solidFill>
              </a:rPr>
            </a:br>
            <a:br>
              <a:rPr lang="en-US" sz="2000" dirty="0">
                <a:solidFill>
                  <a:schemeClr val="tx1"/>
                </a:solidFill>
              </a:rPr>
            </a:br>
            <a:r>
              <a:rPr lang="en-US" sz="2000" dirty="0">
                <a:solidFill>
                  <a:schemeClr val="tx1"/>
                </a:solidFill>
              </a:rPr>
              <a:t>7</a:t>
            </a:r>
            <a:r>
              <a:rPr lang="en-US" sz="2000" b="1" dirty="0">
                <a:solidFill>
                  <a:schemeClr val="accent1">
                    <a:lumMod val="75000"/>
                  </a:schemeClr>
                </a:solidFill>
              </a:rPr>
              <a:t>. Iteration</a:t>
            </a:r>
            <a:r>
              <a:rPr lang="en-US" sz="2000" dirty="0">
                <a:solidFill>
                  <a:schemeClr val="tx1"/>
                </a:solidFill>
              </a:rPr>
              <a:t>: The process may involve multiple iterations to refine the results and achieve the desired style transfer effect.</a:t>
            </a:r>
            <a:br>
              <a:rPr lang="en-US" sz="2000" dirty="0">
                <a:solidFill>
                  <a:schemeClr val="tx1"/>
                </a:solidFill>
              </a:rPr>
            </a:br>
            <a:br>
              <a:rPr lang="en-US" sz="2000" dirty="0">
                <a:solidFill>
                  <a:schemeClr val="tx1"/>
                </a:solidFill>
              </a:rPr>
            </a:br>
            <a:r>
              <a:rPr lang="en-US" sz="2000" dirty="0">
                <a:solidFill>
                  <a:schemeClr val="tx1"/>
                </a:solidFill>
              </a:rPr>
              <a:t>By following this proposed solution, the project aims to successfully implement image style transfer using the VGG16 CNN architecture, demonstrating its effectiveness in generating visually compelling compositions that combine content from one image with the artistic style of another.</a:t>
            </a:r>
            <a:br>
              <a:rPr lang="en-IN" sz="2000" dirty="0">
                <a:solidFill>
                  <a:schemeClr val="tx1"/>
                </a:solidFill>
              </a:rPr>
            </a:br>
            <a:endParaRPr lang="en-IN" sz="2000" dirty="0">
              <a:solidFill>
                <a:schemeClr val="tx1"/>
              </a:solidFill>
            </a:endParaRPr>
          </a:p>
        </p:txBody>
      </p:sp>
    </p:spTree>
    <p:extLst>
      <p:ext uri="{BB962C8B-B14F-4D97-AF65-F5344CB8AC3E}">
        <p14:creationId xmlns:p14="http://schemas.microsoft.com/office/powerpoint/2010/main" val="70702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A462-27C4-E59F-5502-EA54AA5E7D80}"/>
              </a:ext>
            </a:extLst>
          </p:cNvPr>
          <p:cNvSpPr>
            <a:spLocks noGrp="1"/>
          </p:cNvSpPr>
          <p:nvPr>
            <p:ph type="title"/>
          </p:nvPr>
        </p:nvSpPr>
        <p:spPr>
          <a:xfrm>
            <a:off x="186057" y="0"/>
            <a:ext cx="10018713" cy="130759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WHO ARE THE END USERS</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AAB7DA2B-0592-F9CD-BEA6-407E3B61F7AA}"/>
              </a:ext>
            </a:extLst>
          </p:cNvPr>
          <p:cNvSpPr>
            <a:spLocks noGrp="1"/>
          </p:cNvSpPr>
          <p:nvPr>
            <p:ph idx="1"/>
          </p:nvPr>
        </p:nvSpPr>
        <p:spPr>
          <a:xfrm>
            <a:off x="617535" y="1343026"/>
            <a:ext cx="10018713" cy="5714999"/>
          </a:xfrm>
        </p:spPr>
        <p:txBody>
          <a:bodyPr>
            <a:normAutofit fontScale="70000" lnSpcReduction="20000"/>
          </a:bodyPr>
          <a:lstStyle/>
          <a:p>
            <a:pPr marL="0" indent="0">
              <a:buNone/>
            </a:pPr>
            <a:r>
              <a:rPr lang="en-US" sz="2600" dirty="0"/>
              <a:t>                                   End users in the context of the image style transfer project can vary depending on the intended applications and stakeholders involved. Here are some potential end users along with brief definitions:</a:t>
            </a:r>
          </a:p>
          <a:p>
            <a:pPr marL="0" indent="0">
              <a:buNone/>
            </a:pPr>
            <a:r>
              <a:rPr lang="en-US" sz="2600" b="1" dirty="0"/>
              <a:t>                           1. </a:t>
            </a:r>
            <a:r>
              <a:rPr lang="en-US" sz="2600" b="1" dirty="0">
                <a:solidFill>
                  <a:schemeClr val="accent1">
                    <a:lumMod val="75000"/>
                  </a:schemeClr>
                </a:solidFill>
              </a:rPr>
              <a:t>Digital Artists</a:t>
            </a:r>
            <a:r>
              <a:rPr lang="en-US" sz="2600" dirty="0"/>
              <a:t>: Digital artists are individuals who create visual artwork using digital tools and techniques. They may use image style transfer algorithms to generate unique compositions by combining their own content with various artistic styles, thus expanding their creative possibilities.</a:t>
            </a:r>
          </a:p>
          <a:p>
            <a:pPr marL="0" indent="0">
              <a:buNone/>
            </a:pPr>
            <a:r>
              <a:rPr lang="en-US" sz="2600" b="1" dirty="0"/>
              <a:t>                            2</a:t>
            </a:r>
            <a:r>
              <a:rPr lang="en-US" sz="2600" b="1" dirty="0">
                <a:solidFill>
                  <a:srgbClr val="FF0000"/>
                </a:solidFill>
              </a:rPr>
              <a:t>. </a:t>
            </a:r>
            <a:r>
              <a:rPr lang="en-US" sz="2600" b="1" dirty="0">
                <a:solidFill>
                  <a:schemeClr val="accent1">
                    <a:lumMod val="75000"/>
                  </a:schemeClr>
                </a:solidFill>
              </a:rPr>
              <a:t>Photographers</a:t>
            </a:r>
            <a:r>
              <a:rPr lang="en-US" sz="2600" dirty="0"/>
              <a:t>: Photographers capture images using cameras or other devices. They may utilize image style transfer to enhance or transform their photographs by applying different artistic styles, adding aesthetic value to their work and offering clients unique visual experiences.</a:t>
            </a:r>
          </a:p>
          <a:p>
            <a:pPr marL="0" indent="0">
              <a:buNone/>
            </a:pPr>
            <a:r>
              <a:rPr lang="en-US" sz="2600" b="1" dirty="0"/>
              <a:t>                           3</a:t>
            </a:r>
            <a:r>
              <a:rPr lang="en-US" sz="2600" b="1" dirty="0">
                <a:solidFill>
                  <a:srgbClr val="FF0000"/>
                </a:solidFill>
              </a:rPr>
              <a:t>. </a:t>
            </a:r>
            <a:r>
              <a:rPr lang="en-US" sz="2600" b="1" dirty="0">
                <a:solidFill>
                  <a:schemeClr val="accent1">
                    <a:lumMod val="75000"/>
                  </a:schemeClr>
                </a:solidFill>
              </a:rPr>
              <a:t>Graphic Designers</a:t>
            </a:r>
            <a:r>
              <a:rPr lang="en-US" sz="2600" dirty="0"/>
              <a:t>: Graphic designers use visual elements to communicate ideas and messages. They may leverage image style transfer to create visually striking graphics for various purposes, such as advertising, branding, and multimedia projects, allowing them to achieve specific aesthetic effects and convey messages effectively.</a:t>
            </a:r>
          </a:p>
          <a:p>
            <a:pPr marL="0" indent="0">
              <a:buNone/>
            </a:pPr>
            <a:r>
              <a:rPr lang="en-US" sz="2600" dirty="0"/>
              <a:t>                          4</a:t>
            </a:r>
            <a:r>
              <a:rPr lang="en-US" sz="2600" b="1" dirty="0"/>
              <a:t>. Content </a:t>
            </a:r>
            <a:r>
              <a:rPr lang="en-US" sz="2600" b="1" dirty="0" err="1"/>
              <a:t>Creaters</a:t>
            </a:r>
            <a:r>
              <a:rPr lang="en-US" sz="2600" b="1" dirty="0"/>
              <a:t> , Researchers and Developers,  General Users</a:t>
            </a:r>
            <a:r>
              <a:rPr lang="en-US" sz="2600" dirty="0"/>
              <a:t> etc.,</a:t>
            </a:r>
          </a:p>
          <a:p>
            <a:pPr marL="0" indent="0">
              <a:buNone/>
            </a:pPr>
            <a:r>
              <a:rPr lang="en-US" sz="2600" dirty="0"/>
              <a:t>                          These end users represent a diverse range of individuals and professionals who can benefit from image style transfer technology, either for creative expression, professional purposes, or personal enjoyment</a:t>
            </a:r>
            <a:r>
              <a:rPr lang="en-US" dirty="0"/>
              <a:t>.</a:t>
            </a:r>
            <a:endParaRPr lang="en-IN" dirty="0"/>
          </a:p>
        </p:txBody>
      </p:sp>
      <p:pic>
        <p:nvPicPr>
          <p:cNvPr id="5" name="Picture 4">
            <a:extLst>
              <a:ext uri="{FF2B5EF4-FFF2-40B4-BE49-F238E27FC236}">
                <a16:creationId xmlns:a16="http://schemas.microsoft.com/office/drawing/2014/main" id="{61237841-91D5-90C8-B442-EC7FB9E8C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457" y="35433"/>
            <a:ext cx="3114675" cy="1307593"/>
          </a:xfrm>
          <a:prstGeom prst="rect">
            <a:avLst/>
          </a:prstGeom>
        </p:spPr>
      </p:pic>
    </p:spTree>
    <p:extLst>
      <p:ext uri="{BB962C8B-B14F-4D97-AF65-F5344CB8AC3E}">
        <p14:creationId xmlns:p14="http://schemas.microsoft.com/office/powerpoint/2010/main" val="225899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D609-F3DE-67D2-0364-6D118D5AA634}"/>
              </a:ext>
            </a:extLst>
          </p:cNvPr>
          <p:cNvSpPr>
            <a:spLocks noGrp="1"/>
          </p:cNvSpPr>
          <p:nvPr>
            <p:ph type="title"/>
          </p:nvPr>
        </p:nvSpPr>
        <p:spPr>
          <a:xfrm>
            <a:off x="348150" y="271272"/>
            <a:ext cx="9609666" cy="13208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THE  WOW  IN MY SOLUTION</a:t>
            </a:r>
            <a:br>
              <a:rPr lang="en-US" dirty="0"/>
            </a:br>
            <a:endParaRPr lang="en-IN" dirty="0"/>
          </a:p>
        </p:txBody>
      </p:sp>
      <p:sp>
        <p:nvSpPr>
          <p:cNvPr id="3" name="Content Placeholder 2">
            <a:extLst>
              <a:ext uri="{FF2B5EF4-FFF2-40B4-BE49-F238E27FC236}">
                <a16:creationId xmlns:a16="http://schemas.microsoft.com/office/drawing/2014/main" id="{139012AE-9560-35EE-65AC-D28BF91BCC57}"/>
              </a:ext>
            </a:extLst>
          </p:cNvPr>
          <p:cNvSpPr>
            <a:spLocks noGrp="1"/>
          </p:cNvSpPr>
          <p:nvPr>
            <p:ph idx="1"/>
          </p:nvPr>
        </p:nvSpPr>
        <p:spPr>
          <a:xfrm>
            <a:off x="677334" y="1930400"/>
            <a:ext cx="10018713" cy="4471415"/>
          </a:xfrm>
        </p:spPr>
        <p:txBody>
          <a:bodyPr>
            <a:normAutofit/>
          </a:bodyPr>
          <a:lstStyle/>
          <a:p>
            <a:pPr marL="0" indent="0">
              <a:buNone/>
            </a:pPr>
            <a:r>
              <a:rPr lang="en-US" sz="2000" dirty="0"/>
              <a:t>                                   The proposed solution for image style transfer offers a "wow" factor through its seamless blending of content and artistic styles, resulting in visually stunning compositions. Leveraging deep learning and convolutional neural networks like VGG16, it enables users to explore endless creative possibilities while maintaining realism and fidelity in the generated images. With an intuitive user experience, fast performance, and versatility to accommodate various input images and styles, the solution empowers users of all skill levels to engage in transformative artistic expression effortlessly. Overall, it delivers a transformative impact, transcending traditional boundaries of creativity and imagination</a:t>
            </a:r>
            <a:r>
              <a:rPr lang="en-US" dirty="0"/>
              <a:t>.</a:t>
            </a:r>
            <a:endParaRPr lang="en-IN" dirty="0"/>
          </a:p>
        </p:txBody>
      </p:sp>
    </p:spTree>
    <p:extLst>
      <p:ext uri="{BB962C8B-B14F-4D97-AF65-F5344CB8AC3E}">
        <p14:creationId xmlns:p14="http://schemas.microsoft.com/office/powerpoint/2010/main" val="128370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A5ED-6FC5-9308-24E7-3AE497EE8ACB}"/>
              </a:ext>
            </a:extLst>
          </p:cNvPr>
          <p:cNvSpPr>
            <a:spLocks noGrp="1"/>
          </p:cNvSpPr>
          <p:nvPr>
            <p:ph type="title"/>
          </p:nvPr>
        </p:nvSpPr>
        <p:spPr>
          <a:xfrm>
            <a:off x="455611" y="0"/>
            <a:ext cx="10018713" cy="98107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SYSTEM DEVELOPMENT APPROACH</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B48F6DB9-2DB1-5561-7140-C1E6240BBDB7}"/>
              </a:ext>
            </a:extLst>
          </p:cNvPr>
          <p:cNvSpPr>
            <a:spLocks noGrp="1"/>
          </p:cNvSpPr>
          <p:nvPr>
            <p:ph idx="1"/>
          </p:nvPr>
        </p:nvSpPr>
        <p:spPr>
          <a:xfrm>
            <a:off x="455610" y="1069848"/>
            <a:ext cx="11136315" cy="6016753"/>
          </a:xfrm>
        </p:spPr>
        <p:txBody>
          <a:bodyPr>
            <a:normAutofit fontScale="47500" lnSpcReduction="20000"/>
          </a:bodyPr>
          <a:lstStyle/>
          <a:p>
            <a:pPr marL="0" indent="0">
              <a:buNone/>
            </a:pPr>
            <a:r>
              <a:rPr lang="en-US" sz="4200" dirty="0"/>
              <a:t>1</a:t>
            </a:r>
            <a:r>
              <a:rPr lang="en-US" sz="4200" b="1" dirty="0">
                <a:solidFill>
                  <a:schemeClr val="accent1">
                    <a:lumMod val="75000"/>
                  </a:schemeClr>
                </a:solidFill>
              </a:rPr>
              <a:t>. Requirement Analysis</a:t>
            </a:r>
            <a:r>
              <a:rPr lang="en-US" sz="4200" dirty="0"/>
              <a:t>: Understand project needs, audience, and performance criteria.</a:t>
            </a:r>
          </a:p>
          <a:p>
            <a:pPr marL="0" indent="0">
              <a:buNone/>
            </a:pPr>
            <a:r>
              <a:rPr lang="en-US" sz="4200" dirty="0"/>
              <a:t>2. </a:t>
            </a:r>
            <a:r>
              <a:rPr lang="en-US" sz="4200" b="1" dirty="0">
                <a:solidFill>
                  <a:schemeClr val="accent1">
                    <a:lumMod val="75000"/>
                  </a:schemeClr>
                </a:solidFill>
              </a:rPr>
              <a:t>Research and Exploration</a:t>
            </a:r>
            <a:r>
              <a:rPr lang="en-US" sz="4200" dirty="0"/>
              <a:t>: Study existing techniques, explore VGG16 capabilities, and identify best practices.</a:t>
            </a:r>
          </a:p>
          <a:p>
            <a:pPr marL="0" indent="0">
              <a:buNone/>
            </a:pPr>
            <a:r>
              <a:rPr lang="en-US" sz="4200" dirty="0"/>
              <a:t>3. </a:t>
            </a:r>
            <a:r>
              <a:rPr lang="en-US" sz="4200" b="1" dirty="0">
                <a:solidFill>
                  <a:schemeClr val="accent1">
                    <a:lumMod val="75000"/>
                  </a:schemeClr>
                </a:solidFill>
              </a:rPr>
              <a:t>Design</a:t>
            </a:r>
            <a:r>
              <a:rPr lang="en-US" sz="4200" dirty="0"/>
              <a:t>: Architect the system, select tools, design user interface, specify data flow, and plan for scalability.</a:t>
            </a:r>
          </a:p>
          <a:p>
            <a:pPr marL="0" indent="0">
              <a:buNone/>
            </a:pPr>
            <a:r>
              <a:rPr lang="en-US" sz="4200" dirty="0"/>
              <a:t>4. </a:t>
            </a:r>
            <a:r>
              <a:rPr lang="en-US" sz="4200" b="1" dirty="0">
                <a:solidFill>
                  <a:schemeClr val="accent1">
                    <a:lumMod val="75000"/>
                  </a:schemeClr>
                </a:solidFill>
              </a:rPr>
              <a:t>Implementation</a:t>
            </a:r>
            <a:r>
              <a:rPr lang="en-US" sz="4200" dirty="0"/>
              <a:t>: Code algorithms, integrate VGG16, and fine-tune parameters using Python and frameworks like TensorFlow.</a:t>
            </a:r>
          </a:p>
          <a:p>
            <a:pPr marL="0" indent="0">
              <a:buNone/>
            </a:pPr>
            <a:r>
              <a:rPr lang="en-US" sz="4200" dirty="0"/>
              <a:t>5. </a:t>
            </a:r>
            <a:r>
              <a:rPr lang="en-US" sz="4200" b="1" dirty="0">
                <a:solidFill>
                  <a:schemeClr val="accent1">
                    <a:lumMod val="75000"/>
                  </a:schemeClr>
                </a:solidFill>
              </a:rPr>
              <a:t>Testing</a:t>
            </a:r>
            <a:r>
              <a:rPr lang="en-US" sz="4200" dirty="0"/>
              <a:t>: Verify functionality, conduct unit, integration, and system tests, and assess robustness.</a:t>
            </a:r>
          </a:p>
          <a:p>
            <a:pPr marL="0" indent="0">
              <a:buNone/>
            </a:pPr>
            <a:r>
              <a:rPr lang="en-US" sz="4200" dirty="0"/>
              <a:t>6. </a:t>
            </a:r>
            <a:r>
              <a:rPr lang="en-US" sz="4200" b="1" dirty="0">
                <a:solidFill>
                  <a:schemeClr val="accent1">
                    <a:lumMod val="75000"/>
                  </a:schemeClr>
                </a:solidFill>
              </a:rPr>
              <a:t>Evaluation:</a:t>
            </a:r>
            <a:r>
              <a:rPr lang="en-US" sz="4200" dirty="0"/>
              <a:t> Assess effectiveness qualitatively and quantitatively, gather feedback, and identify areas for improvement.</a:t>
            </a:r>
          </a:p>
          <a:p>
            <a:pPr marL="0" indent="0">
              <a:buNone/>
            </a:pPr>
            <a:r>
              <a:rPr lang="en-US" sz="4200" dirty="0"/>
              <a:t>7. </a:t>
            </a:r>
            <a:r>
              <a:rPr lang="en-US" sz="4200" b="1" dirty="0">
                <a:solidFill>
                  <a:schemeClr val="accent1">
                    <a:lumMod val="75000"/>
                  </a:schemeClr>
                </a:solidFill>
              </a:rPr>
              <a:t>Deployment: </a:t>
            </a:r>
            <a:r>
              <a:rPr lang="en-US" sz="4200" dirty="0"/>
              <a:t>Package and distribute the application, set up hosting, provide documentation, and ensure maintenance.</a:t>
            </a:r>
          </a:p>
          <a:p>
            <a:pPr marL="0" indent="0">
              <a:buNone/>
            </a:pPr>
            <a:endParaRPr lang="en-US" sz="4200" dirty="0"/>
          </a:p>
          <a:p>
            <a:pPr marL="0" indent="0">
              <a:buNone/>
            </a:pPr>
            <a:r>
              <a:rPr lang="en-US" sz="4200" dirty="0"/>
              <a:t>This systematic approach ensures the successful development and deployment of the image style transfer application, meeting user needs and expectations effectively.</a:t>
            </a:r>
            <a:endParaRPr lang="en-IN" sz="4200" dirty="0"/>
          </a:p>
        </p:txBody>
      </p:sp>
    </p:spTree>
    <p:extLst>
      <p:ext uri="{BB962C8B-B14F-4D97-AF65-F5344CB8AC3E}">
        <p14:creationId xmlns:p14="http://schemas.microsoft.com/office/powerpoint/2010/main" val="180269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7D1E-EE3D-1050-2257-37BADF3B4360}"/>
              </a:ext>
            </a:extLst>
          </p:cNvPr>
          <p:cNvSpPr>
            <a:spLocks noGrp="1"/>
          </p:cNvSpPr>
          <p:nvPr>
            <p:ph type="title"/>
          </p:nvPr>
        </p:nvSpPr>
        <p:spPr>
          <a:xfrm>
            <a:off x="343148" y="170688"/>
            <a:ext cx="11848852" cy="70408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ALGORITHM AND DEPLOYMENT</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4F110CFE-01D6-D494-4F24-62958791EF2A}"/>
              </a:ext>
            </a:extLst>
          </p:cNvPr>
          <p:cNvSpPr>
            <a:spLocks noGrp="1"/>
          </p:cNvSpPr>
          <p:nvPr>
            <p:ph idx="1"/>
          </p:nvPr>
        </p:nvSpPr>
        <p:spPr>
          <a:xfrm>
            <a:off x="467220" y="522732"/>
            <a:ext cx="11181607" cy="6335268"/>
          </a:xfrm>
        </p:spPr>
        <p:txBody>
          <a:bodyPr>
            <a:noAutofit/>
          </a:bodyPr>
          <a:lstStyle/>
          <a:p>
            <a:pPr marL="0" indent="0">
              <a:buNone/>
            </a:pPr>
            <a:endParaRPr lang="en-IN" sz="2000" dirty="0"/>
          </a:p>
          <a:p>
            <a:pPr marL="0" indent="0">
              <a:buNone/>
            </a:pPr>
            <a:r>
              <a:rPr lang="en-IN" sz="2000" dirty="0"/>
              <a:t>Algorithm :1.</a:t>
            </a:r>
            <a:r>
              <a:rPr lang="en-IN" sz="2000" b="1" dirty="0"/>
              <a:t>Initialize</a:t>
            </a:r>
            <a:r>
              <a:rPr lang="en-IN" sz="2000" dirty="0"/>
              <a:t>:</a:t>
            </a:r>
          </a:p>
          <a:p>
            <a:pPr marL="0" indent="0">
              <a:buNone/>
            </a:pPr>
            <a:r>
              <a:rPr lang="en-IN" sz="2000" dirty="0"/>
              <a:t>                          Take input as the content image and the style image</a:t>
            </a:r>
          </a:p>
          <a:p>
            <a:pPr marL="0" indent="0">
              <a:buNone/>
            </a:pPr>
            <a:r>
              <a:rPr lang="en-IN" sz="2000" dirty="0"/>
              <a:t>2. </a:t>
            </a:r>
            <a:r>
              <a:rPr lang="en-IN" sz="2000" b="1" dirty="0"/>
              <a:t>Preprocessing:</a:t>
            </a:r>
          </a:p>
          <a:p>
            <a:pPr marL="0" indent="0">
              <a:buNone/>
            </a:pPr>
            <a:r>
              <a:rPr lang="en-IN" sz="2000" dirty="0"/>
              <a:t>                           Resize and normalize pixel values of content and style images.</a:t>
            </a:r>
          </a:p>
          <a:p>
            <a:pPr marL="0" indent="0">
              <a:buNone/>
            </a:pPr>
            <a:r>
              <a:rPr lang="en-IN" sz="2000" dirty="0"/>
              <a:t>3. </a:t>
            </a:r>
            <a:r>
              <a:rPr lang="en-IN" sz="2000" b="1" dirty="0"/>
              <a:t>Feature Extraction</a:t>
            </a:r>
            <a:r>
              <a:rPr lang="en-IN" sz="2000" dirty="0"/>
              <a:t>:</a:t>
            </a:r>
          </a:p>
          <a:p>
            <a:pPr marL="0" indent="0">
              <a:buNone/>
            </a:pPr>
            <a:r>
              <a:rPr lang="en-IN" sz="2000" dirty="0"/>
              <a:t>                            Utilize VGG16 CNN to extract feature maps from content and style images.</a:t>
            </a:r>
          </a:p>
          <a:p>
            <a:pPr marL="0" indent="0">
              <a:buNone/>
            </a:pPr>
            <a:r>
              <a:rPr lang="en-IN" sz="2000" dirty="0"/>
              <a:t>4. </a:t>
            </a:r>
            <a:r>
              <a:rPr lang="en-IN" sz="2000" b="1" dirty="0"/>
              <a:t>Loss Calculation</a:t>
            </a:r>
            <a:r>
              <a:rPr lang="en-IN" sz="2000" dirty="0"/>
              <a:t>:</a:t>
            </a:r>
          </a:p>
          <a:p>
            <a:pPr marL="0" indent="0">
              <a:buNone/>
            </a:pPr>
            <a:r>
              <a:rPr lang="en-IN" sz="2000" dirty="0"/>
              <a:t>                              Define content and style loss functions,</a:t>
            </a:r>
            <a:r>
              <a:rPr lang="en-US" sz="2000" dirty="0"/>
              <a:t> Measure feature map differences using       Gram matrices.</a:t>
            </a:r>
            <a:endParaRPr lang="en-IN" sz="2000" dirty="0"/>
          </a:p>
          <a:p>
            <a:pPr marL="0" indent="0">
              <a:buNone/>
            </a:pPr>
            <a:r>
              <a:rPr lang="en-IN" sz="2000" b="1" dirty="0"/>
              <a:t>5. Optimization</a:t>
            </a:r>
            <a:r>
              <a:rPr lang="en-IN" sz="2000" dirty="0"/>
              <a:t>:</a:t>
            </a:r>
          </a:p>
          <a:p>
            <a:pPr marL="0" indent="0">
              <a:buNone/>
            </a:pPr>
            <a:r>
              <a:rPr lang="en-IN" sz="2000" dirty="0"/>
              <a:t>                             Minimize content and style loss through gradient descent.</a:t>
            </a:r>
          </a:p>
          <a:p>
            <a:pPr marL="0" indent="0">
              <a:buNone/>
            </a:pPr>
            <a:r>
              <a:rPr lang="en-IN" sz="2000" b="1" dirty="0"/>
              <a:t>6. Output Generation</a:t>
            </a:r>
            <a:r>
              <a:rPr lang="en-IN" sz="2000" dirty="0"/>
              <a:t>:</a:t>
            </a:r>
          </a:p>
          <a:p>
            <a:pPr marL="0" indent="0">
              <a:buNone/>
            </a:pPr>
            <a:r>
              <a:rPr lang="en-IN" sz="2000" dirty="0"/>
              <a:t>                             Generate optimized image preserving content and style characteristics.</a:t>
            </a:r>
          </a:p>
        </p:txBody>
      </p:sp>
      <p:pic>
        <p:nvPicPr>
          <p:cNvPr id="8" name="Picture 7">
            <a:extLst>
              <a:ext uri="{FF2B5EF4-FFF2-40B4-BE49-F238E27FC236}">
                <a16:creationId xmlns:a16="http://schemas.microsoft.com/office/drawing/2014/main" id="{B13F4312-5678-1A00-5593-BF9A671B5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5400" y="8000"/>
            <a:ext cx="1833562" cy="1905000"/>
          </a:xfrm>
          <a:prstGeom prst="rect">
            <a:avLst/>
          </a:prstGeom>
        </p:spPr>
      </p:pic>
    </p:spTree>
    <p:extLst>
      <p:ext uri="{BB962C8B-B14F-4D97-AF65-F5344CB8AC3E}">
        <p14:creationId xmlns:p14="http://schemas.microsoft.com/office/powerpoint/2010/main" val="14691604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IMAGE  STYLE TRANSFER UISNG CNN</Template>
  <TotalTime>18</TotalTime>
  <Words>1564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Bahnschrift SemiBold</vt:lpstr>
      <vt:lpstr>Courier New</vt:lpstr>
      <vt:lpstr>Trebuchet MS</vt:lpstr>
      <vt:lpstr>Wingdings 3</vt:lpstr>
      <vt:lpstr>Facet</vt:lpstr>
      <vt:lpstr>IMAGE  STYLE TRANSFER UISNG CNN</vt:lpstr>
      <vt:lpstr>AGENTA</vt:lpstr>
      <vt:lpstr>PROBLEM STATEMENT</vt:lpstr>
      <vt:lpstr>PROPOSED SOLUTION </vt:lpstr>
      <vt:lpstr> 4. Optimization: The goal is to minimize both content and style loss simultaneously. This is achieved through optimization techniques such as gradient descent, where the generated image is iteratively updated to minimize the total loss.  5. Hyperparameter Tuning: Parameters such as learning rate, content-weight, and style-weight are fine-tuned to achieve visually appealing results.  6. Evaluation: The generated images are evaluated qualitatively for visual quality and quantitatively using metrics like perceptual similarity and style fidelity.  7. Iteration: The process may involve multiple iterations to refine the results and achieve the desired style transfer effect.  By following this proposed solution, the project aims to successfully implement image style transfer using the VGG16 CNN architecture, demonstrating its effectiveness in generating visually compelling compositions that combine content from one image with the artistic style of another. </vt:lpstr>
      <vt:lpstr>WHO ARE THE END USERS</vt:lpstr>
      <vt:lpstr>THE  WOW  IN MY SOLUTION </vt:lpstr>
      <vt:lpstr>SYSTEM DEVELOPMENT APPROACH</vt:lpstr>
      <vt:lpstr>ALGORITHM AND DEPLOYMENT</vt:lpstr>
      <vt:lpstr>DEPLOYMENT              1. Packaging: The algorithm is packaged into a software application or library for deployment. This involves organizing the codebase, dependencies, and resources into a distributable format.              2. Hosting: The deployed application may be hosted on cloud infrastructure or on-premises servers. Hosting considerations include factors such as scalability, reliability, and cost-effectiveness.              3. User Interface: A user-friendly interface is developed to facilitate interaction with the algorithm. This interface allows users to upload content and style images, configure parameters, and visualize the output.              4. Documentation: Comprehensive documentation is provided to guide users in using the deployed algorithm effectively. This includes instructions for installation, usage, parameter tuning, and troubleshooting.              5. Continuous Monitoring and Maintenance: The deployed algorithm is continuously monitored to ensure its reliability, performance, and security. Regular updates and maintenance activities are performed to address bugs, improve functionality, and incorporate new features.  By deploying the algorithm in this manner, users can easily access its capabilities for generating combined images from content and style inputs, enabling a wide range of creative applications in digital art, photography, and visual content generation.</vt:lpstr>
      <vt:lpstr>RESULT                                     The project successfully merges content from one image with the artistic style of another, yielding visually appealing compositions. Users can explore diverse artistic styles, achieving high-quality, coherent results efficiently. Positive feedback indicates user satisfaction with the user-friendly interface and potential applications in various creative domains.</vt:lpstr>
      <vt:lpstr>          Content image           +             Style image                =           Generated image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STYLE TRANSFER UISNG CNN</dc:title>
  <dc:creator>Ooviaselvan A</dc:creator>
  <cp:lastModifiedBy>Ooviaselvan A</cp:lastModifiedBy>
  <cp:revision>7</cp:revision>
  <dcterms:created xsi:type="dcterms:W3CDTF">2024-04-06T09:35:15Z</dcterms:created>
  <dcterms:modified xsi:type="dcterms:W3CDTF">2024-04-06T10:59:41Z</dcterms:modified>
</cp:coreProperties>
</file>