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handoutMasterIdLst>
    <p:handoutMasterId r:id="rId65"/>
  </p:handoutMasterIdLst>
  <p:sldIdLst>
    <p:sldId id="281" r:id="rId2"/>
    <p:sldId id="283" r:id="rId3"/>
    <p:sldId id="284" r:id="rId4"/>
    <p:sldId id="285" r:id="rId5"/>
    <p:sldId id="286" r:id="rId6"/>
    <p:sldId id="287" r:id="rId7"/>
    <p:sldId id="334" r:id="rId8"/>
    <p:sldId id="288" r:id="rId9"/>
    <p:sldId id="289" r:id="rId10"/>
    <p:sldId id="290" r:id="rId11"/>
    <p:sldId id="291" r:id="rId12"/>
    <p:sldId id="292" r:id="rId13"/>
    <p:sldId id="294" r:id="rId14"/>
    <p:sldId id="295" r:id="rId15"/>
    <p:sldId id="303" r:id="rId16"/>
    <p:sldId id="311" r:id="rId17"/>
    <p:sldId id="335" r:id="rId18"/>
    <p:sldId id="309" r:id="rId19"/>
    <p:sldId id="310" r:id="rId20"/>
    <p:sldId id="293" r:id="rId21"/>
    <p:sldId id="296" r:id="rId22"/>
    <p:sldId id="336" r:id="rId23"/>
    <p:sldId id="297" r:id="rId24"/>
    <p:sldId id="338" r:id="rId25"/>
    <p:sldId id="298" r:id="rId26"/>
    <p:sldId id="339" r:id="rId27"/>
    <p:sldId id="299" r:id="rId28"/>
    <p:sldId id="340" r:id="rId29"/>
    <p:sldId id="300" r:id="rId30"/>
    <p:sldId id="341" r:id="rId31"/>
    <p:sldId id="301" r:id="rId32"/>
    <p:sldId id="342" r:id="rId33"/>
    <p:sldId id="302" r:id="rId34"/>
    <p:sldId id="343" r:id="rId35"/>
    <p:sldId id="304" r:id="rId36"/>
    <p:sldId id="305" r:id="rId37"/>
    <p:sldId id="306" r:id="rId38"/>
    <p:sldId id="307" r:id="rId39"/>
    <p:sldId id="308" r:id="rId40"/>
    <p:sldId id="312" r:id="rId41"/>
    <p:sldId id="344" r:id="rId42"/>
    <p:sldId id="347" r:id="rId43"/>
    <p:sldId id="317" r:id="rId44"/>
    <p:sldId id="345" r:id="rId45"/>
    <p:sldId id="346" r:id="rId46"/>
    <p:sldId id="313" r:id="rId47"/>
    <p:sldId id="321" r:id="rId48"/>
    <p:sldId id="348" r:id="rId49"/>
    <p:sldId id="314" r:id="rId50"/>
    <p:sldId id="316" r:id="rId51"/>
    <p:sldId id="315" r:id="rId52"/>
    <p:sldId id="318" r:id="rId53"/>
    <p:sldId id="319" r:id="rId54"/>
    <p:sldId id="320" r:id="rId55"/>
    <p:sldId id="322" r:id="rId56"/>
    <p:sldId id="323" r:id="rId57"/>
    <p:sldId id="324" r:id="rId58"/>
    <p:sldId id="325" r:id="rId59"/>
    <p:sldId id="326" r:id="rId60"/>
    <p:sldId id="327" r:id="rId61"/>
    <p:sldId id="328" r:id="rId62"/>
    <p:sldId id="330" r:id="rId63"/>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96" d="100"/>
          <a:sy n="96" d="100"/>
        </p:scale>
        <p:origin x="-104" y="-3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17/09/15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17/09/15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smtClean="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17/09/15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17/09/15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17/09/15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17/09/15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17/09/15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17/09/15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7" y="0"/>
            <a:ext cx="1511999"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17/09/15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OpenGL</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Lumières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Effets Spéciaux</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Camera</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Primitives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Mini-projets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Jeux</a:t>
            </a:r>
            <a:br>
              <a:rPr lang="fr-FR" sz="4000" dirty="0" smtClean="0">
                <a:solidFill>
                  <a:schemeClr val="tx1"/>
                </a:solidFill>
              </a:rPr>
            </a:br>
            <a:r>
              <a:rPr lang="fr-FR" sz="3200" i="1" dirty="0" smtClean="0">
                <a:solidFill>
                  <a:schemeClr val="tx1"/>
                </a:solidFill>
              </a:rPr>
              <a:t>API RENDU</a:t>
            </a:r>
            <a:br>
              <a:rPr lang="fr-FR" sz="3200" i="1" dirty="0" smtClean="0">
                <a:solidFill>
                  <a:schemeClr val="tx1"/>
                </a:solidFill>
              </a:rPr>
            </a:br>
            <a:r>
              <a:rPr lang="fr-FR" sz="2800" dirty="0" smtClean="0">
                <a:solidFill>
                  <a:srgbClr val="7F7F7F"/>
                </a:solidFill>
              </a:rPr>
              <a:t>Université Montpellier 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remi.ronfard@inria.fr</a:t>
            </a:r>
            <a:endParaRPr lang="fr-FR" sz="1800" dirty="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smtClean="0"/>
              <a:t>/</a:t>
            </a:r>
            <a:endParaRPr lang="fr-FR" sz="1800" dirty="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Evolution des versions d’OpenGL. On retrouve l’apparition des </a:t>
            </a:r>
            <a:r>
              <a:rPr lang="fr-FR" dirty="0" err="1"/>
              <a:t>shaders</a:t>
            </a:r>
            <a:r>
              <a:rPr lang="fr-FR" dirty="0"/>
              <a:t>, puis des fonctionnalités GPGPU (</a:t>
            </a:r>
            <a:r>
              <a:rPr lang="fr-FR" dirty="0" err="1"/>
              <a:t>OpenCL</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81" y="2723768"/>
            <a:ext cx="7149229" cy="3812067"/>
          </a:xfrm>
          <a:prstGeom prst="rect">
            <a:avLst/>
          </a:prstGeom>
        </p:spPr>
      </p:pic>
    </p:spTree>
    <p:extLst>
      <p:ext uri="{BB962C8B-B14F-4D97-AF65-F5344CB8AC3E}">
        <p14:creationId xmlns:p14="http://schemas.microsoft.com/office/powerpoint/2010/main" val="120105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600" dirty="0"/>
              <a:t>Les descriptions techniques qui vont suivre sont basées sur l’A.P.I. OpenGL pour les raisons suivantes:</a:t>
            </a:r>
          </a:p>
          <a:p>
            <a:endParaRPr lang="fr-FR" sz="1600" dirty="0"/>
          </a:p>
          <a:p>
            <a:r>
              <a:rPr lang="fr-FR" sz="1600" dirty="0"/>
              <a:t>OpenGL dans ses versions &lt; 3.x permet un prototypage plus rapide que DirectX</a:t>
            </a:r>
          </a:p>
          <a:p>
            <a:r>
              <a:rPr lang="fr-FR" sz="1600" dirty="0"/>
              <a:t>OpenGL est un standard multiplateformes, que l’on retrouve sur de nombreuses machines différentes (PC, </a:t>
            </a:r>
            <a:r>
              <a:rPr lang="fr-FR" sz="1600" dirty="0" smtClean="0"/>
              <a:t>téléphone, </a:t>
            </a:r>
            <a:r>
              <a:rPr lang="fr-FR" sz="1600" dirty="0" err="1"/>
              <a:t>etc</a:t>
            </a:r>
            <a:r>
              <a:rPr lang="fr-FR" sz="1600" dirty="0"/>
              <a:t>)</a:t>
            </a:r>
          </a:p>
          <a:p>
            <a:endParaRPr lang="fr-FR" sz="1600" dirty="0"/>
          </a:p>
          <a:p>
            <a:r>
              <a:rPr lang="fr-FR" sz="1600" dirty="0"/>
              <a:t>Néanmoins, la méthodologie est très similaire à Direct3D, et il reste relativement aisé d’utiliser l’une ou l’autre A.P.I. à partir du moment ou les principes de fonctionnement sont assimilés.</a:t>
            </a:r>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4541450"/>
            <a:ext cx="3168352" cy="1551846"/>
          </a:xfrm>
          <a:prstGeom prst="rect">
            <a:avLst/>
          </a:prstGeom>
        </p:spPr>
      </p:pic>
    </p:spTree>
    <p:extLst>
      <p:ext uri="{BB962C8B-B14F-4D97-AF65-F5344CB8AC3E}">
        <p14:creationId xmlns:p14="http://schemas.microsoft.com/office/powerpoint/2010/main" val="315039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Le programmeur contrôle OpenGL par le biais d’un contexte. Ce </a:t>
            </a:r>
            <a:r>
              <a:rPr lang="fr-FR" b="1" dirty="0"/>
              <a:t>contexte</a:t>
            </a:r>
            <a:r>
              <a:rPr lang="fr-FR" dirty="0"/>
              <a:t> est créé à la demande du programmeur par le driver matériel, et représente la machine à états OpenGL.</a:t>
            </a:r>
          </a:p>
          <a:p>
            <a:endParaRPr lang="fr-FR" dirty="0"/>
          </a:p>
          <a:p>
            <a:r>
              <a:rPr lang="fr-FR" dirty="0"/>
              <a:t>Un </a:t>
            </a:r>
            <a:r>
              <a:rPr lang="fr-FR" b="1" dirty="0"/>
              <a:t>contexte</a:t>
            </a:r>
            <a:r>
              <a:rPr lang="fr-FR" dirty="0"/>
              <a:t> doit en premier lieu être associé à une « </a:t>
            </a:r>
            <a:r>
              <a:rPr lang="fr-FR" b="1" dirty="0"/>
              <a:t>vue</a:t>
            </a:r>
            <a:r>
              <a:rPr lang="fr-FR" dirty="0"/>
              <a:t> » du système graphique de la plateforme (en général une fenêtre). On utilise pour cela des fonctions système dédiées (WGL sous Windows, GLX sous X11), qui font la passerelle entre le système graphique de l’OS et l’implémentation OpenGL.</a:t>
            </a:r>
          </a:p>
          <a:p>
            <a:endParaRPr lang="fr-FR" dirty="0"/>
          </a:p>
          <a:p>
            <a:r>
              <a:rPr lang="fr-FR" dirty="0"/>
              <a:t>Le programmeur définit une zone dans la vue, le </a:t>
            </a:r>
            <a:r>
              <a:rPr lang="fr-FR" b="1" dirty="0" err="1"/>
              <a:t>viewport</a:t>
            </a:r>
            <a:r>
              <a:rPr lang="fr-FR" dirty="0"/>
              <a:t>, qui représente la zone de sortie de l’image (en général la vue entière).</a:t>
            </a:r>
          </a:p>
          <a:p>
            <a:endParaRPr lang="fr-FR" dirty="0"/>
          </a:p>
          <a:p>
            <a:r>
              <a:rPr lang="fr-FR" dirty="0"/>
              <a:t>Le programmeur </a:t>
            </a:r>
            <a:r>
              <a:rPr lang="fr-FR" b="1" dirty="0"/>
              <a:t>paramètre</a:t>
            </a:r>
            <a:r>
              <a:rPr lang="fr-FR" dirty="0"/>
              <a:t> les états de rendu, et génère des </a:t>
            </a:r>
            <a:r>
              <a:rPr lang="fr-FR" b="1" dirty="0"/>
              <a:t>primitives géométriques</a:t>
            </a:r>
            <a:r>
              <a:rPr lang="fr-FR" dirty="0"/>
              <a:t>.</a:t>
            </a:r>
          </a:p>
          <a:p>
            <a:endParaRPr lang="fr-FR" dirty="0"/>
          </a:p>
          <a:p>
            <a:r>
              <a:rPr lang="fr-FR" b="1" dirty="0"/>
              <a:t>L’image</a:t>
            </a:r>
            <a:r>
              <a:rPr lang="fr-FR" dirty="0"/>
              <a:t> générée est mise à disposition au travers du contexte, ou directement affichée dans le </a:t>
            </a:r>
            <a:r>
              <a:rPr lang="fr-FR" dirty="0" err="1"/>
              <a:t>viewport</a:t>
            </a:r>
            <a:r>
              <a:rPr lang="fr-FR" dirty="0"/>
              <a:t>.</a:t>
            </a:r>
          </a:p>
          <a:p>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21505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Que peut-on faire avec OpenGL:</a:t>
            </a:r>
          </a:p>
          <a:p>
            <a:pPr lvl="1"/>
            <a:r>
              <a:rPr lang="fr-FR" u="sng" dirty="0" smtClean="0"/>
              <a:t>Dessiner des primitives basic (point, ligne, </a:t>
            </a:r>
            <a:r>
              <a:rPr lang="fr-FR" u="sng" dirty="0" err="1" smtClean="0"/>
              <a:t>polygon</a:t>
            </a:r>
            <a:r>
              <a:rPr lang="fr-FR" u="sng" dirty="0" smtClean="0"/>
              <a:t>)</a:t>
            </a:r>
          </a:p>
          <a:p>
            <a:pPr lvl="1"/>
            <a:r>
              <a:rPr lang="fr-FR" u="sng" dirty="0" smtClean="0"/>
              <a:t>Appliquer des opérations matricielles</a:t>
            </a:r>
          </a:p>
          <a:p>
            <a:pPr lvl="1"/>
            <a:r>
              <a:rPr lang="fr-FR" u="sng" dirty="0" smtClean="0"/>
              <a:t> cacher des surface (Z-buffer)</a:t>
            </a:r>
          </a:p>
          <a:p>
            <a:pPr lvl="1"/>
            <a:r>
              <a:rPr lang="fr-FR" u="sng" dirty="0" smtClean="0"/>
              <a:t>Réaliser des illumination, ombrage</a:t>
            </a:r>
          </a:p>
          <a:p>
            <a:pPr lvl="1"/>
            <a:r>
              <a:rPr lang="fr-FR" dirty="0" smtClean="0"/>
              <a:t>Texture</a:t>
            </a:r>
          </a:p>
          <a:p>
            <a:pPr lvl="1"/>
            <a:r>
              <a:rPr lang="fr-FR" dirty="0" smtClean="0"/>
              <a:t>Opération sur les pixels</a:t>
            </a:r>
          </a:p>
          <a:p>
            <a:pPr lvl="1"/>
            <a:r>
              <a:rPr lang="fr-FR" dirty="0" smtClean="0"/>
              <a:t>Du calcul sur GPU</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28466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Et qu’est-ce que OpenGL ne fournit pas ?</a:t>
            </a:r>
          </a:p>
          <a:p>
            <a:pPr lvl="1"/>
            <a:r>
              <a:rPr lang="fr-FR" dirty="0" smtClean="0"/>
              <a:t>Un système de gestion d’évènements</a:t>
            </a:r>
          </a:p>
          <a:p>
            <a:pPr lvl="1"/>
            <a:r>
              <a:rPr lang="fr-FR" dirty="0" smtClean="0"/>
              <a:t>IO utilisateurs</a:t>
            </a:r>
          </a:p>
          <a:p>
            <a:pPr lvl="1"/>
            <a:r>
              <a:rPr lang="fr-FR" dirty="0" smtClean="0"/>
              <a:t>La gestion de scène</a:t>
            </a:r>
          </a:p>
          <a:p>
            <a:pPr lvl="1"/>
            <a:r>
              <a:rPr lang="fr-FR" dirty="0" smtClean="0"/>
              <a:t>Des fonction hauts niveau pour la gestion des modèles 3D</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320246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7" name="Espace réservé du contenu 6"/>
          <p:cNvSpPr>
            <a:spLocks noGrp="1"/>
          </p:cNvSpPr>
          <p:nvPr>
            <p:ph idx="1"/>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10" name="Image 9" descr="Capture d’écran 2014-09-13 à 09.1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15" y="1205329"/>
            <a:ext cx="3606650" cy="4716388"/>
          </a:xfrm>
          <a:prstGeom prst="rect">
            <a:avLst/>
          </a:prstGeom>
        </p:spPr>
      </p:pic>
    </p:spTree>
    <p:extLst>
      <p:ext uri="{BB962C8B-B14F-4D97-AF65-F5344CB8AC3E}">
        <p14:creationId xmlns:p14="http://schemas.microsoft.com/office/powerpoint/2010/main" val="117267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OpenGL est une machine à état</a:t>
            </a:r>
          </a:p>
          <a:p>
            <a:pPr lvl="1"/>
            <a:r>
              <a:rPr lang="fr-FR" dirty="0" smtClean="0"/>
              <a:t>Les changements de valeurs sont assignés jusqu’à un prochain changement de valeur</a:t>
            </a:r>
          </a:p>
          <a:p>
            <a:pPr lvl="1"/>
            <a:r>
              <a:rPr lang="fr-FR" dirty="0" smtClean="0"/>
              <a:t>Chaque variable d’état ou mode ont une valeur par </a:t>
            </a:r>
            <a:r>
              <a:rPr lang="fr-FR" dirty="0" err="1" smtClean="0"/>
              <a:t>défault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129420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Les primitives OpenGL</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3449379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Les commandes OpenGL utilisent le préfixe </a:t>
            </a:r>
            <a:r>
              <a:rPr lang="fr-FR" b="1" i="1" dirty="0" err="1" smtClean="0"/>
              <a:t>gl</a:t>
            </a:r>
            <a:r>
              <a:rPr lang="fr-FR" b="1" i="1" dirty="0" smtClean="0"/>
              <a:t>.</a:t>
            </a:r>
          </a:p>
          <a:p>
            <a:r>
              <a:rPr lang="fr-FR" dirty="0" smtClean="0"/>
              <a:t>La première lettre suivante est en Majuscule.</a:t>
            </a:r>
          </a:p>
          <a:p>
            <a:endParaRPr lang="fr-FR" dirty="0"/>
          </a:p>
          <a:p>
            <a:r>
              <a:rPr lang="fr-FR" dirty="0" smtClean="0"/>
              <a:t>Les constantes globales OpenGL commencent par : </a:t>
            </a:r>
            <a:r>
              <a:rPr lang="fr-FR" b="1" i="1" dirty="0" smtClean="0"/>
              <a:t>GL_</a:t>
            </a:r>
          </a:p>
          <a:p>
            <a:endParaRPr lang="fr-FR" b="1" i="1" dirty="0"/>
          </a:p>
          <a:p>
            <a:endParaRPr lang="fr-FR" b="1" i="1" dirty="0" smtClean="0"/>
          </a:p>
          <a:p>
            <a:pPr marL="0" indent="0" algn="ctr">
              <a:buNone/>
            </a:pPr>
            <a:r>
              <a:rPr lang="fr-FR" dirty="0" smtClean="0"/>
              <a:t>glVertex3f(…)</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sp>
        <p:nvSpPr>
          <p:cNvPr id="7" name="ZoneTexte 6"/>
          <p:cNvSpPr txBox="1"/>
          <p:nvPr/>
        </p:nvSpPr>
        <p:spPr>
          <a:xfrm>
            <a:off x="1842593" y="5892414"/>
            <a:ext cx="1531188" cy="369332"/>
          </a:xfrm>
          <a:prstGeom prst="rect">
            <a:avLst/>
          </a:prstGeom>
          <a:noFill/>
        </p:spPr>
        <p:txBody>
          <a:bodyPr wrap="none" rtlCol="0">
            <a:spAutoFit/>
          </a:bodyPr>
          <a:lstStyle/>
          <a:p>
            <a:r>
              <a:rPr lang="fr-FR" dirty="0" smtClean="0"/>
              <a:t>OpenGL </a:t>
            </a:r>
            <a:r>
              <a:rPr lang="fr-FR" dirty="0" err="1" smtClean="0"/>
              <a:t>prefix</a:t>
            </a:r>
            <a:endParaRPr lang="fr-FR" dirty="0"/>
          </a:p>
        </p:txBody>
      </p:sp>
      <p:sp>
        <p:nvSpPr>
          <p:cNvPr id="8" name="ZoneTexte 7"/>
          <p:cNvSpPr txBox="1"/>
          <p:nvPr/>
        </p:nvSpPr>
        <p:spPr>
          <a:xfrm>
            <a:off x="3868817" y="5941497"/>
            <a:ext cx="1931012" cy="369332"/>
          </a:xfrm>
          <a:prstGeom prst="rect">
            <a:avLst/>
          </a:prstGeom>
          <a:noFill/>
        </p:spPr>
        <p:txBody>
          <a:bodyPr wrap="none" rtlCol="0">
            <a:spAutoFit/>
          </a:bodyPr>
          <a:lstStyle/>
          <a:p>
            <a:r>
              <a:rPr lang="fr-FR" dirty="0" smtClean="0"/>
              <a:t>OpenGL command</a:t>
            </a:r>
            <a:endParaRPr lang="fr-FR" dirty="0"/>
          </a:p>
        </p:txBody>
      </p:sp>
      <p:sp>
        <p:nvSpPr>
          <p:cNvPr id="9" name="ZoneTexte 8"/>
          <p:cNvSpPr txBox="1"/>
          <p:nvPr/>
        </p:nvSpPr>
        <p:spPr>
          <a:xfrm>
            <a:off x="4170711" y="4056384"/>
            <a:ext cx="2198038" cy="369332"/>
          </a:xfrm>
          <a:prstGeom prst="rect">
            <a:avLst/>
          </a:prstGeom>
          <a:noFill/>
        </p:spPr>
        <p:txBody>
          <a:bodyPr wrap="none" rtlCol="0">
            <a:spAutoFit/>
          </a:bodyPr>
          <a:lstStyle/>
          <a:p>
            <a:r>
              <a:rPr lang="fr-FR" dirty="0" smtClean="0"/>
              <a:t>Nombre d’arguments</a:t>
            </a:r>
            <a:endParaRPr lang="fr-FR" dirty="0"/>
          </a:p>
        </p:txBody>
      </p:sp>
      <p:sp>
        <p:nvSpPr>
          <p:cNvPr id="10" name="ZoneTexte 9"/>
          <p:cNvSpPr txBox="1"/>
          <p:nvPr/>
        </p:nvSpPr>
        <p:spPr>
          <a:xfrm>
            <a:off x="5930023" y="4649790"/>
            <a:ext cx="1877926" cy="369332"/>
          </a:xfrm>
          <a:prstGeom prst="rect">
            <a:avLst/>
          </a:prstGeom>
          <a:noFill/>
        </p:spPr>
        <p:txBody>
          <a:bodyPr wrap="none" rtlCol="0">
            <a:spAutoFit/>
          </a:bodyPr>
          <a:lstStyle/>
          <a:p>
            <a:r>
              <a:rPr lang="fr-FR" dirty="0" smtClean="0"/>
              <a:t>Type d’arguments</a:t>
            </a:r>
            <a:endParaRPr lang="fr-FR" dirty="0"/>
          </a:p>
        </p:txBody>
      </p:sp>
      <p:cxnSp>
        <p:nvCxnSpPr>
          <p:cNvPr id="12" name="Connecteur droit avec flèche 11"/>
          <p:cNvCxnSpPr>
            <a:stCxn id="9" idx="2"/>
          </p:cNvCxnSpPr>
          <p:nvPr/>
        </p:nvCxnSpPr>
        <p:spPr>
          <a:xfrm flipH="1">
            <a:off x="4934403" y="4425716"/>
            <a:ext cx="335327" cy="810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2"/>
          <p:cNvCxnSpPr>
            <a:stCxn id="10" idx="2"/>
          </p:cNvCxnSpPr>
          <p:nvPr/>
        </p:nvCxnSpPr>
        <p:spPr>
          <a:xfrm flipH="1">
            <a:off x="5163426" y="5019122"/>
            <a:ext cx="1705560" cy="2174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a:off x="3373781" y="5642559"/>
            <a:ext cx="4050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3765614" y="5794959"/>
            <a:ext cx="10855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flipV="1">
            <a:off x="2608187" y="5652970"/>
            <a:ext cx="972899" cy="249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stCxn id="8" idx="0"/>
          </p:cNvCxnSpPr>
          <p:nvPr/>
        </p:nvCxnSpPr>
        <p:spPr>
          <a:xfrm flipH="1" flipV="1">
            <a:off x="4268154" y="5794959"/>
            <a:ext cx="566169" cy="146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76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217500010"/>
              </p:ext>
            </p:extLst>
          </p:nvPr>
        </p:nvGraphicFramePr>
        <p:xfrm>
          <a:off x="489276" y="1978140"/>
          <a:ext cx="8380156" cy="2279808"/>
        </p:xfrm>
        <a:graphic>
          <a:graphicData uri="http://schemas.openxmlformats.org/drawingml/2006/table">
            <a:tbl>
              <a:tblPr>
                <a:tableStyleId>{FABFCF23-3B69-468F-B69F-88F6DE6A72F2}</a:tableStyleId>
              </a:tblPr>
              <a:tblGrid>
                <a:gridCol w="2095039"/>
                <a:gridCol w="2095039"/>
                <a:gridCol w="2095039"/>
                <a:gridCol w="2095039"/>
              </a:tblGrid>
              <a:tr h="253312">
                <a:tc>
                  <a:txBody>
                    <a:bodyPr/>
                    <a:lstStyle/>
                    <a:p>
                      <a:pPr algn="l" fontAlgn="b"/>
                      <a:r>
                        <a:rPr lang="fr-FR" sz="1200" u="none" strike="noStrike" dirty="0">
                          <a:effectLst/>
                        </a:rPr>
                        <a:t>OpenGL Data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a:effectLst/>
                        </a:rPr>
                        <a:t>Internal Representation</a:t>
                      </a:r>
                      <a:endParaRPr lang="fr-FR" sz="1200" b="0" i="0" u="none" strike="noStrike">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err="1">
                          <a:effectLst/>
                        </a:rPr>
                        <a:t>Defined</a:t>
                      </a:r>
                      <a:r>
                        <a:rPr lang="fr-FR" sz="1200" u="none" strike="noStrike" dirty="0">
                          <a:effectLst/>
                        </a:rPr>
                        <a:t> as C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a:effectLst/>
                        </a:rPr>
                        <a:t>C </a:t>
                      </a:r>
                      <a:r>
                        <a:rPr lang="fr-FR" sz="1200" u="none" strike="noStrike" dirty="0" err="1">
                          <a:effectLst/>
                        </a:rPr>
                        <a:t>Literal</a:t>
                      </a:r>
                      <a:r>
                        <a:rPr lang="fr-FR" sz="1200" u="none" strike="noStrike" dirty="0">
                          <a:effectLst/>
                        </a:rPr>
                        <a:t> </a:t>
                      </a:r>
                      <a:r>
                        <a:rPr lang="fr-FR" sz="1200" u="none" strike="noStrike" dirty="0" err="1">
                          <a:effectLst/>
                        </a:rPr>
                        <a:t>Suffix</a:t>
                      </a:r>
                      <a:endParaRPr lang="fr-FR" sz="1200" b="0" i="0" u="none" strike="noStrike" dirty="0">
                        <a:solidFill>
                          <a:srgbClr val="000000"/>
                        </a:solidFill>
                        <a:effectLst/>
                        <a:latin typeface="Calibri"/>
                      </a:endParaRPr>
                    </a:p>
                  </a:txBody>
                  <a:tcPr marL="12700" marR="12700" marT="12700" marB="0" anchor="b">
                    <a:solidFill>
                      <a:schemeClr val="accent3"/>
                    </a:solidFill>
                  </a:tcPr>
                </a:tc>
              </a:tr>
              <a:tr h="253312">
                <a:tc>
                  <a:txBody>
                    <a:bodyPr/>
                    <a:lstStyle/>
                    <a:p>
                      <a:pPr algn="l" fontAlgn="b"/>
                      <a:r>
                        <a:rPr lang="fr-FR" sz="1200" u="none" strike="noStrike">
                          <a:effectLst/>
                        </a:rPr>
                        <a:t>GLbyte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GLint, GLsizei</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I</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GLfloat, GLclampf</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Float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GLdouble, GLclampd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64-bit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Double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GLubyte, GLboolean</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GLuint, GLenum, GLbitfield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a:effectLst/>
                        </a:rPr>
                        <a:t>32-bit </a:t>
                      </a:r>
                      <a:r>
                        <a:rPr lang="fr-FR" sz="1200" u="none" strike="noStrike" dirty="0" err="1">
                          <a:effectLst/>
                        </a:rPr>
                        <a:t>unsigned</a:t>
                      </a:r>
                      <a:r>
                        <a:rPr lang="fr-FR" sz="1200" u="none" strike="noStrike" dirty="0">
                          <a:effectLst/>
                        </a:rPr>
                        <a:t> </a:t>
                      </a:r>
                      <a:r>
                        <a:rPr lang="fr-FR" sz="1200" u="none" strike="noStrike" dirty="0" err="1">
                          <a:effectLst/>
                        </a:rPr>
                        <a:t>integer</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Unsigned 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err="1">
                          <a:effectLst/>
                        </a:rPr>
                        <a:t>ui</a:t>
                      </a:r>
                      <a:endParaRPr lang="fr-FR" sz="1200" b="0" i="0" u="none" strike="noStrike" dirty="0">
                        <a:solidFill>
                          <a:srgbClr val="000000"/>
                        </a:solidFill>
                        <a:effectLst/>
                        <a:latin typeface="Calibri"/>
                      </a:endParaRPr>
                    </a:p>
                  </a:txBody>
                  <a:tcPr marL="12700" marR="12700" marT="12700" marB="0" anchor="b"/>
                </a:tc>
              </a:tr>
            </a:tbl>
          </a:graphicData>
        </a:graphic>
      </p:graphicFrame>
      <p:sp>
        <p:nvSpPr>
          <p:cNvPr id="10" name="Espace réservé du contenu 2"/>
          <p:cNvSpPr txBox="1">
            <a:spLocks/>
          </p:cNvSpPr>
          <p:nvPr/>
        </p:nvSpPr>
        <p:spPr>
          <a:xfrm>
            <a:off x="457200" y="1096412"/>
            <a:ext cx="8229600" cy="50297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Types de données</a:t>
            </a:r>
            <a:endParaRPr lang="fr-FR" dirty="0"/>
          </a:p>
        </p:txBody>
      </p:sp>
    </p:spTree>
    <p:extLst>
      <p:ext uri="{BB962C8B-B14F-4D97-AF65-F5344CB8AC3E}">
        <p14:creationId xmlns:p14="http://schemas.microsoft.com/office/powerpoint/2010/main" val="203418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018224" y="1096412"/>
            <a:ext cx="6795791" cy="5029751"/>
          </a:xfrm>
        </p:spPr>
        <p:txBody>
          <a:bodyPr anchor="ctr"/>
          <a:lstStyle/>
          <a:p>
            <a:pPr marL="0" indent="0" algn="just">
              <a:buNone/>
            </a:pPr>
            <a:r>
              <a:rPr lang="fr-FR" sz="2000" dirty="0" smtClean="0"/>
              <a:t>Ce cours est très largement inspiré des cours de </a:t>
            </a:r>
            <a:r>
              <a:rPr lang="fr-FR" sz="2000" b="1" i="1" dirty="0" smtClean="0"/>
              <a:t>Marc </a:t>
            </a:r>
            <a:r>
              <a:rPr lang="fr-FR" sz="2000" b="1" i="1" dirty="0" err="1" smtClean="0"/>
              <a:t>Moulis</a:t>
            </a:r>
            <a:r>
              <a:rPr lang="fr-FR" sz="2000" i="1" dirty="0" smtClean="0"/>
              <a:t> et </a:t>
            </a:r>
            <a:r>
              <a:rPr lang="fr-FR" sz="2000" b="1" i="1" dirty="0" smtClean="0"/>
              <a:t>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du fonctionnement des A.P.I. de rendu temps réel standards, ainsi que </a:t>
            </a:r>
            <a:r>
              <a:rPr lang="fr-FR" sz="2000" dirty="0" smtClean="0"/>
              <a:t>donner des points </a:t>
            </a:r>
            <a:r>
              <a:rPr lang="fr-FR" sz="2000" dirty="0"/>
              <a:t>d’entrée concrets dans la documentation (OpenGL).</a:t>
            </a:r>
          </a:p>
          <a:p>
            <a:pPr algn="just"/>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r>
              <a:rPr lang="fr-FR" dirty="0"/>
              <a:t>De manière courante, les cartes graphiques ne sont capables d’afficher que des triangles 2D. Ceux-ci sont issus de la projection des polygones représentant la surface des objets de notre scène 3D.</a:t>
            </a:r>
          </a:p>
          <a:p>
            <a:endParaRPr lang="fr-FR" dirty="0"/>
          </a:p>
          <a:p>
            <a:r>
              <a:rPr lang="fr-FR" dirty="0"/>
              <a:t>Chacun des triangles envoyés à la carte graphique est porteur de toute une série d’attributs (appelés </a:t>
            </a:r>
            <a:r>
              <a:rPr lang="fr-FR" dirty="0" err="1"/>
              <a:t>méta-données</a:t>
            </a:r>
            <a:r>
              <a:rPr lang="fr-FR" dirty="0"/>
              <a:t> ) associés aux sommets, qui vont permettre de caractériser le triangle:</a:t>
            </a:r>
          </a:p>
          <a:p>
            <a:pPr lvl="1"/>
            <a:r>
              <a:rPr lang="fr-FR" dirty="0"/>
              <a:t>Position projetée à l’écran et profondeur des sommets</a:t>
            </a:r>
          </a:p>
          <a:p>
            <a:pPr lvl="1"/>
            <a:r>
              <a:rPr lang="fr-FR" dirty="0"/>
              <a:t>Normales aux sommets</a:t>
            </a:r>
          </a:p>
          <a:p>
            <a:pPr lvl="1"/>
            <a:r>
              <a:rPr lang="fr-FR" dirty="0"/>
              <a:t>Couleurs aux sommets</a:t>
            </a:r>
          </a:p>
          <a:p>
            <a:pPr lvl="1"/>
            <a:r>
              <a:rPr lang="fr-FR" dirty="0"/>
              <a:t>Coordonnées de textures aux sommets</a:t>
            </a:r>
          </a:p>
          <a:p>
            <a:endParaRPr lang="fr-FR" dirty="0"/>
          </a:p>
          <a:p>
            <a:r>
              <a:rPr lang="fr-FR" dirty="0"/>
              <a:t>Ces </a:t>
            </a:r>
            <a:r>
              <a:rPr lang="fr-FR" dirty="0" err="1"/>
              <a:t>méta-données</a:t>
            </a:r>
            <a:r>
              <a:rPr lang="fr-FR" dirty="0"/>
              <a:t> sont fournies à l’API au moment de la description des sommets (vertex, pluriel </a:t>
            </a:r>
            <a:r>
              <a:rPr lang="fr-FR" dirty="0" err="1"/>
              <a:t>vertices</a:t>
            </a:r>
            <a:r>
              <a:rPr lang="fr-FR" dirty="0"/>
              <a:t>) qui composent les triangles. Pour des raisons de performances, les triangles sont regroupés en « paquets », appelés primitives. Il existe plusieurs types de primitives géométriques.</a:t>
            </a:r>
          </a:p>
          <a:p>
            <a:endParaRPr lang="fr-FR" dirty="0"/>
          </a:p>
          <a:p>
            <a:r>
              <a:rPr lang="fr-FR" dirty="0"/>
              <a:t>NB: La spécification de primitives OpenGL « à la volée » par le biais des A.P.I. </a:t>
            </a:r>
            <a:r>
              <a:rPr lang="fr-FR" dirty="0" err="1"/>
              <a:t>glBegin</a:t>
            </a:r>
            <a:r>
              <a:rPr lang="fr-FR" dirty="0"/>
              <a:t>()/</a:t>
            </a:r>
            <a:r>
              <a:rPr lang="fr-FR" dirty="0" err="1"/>
              <a:t>glEnd</a:t>
            </a:r>
            <a:r>
              <a:rPr lang="fr-FR" dirty="0"/>
              <a:t>() n’est plus supportée à partir de la version 3.0.</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a:solidFill>
                  <a:schemeClr val="bg1"/>
                </a:solidFill>
                <a:effectLst>
                  <a:outerShdw blurRad="38100" dist="38100" dir="2700000" algn="tl">
                    <a:srgbClr val="000000">
                      <a:alpha val="43137"/>
                    </a:srgbClr>
                  </a:outerShdw>
                </a:effectLst>
              </a:rPr>
              <a:t>glVertex3f(), glColor4f(), glNormal3f(), glTexCoord2f()</a:t>
            </a:r>
          </a:p>
        </p:txBody>
      </p:sp>
    </p:spTree>
    <p:extLst>
      <p:ext uri="{BB962C8B-B14F-4D97-AF65-F5344CB8AC3E}">
        <p14:creationId xmlns:p14="http://schemas.microsoft.com/office/powerpoint/2010/main" val="1804721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337935"/>
          </a:xfrm>
        </p:spPr>
        <p:txBody>
          <a:bodyPr>
            <a:normAutofit fontScale="85000" lnSpcReduction="20000"/>
          </a:bodyPr>
          <a:lstStyle/>
          <a:p>
            <a:r>
              <a:rPr lang="fr-FR" dirty="0"/>
              <a:t>Liste de points</a:t>
            </a:r>
          </a:p>
          <a:p>
            <a:endParaRPr lang="fr-FR" dirty="0"/>
          </a:p>
          <a:p>
            <a:r>
              <a:rPr lang="fr-FR" dirty="0"/>
              <a:t>Primitive la plus simple. Chaque vertex spécifié représente un point unique.</a:t>
            </a:r>
          </a:p>
          <a:p>
            <a:endParaRPr lang="fr-FR" dirty="0"/>
          </a:p>
          <a:p>
            <a:r>
              <a:rPr lang="fr-FR" dirty="0"/>
              <a:t>Certaines options de rendu permettent de spécifier la taille des points affichés à l’écran, voire même d’afficher un quadrilatère 2D texturé à la position du point projeté (</a:t>
            </a:r>
            <a:r>
              <a:rPr lang="fr-FR" dirty="0" err="1"/>
              <a:t>billboards</a:t>
            </a:r>
            <a:r>
              <a:rPr lang="fr-FR" dirty="0"/>
              <a:t> ou </a:t>
            </a:r>
            <a:r>
              <a:rPr lang="fr-FR" dirty="0" err="1"/>
              <a:t>sprites</a:t>
            </a:r>
            <a:r>
              <a:rPr lang="fr-FR" dirty="0"/>
              <a:t>).</a:t>
            </a:r>
          </a:p>
          <a:p>
            <a:endParaRPr lang="fr-FR" dirty="0"/>
          </a:p>
          <a:p>
            <a:r>
              <a:rPr lang="fr-FR" dirty="0"/>
              <a:t>Rendement : N points = N </a:t>
            </a:r>
            <a:r>
              <a:rPr lang="fr-FR" dirty="0" err="1" smtClean="0"/>
              <a:t>vertices</a:t>
            </a:r>
            <a:endParaRPr lang="fr-FR" dirty="0" smtClean="0"/>
          </a:p>
          <a:p>
            <a:endParaRPr lang="fr-FR" dirty="0"/>
          </a:p>
          <a:p>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(GL_POINTS)</a:t>
            </a:r>
          </a:p>
        </p:txBody>
      </p:sp>
    </p:spTree>
    <p:extLst>
      <p:ext uri="{BB962C8B-B14F-4D97-AF65-F5344CB8AC3E}">
        <p14:creationId xmlns:p14="http://schemas.microsoft.com/office/powerpoint/2010/main" val="1291936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(GL_POINTS);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smtClean="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565" y="355142"/>
            <a:ext cx="4549092" cy="3716500"/>
          </a:xfrm>
          <a:prstGeom prst="rect">
            <a:avLst/>
          </a:prstGeom>
        </p:spPr>
      </p:pic>
    </p:spTree>
    <p:extLst>
      <p:ext uri="{BB962C8B-B14F-4D97-AF65-F5344CB8AC3E}">
        <p14:creationId xmlns:p14="http://schemas.microsoft.com/office/powerpoint/2010/main" val="148564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Liste de segments</a:t>
            </a:r>
          </a:p>
          <a:p>
            <a:endParaRPr lang="fr-FR" sz="1800" dirty="0"/>
          </a:p>
          <a:p>
            <a:r>
              <a:rPr lang="fr-FR" sz="1800" dirty="0"/>
              <a:t>Chaque paire de </a:t>
            </a:r>
            <a:r>
              <a:rPr lang="fr-FR" sz="1800" dirty="0" err="1"/>
              <a:t>vertices</a:t>
            </a:r>
            <a:r>
              <a:rPr lang="fr-FR" sz="1800" dirty="0"/>
              <a:t> représente un segment de droite.</a:t>
            </a:r>
          </a:p>
          <a:p>
            <a:endParaRPr lang="fr-FR" sz="1800" dirty="0"/>
          </a:p>
          <a:p>
            <a:r>
              <a:rPr lang="fr-FR" sz="1800" dirty="0"/>
              <a:t>Certaines options de rendu permettent de spécifier l’épaisseur des lignes tracées.</a:t>
            </a:r>
          </a:p>
          <a:p>
            <a:endParaRPr lang="fr-FR" sz="1800" dirty="0"/>
          </a:p>
          <a:p>
            <a:r>
              <a:rPr lang="fr-FR" sz="1800" dirty="0"/>
              <a:t>Rendement : N segments = 2N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54" y="3789040"/>
            <a:ext cx="7262899" cy="1656184"/>
          </a:xfrm>
          <a:prstGeom prst="rect">
            <a:avLst/>
          </a:prstGeom>
        </p:spPr>
      </p:pic>
      <p:sp>
        <p:nvSpPr>
          <p:cNvPr id="9" name="Rectangle 8"/>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(GL_LINES</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62529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a:t>
            </a:r>
            <a:r>
              <a:rPr lang="fr-FR" dirty="0" smtClean="0"/>
              <a:t>GL_LINES</a:t>
            </a:r>
            <a:r>
              <a:rPr lang="fr-FR" dirty="0"/>
              <a:t>);</a:t>
            </a:r>
          </a:p>
          <a:p>
            <a:pPr marL="0" indent="0">
              <a:buNone/>
            </a:pPr>
            <a:r>
              <a:rPr lang="de-DE" dirty="0" smtClean="0"/>
              <a:t>	 </a:t>
            </a:r>
            <a:r>
              <a:rPr lang="de-DE" dirty="0"/>
              <a:t>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042" y="242312"/>
            <a:ext cx="4448123" cy="3634011"/>
          </a:xfrm>
          <a:prstGeom prst="rect">
            <a:avLst/>
          </a:prstGeom>
        </p:spPr>
      </p:pic>
    </p:spTree>
    <p:extLst>
      <p:ext uri="{BB962C8B-B14F-4D97-AF65-F5344CB8AC3E}">
        <p14:creationId xmlns:p14="http://schemas.microsoft.com/office/powerpoint/2010/main" val="3953855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Ligne brisée (line </a:t>
            </a:r>
            <a:r>
              <a:rPr lang="fr-FR" sz="1800" dirty="0" err="1"/>
              <a:t>strip</a:t>
            </a:r>
            <a:r>
              <a:rPr lang="fr-FR" sz="1800" dirty="0"/>
              <a:t>)</a:t>
            </a:r>
          </a:p>
          <a:p>
            <a:endParaRPr lang="fr-FR" sz="1800" dirty="0"/>
          </a:p>
          <a:p>
            <a:r>
              <a:rPr lang="fr-FR" sz="1800" dirty="0"/>
              <a:t>Les </a:t>
            </a:r>
            <a:r>
              <a:rPr lang="fr-FR" sz="1800" dirty="0" err="1"/>
              <a:t>vertices</a:t>
            </a:r>
            <a:r>
              <a:rPr lang="fr-FR" sz="1800" dirty="0"/>
              <a:t> sont reliés deux à deux pour former une ligne brisée entre le premier et le dernier vertex.</a:t>
            </a:r>
          </a:p>
          <a:p>
            <a:endParaRPr lang="fr-FR" sz="1800" dirty="0"/>
          </a:p>
          <a:p>
            <a:r>
              <a:rPr lang="fr-FR" sz="1800" dirty="0"/>
              <a:t>Certaines options de rendu permettent de spécifier l’épaisseur des lignes tracées.</a:t>
            </a:r>
          </a:p>
          <a:p>
            <a:endParaRPr lang="fr-FR" sz="1800" dirty="0"/>
          </a:p>
          <a:p>
            <a:r>
              <a:rPr lang="fr-FR" sz="1800" dirty="0"/>
              <a:t>Rendement : N segments = N-1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36" y="3861048"/>
            <a:ext cx="6947120" cy="1584176"/>
          </a:xfrm>
          <a:prstGeom prst="rect">
            <a:avLst/>
          </a:prstGeom>
        </p:spPr>
      </p:pic>
      <p:sp>
        <p:nvSpPr>
          <p:cNvPr id="9" name="Rectangle 8"/>
          <p:cNvSpPr/>
          <p:nvPr/>
        </p:nvSpPr>
        <p:spPr>
          <a:xfrm>
            <a:off x="179512" y="5884207"/>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(GL_LINE_STRIP)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6343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(GL_LINE_STRIP);</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4"/>
          </a:xfrm>
          <a:prstGeom prst="rect">
            <a:avLst/>
          </a:prstGeom>
        </p:spPr>
      </p:pic>
    </p:spTree>
    <p:extLst>
      <p:ext uri="{BB962C8B-B14F-4D97-AF65-F5344CB8AC3E}">
        <p14:creationId xmlns:p14="http://schemas.microsoft.com/office/powerpoint/2010/main" val="777887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r>
              <a:rPr lang="fr-FR" sz="1600" dirty="0"/>
              <a:t>Ligne brisée fermée (line </a:t>
            </a:r>
            <a:r>
              <a:rPr lang="fr-FR" sz="1600" dirty="0" err="1"/>
              <a:t>loop</a:t>
            </a:r>
            <a:r>
              <a:rPr lang="fr-FR" sz="1600" dirty="0"/>
              <a:t>)</a:t>
            </a:r>
          </a:p>
          <a:p>
            <a:endParaRPr lang="fr-FR" sz="1600" dirty="0"/>
          </a:p>
          <a:p>
            <a:r>
              <a:rPr lang="fr-FR" sz="1600" dirty="0"/>
              <a:t>Les </a:t>
            </a:r>
            <a:r>
              <a:rPr lang="fr-FR" sz="1600" dirty="0" err="1"/>
              <a:t>vertices</a:t>
            </a:r>
            <a:r>
              <a:rPr lang="fr-FR" sz="1600" dirty="0"/>
              <a:t> sont reliés deux à deux pour former une ligne brisée entre le premier et le dernier vertex. Le dernier vertex est automatiquement relié au premier vertex.</a:t>
            </a:r>
          </a:p>
          <a:p>
            <a:endParaRPr lang="fr-FR" sz="1600" dirty="0"/>
          </a:p>
          <a:p>
            <a:r>
              <a:rPr lang="fr-FR" sz="1600" dirty="0"/>
              <a:t>Certaines options de rendu permettent de spécifier l’épaisseur des lignes tracées.</a:t>
            </a:r>
          </a:p>
          <a:p>
            <a:endParaRPr lang="fr-FR" sz="1600" dirty="0"/>
          </a:p>
          <a:p>
            <a:r>
              <a:rPr lang="fr-FR" sz="1600" dirty="0"/>
              <a:t>Rendement : N segments = N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354" y="3775618"/>
            <a:ext cx="3196446" cy="1659108"/>
          </a:xfrm>
          <a:prstGeom prst="rect">
            <a:avLst/>
          </a:prstGeom>
        </p:spPr>
      </p:pic>
      <p:sp>
        <p:nvSpPr>
          <p:cNvPr id="8" name="Rectangle 7"/>
          <p:cNvSpPr/>
          <p:nvPr/>
        </p:nvSpPr>
        <p:spPr>
          <a:xfrm>
            <a:off x="179512" y="5905029"/>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(GL_LINE_LOOP)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242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(GL_LINE_LOOP);</a:t>
            </a:r>
          </a:p>
          <a:p>
            <a:pPr marL="0" indent="0">
              <a:buNone/>
            </a:pPr>
            <a:r>
              <a:rPr lang="de-DE" dirty="0" smtClean="0"/>
              <a:t>	glVertex3f(0.0f, 0.0f, 0.0f)</a:t>
            </a:r>
            <a:r>
              <a:rPr lang="de-DE" dirty="0"/>
              <a:t>;</a:t>
            </a:r>
          </a:p>
          <a:p>
            <a:pPr marL="0" indent="0">
              <a:buNone/>
            </a:pPr>
            <a:r>
              <a:rPr lang="de-DE" dirty="0"/>
              <a:t>	glVertex3f(0.0f, 0.0f, </a:t>
            </a:r>
            <a:r>
              <a:rPr lang="de-DE" dirty="0" smtClean="0"/>
              <a:t>1.0f</a:t>
            </a:r>
            <a:r>
              <a:rPr lang="de-DE" dirty="0"/>
              <a:t>)</a:t>
            </a:r>
            <a:r>
              <a:rPr lang="de-DE" dirty="0" smtClean="0"/>
              <a:t>;</a:t>
            </a:r>
          </a:p>
          <a:p>
            <a:pPr marL="0" indent="0">
              <a:buNone/>
            </a:pPr>
            <a:r>
              <a:rPr lang="de-DE" dirty="0"/>
              <a:t>	glVertex3f(0.0f, </a:t>
            </a:r>
            <a:r>
              <a:rPr lang="de-DE" dirty="0" smtClean="0"/>
              <a:t>1.0f</a:t>
            </a:r>
            <a:r>
              <a:rPr lang="de-DE" dirty="0"/>
              <a:t>, 0.0f)</a:t>
            </a:r>
            <a:r>
              <a:rPr lang="de-DE" dirty="0" smtClean="0"/>
              <a:t>;</a:t>
            </a:r>
          </a:p>
          <a:p>
            <a:pPr marL="0" indent="0">
              <a:buNone/>
            </a:pPr>
            <a:r>
              <a:rPr lang="de-DE" dirty="0"/>
              <a:t>	glVertex3f</a:t>
            </a:r>
            <a:r>
              <a:rPr lang="de-DE" dirty="0" smtClean="0"/>
              <a:t>(1.0f</a:t>
            </a:r>
            <a:r>
              <a:rPr lang="de-DE" dirty="0"/>
              <a:t>, 0.0f, 0.0f)</a:t>
            </a:r>
            <a:r>
              <a:rPr lang="de-DE" dirty="0" smtClean="0"/>
              <a:t>;</a:t>
            </a:r>
            <a:endParaRPr lang="de-DE" dirty="0"/>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3"/>
          </a:xfrm>
          <a:prstGeom prst="rect">
            <a:avLst/>
          </a:prstGeom>
        </p:spPr>
      </p:pic>
    </p:spTree>
    <p:extLst>
      <p:ext uri="{BB962C8B-B14F-4D97-AF65-F5344CB8AC3E}">
        <p14:creationId xmlns:p14="http://schemas.microsoft.com/office/powerpoint/2010/main" val="866122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Liste de triangles</a:t>
            </a:r>
          </a:p>
          <a:p>
            <a:endParaRPr lang="fr-FR" sz="1800" dirty="0"/>
          </a:p>
          <a:p>
            <a:r>
              <a:rPr lang="fr-FR" sz="1800" dirty="0"/>
              <a:t>Chaque triplet de </a:t>
            </a:r>
            <a:r>
              <a:rPr lang="fr-FR" sz="1800" dirty="0" err="1"/>
              <a:t>vertices</a:t>
            </a:r>
            <a:r>
              <a:rPr lang="fr-FR" sz="1800" dirty="0"/>
              <a:t> définit un triangle indépendant.</a:t>
            </a:r>
          </a:p>
          <a:p>
            <a:endParaRPr lang="fr-FR" sz="1800" dirty="0"/>
          </a:p>
          <a:p>
            <a:r>
              <a:rPr lang="fr-FR" sz="1800" dirty="0"/>
              <a:t>Certaines options de rendu permettent de définir le mode de remplissage ou encore l’élimination automatique des faces arrières (</a:t>
            </a:r>
            <a:r>
              <a:rPr lang="fr-FR" sz="1800" dirty="0" err="1"/>
              <a:t>backface</a:t>
            </a:r>
            <a:r>
              <a:rPr lang="fr-FR" sz="1800" dirty="0"/>
              <a:t> </a:t>
            </a:r>
            <a:r>
              <a:rPr lang="fr-FR" sz="1800" dirty="0" err="1"/>
              <a:t>culling</a:t>
            </a:r>
            <a:r>
              <a:rPr lang="fr-FR" sz="1800" dirty="0"/>
              <a:t>).</a:t>
            </a:r>
          </a:p>
          <a:p>
            <a:endParaRPr lang="fr-FR" sz="1800" dirty="0"/>
          </a:p>
          <a:p>
            <a:r>
              <a:rPr lang="fr-FR" sz="1800" dirty="0"/>
              <a:t>Rendement : N triangles = 3N </a:t>
            </a:r>
            <a:r>
              <a:rPr lang="fr-FR" sz="1800" dirty="0" err="1"/>
              <a:t>vertices</a:t>
            </a:r>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10" y="3861048"/>
            <a:ext cx="7138187" cy="1728192"/>
          </a:xfrm>
          <a:prstGeom prst="rect">
            <a:avLst/>
          </a:prstGeom>
        </p:spPr>
      </p:pic>
      <p:sp>
        <p:nvSpPr>
          <p:cNvPr id="8" name="Rectangle 7"/>
          <p:cNvSpPr/>
          <p:nvPr/>
        </p:nvSpPr>
        <p:spPr>
          <a:xfrm>
            <a:off x="179512" y="5925851"/>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(GL_TRIANGLES),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1092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normAutofit/>
          </a:bodyPr>
          <a:lstStyle/>
          <a:p>
            <a:pPr marL="0" indent="0">
              <a:buNone/>
            </a:pPr>
            <a:r>
              <a:rPr lang="fr-FR" sz="2000" b="1" dirty="0"/>
              <a:t>Qu’est ce qu’une A.P.I. ?</a:t>
            </a:r>
          </a:p>
          <a:p>
            <a:pPr marL="0" indent="0">
              <a:buNone/>
            </a:pPr>
            <a:endParaRPr lang="fr-FR" sz="2000" dirty="0"/>
          </a:p>
          <a:p>
            <a:pPr marL="0" indent="0">
              <a:buNone/>
            </a:pPr>
            <a:r>
              <a:rPr lang="fr-FR" sz="2000" dirty="0"/>
              <a:t>A.P.I. : Application </a:t>
            </a:r>
            <a:r>
              <a:rPr lang="fr-FR" sz="2000" dirty="0" err="1"/>
              <a:t>Programming</a:t>
            </a:r>
            <a:r>
              <a:rPr lang="fr-FR" sz="2000" dirty="0"/>
              <a:t> Interface (interface de programmation d’application). Ensemble des structures et fonctions permettant au programmeur le développement de tout ou partie d’applications logicielles.</a:t>
            </a:r>
          </a:p>
          <a:p>
            <a:pPr marL="0" indent="0">
              <a:buNone/>
            </a:pPr>
            <a:endParaRPr lang="fr-FR" sz="20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575092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(GL_TRIANGLES); </a:t>
            </a:r>
            <a:endParaRPr lang="de-DE" dirty="0" smtClean="0"/>
          </a:p>
          <a:p>
            <a:pPr marL="400050" lvl="1" indent="0">
              <a:buNone/>
            </a:pPr>
            <a:r>
              <a:rPr lang="de-DE" dirty="0"/>
              <a:t>glVertex3f(0.0f, 0.0f, 0.0f);</a:t>
            </a:r>
          </a:p>
          <a:p>
            <a:pPr marL="400050" lvl="1" indent="0">
              <a:buNone/>
            </a:pPr>
            <a:r>
              <a:rPr lang="de-DE" dirty="0"/>
              <a:t>glVertex3f(1.0f, 0.0f, 0.0f);</a:t>
            </a:r>
          </a:p>
          <a:p>
            <a:pPr marL="400050" lvl="1" indent="0">
              <a:buNone/>
            </a:pPr>
            <a:r>
              <a:rPr lang="de-DE" dirty="0"/>
              <a:t>glVertex3f(1.0f, 1.0f, 0.0f);</a:t>
            </a:r>
          </a:p>
          <a:p>
            <a:pPr marL="400050" lvl="1" indent="0">
              <a:buNone/>
            </a:pPr>
            <a:r>
              <a:rPr lang="de-DE" dirty="0"/>
              <a:t>//glVertex3f(0.0f,1.0f, 0.0f);</a:t>
            </a:r>
          </a:p>
          <a:p>
            <a:pPr marL="0" indent="0">
              <a:buNone/>
            </a:pPr>
            <a:r>
              <a:rPr lang="de-DE" dirty="0" err="1" smtClean="0"/>
              <a:t>glEnd</a:t>
            </a:r>
            <a:r>
              <a:rPr lang="de-DE" dirty="0" smtClean="0"/>
              <a:t>(); </a:t>
            </a:r>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3"/>
          </a:xfrm>
          <a:prstGeom prst="rect">
            <a:avLst/>
          </a:prstGeom>
        </p:spPr>
      </p:pic>
    </p:spTree>
    <p:extLst>
      <p:ext uri="{BB962C8B-B14F-4D97-AF65-F5344CB8AC3E}">
        <p14:creationId xmlns:p14="http://schemas.microsoft.com/office/powerpoint/2010/main" val="4245255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400" dirty="0"/>
              <a:t>Bande de triangles (triangle </a:t>
            </a:r>
            <a:r>
              <a:rPr lang="fr-FR" sz="1400" dirty="0" err="1"/>
              <a:t>strip</a:t>
            </a:r>
            <a:r>
              <a:rPr lang="fr-FR" sz="1400" dirty="0"/>
              <a:t>)</a:t>
            </a:r>
          </a:p>
          <a:p>
            <a:endParaRPr lang="fr-FR" sz="1400" dirty="0"/>
          </a:p>
          <a:p>
            <a:r>
              <a:rPr lang="fr-FR" sz="1400" dirty="0"/>
              <a:t>Définit un groupe de triangles connectés. Chaque vertex supplémentaire forme un triangle avec les 2 </a:t>
            </a:r>
            <a:r>
              <a:rPr lang="fr-FR" sz="1400" dirty="0" err="1"/>
              <a:t>vertices</a:t>
            </a:r>
            <a:r>
              <a:rPr lang="fr-FR" sz="1400" dirty="0"/>
              <a:t> précédents.</a:t>
            </a:r>
          </a:p>
          <a:p>
            <a:endParaRPr lang="fr-FR" sz="1400" dirty="0"/>
          </a:p>
          <a:p>
            <a:r>
              <a:rPr lang="fr-FR" sz="1400" dirty="0"/>
              <a:t>Ce type de primitive est à privilégier dès que possible par rapport aux listes de triangles, pour  des raisons de performances (partage des </a:t>
            </a:r>
            <a:r>
              <a:rPr lang="fr-FR" sz="1400" dirty="0" err="1"/>
              <a:t>vertices</a:t>
            </a:r>
            <a:r>
              <a:rPr lang="fr-FR" sz="1400" dirty="0"/>
              <a:t>).</a:t>
            </a:r>
          </a:p>
          <a:p>
            <a:endParaRPr lang="fr-FR" sz="1400" dirty="0"/>
          </a:p>
          <a:p>
            <a:r>
              <a:rPr lang="fr-FR" sz="1400" dirty="0"/>
              <a:t>Il est possible de concaténer 2 bandes non jointives en une seule primitive, en dupliquant le dernier vertex de la première bande et le premier vertex de la seconde (génération de triangles dégénérés).</a:t>
            </a:r>
          </a:p>
          <a:p>
            <a:endParaRPr lang="fr-FR" sz="1400" dirty="0"/>
          </a:p>
          <a:p>
            <a:r>
              <a:rPr lang="fr-FR" sz="1400" dirty="0"/>
              <a:t>Rendement : N triangles = N+2 </a:t>
            </a:r>
            <a:r>
              <a:rPr lang="fr-FR" sz="1400" dirty="0" err="1"/>
              <a:t>vertices</a:t>
            </a:r>
            <a:endParaRPr lang="fr-FR" sz="1400" dirty="0"/>
          </a:p>
          <a:p>
            <a:endParaRPr lang="fr-FR" sz="1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891" y="4351217"/>
            <a:ext cx="5992210" cy="1303743"/>
          </a:xfrm>
          <a:prstGeom prst="rect">
            <a:avLst/>
          </a:prstGeom>
        </p:spPr>
      </p:pic>
      <p:sp>
        <p:nvSpPr>
          <p:cNvPr id="8" name="Rectangle 7"/>
          <p:cNvSpPr/>
          <p:nvPr/>
        </p:nvSpPr>
        <p:spPr>
          <a:xfrm>
            <a:off x="179512" y="5863385"/>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(GL_TRIANGLE_STRIP),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09809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00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(-0.5f,-0.5f,0.0f)</a:t>
            </a:r>
            <a:r>
              <a:rPr lang="de-DE" dirty="0" smtClean="0"/>
              <a:t>;</a:t>
            </a:r>
          </a:p>
          <a:p>
            <a:pPr marL="0" indent="0">
              <a:buNone/>
            </a:pPr>
            <a:r>
              <a:rPr lang="de-DE" dirty="0" err="1" smtClean="0"/>
              <a:t>glBegin</a:t>
            </a:r>
            <a:r>
              <a:rPr lang="de-DE" dirty="0"/>
              <a:t>(GL_TRIANGLE_STRIP); </a:t>
            </a:r>
            <a:endParaRPr lang="de-DE" dirty="0" smtClean="0"/>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endParaRPr lang="de-DE" dirty="0" smtClean="0"/>
          </a:p>
          <a:p>
            <a:pPr marL="0" indent="0">
              <a:buNone/>
            </a:pPr>
            <a:r>
              <a:rPr lang="de-DE" dirty="0" smtClean="0"/>
              <a:t> </a:t>
            </a: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1361335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r>
              <a:rPr lang="fr-FR" sz="1600" dirty="0"/>
              <a:t>Triangles en éventail (triangle fan)</a:t>
            </a:r>
          </a:p>
          <a:p>
            <a:endParaRPr lang="fr-FR" sz="1600" dirty="0"/>
          </a:p>
          <a:p>
            <a:r>
              <a:rPr lang="fr-FR" sz="1600" dirty="0"/>
              <a:t>Définit un groupe de triangles connectés. Chaque vertex supplémentaire forme un triangle avec le tout premier vertex et le vertex précédent.</a:t>
            </a:r>
          </a:p>
          <a:p>
            <a:endParaRPr lang="fr-FR" sz="1600" dirty="0"/>
          </a:p>
          <a:p>
            <a:r>
              <a:rPr lang="fr-FR" sz="1600" dirty="0"/>
              <a:t>Ce type de primitive est également à privilégier dès que possible par rapport aux listes de triangles, toujours pour  des raisons de performances.</a:t>
            </a:r>
          </a:p>
          <a:p>
            <a:endParaRPr lang="fr-FR" sz="1600" dirty="0"/>
          </a:p>
          <a:p>
            <a:r>
              <a:rPr lang="fr-FR" sz="1600" dirty="0"/>
              <a:t>Rendement : N triangles = N+2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08" y="3769742"/>
            <a:ext cx="3816575" cy="2107529"/>
          </a:xfrm>
          <a:prstGeom prst="rect">
            <a:avLst/>
          </a:prstGeom>
        </p:spPr>
      </p:pic>
      <p:sp>
        <p:nvSpPr>
          <p:cNvPr id="8" name="Rectangle 7"/>
          <p:cNvSpPr/>
          <p:nvPr/>
        </p:nvSpPr>
        <p:spPr>
          <a:xfrm>
            <a:off x="179512" y="5957084"/>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(GL_TRIANGLE_FAN),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66498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7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(GL_TRIANGLE_FAN);</a:t>
            </a:r>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r>
              <a:rPr lang="de-DE" dirty="0" smtClean="0"/>
              <a:t>;</a:t>
            </a:r>
          </a:p>
          <a:p>
            <a:pPr marL="0" indent="0">
              <a:buNone/>
            </a:pPr>
            <a:r>
              <a:rPr lang="de-DE" dirty="0" err="1" smtClean="0"/>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242313"/>
            <a:ext cx="4711353" cy="3849062"/>
          </a:xfrm>
          <a:prstGeom prst="rect">
            <a:avLst/>
          </a:prstGeom>
        </p:spPr>
      </p:pic>
    </p:spTree>
    <p:extLst>
      <p:ext uri="{BB962C8B-B14F-4D97-AF65-F5344CB8AC3E}">
        <p14:creationId xmlns:p14="http://schemas.microsoft.com/office/powerpoint/2010/main" val="3467176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144078" cy="5029751"/>
          </a:xfrm>
        </p:spPr>
        <p:txBody>
          <a:bodyPr>
            <a:normAutofit fontScale="62500" lnSpcReduction="20000"/>
          </a:bodyPr>
          <a:lstStyle/>
          <a:p>
            <a:r>
              <a:rPr lang="fr-FR" dirty="0"/>
              <a:t>Pour le rendu effectif des primitives (lignes, triangles), appelé </a:t>
            </a:r>
            <a:r>
              <a:rPr lang="fr-FR" dirty="0" err="1"/>
              <a:t>rasterization</a:t>
            </a:r>
            <a:r>
              <a:rPr lang="fr-FR" dirty="0"/>
              <a:t>, la carte interpole pour chaque pixel calculé les </a:t>
            </a:r>
            <a:r>
              <a:rPr lang="fr-FR" dirty="0" err="1"/>
              <a:t>méta-données</a:t>
            </a:r>
            <a:r>
              <a:rPr lang="fr-FR" dirty="0"/>
              <a:t> (couleur, coordonnées de texture, profondeur) entre chacun des vertex du triangle.</a:t>
            </a:r>
          </a:p>
          <a:p>
            <a:endParaRPr lang="fr-FR" dirty="0"/>
          </a:p>
          <a:p>
            <a:r>
              <a:rPr lang="fr-FR" dirty="0"/>
              <a:t>Le rendu polygonal approxime uniquement la surface des objets représentés : les objets sont creux !</a:t>
            </a:r>
          </a:p>
          <a:p>
            <a:endParaRPr lang="fr-FR" dirty="0"/>
          </a:p>
          <a:p>
            <a:r>
              <a:rPr lang="fr-FR" dirty="0"/>
              <a:t>Il existe des méthodes de visualisation de données volumiques (volume </a:t>
            </a:r>
            <a:r>
              <a:rPr lang="fr-FR" dirty="0" err="1"/>
              <a:t>rendering</a:t>
            </a:r>
            <a:r>
              <a:rPr lang="fr-FR" dirty="0"/>
              <a:t>), notamment à l’aide de textures 3D.</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2028056"/>
            <a:ext cx="3129136" cy="3129136"/>
          </a:xfrm>
          <a:prstGeom prst="rect">
            <a:avLst/>
          </a:prstGeom>
        </p:spPr>
      </p:pic>
    </p:spTree>
    <p:extLst>
      <p:ext uri="{BB962C8B-B14F-4D97-AF65-F5344CB8AC3E}">
        <p14:creationId xmlns:p14="http://schemas.microsoft.com/office/powerpoint/2010/main" val="3551583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noAutofit/>
          </a:bodyPr>
          <a:lstStyle/>
          <a:p>
            <a:pPr marL="0" indent="0">
              <a:buNone/>
            </a:pPr>
            <a:r>
              <a:rPr lang="fr-FR" sz="2800" b="1" dirty="0" smtClean="0"/>
              <a:t>Mode immédiat</a:t>
            </a:r>
            <a:endParaRPr lang="fr-FR" sz="2800" b="1" dirty="0"/>
          </a:p>
          <a:p>
            <a:endParaRPr lang="fr-FR" sz="1800" dirty="0"/>
          </a:p>
          <a:p>
            <a:r>
              <a:rPr lang="fr-FR" sz="1800" dirty="0"/>
              <a:t>Permet de spécifier les primitives « à la volée » par le biais des A.P.I. de description.</a:t>
            </a:r>
          </a:p>
          <a:p>
            <a:endParaRPr lang="fr-FR" sz="1800" dirty="0"/>
          </a:p>
          <a:p>
            <a:r>
              <a:rPr lang="fr-FR" sz="1800" dirty="0"/>
              <a:t>Globalement peu performant (nécessite un appel de fonction pour le passage de chaque nouvelle métadonnée), il reste néanmoins extrêmement pratique pour réaliser du prototypage.</a:t>
            </a:r>
          </a:p>
          <a:p>
            <a:endParaRPr lang="fr-FR" sz="1800" dirty="0"/>
          </a:p>
          <a:p>
            <a:r>
              <a:rPr lang="fr-FR" sz="1800" dirty="0"/>
              <a:t>NB: Comme indiqué précédemment, ce mode est obsolète depuis OpenGL 3.0.</a:t>
            </a:r>
          </a:p>
          <a:p>
            <a:endParaRPr lang="fr-FR" sz="1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spTree>
    <p:extLst>
      <p:ext uri="{BB962C8B-B14F-4D97-AF65-F5344CB8AC3E}">
        <p14:creationId xmlns:p14="http://schemas.microsoft.com/office/powerpoint/2010/main" val="2922393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pPr marL="0" indent="0">
              <a:buNone/>
            </a:pPr>
            <a:r>
              <a:rPr lang="fr-FR" b="1" dirty="0" err="1"/>
              <a:t>Geometry</a:t>
            </a:r>
            <a:r>
              <a:rPr lang="fr-FR" b="1" dirty="0"/>
              <a:t> </a:t>
            </a:r>
            <a:r>
              <a:rPr lang="fr-FR" b="1" dirty="0" err="1"/>
              <a:t>arrays</a:t>
            </a:r>
            <a:endParaRPr lang="fr-FR" b="1" dirty="0"/>
          </a:p>
          <a:p>
            <a:endParaRPr lang="fr-FR" dirty="0"/>
          </a:p>
          <a:p>
            <a:r>
              <a:rPr lang="fr-FR" dirty="0"/>
              <a:t>Permet de stocker les données des primitives dans des tableaux en mémoire centrale.</a:t>
            </a:r>
          </a:p>
          <a:p>
            <a:endParaRPr lang="fr-FR" dirty="0"/>
          </a:p>
          <a:p>
            <a:r>
              <a:rPr lang="fr-FR" dirty="0"/>
              <a:t>Grande souplesse d’exécution (on ne spécifie que les paramètres nécessaires) et bonnes performances (un seul appel déclenche le rendu).</a:t>
            </a:r>
          </a:p>
          <a:p>
            <a:endParaRPr lang="fr-FR" dirty="0"/>
          </a:p>
          <a:p>
            <a:r>
              <a:rPr lang="fr-FR" dirty="0"/>
              <a:t>Obsolète à partir d’OpenGL 3.0.</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spTree>
    <p:extLst>
      <p:ext uri="{BB962C8B-B14F-4D97-AF65-F5344CB8AC3E}">
        <p14:creationId xmlns:p14="http://schemas.microsoft.com/office/powerpoint/2010/main" val="1912138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2547307"/>
          </a:xfrm>
        </p:spPr>
        <p:txBody>
          <a:bodyPr>
            <a:normAutofit fontScale="62500" lnSpcReduction="20000"/>
          </a:bodyPr>
          <a:lstStyle/>
          <a:p>
            <a:r>
              <a:rPr lang="fr-FR" dirty="0"/>
              <a:t>Les </a:t>
            </a:r>
            <a:r>
              <a:rPr lang="fr-FR" dirty="0" err="1"/>
              <a:t>geometry</a:t>
            </a:r>
            <a:r>
              <a:rPr lang="fr-FR" dirty="0"/>
              <a:t> </a:t>
            </a:r>
            <a:r>
              <a:rPr lang="fr-FR" dirty="0" err="1"/>
              <a:t>arrays</a:t>
            </a:r>
            <a:r>
              <a:rPr lang="fr-FR" dirty="0"/>
              <a:t> introduisent la notion de primitive indexée: en plus des tables contenant la description des </a:t>
            </a:r>
            <a:r>
              <a:rPr lang="fr-FR" dirty="0" err="1"/>
              <a:t>vertices</a:t>
            </a:r>
            <a:r>
              <a:rPr lang="fr-FR" dirty="0"/>
              <a:t> (couleur, coordonnées, </a:t>
            </a:r>
            <a:r>
              <a:rPr lang="fr-FR" dirty="0" err="1"/>
              <a:t>etc</a:t>
            </a:r>
            <a:r>
              <a:rPr lang="fr-FR" dirty="0"/>
              <a:t>), une seconde table peut optionnellement être spécifiée, contenant des entiers qui sont des indices dans la table des </a:t>
            </a:r>
            <a:r>
              <a:rPr lang="fr-FR" dirty="0" err="1"/>
              <a:t>vertices</a:t>
            </a:r>
            <a:r>
              <a:rPr lang="fr-FR" dirty="0"/>
              <a:t>. Ce sont alors les indices qui décrivent la primitive géométrique, et plus l’ordre des </a:t>
            </a:r>
            <a:r>
              <a:rPr lang="fr-FR" dirty="0" err="1"/>
              <a:t>vertices</a:t>
            </a:r>
            <a:r>
              <a:rPr lang="fr-FR" dirty="0"/>
              <a:t>.</a:t>
            </a:r>
          </a:p>
          <a:p>
            <a:endParaRPr lang="fr-FR" dirty="0"/>
          </a:p>
          <a:p>
            <a:r>
              <a:rPr lang="fr-FR" dirty="0"/>
              <a:t>Ce système permet de partager les </a:t>
            </a:r>
            <a:r>
              <a:rPr lang="fr-FR" dirty="0" err="1"/>
              <a:t>vertices</a:t>
            </a:r>
            <a:r>
              <a:rPr lang="fr-FR" dirty="0"/>
              <a:t> entre plusieurs primitives, donc d’augmenter la bande passante.</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7" name="Picture 2" descr="http://www.opengl-tutorial.org/wp-content/uploads/2011/05/index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219" y="3475624"/>
            <a:ext cx="4879552" cy="3049720"/>
          </a:xfrm>
          <a:prstGeom prst="rect">
            <a:avLst/>
          </a:prstGeom>
          <a:solidFill>
            <a:schemeClr val="bg1"/>
          </a:solidFill>
        </p:spPr>
      </p:pic>
    </p:spTree>
    <p:extLst>
      <p:ext uri="{BB962C8B-B14F-4D97-AF65-F5344CB8AC3E}">
        <p14:creationId xmlns:p14="http://schemas.microsoft.com/office/powerpoint/2010/main" val="185463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pPr marL="0" indent="0">
              <a:buNone/>
            </a:pPr>
            <a:r>
              <a:rPr lang="fr-FR" b="1" dirty="0" err="1"/>
              <a:t>Geometry</a:t>
            </a:r>
            <a:r>
              <a:rPr lang="fr-FR" b="1" dirty="0"/>
              <a:t> buffers</a:t>
            </a:r>
          </a:p>
          <a:p>
            <a:endParaRPr lang="fr-FR" dirty="0"/>
          </a:p>
          <a:p>
            <a:r>
              <a:rPr lang="fr-FR" dirty="0"/>
              <a:t>Les </a:t>
            </a:r>
            <a:r>
              <a:rPr lang="fr-FR" dirty="0" err="1"/>
              <a:t>geometry</a:t>
            </a:r>
            <a:r>
              <a:rPr lang="fr-FR" dirty="0"/>
              <a:t> </a:t>
            </a:r>
            <a:r>
              <a:rPr lang="fr-FR" dirty="0" err="1"/>
              <a:t>arrays</a:t>
            </a:r>
            <a:r>
              <a:rPr lang="fr-FR" dirty="0"/>
              <a:t> on évolué en </a:t>
            </a:r>
            <a:r>
              <a:rPr lang="fr-FR" dirty="0" err="1"/>
              <a:t>geometry</a:t>
            </a:r>
            <a:r>
              <a:rPr lang="fr-FR" dirty="0"/>
              <a:t> buffers, directement embarqués en VRAM. Le mode de fonctionnement est calqué sur le fonctionnement du matériel.</a:t>
            </a:r>
          </a:p>
          <a:p>
            <a:endParaRPr lang="fr-FR" dirty="0"/>
          </a:p>
          <a:p>
            <a:r>
              <a:rPr lang="fr-FR" dirty="0"/>
              <a:t>Techniquement, on distingue les vertex buffers (VBO), qui contiennent les données des </a:t>
            </a:r>
            <a:r>
              <a:rPr lang="fr-FR" dirty="0" err="1"/>
              <a:t>vertices</a:t>
            </a:r>
            <a:r>
              <a:rPr lang="fr-FR" dirty="0"/>
              <a:t>, et les index buffers (IBO), qui contiennent l’indexation des </a:t>
            </a:r>
            <a:r>
              <a:rPr lang="fr-FR" dirty="0" err="1"/>
              <a:t>vertices</a:t>
            </a:r>
            <a:r>
              <a:rPr lang="fr-FR" dirty="0"/>
              <a:t>. Le programmeur spécifie précisément à l’A.P.I. quelles sont les </a:t>
            </a:r>
            <a:r>
              <a:rPr lang="fr-FR" dirty="0" err="1"/>
              <a:t>méta-données</a:t>
            </a:r>
            <a:r>
              <a:rPr lang="fr-FR" dirty="0"/>
              <a:t> présentes dans les buffers.</a:t>
            </a:r>
          </a:p>
          <a:p>
            <a:endParaRPr lang="fr-FR" dirty="0"/>
          </a:p>
          <a:p>
            <a:r>
              <a:rPr lang="fr-FR" dirty="0"/>
              <a:t>Pour des performances optimales, on parallélise l’écriture des données dans le </a:t>
            </a:r>
            <a:r>
              <a:rPr lang="fr-FR" dirty="0" err="1"/>
              <a:t>geometry</a:t>
            </a:r>
            <a:r>
              <a:rPr lang="fr-FR" dirty="0"/>
              <a:t> buffer avec la lecture par la carte de ces données (pas de zones de chevauchement des primitives dans le buffer pendant son utilisation).</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spTree>
    <p:extLst>
      <p:ext uri="{BB962C8B-B14F-4D97-AF65-F5344CB8AC3E}">
        <p14:creationId xmlns:p14="http://schemas.microsoft.com/office/powerpoint/2010/main" val="391643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405299" cy="5029751"/>
          </a:xfrm>
        </p:spPr>
        <p:txBody>
          <a:bodyPr>
            <a:noAutofit/>
          </a:bodyPr>
          <a:lstStyle/>
          <a:p>
            <a:pPr marL="0" indent="0">
              <a:buNone/>
            </a:pPr>
            <a:r>
              <a:rPr lang="fr-FR" sz="1800" b="1" dirty="0" smtClean="0"/>
              <a:t>Qu’est </a:t>
            </a:r>
            <a:r>
              <a:rPr lang="fr-FR" sz="1800" b="1" dirty="0"/>
              <a:t>ce qu’une A.P.I. de rendu ?</a:t>
            </a:r>
          </a:p>
          <a:p>
            <a:pPr marL="0" indent="0">
              <a:buNone/>
            </a:pPr>
            <a:endParaRPr lang="fr-FR" sz="1800" dirty="0"/>
          </a:p>
          <a:p>
            <a:pPr marL="0" indent="0">
              <a:buNone/>
            </a:pPr>
            <a:r>
              <a:rPr lang="fr-FR" sz="1800" dirty="0"/>
              <a:t>C’est la couche logicielle qui permet de contrôler le matériel de rendu graphique: ensemble de procédures et fonctions qui permettent au programmeur de spécifier les opérations et objets nécessaires à la génération d’images, représentant en général des objets tridimensionnels.</a:t>
            </a:r>
          </a:p>
          <a:p>
            <a:pPr marL="0" indent="0">
              <a:buNone/>
            </a:pPr>
            <a:r>
              <a:rPr lang="fr-FR" sz="1800" dirty="0"/>
              <a:t>Par essence, elle est très proche du matériel.</a:t>
            </a:r>
          </a:p>
          <a:p>
            <a:pPr marL="0" indent="0">
              <a:buNone/>
            </a:pPr>
            <a:endParaRPr lang="fr-FR" sz="1800" dirty="0"/>
          </a:p>
          <a:p>
            <a:pPr marL="0" indent="0">
              <a:buNone/>
            </a:pPr>
            <a:r>
              <a:rPr lang="fr-FR" sz="1800" dirty="0"/>
              <a:t>NB: Une A.P.I. de rendu ne prend en charge que la transformation de primitives en une image. Toute gestion de scène, d’I/O, de son ou autre doit être mise en place par d’autres moyens.</a:t>
            </a:r>
          </a:p>
          <a:p>
            <a:pPr marL="0" indent="0">
              <a:buNone/>
            </a:pPr>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8" name="Image 7"/>
          <p:cNvPicPr>
            <a:picLocks noChangeAspect="1"/>
          </p:cNvPicPr>
          <p:nvPr/>
        </p:nvPicPr>
        <p:blipFill>
          <a:blip r:embed="rId2"/>
          <a:stretch>
            <a:fillRect/>
          </a:stretch>
        </p:blipFill>
        <p:spPr>
          <a:xfrm>
            <a:off x="4862499" y="1096412"/>
            <a:ext cx="3924300" cy="3048000"/>
          </a:xfrm>
          <a:prstGeom prst="rect">
            <a:avLst/>
          </a:prstGeom>
        </p:spPr>
      </p:pic>
    </p:spTree>
    <p:extLst>
      <p:ext uri="{BB962C8B-B14F-4D97-AF65-F5344CB8AC3E}">
        <p14:creationId xmlns:p14="http://schemas.microsoft.com/office/powerpoint/2010/main" val="1143026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D’autres primitives utiles au rendu :</a:t>
            </a:r>
          </a:p>
          <a:p>
            <a:pPr lvl="1"/>
            <a:r>
              <a:rPr lang="fr-FR" dirty="0" err="1" smtClean="0"/>
              <a:t>glFlush</a:t>
            </a:r>
            <a:r>
              <a:rPr lang="fr-FR" dirty="0" smtClean="0"/>
              <a:t>()</a:t>
            </a:r>
          </a:p>
          <a:p>
            <a:pPr lvl="2"/>
            <a:r>
              <a:rPr lang="fr-FR" dirty="0" smtClean="0"/>
              <a:t>Forcer la commande précédente OpenGL à démarrer une exécution</a:t>
            </a:r>
          </a:p>
          <a:p>
            <a:pPr lvl="1"/>
            <a:r>
              <a:rPr lang="fr-FR" dirty="0" err="1" smtClean="0"/>
              <a:t>glFinish</a:t>
            </a:r>
            <a:r>
              <a:rPr lang="fr-FR" dirty="0" smtClean="0"/>
              <a:t>()</a:t>
            </a:r>
          </a:p>
          <a:p>
            <a:pPr lvl="2"/>
            <a:r>
              <a:rPr lang="fr-FR" dirty="0" smtClean="0"/>
              <a:t>Forcer toutes les commandes précédentes à terminer.</a:t>
            </a:r>
          </a:p>
          <a:p>
            <a:pPr lvl="2"/>
            <a:endParaRPr lang="fr-FR" dirty="0"/>
          </a:p>
          <a:p>
            <a:r>
              <a:rPr lang="fr-FR" dirty="0" smtClean="0"/>
              <a:t>Et bien d’autres … </a:t>
            </a:r>
          </a:p>
          <a:p>
            <a:pPr lvl="1"/>
            <a:r>
              <a:rPr lang="fr-FR" dirty="0" smtClean="0"/>
              <a:t>Doc OpenGL</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spTree>
    <p:extLst>
      <p:ext uri="{BB962C8B-B14F-4D97-AF65-F5344CB8AC3E}">
        <p14:creationId xmlns:p14="http://schemas.microsoft.com/office/powerpoint/2010/main" val="1761255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 et transformations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3013780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Transformations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172238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err="1" smtClean="0"/>
              <a:t>glTranslate</a:t>
            </a:r>
            <a:r>
              <a:rPr lang="fr-FR" dirty="0" smtClean="0"/>
              <a:t>{</a:t>
            </a:r>
            <a:r>
              <a:rPr lang="fr-FR" dirty="0" err="1" smtClean="0"/>
              <a:t>fd</a:t>
            </a:r>
            <a:r>
              <a:rPr lang="fr-FR" dirty="0" smtClean="0"/>
              <a:t>}(Type x, Type y, Type z)</a:t>
            </a:r>
          </a:p>
          <a:p>
            <a:pPr lvl="1"/>
            <a:r>
              <a:rPr lang="fr-FR" dirty="0" smtClean="0"/>
              <a:t>Multiplie la matrice courante par une matrice de </a:t>
            </a:r>
            <a:r>
              <a:rPr lang="fr-FR" i="1" dirty="0" smtClean="0"/>
              <a:t>mouvement </a:t>
            </a:r>
          </a:p>
          <a:p>
            <a:pPr lvl="1"/>
            <a:endParaRPr lang="fr-FR" i="1" dirty="0"/>
          </a:p>
          <a:p>
            <a:r>
              <a:rPr lang="fr-FR" dirty="0" err="1" smtClean="0"/>
              <a:t>glRotate</a:t>
            </a:r>
            <a:r>
              <a:rPr lang="fr-FR" dirty="0" smtClean="0"/>
              <a:t>{</a:t>
            </a:r>
            <a:r>
              <a:rPr lang="fr-FR" dirty="0" err="1" smtClean="0"/>
              <a:t>fd</a:t>
            </a:r>
            <a:r>
              <a:rPr lang="fr-FR" dirty="0" smtClean="0"/>
              <a:t>}(</a:t>
            </a:r>
            <a:r>
              <a:rPr lang="fr-FR" dirty="0" err="1" smtClean="0"/>
              <a:t>TypR</a:t>
            </a:r>
            <a:r>
              <a:rPr lang="fr-FR" dirty="0" smtClean="0"/>
              <a:t> angle, Type x, </a:t>
            </a:r>
            <a:r>
              <a:rPr lang="fr-FR" dirty="0" err="1" smtClean="0"/>
              <a:t>TypR</a:t>
            </a:r>
            <a:r>
              <a:rPr lang="fr-FR" dirty="0" smtClean="0"/>
              <a:t> x, </a:t>
            </a:r>
            <a:r>
              <a:rPr lang="fr-FR" dirty="0" err="1" smtClean="0"/>
              <a:t>TypR</a:t>
            </a:r>
            <a:r>
              <a:rPr lang="fr-FR" dirty="0" smtClean="0"/>
              <a:t> y, </a:t>
            </a:r>
            <a:r>
              <a:rPr lang="fr-FR" dirty="0" err="1" smtClean="0"/>
              <a:t>TypR</a:t>
            </a:r>
            <a:r>
              <a:rPr lang="fr-FR" dirty="0" smtClean="0"/>
              <a:t> z)</a:t>
            </a:r>
          </a:p>
          <a:p>
            <a:pPr lvl="1"/>
            <a:r>
              <a:rPr lang="fr-FR" dirty="0" smtClean="0"/>
              <a:t>Multiplie la matrice courante par une matrice qui effectue une rotation du modèle courant</a:t>
            </a:r>
          </a:p>
          <a:p>
            <a:r>
              <a:rPr lang="fr-FR" dirty="0" err="1" smtClean="0"/>
              <a:t>glScale</a:t>
            </a:r>
            <a:r>
              <a:rPr lang="fr-FR" dirty="0" smtClean="0"/>
              <a:t>{</a:t>
            </a:r>
            <a:r>
              <a:rPr lang="fr-FR" dirty="0" err="1" smtClean="0"/>
              <a:t>fd</a:t>
            </a:r>
            <a:r>
              <a:rPr lang="fr-FR" dirty="0" smtClean="0"/>
              <a:t>}(Type x, Type y, Type z)</a:t>
            </a:r>
          </a:p>
          <a:p>
            <a:pPr lvl="1"/>
            <a:r>
              <a:rPr lang="fr-FR" dirty="0" smtClean="0"/>
              <a:t>Multiplie la matrice courante avec une matrice de réduction</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1688844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(-1.0f,-0.5f,0.0f);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3593398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glScalef</a:t>
            </a:r>
            <a:r>
              <a:rPr lang="de-DE" dirty="0"/>
              <a:t>(0.5f,0.5f,0.5f);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6" y="512989"/>
            <a:ext cx="4711351" cy="3849062"/>
          </a:xfrm>
          <a:prstGeom prst="rect">
            <a:avLst/>
          </a:prstGeom>
        </p:spPr>
      </p:pic>
    </p:spTree>
    <p:extLst>
      <p:ext uri="{BB962C8B-B14F-4D97-AF65-F5344CB8AC3E}">
        <p14:creationId xmlns:p14="http://schemas.microsoft.com/office/powerpoint/2010/main" val="1538817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camera OpenGL peut être vue comme un appareil photo. Pour prendre une bonne photo il faut :</a:t>
            </a:r>
          </a:p>
          <a:p>
            <a:pPr lvl="1"/>
            <a:r>
              <a:rPr lang="fr-FR" dirty="0" smtClean="0"/>
              <a:t>Placer la camera dans l’espace et la faire pointer vers la scène</a:t>
            </a:r>
            <a:endParaRPr lang="fr-FR" dirty="0"/>
          </a:p>
          <a:p>
            <a:pPr lvl="1"/>
            <a:r>
              <a:rPr lang="fr-FR" dirty="0" smtClean="0"/>
              <a:t>Puis arranger la scène afin d’être photographié dans la bonne compostions </a:t>
            </a:r>
          </a:p>
          <a:p>
            <a:pPr lvl="1"/>
            <a:r>
              <a:rPr lang="fr-FR" dirty="0" smtClean="0"/>
              <a:t>Définir la lentille de camera et ajuster le zoom</a:t>
            </a:r>
          </a:p>
          <a:p>
            <a:pPr lvl="1"/>
            <a:r>
              <a:rPr lang="fr-FR" dirty="0" smtClean="0"/>
              <a:t>Finaliser la photo en choisissant l’agrandissement désiré.</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1307473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Des opérations sur les matrices :</a:t>
            </a:r>
          </a:p>
          <a:p>
            <a:pPr lvl="1"/>
            <a:r>
              <a:rPr lang="fr-FR" dirty="0" err="1" smtClean="0"/>
              <a:t>glLoadIdentidy</a:t>
            </a:r>
            <a:r>
              <a:rPr lang="fr-FR" dirty="0" smtClean="0"/>
              <a:t>()</a:t>
            </a:r>
          </a:p>
          <a:p>
            <a:pPr lvl="2"/>
            <a:r>
              <a:rPr lang="fr-FR" dirty="0" smtClean="0"/>
              <a:t>Mettre la matrice courante en matrice identité 4x4</a:t>
            </a:r>
          </a:p>
          <a:p>
            <a:pPr lvl="2"/>
            <a:endParaRPr lang="fr-FR" dirty="0"/>
          </a:p>
          <a:p>
            <a:pPr marL="914400" lvl="2" indent="0">
              <a:buNone/>
            </a:pPr>
            <a:endParaRPr lang="fr-FR" dirty="0" smtClean="0"/>
          </a:p>
          <a:p>
            <a:pPr lvl="1"/>
            <a:endParaRPr lang="fr-FR" dirty="0" smtClean="0"/>
          </a:p>
          <a:p>
            <a:pPr lvl="1"/>
            <a:r>
              <a:rPr lang="fr-FR" dirty="0" err="1" smtClean="0"/>
              <a:t>glLoadMatrix</a:t>
            </a:r>
            <a:r>
              <a:rPr lang="fr-FR" dirty="0" smtClean="0"/>
              <a:t>{</a:t>
            </a:r>
            <a:r>
              <a:rPr lang="fr-FR" dirty="0" err="1" smtClean="0"/>
              <a:t>fd</a:t>
            </a:r>
            <a:r>
              <a:rPr lang="fr-FR" dirty="0" smtClean="0"/>
              <a:t>}(</a:t>
            </a:r>
            <a:r>
              <a:rPr lang="fr-FR" dirty="0" err="1" smtClean="0"/>
              <a:t>const</a:t>
            </a:r>
            <a:r>
              <a:rPr lang="fr-FR" dirty="0" smtClean="0"/>
              <a:t> Type*m)</a:t>
            </a:r>
          </a:p>
          <a:p>
            <a:pPr lvl="2"/>
            <a:r>
              <a:rPr lang="fr-FR" dirty="0" smtClean="0"/>
              <a:t>Remplace la matrice actuelle</a:t>
            </a:r>
          </a:p>
          <a:p>
            <a:pPr lvl="1"/>
            <a:r>
              <a:rPr lang="fr-FR" dirty="0" err="1" smtClean="0"/>
              <a:t>glMultMatrix</a:t>
            </a:r>
            <a:r>
              <a:rPr lang="fr-FR" dirty="0"/>
              <a:t>{</a:t>
            </a:r>
            <a:r>
              <a:rPr lang="fr-FR" dirty="0" err="1"/>
              <a:t>fd</a:t>
            </a:r>
            <a:r>
              <a:rPr lang="fr-FR" dirty="0"/>
              <a:t>}(</a:t>
            </a:r>
            <a:r>
              <a:rPr lang="fr-FR" dirty="0" err="1"/>
              <a:t>const</a:t>
            </a:r>
            <a:r>
              <a:rPr lang="fr-FR" dirty="0"/>
              <a:t> Type*m</a:t>
            </a:r>
            <a:r>
              <a:rPr lang="fr-FR" dirty="0" smtClean="0"/>
              <a:t>)</a:t>
            </a:r>
          </a:p>
          <a:p>
            <a:pPr lvl="2"/>
            <a:r>
              <a:rPr lang="fr-FR" dirty="0" smtClean="0"/>
              <a:t>Multiplie la matrice actuelle</a:t>
            </a:r>
          </a:p>
          <a:p>
            <a:pPr lvl="1"/>
            <a:r>
              <a:rPr lang="fr-FR" dirty="0" err="1" smtClean="0"/>
              <a:t>glPushMatrix</a:t>
            </a:r>
            <a:r>
              <a:rPr lang="fr-FR" dirty="0" smtClean="0"/>
              <a:t>()</a:t>
            </a:r>
          </a:p>
          <a:p>
            <a:pPr lvl="2"/>
            <a:r>
              <a:rPr lang="fr-FR" dirty="0" smtClean="0"/>
              <a:t>Push la matrice actuelle dans la pile de matrice</a:t>
            </a:r>
          </a:p>
          <a:p>
            <a:pPr lvl="1"/>
            <a:r>
              <a:rPr lang="fr-FR" dirty="0" err="1" smtClean="0"/>
              <a:t>glPopMatrix</a:t>
            </a:r>
            <a:r>
              <a:rPr lang="fr-FR" dirty="0" smtClean="0"/>
              <a:t>()</a:t>
            </a:r>
            <a:endParaRPr lang="fr-FR" dirty="0"/>
          </a:p>
          <a:p>
            <a:pPr lvl="2"/>
            <a:r>
              <a:rPr lang="fr-FR" dirty="0" smtClean="0"/>
              <a:t>Pop la </a:t>
            </a:r>
            <a:r>
              <a:rPr lang="fr-FR" dirty="0"/>
              <a:t>matrice actuelle dans la pile de matrice</a:t>
            </a:r>
          </a:p>
          <a:p>
            <a:pPr lvl="2"/>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pic>
        <p:nvPicPr>
          <p:cNvPr id="7" name="Image 6"/>
          <p:cNvPicPr>
            <a:picLocks noChangeAspect="1"/>
          </p:cNvPicPr>
          <p:nvPr/>
        </p:nvPicPr>
        <p:blipFill>
          <a:blip r:embed="rId2"/>
          <a:stretch>
            <a:fillRect/>
          </a:stretch>
        </p:blipFill>
        <p:spPr>
          <a:xfrm>
            <a:off x="1910544" y="2253889"/>
            <a:ext cx="5116184" cy="911795"/>
          </a:xfrm>
          <a:prstGeom prst="rect">
            <a:avLst/>
          </a:prstGeom>
        </p:spPr>
      </p:pic>
    </p:spTree>
    <p:extLst>
      <p:ext uri="{BB962C8B-B14F-4D97-AF65-F5344CB8AC3E}">
        <p14:creationId xmlns:p14="http://schemas.microsoft.com/office/powerpoint/2010/main" val="1977833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455311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pic>
        <p:nvPicPr>
          <p:cNvPr id="7" name="Image 6"/>
          <p:cNvPicPr>
            <a:picLocks noChangeAspect="1"/>
          </p:cNvPicPr>
          <p:nvPr/>
        </p:nvPicPr>
        <p:blipFill>
          <a:blip r:embed="rId2"/>
          <a:stretch>
            <a:fillRect/>
          </a:stretch>
        </p:blipFill>
        <p:spPr>
          <a:xfrm>
            <a:off x="2127320" y="2148975"/>
            <a:ext cx="5245375" cy="2691966"/>
          </a:xfrm>
          <a:prstGeom prst="rect">
            <a:avLst/>
          </a:prstGeom>
        </p:spPr>
      </p:pic>
    </p:spTree>
    <p:extLst>
      <p:ext uri="{BB962C8B-B14F-4D97-AF65-F5344CB8AC3E}">
        <p14:creationId xmlns:p14="http://schemas.microsoft.com/office/powerpoint/2010/main" val="352991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fr-FR" dirty="0"/>
              <a:t>Quelle est la différence avec un moteur de rendu ?</a:t>
            </a:r>
          </a:p>
          <a:p>
            <a:endParaRPr lang="fr-FR" dirty="0"/>
          </a:p>
          <a:p>
            <a:r>
              <a:rPr lang="fr-FR" dirty="0"/>
              <a:t>Le moteur de rendu est situé à une couche logicielle supérieure, et permet généralement la gestion d’une scène tridimensionnelle complexe avec tous ses acteurs. Le moteur de rendu utilise une API de rendu comme partie du processus de génération d’une image</a:t>
            </a:r>
            <a:r>
              <a:rPr lang="fr-FR" dirty="0" smtClean="0"/>
              <a:t>.</a:t>
            </a:r>
          </a:p>
          <a:p>
            <a:endParaRPr lang="fr-FR" dirty="0"/>
          </a:p>
          <a:p>
            <a:r>
              <a:rPr lang="fr-FR" dirty="0" smtClean="0"/>
              <a:t>Il ne faut pas confondre API de rendu graphique et API applications.</a:t>
            </a:r>
          </a:p>
          <a:p>
            <a:pPr lvl="1"/>
            <a:r>
              <a:rPr lang="fr-FR" dirty="0" smtClean="0"/>
              <a:t>API d’application couche haut niveau</a:t>
            </a:r>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198405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Une transformation (pour un modèle) est composé une position et une orientation.</a:t>
            </a:r>
          </a:p>
          <a:p>
            <a:pPr lvl="1"/>
            <a:r>
              <a:rPr lang="fr-FR" dirty="0" smtClean="0"/>
              <a:t>Rotation, translation, mise à l’échelle et leurs combinaisons.</a:t>
            </a:r>
          </a:p>
          <a:p>
            <a:pPr lvl="1"/>
            <a:endParaRPr lang="fr-FR" dirty="0"/>
          </a:p>
          <a:p>
            <a:r>
              <a:rPr lang="fr-FR" dirty="0" smtClean="0"/>
              <a:t>En OpenGL, les modèles et la vue, sont combinés au travers d’un seul pipeline hardware appelé : </a:t>
            </a:r>
            <a:r>
              <a:rPr lang="fr-FR" i="1" dirty="0" err="1" smtClean="0"/>
              <a:t>modelview</a:t>
            </a:r>
            <a:r>
              <a:rPr lang="fr-FR" i="1" dirty="0" smtClean="0"/>
              <a:t> matrix</a:t>
            </a:r>
          </a:p>
          <a:p>
            <a:pPr lvl="1"/>
            <a:r>
              <a:rPr lang="fr-FR" dirty="0" smtClean="0"/>
              <a:t>Attention, la première transformation (écrite dans le programme) sera appliqué en dernier.</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2409299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La transformation de vue:</a:t>
            </a:r>
          </a:p>
          <a:p>
            <a:pPr lvl="1"/>
            <a:r>
              <a:rPr lang="fr-FR" sz="1800" dirty="0" smtClean="0"/>
              <a:t>Est composé de translation et rotation</a:t>
            </a:r>
            <a:endParaRPr lang="fr-FR" sz="1800" dirty="0"/>
          </a:p>
          <a:p>
            <a:pPr lvl="1"/>
            <a:r>
              <a:rPr lang="fr-FR" sz="1800" dirty="0" smtClean="0"/>
              <a:t>L’état initial de la caméra est composé de la position de </a:t>
            </a:r>
            <a:r>
              <a:rPr lang="fr-FR" sz="1800" b="1" i="1" dirty="0" smtClean="0"/>
              <a:t>l’œil, </a:t>
            </a:r>
            <a:r>
              <a:rPr lang="fr-FR" sz="1800" dirty="0" smtClean="0"/>
              <a:t>la direction dans laquelle regarde la camera.</a:t>
            </a:r>
          </a:p>
          <a:p>
            <a:pPr lvl="1"/>
            <a:r>
              <a:rPr lang="fr-FR" sz="1800" dirty="0" smtClean="0"/>
              <a:t>Différentes caméra sont possible: </a:t>
            </a:r>
          </a:p>
          <a:p>
            <a:pPr lvl="2"/>
            <a:r>
              <a:rPr lang="fr-FR" sz="1600" b="1" dirty="0" smtClean="0"/>
              <a:t>Perspective</a:t>
            </a:r>
          </a:p>
          <a:p>
            <a:pPr lvl="2"/>
            <a:r>
              <a:rPr lang="fr-FR" sz="1600" b="1" i="1" dirty="0" smtClean="0"/>
              <a:t>Orthogonal</a:t>
            </a:r>
          </a:p>
          <a:p>
            <a:pPr lvl="2"/>
            <a:endParaRPr lang="fr-FR" sz="1800" b="1" i="1"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3219777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glFrustrum</a:t>
            </a:r>
            <a:r>
              <a:rPr lang="fr-FR" dirty="0" smtClean="0"/>
              <a:t>(</a:t>
            </a:r>
            <a:r>
              <a:rPr lang="fr-FR" dirty="0" err="1" smtClean="0"/>
              <a:t>Gldouble</a:t>
            </a:r>
            <a:r>
              <a:rPr lang="fr-FR" dirty="0" smtClean="0"/>
              <a:t> </a:t>
            </a:r>
            <a:r>
              <a:rPr lang="fr-FR" dirty="0" err="1" smtClean="0"/>
              <a:t>left</a:t>
            </a:r>
            <a:r>
              <a:rPr lang="fr-FR" dirty="0" smtClean="0"/>
              <a:t>, </a:t>
            </a:r>
            <a:r>
              <a:rPr lang="fr-FR" dirty="0" err="1" smtClean="0"/>
              <a:t>Gldouble</a:t>
            </a:r>
            <a:r>
              <a:rPr lang="fr-FR" dirty="0" smtClean="0"/>
              <a:t> right, </a:t>
            </a:r>
            <a:r>
              <a:rPr lang="fr-FR" dirty="0" err="1" smtClean="0"/>
              <a:t>Gldouble</a:t>
            </a:r>
            <a:r>
              <a:rPr lang="fr-FR" dirty="0" smtClean="0"/>
              <a:t> </a:t>
            </a:r>
            <a:r>
              <a:rPr lang="fr-FR" dirty="0" err="1" smtClean="0"/>
              <a:t>bottom</a:t>
            </a:r>
            <a:r>
              <a:rPr lang="fr-FR" dirty="0" smtClean="0"/>
              <a:t>, </a:t>
            </a:r>
            <a:r>
              <a:rPr lang="fr-FR" dirty="0" err="1" smtClean="0"/>
              <a:t>Gldouble</a:t>
            </a:r>
            <a:r>
              <a:rPr lang="fr-FR" dirty="0" smtClean="0"/>
              <a:t> top, </a:t>
            </a:r>
            <a:r>
              <a:rPr lang="fr-FR" dirty="0" err="1" smtClean="0"/>
              <a:t>Gldouble</a:t>
            </a:r>
            <a:r>
              <a:rPr lang="fr-FR" dirty="0" smtClean="0"/>
              <a:t> </a:t>
            </a:r>
            <a:r>
              <a:rPr lang="fr-FR" dirty="0" err="1" smtClean="0"/>
              <a:t>near</a:t>
            </a:r>
            <a:r>
              <a:rPr lang="fr-FR" dirty="0" smtClean="0"/>
              <a:t>, </a:t>
            </a:r>
            <a:r>
              <a:rPr lang="fr-FR" dirty="0" err="1" smtClean="0"/>
              <a:t>Gldouble</a:t>
            </a:r>
            <a:r>
              <a:rPr lang="fr-FR" dirty="0" smtClean="0"/>
              <a:t> far)</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pic>
        <p:nvPicPr>
          <p:cNvPr id="7" name="Image 6"/>
          <p:cNvPicPr>
            <a:picLocks noChangeAspect="1"/>
          </p:cNvPicPr>
          <p:nvPr/>
        </p:nvPicPr>
        <p:blipFill>
          <a:blip r:embed="rId2"/>
          <a:stretch>
            <a:fillRect/>
          </a:stretch>
        </p:blipFill>
        <p:spPr>
          <a:xfrm>
            <a:off x="5563515" y="3047811"/>
            <a:ext cx="3285097" cy="2849319"/>
          </a:xfrm>
          <a:prstGeom prst="rect">
            <a:avLst/>
          </a:prstGeom>
        </p:spPr>
      </p:pic>
      <p:pic>
        <p:nvPicPr>
          <p:cNvPr id="8" name="Image 7"/>
          <p:cNvPicPr>
            <a:picLocks noChangeAspect="1"/>
          </p:cNvPicPr>
          <p:nvPr/>
        </p:nvPicPr>
        <p:blipFill>
          <a:blip r:embed="rId3"/>
          <a:stretch>
            <a:fillRect/>
          </a:stretch>
        </p:blipFill>
        <p:spPr>
          <a:xfrm>
            <a:off x="179969" y="3394214"/>
            <a:ext cx="4054914" cy="1592475"/>
          </a:xfrm>
          <a:prstGeom prst="rect">
            <a:avLst/>
          </a:prstGeom>
        </p:spPr>
      </p:pic>
    </p:spTree>
    <p:extLst>
      <p:ext uri="{BB962C8B-B14F-4D97-AF65-F5344CB8AC3E}">
        <p14:creationId xmlns:p14="http://schemas.microsoft.com/office/powerpoint/2010/main" val="27300183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glOrtho</a:t>
            </a:r>
            <a:r>
              <a:rPr lang="fr-FR" dirty="0" smtClean="0"/>
              <a:t>(</a:t>
            </a:r>
            <a:r>
              <a:rPr lang="fr-FR" dirty="0" err="1"/>
              <a:t>Gldouble</a:t>
            </a:r>
            <a:r>
              <a:rPr lang="fr-FR" dirty="0"/>
              <a:t> </a:t>
            </a:r>
            <a:r>
              <a:rPr lang="fr-FR" dirty="0" err="1"/>
              <a:t>left</a:t>
            </a:r>
            <a:r>
              <a:rPr lang="fr-FR" dirty="0"/>
              <a:t>, </a:t>
            </a:r>
            <a:r>
              <a:rPr lang="fr-FR" dirty="0" err="1"/>
              <a:t>Gldouble</a:t>
            </a:r>
            <a:r>
              <a:rPr lang="fr-FR" dirty="0"/>
              <a:t> right, </a:t>
            </a:r>
            <a:r>
              <a:rPr lang="fr-FR" dirty="0" err="1"/>
              <a:t>Gldouble</a:t>
            </a:r>
            <a:r>
              <a:rPr lang="fr-FR" dirty="0"/>
              <a:t> </a:t>
            </a:r>
            <a:r>
              <a:rPr lang="fr-FR" dirty="0" err="1"/>
              <a:t>bottom</a:t>
            </a:r>
            <a:r>
              <a:rPr lang="fr-FR" dirty="0"/>
              <a:t>, </a:t>
            </a:r>
            <a:r>
              <a:rPr lang="fr-FR" dirty="0" err="1"/>
              <a:t>Gldouble</a:t>
            </a:r>
            <a:r>
              <a:rPr lang="fr-FR" dirty="0"/>
              <a:t> top, </a:t>
            </a:r>
            <a:r>
              <a:rPr lang="fr-FR" dirty="0" err="1"/>
              <a:t>Gldouble</a:t>
            </a:r>
            <a:r>
              <a:rPr lang="fr-FR" dirty="0"/>
              <a:t> </a:t>
            </a:r>
            <a:r>
              <a:rPr lang="fr-FR" dirty="0" err="1"/>
              <a:t>near</a:t>
            </a:r>
            <a:r>
              <a:rPr lang="fr-FR" dirty="0"/>
              <a:t>, </a:t>
            </a:r>
            <a:r>
              <a:rPr lang="fr-FR" dirty="0" err="1"/>
              <a:t>Gldouble</a:t>
            </a:r>
            <a:r>
              <a:rPr lang="fr-FR" dirty="0"/>
              <a:t> far)</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pic>
        <p:nvPicPr>
          <p:cNvPr id="7" name="Image 6"/>
          <p:cNvPicPr>
            <a:picLocks noChangeAspect="1"/>
          </p:cNvPicPr>
          <p:nvPr/>
        </p:nvPicPr>
        <p:blipFill>
          <a:blip r:embed="rId2"/>
          <a:stretch>
            <a:fillRect/>
          </a:stretch>
        </p:blipFill>
        <p:spPr>
          <a:xfrm>
            <a:off x="5288612" y="3414685"/>
            <a:ext cx="3076180" cy="2711478"/>
          </a:xfrm>
          <a:prstGeom prst="rect">
            <a:avLst/>
          </a:prstGeom>
        </p:spPr>
      </p:pic>
      <p:pic>
        <p:nvPicPr>
          <p:cNvPr id="8" name="Image 7"/>
          <p:cNvPicPr>
            <a:picLocks noChangeAspect="1"/>
          </p:cNvPicPr>
          <p:nvPr/>
        </p:nvPicPr>
        <p:blipFill>
          <a:blip r:embed="rId3"/>
          <a:stretch>
            <a:fillRect/>
          </a:stretch>
        </p:blipFill>
        <p:spPr>
          <a:xfrm>
            <a:off x="352391" y="4623912"/>
            <a:ext cx="3727809" cy="1502251"/>
          </a:xfrm>
          <a:prstGeom prst="rect">
            <a:avLst/>
          </a:prstGeom>
        </p:spPr>
      </p:pic>
    </p:spTree>
    <p:extLst>
      <p:ext uri="{BB962C8B-B14F-4D97-AF65-F5344CB8AC3E}">
        <p14:creationId xmlns:p14="http://schemas.microsoft.com/office/powerpoint/2010/main" val="3901025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transformation </a:t>
            </a:r>
            <a:r>
              <a:rPr lang="fr-FR" b="1" i="1" dirty="0" err="1" smtClean="0"/>
              <a:t>Viewport</a:t>
            </a:r>
            <a:endParaRPr lang="fr-FR" b="1" i="1" dirty="0" smtClean="0"/>
          </a:p>
          <a:p>
            <a:pPr lvl="1"/>
            <a:r>
              <a:rPr lang="fr-FR" dirty="0" smtClean="0"/>
              <a:t>Transforme l’image finale dans une région de l’écran.</a:t>
            </a:r>
          </a:p>
          <a:p>
            <a:pPr lvl="1"/>
            <a:r>
              <a:rPr lang="fr-FR" dirty="0" smtClean="0"/>
              <a:t>Le </a:t>
            </a:r>
            <a:r>
              <a:rPr lang="fr-FR" b="1" i="1" dirty="0" err="1" smtClean="0"/>
              <a:t>viewport</a:t>
            </a:r>
            <a:r>
              <a:rPr lang="fr-FR" b="1" i="1" dirty="0" smtClean="0"/>
              <a:t> </a:t>
            </a:r>
            <a:r>
              <a:rPr lang="fr-FR" dirty="0" smtClean="0"/>
              <a:t>est mesuré par le système de coordonné de la fenêtre.</a:t>
            </a:r>
          </a:p>
          <a:p>
            <a:pPr lvl="1"/>
            <a:r>
              <a:rPr lang="fr-FR" dirty="0" err="1" smtClean="0"/>
              <a:t>glViewport</a:t>
            </a:r>
            <a:r>
              <a:rPr lang="fr-FR" dirty="0" smtClean="0"/>
              <a:t>(</a:t>
            </a:r>
            <a:r>
              <a:rPr lang="fr-FR" dirty="0" err="1" smtClean="0"/>
              <a:t>GLint</a:t>
            </a:r>
            <a:r>
              <a:rPr lang="fr-FR" dirty="0" smtClean="0"/>
              <a:t> x, </a:t>
            </a:r>
            <a:r>
              <a:rPr lang="fr-FR" dirty="0" err="1" smtClean="0"/>
              <a:t>GLint</a:t>
            </a:r>
            <a:r>
              <a:rPr lang="fr-FR" dirty="0" smtClean="0"/>
              <a:t> y, </a:t>
            </a:r>
            <a:r>
              <a:rPr lang="fr-FR" dirty="0" err="1" smtClean="0"/>
              <a:t>Glsizei</a:t>
            </a:r>
            <a:r>
              <a:rPr lang="fr-FR" dirty="0" smtClean="0"/>
              <a:t> </a:t>
            </a:r>
            <a:r>
              <a:rPr lang="fr-FR" dirty="0" err="1" smtClean="0"/>
              <a:t>width</a:t>
            </a:r>
            <a:r>
              <a:rPr lang="fr-FR" dirty="0" smtClean="0"/>
              <a:t>, </a:t>
            </a:r>
            <a:r>
              <a:rPr lang="fr-FR" dirty="0" err="1"/>
              <a:t>Glsizei</a:t>
            </a:r>
            <a:r>
              <a:rPr lang="fr-FR" dirty="0"/>
              <a:t> </a:t>
            </a:r>
            <a:r>
              <a:rPr lang="fr-FR" dirty="0" err="1" smtClean="0"/>
              <a:t>height</a:t>
            </a:r>
            <a:r>
              <a:rPr lang="fr-FR" dirty="0" smtClean="0"/>
              <a:t>)</a:t>
            </a:r>
          </a:p>
          <a:p>
            <a:r>
              <a:rPr lang="fr-FR" dirty="0" smtClean="0"/>
              <a:t>Il est possible de changer le mode d’une matrice:</a:t>
            </a:r>
          </a:p>
          <a:p>
            <a:pPr lvl="1"/>
            <a:r>
              <a:rPr lang="fr-FR" dirty="0" err="1" smtClean="0"/>
              <a:t>glMatrixMode</a:t>
            </a:r>
            <a:r>
              <a:rPr lang="fr-FR" dirty="0" smtClean="0"/>
              <a:t>(</a:t>
            </a:r>
            <a:r>
              <a:rPr lang="fr-FR" dirty="0" err="1" smtClean="0"/>
              <a:t>Glenum</a:t>
            </a:r>
            <a:r>
              <a:rPr lang="fr-FR" dirty="0" smtClean="0"/>
              <a:t> mode)</a:t>
            </a:r>
          </a:p>
          <a:p>
            <a:pPr lvl="2"/>
            <a:r>
              <a:rPr lang="fr-FR" dirty="0" smtClean="0"/>
              <a:t>Type de projection, texture, </a:t>
            </a:r>
            <a:r>
              <a:rPr lang="fr-FR" dirty="0" err="1" smtClean="0"/>
              <a:t>etc</a:t>
            </a:r>
            <a:r>
              <a:rPr lang="fr-FR" dirty="0" smtClean="0"/>
              <a:t> </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3913039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smtClean="0"/>
              <a:t>Ces opérations de pile permettent la construction d’un système hiérarchique </a:t>
            </a:r>
          </a:p>
          <a:p>
            <a:pPr lvl="1"/>
            <a:r>
              <a:rPr lang="fr-FR" dirty="0" smtClean="0"/>
              <a:t>Un exemple:</a:t>
            </a:r>
          </a:p>
          <a:p>
            <a:pPr marL="914400" lvl="2" indent="0">
              <a:buNone/>
            </a:pPr>
            <a:r>
              <a:rPr lang="fr-FR" dirty="0" err="1" smtClean="0"/>
              <a:t>glPushMatrix</a:t>
            </a:r>
            <a:r>
              <a:rPr lang="fr-FR" dirty="0" smtClean="0"/>
              <a:t>(); </a:t>
            </a:r>
          </a:p>
          <a:p>
            <a:pPr marL="1371600" lvl="3" indent="0">
              <a:buNone/>
            </a:pPr>
            <a:r>
              <a:rPr lang="fr-FR" dirty="0" smtClean="0"/>
              <a:t>the </a:t>
            </a:r>
            <a:r>
              <a:rPr lang="fr-FR" dirty="0"/>
              <a:t>car body transformation;</a:t>
            </a:r>
          </a:p>
          <a:p>
            <a:pPr marL="1371600" lvl="3" indent="0">
              <a:buNone/>
            </a:pPr>
            <a:r>
              <a:rPr lang="fr-FR" dirty="0" err="1"/>
              <a:t>Draw</a:t>
            </a:r>
            <a:r>
              <a:rPr lang="fr-FR" dirty="0"/>
              <a:t> the </a:t>
            </a:r>
            <a:r>
              <a:rPr lang="fr-FR" dirty="0" smtClean="0"/>
              <a:t>car </a:t>
            </a:r>
            <a:r>
              <a:rPr lang="fr-FR" dirty="0"/>
              <a:t>body;</a:t>
            </a:r>
            <a:br>
              <a:rPr lang="fr-FR" dirty="0"/>
            </a:br>
            <a:r>
              <a:rPr lang="fr-FR" dirty="0"/>
              <a:t>for(1 to 4) </a:t>
            </a:r>
          </a:p>
          <a:p>
            <a:pPr marL="1828800" lvl="4" indent="0">
              <a:buNone/>
            </a:pPr>
            <a:r>
              <a:rPr lang="fr-FR" dirty="0" err="1"/>
              <a:t>glPushMatrix</a:t>
            </a:r>
            <a:r>
              <a:rPr lang="fr-FR" dirty="0"/>
              <a:t>(); </a:t>
            </a:r>
          </a:p>
          <a:p>
            <a:pPr marL="1828800" lvl="4" indent="0">
              <a:buNone/>
            </a:pPr>
            <a:r>
              <a:rPr lang="fr-FR" dirty="0"/>
              <a:t>The </a:t>
            </a:r>
            <a:r>
              <a:rPr lang="fr-FR" dirty="0" err="1"/>
              <a:t>wheel’s</a:t>
            </a:r>
            <a:r>
              <a:rPr lang="fr-FR" dirty="0"/>
              <a:t> local transformation;</a:t>
            </a:r>
          </a:p>
          <a:p>
            <a:pPr marL="1828800" lvl="4" indent="0">
              <a:buNone/>
            </a:pPr>
            <a:r>
              <a:rPr lang="fr-FR" dirty="0" err="1"/>
              <a:t>Draw</a:t>
            </a:r>
            <a:r>
              <a:rPr lang="fr-FR" dirty="0"/>
              <a:t> the </a:t>
            </a:r>
            <a:r>
              <a:rPr lang="fr-FR" dirty="0" err="1"/>
              <a:t>wheel</a:t>
            </a:r>
            <a:r>
              <a:rPr lang="fr-FR" dirty="0" smtClean="0"/>
              <a:t>;</a:t>
            </a:r>
          </a:p>
          <a:p>
            <a:pPr marL="1371600" lvl="3" indent="0">
              <a:buNone/>
            </a:pPr>
            <a:r>
              <a:rPr lang="fr-FR" dirty="0" err="1" smtClean="0"/>
              <a:t>glPopMatrix</a:t>
            </a:r>
            <a:r>
              <a:rPr lang="fr-FR" dirty="0"/>
              <a:t>();</a:t>
            </a:r>
          </a:p>
          <a:p>
            <a:pPr marL="914400" lvl="2" indent="0">
              <a:buNone/>
            </a:pPr>
            <a:r>
              <a:rPr lang="fr-FR" dirty="0" err="1"/>
              <a:t>glPopMatrix</a:t>
            </a:r>
            <a:r>
              <a:rPr lang="fr-FR" dirty="0"/>
              <a:t>(); </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17/09/15</a:t>
            </a:fld>
            <a:endParaRPr lang="fr-FR" dirty="0"/>
          </a:p>
        </p:txBody>
      </p:sp>
    </p:spTree>
    <p:extLst>
      <p:ext uri="{BB962C8B-B14F-4D97-AF65-F5344CB8AC3E}">
        <p14:creationId xmlns:p14="http://schemas.microsoft.com/office/powerpoint/2010/main" val="392035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Deux modes pour gérer les couleurs:</a:t>
            </a:r>
          </a:p>
          <a:p>
            <a:pPr lvl="1"/>
            <a:r>
              <a:rPr lang="fr-FR" dirty="0" smtClean="0"/>
              <a:t>RGBA</a:t>
            </a:r>
          </a:p>
          <a:p>
            <a:pPr lvl="2"/>
            <a:r>
              <a:rPr lang="fr-FR" dirty="0" smtClean="0"/>
              <a:t>4 composantes</a:t>
            </a:r>
          </a:p>
          <a:p>
            <a:pPr lvl="2"/>
            <a:r>
              <a:rPr lang="fr-FR" dirty="0" smtClean="0"/>
              <a:t>Normalisé entre 0.0 et 1.0</a:t>
            </a:r>
          </a:p>
          <a:p>
            <a:pPr lvl="2"/>
            <a:r>
              <a:rPr lang="fr-FR" dirty="0" smtClean="0"/>
              <a:t>Ex:</a:t>
            </a:r>
          </a:p>
          <a:p>
            <a:pPr lvl="3"/>
            <a:r>
              <a:rPr lang="fr-FR" dirty="0" err="1" smtClean="0"/>
              <a:t>glColor</a:t>
            </a:r>
            <a:r>
              <a:rPr lang="fr-FR" dirty="0" smtClean="0"/>
              <a:t>{34}[v] (type </a:t>
            </a:r>
            <a:r>
              <a:rPr lang="fr-FR" dirty="0" err="1" smtClean="0"/>
              <a:t>Colors</a:t>
            </a:r>
            <a:r>
              <a:rPr lang="fr-FR" dirty="0" smtClean="0"/>
              <a:t>)</a:t>
            </a:r>
          </a:p>
          <a:p>
            <a:pPr lvl="1"/>
            <a:r>
              <a:rPr lang="fr-FR" dirty="0" smtClean="0"/>
              <a:t>Index  de couleur</a:t>
            </a:r>
          </a:p>
          <a:p>
            <a:pPr marL="457200" lvl="1" indent="0">
              <a:buNone/>
            </a:pPr>
            <a:r>
              <a:rPr lang="fr-FR" dirty="0" smtClean="0"/>
              <a:t>	utilise une carte de couleur (externe)</a:t>
            </a:r>
          </a:p>
          <a:p>
            <a:pPr marL="457200" lvl="1" indent="0">
              <a:buNone/>
            </a:pPr>
            <a:r>
              <a:rPr lang="fr-FR" dirty="0"/>
              <a:t>	</a:t>
            </a:r>
            <a:r>
              <a:rPr lang="fr-FR" dirty="0" smtClean="0"/>
              <a:t>Ex:</a:t>
            </a:r>
          </a:p>
          <a:p>
            <a:pPr marL="457200" lvl="1" indent="0">
              <a:buNone/>
            </a:pPr>
            <a:r>
              <a:rPr lang="fr-FR" dirty="0"/>
              <a:t>	</a:t>
            </a:r>
            <a:r>
              <a:rPr lang="fr-FR" dirty="0" smtClean="0"/>
              <a:t>	-</a:t>
            </a:r>
            <a:r>
              <a:rPr lang="fr-FR" dirty="0" err="1" smtClean="0"/>
              <a:t>glIndex</a:t>
            </a:r>
            <a:r>
              <a:rPr lang="fr-FR" dirty="0" smtClean="0"/>
              <a:t>{</a:t>
            </a:r>
            <a:r>
              <a:rPr lang="fr-FR" dirty="0" err="1" smtClean="0"/>
              <a:t>sidf</a:t>
            </a:r>
            <a:r>
              <a:rPr lang="fr-FR" dirty="0" smtClean="0"/>
              <a:t>..}(type c)</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17/09/15</a:t>
            </a:fld>
            <a:endParaRPr lang="fr-FR" dirty="0"/>
          </a:p>
        </p:txBody>
      </p:sp>
    </p:spTree>
    <p:extLst>
      <p:ext uri="{BB962C8B-B14F-4D97-AF65-F5344CB8AC3E}">
        <p14:creationId xmlns:p14="http://schemas.microsoft.com/office/powerpoint/2010/main" val="827455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400" dirty="0" smtClean="0"/>
              <a:t>Clearing le tampon de couleur</a:t>
            </a:r>
          </a:p>
          <a:p>
            <a:pPr lvl="1"/>
            <a:r>
              <a:rPr lang="fr-FR" sz="2000" dirty="0" err="1" smtClean="0"/>
              <a:t>glClearColor</a:t>
            </a:r>
            <a:r>
              <a:rPr lang="fr-FR" sz="2000" dirty="0" smtClean="0"/>
              <a:t>()</a:t>
            </a:r>
          </a:p>
          <a:p>
            <a:pPr lvl="1"/>
            <a:r>
              <a:rPr lang="fr-FR" sz="2000" dirty="0" err="1" smtClean="0"/>
              <a:t>glClearIndex</a:t>
            </a:r>
            <a:r>
              <a:rPr lang="fr-FR" sz="2000" dirty="0" smtClean="0"/>
              <a:t>()</a:t>
            </a:r>
          </a:p>
          <a:p>
            <a:endParaRPr lang="fr-FR" sz="2400" dirty="0"/>
          </a:p>
          <a:p>
            <a:r>
              <a:rPr lang="fr-FR" sz="2400" dirty="0" smtClean="0"/>
              <a:t>Spécifié le model de </a:t>
            </a:r>
            <a:r>
              <a:rPr lang="fr-FR" sz="2400" dirty="0" err="1" smtClean="0"/>
              <a:t>shading</a:t>
            </a:r>
            <a:endParaRPr lang="fr-FR" sz="2400" dirty="0" smtClean="0"/>
          </a:p>
          <a:p>
            <a:pPr lvl="1"/>
            <a:r>
              <a:rPr lang="fr-FR" sz="2000" dirty="0" err="1" smtClean="0"/>
              <a:t>glShadeModel</a:t>
            </a:r>
            <a:r>
              <a:rPr lang="fr-FR" sz="2000" dirty="0" smtClean="0"/>
              <a:t>(</a:t>
            </a:r>
            <a:r>
              <a:rPr lang="fr-FR" sz="2000" dirty="0" err="1" smtClean="0"/>
              <a:t>Glenum</a:t>
            </a:r>
            <a:r>
              <a:rPr lang="fr-FR" sz="2000" dirty="0" smtClean="0"/>
              <a:t> mode)</a:t>
            </a:r>
          </a:p>
          <a:p>
            <a:pPr lvl="2"/>
            <a:r>
              <a:rPr lang="fr-FR" sz="1800" dirty="0" smtClean="0"/>
              <a:t>GL_FLAT</a:t>
            </a:r>
          </a:p>
          <a:p>
            <a:pPr lvl="2"/>
            <a:r>
              <a:rPr lang="fr-FR" sz="1800" dirty="0" smtClean="0"/>
              <a:t>GL_SMOOTH</a:t>
            </a:r>
          </a:p>
          <a:p>
            <a:endParaRPr lang="fr-FR" sz="2400" dirty="0" smtClean="0"/>
          </a:p>
          <a:p>
            <a:endParaRPr lang="fr-FR" sz="2400" dirty="0"/>
          </a:p>
          <a:p>
            <a:endParaRPr lang="fr-FR" sz="2400" dirty="0" smtClean="0"/>
          </a:p>
          <a:p>
            <a:endParaRPr lang="fr-FR" sz="2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17/09/15</a:t>
            </a:fld>
            <a:endParaRPr lang="fr-FR" dirty="0"/>
          </a:p>
        </p:txBody>
      </p:sp>
      <p:pic>
        <p:nvPicPr>
          <p:cNvPr id="7" name="Image 6"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t="49582"/>
          <a:stretch/>
        </p:blipFill>
        <p:spPr>
          <a:xfrm>
            <a:off x="4793896" y="4535538"/>
            <a:ext cx="4350103" cy="1590625"/>
          </a:xfrm>
          <a:prstGeom prst="rect">
            <a:avLst/>
          </a:prstGeom>
        </p:spPr>
      </p:pic>
      <p:pic>
        <p:nvPicPr>
          <p:cNvPr id="8" name="Image 7"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b="49582"/>
          <a:stretch/>
        </p:blipFill>
        <p:spPr>
          <a:xfrm>
            <a:off x="294373" y="4535538"/>
            <a:ext cx="4350103" cy="1590625"/>
          </a:xfrm>
          <a:prstGeom prst="rect">
            <a:avLst/>
          </a:prstGeom>
        </p:spPr>
      </p:pic>
    </p:spTree>
    <p:extLst>
      <p:ext uri="{BB962C8B-B14F-4D97-AF65-F5344CB8AC3E}">
        <p14:creationId xmlns:p14="http://schemas.microsoft.com/office/powerpoint/2010/main" val="31583123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Cacher les surfaces</a:t>
            </a:r>
          </a:p>
          <a:p>
            <a:pPr lvl="1"/>
            <a:r>
              <a:rPr lang="fr-FR" dirty="0" err="1" smtClean="0"/>
              <a:t>glEnable</a:t>
            </a:r>
            <a:r>
              <a:rPr lang="fr-FR" dirty="0" smtClean="0"/>
              <a:t>(GL_DEPTH_TEST)</a:t>
            </a:r>
          </a:p>
          <a:p>
            <a:endParaRPr lang="fr-FR" dirty="0"/>
          </a:p>
          <a:p>
            <a:r>
              <a:rPr lang="fr-FR" dirty="0" smtClean="0"/>
              <a:t>Nettoyer le tampon de </a:t>
            </a:r>
            <a:r>
              <a:rPr lang="fr-FR" dirty="0" err="1" smtClean="0"/>
              <a:t>profondondeur</a:t>
            </a:r>
            <a:endParaRPr lang="fr-FR" dirty="0" smtClean="0"/>
          </a:p>
          <a:p>
            <a:pPr lvl="1"/>
            <a:r>
              <a:rPr lang="fr-FR" dirty="0" err="1" smtClean="0"/>
              <a:t>glClear</a:t>
            </a:r>
            <a:r>
              <a:rPr lang="fr-FR" dirty="0" smtClean="0"/>
              <a:t>(GL_DEPTH_BUFFER_BIT)</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17/09/15</a:t>
            </a:fld>
            <a:endParaRPr lang="fr-FR" dirty="0"/>
          </a:p>
        </p:txBody>
      </p:sp>
    </p:spTree>
    <p:extLst>
      <p:ext uri="{BB962C8B-B14F-4D97-AF65-F5344CB8AC3E}">
        <p14:creationId xmlns:p14="http://schemas.microsoft.com/office/powerpoint/2010/main" val="1384434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Différents type de lumières</a:t>
            </a:r>
          </a:p>
          <a:p>
            <a:pPr lvl="1"/>
            <a:r>
              <a:rPr lang="fr-FR" dirty="0" smtClean="0"/>
              <a:t>Spéculaire</a:t>
            </a:r>
          </a:p>
          <a:p>
            <a:pPr lvl="1"/>
            <a:r>
              <a:rPr lang="fr-FR" dirty="0" smtClean="0"/>
              <a:t>Diffuse</a:t>
            </a:r>
          </a:p>
          <a:p>
            <a:pPr lvl="1"/>
            <a:r>
              <a:rPr lang="fr-FR" dirty="0" smtClean="0"/>
              <a:t>Ambiant</a:t>
            </a:r>
          </a:p>
          <a:p>
            <a:endParaRPr lang="fr-FR" dirty="0" smtClean="0"/>
          </a:p>
          <a:p>
            <a:r>
              <a:rPr lang="fr-FR" dirty="0" smtClean="0"/>
              <a:t>Activer la lumière : </a:t>
            </a:r>
            <a:r>
              <a:rPr lang="fr-FR" dirty="0" err="1" smtClean="0"/>
              <a:t>glEnable</a:t>
            </a:r>
            <a:r>
              <a:rPr lang="fr-FR" dirty="0" smtClean="0"/>
              <a:t>(GL_LIGHTING)</a:t>
            </a:r>
          </a:p>
          <a:p>
            <a:r>
              <a:rPr lang="fr-FR" dirty="0" err="1" smtClean="0"/>
              <a:t>glLight</a:t>
            </a:r>
            <a:r>
              <a:rPr lang="fr-FR" dirty="0" smtClean="0"/>
              <a:t>{if}(</a:t>
            </a:r>
            <a:r>
              <a:rPr lang="fr-FR" dirty="0" err="1" smtClean="0"/>
              <a:t>Glenum</a:t>
            </a:r>
            <a:r>
              <a:rPr lang="fr-FR" dirty="0" smtClean="0"/>
              <a:t> light, </a:t>
            </a:r>
            <a:r>
              <a:rPr lang="fr-FR" dirty="0" err="1" smtClean="0"/>
              <a:t>Glenume</a:t>
            </a:r>
            <a:r>
              <a:rPr lang="fr-FR" dirty="0" smtClean="0"/>
              <a:t> </a:t>
            </a:r>
            <a:r>
              <a:rPr lang="fr-FR" dirty="0" err="1" smtClean="0"/>
              <a:t>pname</a:t>
            </a:r>
            <a:r>
              <a:rPr lang="fr-FR" dirty="0" smtClean="0"/>
              <a:t>, type </a:t>
            </a:r>
            <a:r>
              <a:rPr lang="fr-FR" dirty="0" err="1" smtClean="0"/>
              <a:t>param</a:t>
            </a:r>
            <a:r>
              <a:rPr lang="fr-FR" dirty="0" smtClean="0"/>
              <a:t>)</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17/09/15</a:t>
            </a:fld>
            <a:endParaRPr lang="fr-FR" dirty="0"/>
          </a:p>
        </p:txBody>
      </p:sp>
      <p:pic>
        <p:nvPicPr>
          <p:cNvPr id="7" name="Image 6"/>
          <p:cNvPicPr>
            <a:picLocks noChangeAspect="1"/>
          </p:cNvPicPr>
          <p:nvPr/>
        </p:nvPicPr>
        <p:blipFill>
          <a:blip r:embed="rId2"/>
          <a:stretch>
            <a:fillRect/>
          </a:stretch>
        </p:blipFill>
        <p:spPr>
          <a:xfrm>
            <a:off x="5562931" y="812657"/>
            <a:ext cx="1143267" cy="1143267"/>
          </a:xfrm>
          <a:prstGeom prst="rect">
            <a:avLst/>
          </a:prstGeom>
        </p:spPr>
      </p:pic>
      <p:pic>
        <p:nvPicPr>
          <p:cNvPr id="8" name="Image 7"/>
          <p:cNvPicPr>
            <a:picLocks noChangeAspect="1"/>
          </p:cNvPicPr>
          <p:nvPr/>
        </p:nvPicPr>
        <p:blipFill>
          <a:blip r:embed="rId3"/>
          <a:stretch>
            <a:fillRect/>
          </a:stretch>
        </p:blipFill>
        <p:spPr>
          <a:xfrm>
            <a:off x="6706198" y="1847827"/>
            <a:ext cx="1143267" cy="1143267"/>
          </a:xfrm>
          <a:prstGeom prst="rect">
            <a:avLst/>
          </a:prstGeom>
        </p:spPr>
      </p:pic>
      <p:pic>
        <p:nvPicPr>
          <p:cNvPr id="9" name="Image 8"/>
          <p:cNvPicPr>
            <a:picLocks noChangeAspect="1"/>
          </p:cNvPicPr>
          <p:nvPr/>
        </p:nvPicPr>
        <p:blipFill>
          <a:blip r:embed="rId4"/>
          <a:stretch>
            <a:fillRect/>
          </a:stretch>
        </p:blipFill>
        <p:spPr>
          <a:xfrm>
            <a:off x="7859213" y="2737069"/>
            <a:ext cx="1143267" cy="1143267"/>
          </a:xfrm>
          <a:prstGeom prst="rect">
            <a:avLst/>
          </a:prstGeom>
        </p:spPr>
      </p:pic>
    </p:spTree>
    <p:extLst>
      <p:ext uri="{BB962C8B-B14F-4D97-AF65-F5344CB8AC3E}">
        <p14:creationId xmlns:p14="http://schemas.microsoft.com/office/powerpoint/2010/main" val="405062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pPr marL="0" indent="0">
              <a:buNone/>
            </a:pPr>
            <a:r>
              <a:rPr lang="fr-FR" b="1" dirty="0"/>
              <a:t>Sur consoles</a:t>
            </a:r>
          </a:p>
          <a:p>
            <a:pPr marL="0" indent="0">
              <a:buNone/>
            </a:pPr>
            <a:endParaRPr lang="fr-FR" dirty="0"/>
          </a:p>
          <a:p>
            <a:pPr marL="0" indent="0">
              <a:buNone/>
            </a:pPr>
            <a:r>
              <a:rPr lang="fr-FR" dirty="0" smtClean="0"/>
              <a:t>Avant, des API </a:t>
            </a:r>
            <a:r>
              <a:rPr lang="fr-FR" dirty="0"/>
              <a:t>propriétaires du fabricant, fournies avec les kits de développement. Elles offrent un accès complet aux capacités du matériel</a:t>
            </a:r>
            <a:r>
              <a:rPr lang="fr-FR" dirty="0" smtClean="0"/>
              <a:t>.</a:t>
            </a:r>
          </a:p>
          <a:p>
            <a:pPr marL="0" indent="0">
              <a:buNone/>
            </a:pPr>
            <a:r>
              <a:rPr lang="fr-FR" dirty="0" smtClean="0"/>
              <a:t>Maintenant, des API standards (OpenGL, Directx)</a:t>
            </a:r>
            <a:endParaRPr lang="fr-FR" dirty="0"/>
          </a:p>
          <a:p>
            <a:pPr marL="0" indent="0">
              <a:buNone/>
            </a:pPr>
            <a:endParaRPr lang="fr-FR" dirty="0"/>
          </a:p>
          <a:p>
            <a:pPr marL="0" indent="0">
              <a:buNone/>
            </a:pPr>
            <a:endParaRPr lang="fr-FR" dirty="0"/>
          </a:p>
          <a:p>
            <a:pPr marL="0" indent="0">
              <a:buNone/>
            </a:pPr>
            <a:r>
              <a:rPr lang="fr-FR" b="1" dirty="0"/>
              <a:t>Sur PC</a:t>
            </a:r>
          </a:p>
          <a:p>
            <a:pPr marL="0" indent="0">
              <a:buNone/>
            </a:pPr>
            <a:endParaRPr lang="fr-FR" dirty="0"/>
          </a:p>
          <a:p>
            <a:pPr marL="0" indent="0">
              <a:buNone/>
            </a:pPr>
            <a:r>
              <a:rPr lang="fr-FR" dirty="0"/>
              <a:t>Direct3D : API de Microsoft, partie de DirectX (qui contient également des A.P.I. de gestion d’I/O, de son, de réseau). Disponible également sur </a:t>
            </a:r>
            <a:r>
              <a:rPr lang="fr-FR" dirty="0" err="1"/>
              <a:t>XBox</a:t>
            </a:r>
            <a:r>
              <a:rPr lang="fr-FR" dirty="0"/>
              <a:t>. Actuellement en version 11.</a:t>
            </a:r>
          </a:p>
          <a:p>
            <a:pPr marL="0" indent="0">
              <a:buNone/>
            </a:pPr>
            <a:endParaRPr lang="fr-FR" dirty="0"/>
          </a:p>
          <a:p>
            <a:pPr marL="0" indent="0">
              <a:buNone/>
            </a:pPr>
            <a:r>
              <a:rPr lang="fr-FR" dirty="0"/>
              <a:t>OpenGL : Standard multiplateformes. Les spécifications du standard sont publiques et gratuites. Actuellement en version 4.3 (Aout 2012). Historiquement développé par </a:t>
            </a:r>
            <a:r>
              <a:rPr lang="fr-FR" dirty="0" err="1"/>
              <a:t>Silicon</a:t>
            </a:r>
            <a:r>
              <a:rPr lang="fr-FR" dirty="0"/>
              <a:t> </a:t>
            </a:r>
            <a:r>
              <a:rPr lang="fr-FR" dirty="0" err="1"/>
              <a:t>Graphics</a:t>
            </a:r>
            <a:r>
              <a:rPr lang="fr-FR" dirty="0"/>
              <a:t> (</a:t>
            </a:r>
            <a:r>
              <a:rPr lang="fr-FR" dirty="0" err="1"/>
              <a:t>IrisGL</a:t>
            </a:r>
            <a:r>
              <a:rPr lang="fr-FR" dirty="0"/>
              <a:t>), puis repris en 2006 par le consortium </a:t>
            </a:r>
            <a:r>
              <a:rPr lang="fr-FR" dirty="0" err="1"/>
              <a:t>Khronos</a:t>
            </a:r>
            <a:r>
              <a:rPr lang="fr-FR" dirty="0"/>
              <a:t>, qui réunit tous les grands acteurs du marché</a:t>
            </a:r>
            <a:r>
              <a:rPr lang="fr-FR" dirty="0" smtClean="0"/>
              <a:t>.</a:t>
            </a:r>
          </a:p>
          <a:p>
            <a:pPr marL="0" indent="0">
              <a:buNone/>
            </a:pPr>
            <a:endParaRPr lang="fr-FR" dirty="0"/>
          </a:p>
          <a:p>
            <a:pPr marL="0" indent="0">
              <a:buNone/>
            </a:pPr>
            <a:r>
              <a:rPr lang="fr-FR" dirty="0" err="1" smtClean="0"/>
              <a:t>Mantle</a:t>
            </a:r>
            <a:r>
              <a:rPr lang="fr-FR" dirty="0" smtClean="0"/>
              <a:t>: un nouvel API de RENDU bas niveau, développé par AMD</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205075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17/09/15</a:t>
            </a:fld>
            <a:endParaRPr lang="fr-FR" dirty="0"/>
          </a:p>
        </p:txBody>
      </p:sp>
      <p:pic>
        <p:nvPicPr>
          <p:cNvPr id="9" name="Image 8" descr="Capture d’écran 2014-09-13 à 10.49.03.png"/>
          <p:cNvPicPr>
            <a:picLocks noChangeAspect="1"/>
          </p:cNvPicPr>
          <p:nvPr/>
        </p:nvPicPr>
        <p:blipFill rotWithShape="1">
          <a:blip r:embed="rId2">
            <a:extLst>
              <a:ext uri="{28A0092B-C50C-407E-A947-70E740481C1C}">
                <a14:useLocalDpi xmlns:a14="http://schemas.microsoft.com/office/drawing/2010/main" val="0"/>
              </a:ext>
            </a:extLst>
          </a:blip>
          <a:srcRect t="1972"/>
          <a:stretch/>
        </p:blipFill>
        <p:spPr>
          <a:xfrm>
            <a:off x="1346679" y="821733"/>
            <a:ext cx="6006943" cy="5550874"/>
          </a:xfrm>
          <a:prstGeom prst="rect">
            <a:avLst/>
          </a:prstGeom>
        </p:spPr>
      </p:pic>
    </p:spTree>
    <p:extLst>
      <p:ext uri="{BB962C8B-B14F-4D97-AF65-F5344CB8AC3E}">
        <p14:creationId xmlns:p14="http://schemas.microsoft.com/office/powerpoint/2010/main" val="335857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Plus d’informations sont disponible dans la documentation OpenGL.</a:t>
            </a:r>
          </a:p>
          <a:p>
            <a:pPr lvl="1"/>
            <a:r>
              <a:rPr lang="fr-FR" dirty="0" err="1" smtClean="0"/>
              <a:t>Blending</a:t>
            </a:r>
            <a:endParaRPr lang="fr-FR" dirty="0" smtClean="0"/>
          </a:p>
          <a:p>
            <a:pPr lvl="2"/>
            <a:r>
              <a:rPr lang="fr-FR" dirty="0" err="1" smtClean="0"/>
              <a:t>glBlendFunc</a:t>
            </a:r>
            <a:r>
              <a:rPr lang="fr-FR" dirty="0" smtClean="0"/>
              <a:t>()</a:t>
            </a:r>
          </a:p>
          <a:p>
            <a:pPr lvl="1"/>
            <a:r>
              <a:rPr lang="fr-FR" dirty="0" smtClean="0"/>
              <a:t>Brouillard</a:t>
            </a:r>
          </a:p>
          <a:p>
            <a:pPr lvl="2"/>
            <a:r>
              <a:rPr lang="fr-FR" dirty="0" err="1" smtClean="0"/>
              <a:t>glFog</a:t>
            </a:r>
            <a:r>
              <a:rPr lang="fr-FR" dirty="0" smtClean="0"/>
              <a:t>()</a:t>
            </a:r>
          </a:p>
          <a:p>
            <a:pPr lvl="1"/>
            <a:r>
              <a:rPr lang="fr-FR" dirty="0" err="1" smtClean="0"/>
              <a:t>AntiAliasing</a:t>
            </a:r>
            <a:endParaRPr lang="fr-FR" dirty="0" smtClean="0"/>
          </a:p>
          <a:p>
            <a:pPr lvl="2"/>
            <a:r>
              <a:rPr lang="fr-FR" dirty="0" err="1" smtClean="0"/>
              <a:t>glHint</a:t>
            </a:r>
            <a:r>
              <a:rPr lang="fr-FR" dirty="0" smtClean="0"/>
              <a:t>()</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61</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17/09/15</a:t>
            </a:fld>
            <a:endParaRPr lang="fr-FR" dirty="0"/>
          </a:p>
        </p:txBody>
      </p:sp>
    </p:spTree>
    <p:extLst>
      <p:ext uri="{BB962C8B-B14F-4D97-AF65-F5344CB8AC3E}">
        <p14:creationId xmlns:p14="http://schemas.microsoft.com/office/powerpoint/2010/main" val="16061084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dirty="0" smtClean="0"/>
              <a:t>Merci de votre attention.</a:t>
            </a:r>
          </a:p>
          <a:p>
            <a:endParaRPr lang="fr-FR" sz="1800" dirty="0"/>
          </a:p>
          <a:p>
            <a:pPr marL="0" indent="0">
              <a:buNone/>
            </a:pPr>
            <a:endParaRPr lang="fr-FR" sz="1800" dirty="0"/>
          </a:p>
          <a:p>
            <a:r>
              <a:rPr lang="fr-FR" sz="1800" dirty="0" smtClean="0"/>
              <a:t>Ressources:</a:t>
            </a:r>
          </a:p>
          <a:p>
            <a:pPr lvl="1"/>
            <a:r>
              <a:rPr lang="fr-FR" sz="1600" dirty="0"/>
              <a:t>OpenGL: </a:t>
            </a:r>
            <a:r>
              <a:rPr lang="fr-FR" sz="1600" dirty="0" err="1"/>
              <a:t>www.opengl.org</a:t>
            </a:r>
            <a:endParaRPr lang="fr-FR" sz="1600" dirty="0"/>
          </a:p>
          <a:p>
            <a:pPr lvl="1"/>
            <a:r>
              <a:rPr lang="fr-FR" sz="1600" dirty="0" err="1" smtClean="0"/>
              <a:t>Gamasutra</a:t>
            </a:r>
            <a:r>
              <a:rPr lang="fr-FR" sz="1600" dirty="0"/>
              <a:t>: </a:t>
            </a:r>
            <a:r>
              <a:rPr lang="fr-FR" sz="1600" dirty="0" err="1"/>
              <a:t>www.gamasutra.com</a:t>
            </a:r>
            <a:endParaRPr lang="fr-FR" sz="1600" dirty="0"/>
          </a:p>
          <a:p>
            <a:pPr lvl="1"/>
            <a:r>
              <a:rPr lang="fr-FR" sz="1600" dirty="0"/>
              <a:t>Ressources de rendu temps réel: </a:t>
            </a:r>
            <a:r>
              <a:rPr lang="fr-FR" sz="1600" dirty="0" err="1"/>
              <a:t>www.realtimerendering.com</a:t>
            </a:r>
            <a:endParaRPr lang="fr-FR" sz="1600" dirty="0"/>
          </a:p>
          <a:p>
            <a:pPr lvl="1"/>
            <a:r>
              <a:rPr lang="fr-FR" sz="1600" dirty="0" err="1"/>
              <a:t>nVidia</a:t>
            </a:r>
            <a:r>
              <a:rPr lang="fr-FR" sz="1600" dirty="0"/>
              <a:t> GPU </a:t>
            </a:r>
            <a:r>
              <a:rPr lang="fr-FR" sz="1600" dirty="0" err="1"/>
              <a:t>gems</a:t>
            </a:r>
            <a:r>
              <a:rPr lang="fr-FR" sz="1600" dirty="0"/>
              <a:t>: http://</a:t>
            </a:r>
            <a:r>
              <a:rPr lang="fr-FR" sz="1600" dirty="0" err="1"/>
              <a:t>http.developer.nvidia.com</a:t>
            </a:r>
            <a:r>
              <a:rPr lang="fr-FR" sz="1600" dirty="0"/>
              <a:t>/</a:t>
            </a:r>
            <a:r>
              <a:rPr lang="fr-FR" sz="1600" dirty="0" err="1"/>
              <a:t>GPUGems</a:t>
            </a:r>
            <a:r>
              <a:rPr lang="fr-FR" sz="1600" dirty="0"/>
              <a:t>/gpugems_pref01.html</a:t>
            </a:r>
          </a:p>
          <a:p>
            <a:pPr lvl="1"/>
            <a:endParaRPr lang="fr-FR" sz="1600" dirty="0"/>
          </a:p>
          <a:p>
            <a:pPr lvl="1"/>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249827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Introduction à OpenGL</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105778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Une A.P.I. de rendu est un pipeline de traitement des données, dont certains étages sont programmables, et d’autres sont contrôlés par des variables d’état.</a:t>
            </a:r>
          </a:p>
          <a:p>
            <a:r>
              <a:rPr lang="fr-FR" dirty="0"/>
              <a:t>
</a:t>
            </a:r>
          </a:p>
          <a:p>
            <a:r>
              <a:rPr lang="fr-FR" dirty="0"/>
              <a:t>
La configuration du pipeline permet de contrôler les opérations nécessaires à la génération d’une image.</a:t>
            </a:r>
          </a:p>
          <a:p>
            <a:r>
              <a:rPr lang="fr-FR" dirty="0"/>
              <a:t>
</a:t>
            </a:r>
          </a:p>
          <a:p>
            <a:r>
              <a:rPr lang="fr-FR" dirty="0"/>
              <a:t>
Au fil des versions, OpenGL et Direct3D sont devenus de plus en plus proches du matériel, pour améliorer flexibilité, performances, et coller au mieux aux évolutions rapides du matériel.</a:t>
            </a:r>
          </a:p>
          <a:p>
            <a:r>
              <a:rPr lang="fr-FR" dirty="0"/>
              <a:t>
</a:t>
            </a:r>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spTree>
    <p:extLst>
      <p:ext uri="{BB962C8B-B14F-4D97-AF65-F5344CB8AC3E}">
        <p14:creationId xmlns:p14="http://schemas.microsoft.com/office/powerpoint/2010/main" val="113350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plus en plus fréquentes pour coller au mieux aux évolutions du matériel</a:t>
            </a:r>
          </a:p>
          <a:p>
            <a:r>
              <a:rPr lang="fr-FR" sz="2000" dirty="0"/>
              <a:t>Evolution des versions de Direct3D et OpenGL. Les versions sont de plus en plus fréquentes pour coller au mieux aux évolutions du </a:t>
            </a:r>
            <a:r>
              <a:rPr lang="fr-FR" sz="2000" dirty="0" smtClean="0"/>
              <a:t>matériel</a:t>
            </a:r>
            <a:endParaRPr lang="fr-FR" sz="20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17/09/15</a:t>
            </a:fld>
            <a:endParaRPr lang="fr-FR"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12" y="3654005"/>
            <a:ext cx="8506788" cy="221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3397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2985</TotalTime>
  <Words>3509</Words>
  <Application>Microsoft Macintosh PowerPoint</Application>
  <PresentationFormat>Présentation à l'écran (4:3)</PresentationFormat>
  <Paragraphs>627</Paragraphs>
  <Slides>62</Slides>
  <Notes>0</Notes>
  <HiddenSlides>0</HiddenSlides>
  <MMClips>0</MMClips>
  <ScaleCrop>false</ScaleCrop>
  <HeadingPairs>
    <vt:vector size="4" baseType="variant">
      <vt:variant>
        <vt:lpstr>Thème</vt:lpstr>
      </vt:variant>
      <vt:variant>
        <vt:i4>1</vt:i4>
      </vt:variant>
      <vt:variant>
        <vt:lpstr>Titres des diapositives</vt:lpstr>
      </vt:variant>
      <vt:variant>
        <vt:i4>62</vt:i4>
      </vt:variant>
    </vt:vector>
  </HeadingPairs>
  <TitlesOfParts>
    <vt:vector size="63" baseType="lpstr">
      <vt:lpstr>Thème Office</vt:lpstr>
      <vt:lpstr>GMIN 317 – Moteur de Jeux API RENDU Université Montpellier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345</cp:revision>
  <cp:lastPrinted>2015-09-17T14:39:38Z</cp:lastPrinted>
  <dcterms:created xsi:type="dcterms:W3CDTF">2013-05-05T09:39:59Z</dcterms:created>
  <dcterms:modified xsi:type="dcterms:W3CDTF">2015-09-17T14:44:07Z</dcterms:modified>
</cp:coreProperties>
</file>