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8C425-8401-4CC7-B587-AA6215EBC9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6E58-C613-4CDA-B4F0-287F1A23E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9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E58-C613-4CDA-B4F0-287F1A23E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1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4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7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4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2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BDD7-626B-42AD-9D40-EC6F3A20608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057-E729-469A-A4CE-E97FB4C4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8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4900" y="10341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Linux进程模型</a:t>
            </a:r>
          </a:p>
          <a:p>
            <a:r>
              <a:rPr lang="zh-CN" altLang="en-US" dirty="0" smtClean="0"/>
              <a:t>进程是一个正在执行的程序的实例，由以下元素组成</a:t>
            </a:r>
          </a:p>
          <a:p>
            <a:r>
              <a:rPr lang="zh-CN" altLang="en-US" dirty="0" smtClean="0"/>
              <a:t> 程序的当前上下文，程序当前的执行状态</a:t>
            </a:r>
          </a:p>
          <a:p>
            <a:r>
              <a:rPr lang="zh-CN" altLang="en-US" dirty="0" smtClean="0"/>
              <a:t> 程序的当前执行目录</a:t>
            </a:r>
          </a:p>
          <a:p>
            <a:r>
              <a:rPr lang="zh-CN" altLang="en-US" dirty="0" smtClean="0"/>
              <a:t> 程序访问的文件和目录</a:t>
            </a:r>
          </a:p>
          <a:p>
            <a:r>
              <a:rPr lang="zh-CN" altLang="en-US" dirty="0" smtClean="0"/>
              <a:t> 程序的访问权限</a:t>
            </a:r>
          </a:p>
          <a:p>
            <a:r>
              <a:rPr lang="zh-CN" altLang="en-US" dirty="0" smtClean="0"/>
              <a:t> 内存以及其他分配给进程的系统资源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4900" y="3707398"/>
            <a:ext cx="1043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进程标识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进程最重要的属性是进程号（PID），以及父进程号（PPID）。一个进程有唯一的进程号，如果一个进程创建了一个子进程，那么它的进程号就是子进程的父进程号。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1号进程（ init ）：负责引导系统、启动守护进程以及运行其他必要的程序。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5300" y="211203"/>
            <a:ext cx="1790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8.1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8622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8.3 </a:t>
            </a:r>
            <a:r>
              <a:rPr lang="zh-CN" altLang="en-US" sz="3200" b="1" dirty="0" smtClean="0"/>
              <a:t>等待进程结束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1096107" y="1412340"/>
            <a:ext cx="10245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waitpid函数参数</a:t>
            </a:r>
          </a:p>
          <a:p>
            <a:r>
              <a:rPr lang="zh-CN" altLang="en-US" dirty="0"/>
              <a:t>pid：欲等待的子进程号</a:t>
            </a:r>
          </a:p>
          <a:p>
            <a:r>
              <a:rPr lang="zh-CN" altLang="en-US" dirty="0" smtClean="0"/>
              <a:t>status</a:t>
            </a:r>
            <a:r>
              <a:rPr lang="zh-CN" altLang="en-US" dirty="0"/>
              <a:t>：保存子进程的结束状态</a:t>
            </a:r>
          </a:p>
          <a:p>
            <a:r>
              <a:rPr lang="zh-CN" altLang="en-US" dirty="0"/>
              <a:t>option：可以为0或下面的OR组合：</a:t>
            </a:r>
          </a:p>
          <a:p>
            <a:r>
              <a:rPr lang="zh-CN" altLang="en-US" dirty="0"/>
              <a:t> WNOHANG 如果没有任何已经结束的子进程则马上返回</a:t>
            </a:r>
          </a:p>
          <a:p>
            <a:r>
              <a:rPr lang="zh-CN" altLang="en-US" dirty="0"/>
              <a:t> WUNTRACED 如果子进程进入暂停执行情况则马上返回，但结束状态不</a:t>
            </a:r>
            <a:r>
              <a:rPr lang="zh-CN" altLang="en-US" dirty="0" smtClean="0"/>
              <a:t>予以理会</a:t>
            </a:r>
            <a:r>
              <a:rPr lang="zh-CN" altLang="en-US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964193" y="844370"/>
            <a:ext cx="4608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pid_t waitpid(pid_t pid, int* status, int options);</a:t>
            </a:r>
          </a:p>
        </p:txBody>
      </p:sp>
      <p:sp>
        <p:nvSpPr>
          <p:cNvPr id="6" name="矩形 5"/>
          <p:cNvSpPr/>
          <p:nvPr/>
        </p:nvSpPr>
        <p:spPr>
          <a:xfrm>
            <a:off x="495300" y="3371946"/>
            <a:ext cx="40737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#include &lt;unistd.h&gt;</a:t>
            </a:r>
          </a:p>
          <a:p>
            <a:r>
              <a:rPr lang="zh-CN" altLang="en-US" dirty="0"/>
              <a:t>#include &lt;sys/types.h&gt;</a:t>
            </a:r>
          </a:p>
          <a:p>
            <a:r>
              <a:rPr lang="zh-CN" altLang="en-US" dirty="0"/>
              <a:t>#include &lt;sys/wait.h&gt;</a:t>
            </a:r>
          </a:p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#include &lt;stdlib.h&gt;</a:t>
            </a:r>
          </a:p>
          <a:p>
            <a:r>
              <a:rPr lang="zh-CN" altLang="en-US" dirty="0"/>
              <a:t>int main(void)</a:t>
            </a:r>
          </a:p>
          <a:p>
            <a:r>
              <a:rPr lang="zh-CN" altLang="en-US" dirty="0"/>
              <a:t>{ pid_t child; int status, child_pid;</a:t>
            </a:r>
          </a:p>
          <a:p>
            <a:r>
              <a:rPr lang="zh-CN" altLang="en-US" dirty="0"/>
              <a:t>if((child = fork()) == -1) {</a:t>
            </a:r>
          </a:p>
          <a:p>
            <a:r>
              <a:rPr lang="zh-CN" altLang="en-US" dirty="0"/>
              <a:t>perror("fork");</a:t>
            </a:r>
          </a:p>
          <a:p>
            <a:r>
              <a:rPr lang="zh-CN" altLang="en-US" dirty="0"/>
              <a:t>exit(EXIT_FAILURE);</a:t>
            </a:r>
          </a:p>
          <a:p>
            <a:r>
              <a:rPr lang="zh-CN" altLang="en-US" dirty="0"/>
              <a:t>} else if(child == 0) </a:t>
            </a:r>
            <a:r>
              <a:rPr lang="zh-CN" altLang="en-US" dirty="0" smtClean="0"/>
              <a:t>{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50727" y="3233446"/>
            <a:ext cx="4900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puts("in child");</a:t>
            </a:r>
          </a:p>
          <a:p>
            <a:r>
              <a:rPr lang="zh-CN" altLang="en-US" dirty="0"/>
              <a:t>printf("\tchild pid = %d\n", getpid());</a:t>
            </a:r>
          </a:p>
          <a:p>
            <a:r>
              <a:rPr lang="zh-CN" altLang="en-US" dirty="0"/>
              <a:t>printf("\tchild ppid = %d\n", getppid()); getchar();</a:t>
            </a:r>
          </a:p>
          <a:p>
            <a:r>
              <a:rPr lang="zh-CN" altLang="en-US" dirty="0"/>
              <a:t>exit(EXIT_SUCCESS);</a:t>
            </a:r>
          </a:p>
          <a:p>
            <a:r>
              <a:rPr lang="zh-CN" altLang="en-US" dirty="0"/>
              <a:t>} else { /* Wait for the child to exit */</a:t>
            </a:r>
          </a:p>
          <a:p>
            <a:r>
              <a:rPr lang="zh-CN" altLang="en-US" dirty="0"/>
              <a:t>child_pid = waitpid(child, &amp;status, 0);</a:t>
            </a:r>
          </a:p>
          <a:p>
            <a:r>
              <a:rPr lang="zh-CN" altLang="en-US" dirty="0"/>
              <a:t>printf("in parent\n");</a:t>
            </a:r>
          </a:p>
          <a:p>
            <a:r>
              <a:rPr lang="zh-CN" altLang="en-US" dirty="0"/>
              <a:t>printf("\tparent pid = %d\n", getpid());</a:t>
            </a:r>
          </a:p>
          <a:p>
            <a:r>
              <a:rPr lang="zh-CN" altLang="en-US" dirty="0"/>
              <a:t>printf("\tchild exited with %d\n", status);</a:t>
            </a:r>
          </a:p>
          <a:p>
            <a:r>
              <a:rPr lang="zh-CN" altLang="en-US" dirty="0"/>
              <a:t>printf("\tchild pid is %d\n", child_pid); getchar();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exit(EXIT_SUCCESS);}</a:t>
            </a:r>
          </a:p>
        </p:txBody>
      </p:sp>
      <p:sp>
        <p:nvSpPr>
          <p:cNvPr id="2" name="矩形 1"/>
          <p:cNvSpPr/>
          <p:nvPr/>
        </p:nvSpPr>
        <p:spPr>
          <a:xfrm>
            <a:off x="8899281" y="4473299"/>
            <a:ext cx="3292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首先执行本程序</a:t>
            </a:r>
          </a:p>
          <a:p>
            <a:r>
              <a:rPr lang="zh-CN" altLang="en-US" dirty="0"/>
              <a:t>然后在新终端中运行</a:t>
            </a:r>
          </a:p>
          <a:p>
            <a:r>
              <a:rPr lang="zh-CN" altLang="en-US" dirty="0"/>
              <a:t>ps –aux</a:t>
            </a:r>
          </a:p>
          <a:p>
            <a:r>
              <a:rPr lang="zh-CN" altLang="en-US" dirty="0"/>
              <a:t>然后用命令kill -9杀死子进程</a:t>
            </a:r>
          </a:p>
        </p:txBody>
      </p:sp>
    </p:spTree>
    <p:extLst>
      <p:ext uri="{BB962C8B-B14F-4D97-AF65-F5344CB8AC3E}">
        <p14:creationId xmlns:p14="http://schemas.microsoft.com/office/powerpoint/2010/main" val="311171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8.4 </a:t>
            </a:r>
            <a:r>
              <a:rPr lang="zh-CN" altLang="en-US" sz="3200" b="1" dirty="0"/>
              <a:t>线程简介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1078523" y="1383733"/>
            <a:ext cx="9155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定义：一个程序中的多个执行路线叫做线程，线程是一个进程内部的</a:t>
            </a:r>
            <a:r>
              <a:rPr lang="zh-CN" altLang="en-US" dirty="0" smtClean="0"/>
              <a:t>控制序列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所有的进程都至少有一个执行线程（初始线程）。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初始线程随进程的创建而创建，其他线程则需要通过显式的函数调用来创建。</a:t>
            </a:r>
          </a:p>
        </p:txBody>
      </p:sp>
      <p:sp>
        <p:nvSpPr>
          <p:cNvPr id="10" name="矩形 9"/>
          <p:cNvSpPr/>
          <p:nvPr/>
        </p:nvSpPr>
        <p:spPr>
          <a:xfrm>
            <a:off x="706233" y="10144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线程概述</a:t>
            </a:r>
          </a:p>
        </p:txBody>
      </p:sp>
      <p:sp>
        <p:nvSpPr>
          <p:cNvPr id="11" name="矩形 10"/>
          <p:cNvSpPr/>
          <p:nvPr/>
        </p:nvSpPr>
        <p:spPr>
          <a:xfrm>
            <a:off x="706233" y="2676395"/>
            <a:ext cx="94049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进程 vs 线程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当进程执行fork()调用时，将创建该进程的一份完整拷贝，该进程拥有</a:t>
            </a:r>
            <a:r>
              <a:rPr lang="zh-CN" altLang="en-US" dirty="0" smtClean="0"/>
              <a:t>自己的</a:t>
            </a:r>
            <a:r>
              <a:rPr lang="zh-CN" altLang="en-US" dirty="0"/>
              <a:t>PID和变量，独立调度，执行（几乎）独立于父进程。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新线程拥有自己独立的栈（eg.局部变量），但与创建者共享全局变量、</a:t>
            </a:r>
            <a:r>
              <a:rPr lang="zh-CN" altLang="en-US" dirty="0" smtClean="0"/>
              <a:t>文件</a:t>
            </a:r>
            <a:r>
              <a:rPr lang="zh-CN" altLang="en-US" dirty="0"/>
              <a:t>描述符、信号句柄、当前目录状态。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06232" y="4523055"/>
            <a:ext cx="9193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线程的优点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程序呈现出同时做多件事情的特性（并发性）。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某些（包含输入、计算、输出的）应用程序，非常适合使用多线程。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线程切换的代价比进程切换小的多。</a:t>
            </a:r>
          </a:p>
        </p:txBody>
      </p:sp>
    </p:spTree>
    <p:extLst>
      <p:ext uri="{BB962C8B-B14F-4D97-AF65-F5344CB8AC3E}">
        <p14:creationId xmlns:p14="http://schemas.microsoft.com/office/powerpoint/2010/main" val="202044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8.4 </a:t>
            </a:r>
            <a:r>
              <a:rPr lang="zh-CN" altLang="en-US" sz="3200" b="1" dirty="0"/>
              <a:t>线程简介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1558069" y="1239264"/>
            <a:ext cx="782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线程的缺点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变量共享和时序设计需要非常仔细，很容易出现错误。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调试困难。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在单处理器系统中速度不一定能够提高。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069" y="2948549"/>
            <a:ext cx="97396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线程的状态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就绪态：线程能够运行，正在等待处理机资源。可能刚启动，或被其他</a:t>
            </a:r>
            <a:r>
              <a:rPr lang="zh-CN" altLang="en-US" dirty="0" smtClean="0"/>
              <a:t>线程抢占</a:t>
            </a:r>
            <a:r>
              <a:rPr lang="zh-CN" altLang="en-US" dirty="0"/>
              <a:t>处理器，或从阻塞态恢复。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阻塞态：线程由于等待某些条件而无法运行，例如IO、加锁互斥量或其他</a:t>
            </a:r>
            <a:r>
              <a:rPr lang="zh-CN" altLang="en-US" dirty="0" smtClean="0"/>
              <a:t>条件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运行态：正在运行。在多处理机系统中，可能有多个线程处于运行态。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终止态：线程从起始函数返回、或调用pthread_exit()函数、或被取消。</a:t>
            </a:r>
          </a:p>
        </p:txBody>
      </p:sp>
    </p:spTree>
    <p:extLst>
      <p:ext uri="{BB962C8B-B14F-4D97-AF65-F5344CB8AC3E}">
        <p14:creationId xmlns:p14="http://schemas.microsoft.com/office/powerpoint/2010/main" val="135847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8.4 </a:t>
            </a:r>
            <a:r>
              <a:rPr lang="zh-CN" altLang="en-US" sz="3200" b="1" dirty="0"/>
              <a:t>线程简介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158968" y="11429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线程的状态迁移图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06" y="1718621"/>
            <a:ext cx="7053263" cy="43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9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8.4 </a:t>
            </a:r>
            <a:r>
              <a:rPr lang="zh-CN" altLang="en-US" sz="3200" b="1" dirty="0"/>
              <a:t>线程简介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1465384" y="1406709"/>
            <a:ext cx="9138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线程支持：</a:t>
            </a:r>
          </a:p>
          <a:p>
            <a:r>
              <a:rPr lang="zh-CN" altLang="en-US" dirty="0"/>
              <a:t> 线程由一套完整的函数库支持，其中绝大部分函数以“pthread_”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 为了使用这些库函数，代码中必须定义_REENTRANT宏。</a:t>
            </a:r>
          </a:p>
          <a:p>
            <a:r>
              <a:rPr lang="zh-CN" altLang="en-US" dirty="0"/>
              <a:t> 程序中要包含头文件pthread.h。</a:t>
            </a:r>
          </a:p>
          <a:p>
            <a:r>
              <a:rPr lang="zh-CN" altLang="en-US" dirty="0"/>
              <a:t> 编译时需要使用-lpthread选项。</a:t>
            </a:r>
          </a:p>
        </p:txBody>
      </p:sp>
      <p:sp>
        <p:nvSpPr>
          <p:cNvPr id="4" name="矩形 3"/>
          <p:cNvSpPr/>
          <p:nvPr/>
        </p:nvSpPr>
        <p:spPr>
          <a:xfrm>
            <a:off x="938044" y="101554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多线程程序设计方法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938043" y="3213414"/>
            <a:ext cx="9665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可重入性问题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线程编程需要使用可重入的代码，即可以被不同线程调用多次而仍然能</a:t>
            </a:r>
            <a:r>
              <a:rPr lang="zh-CN" altLang="en-US" dirty="0" smtClean="0"/>
              <a:t>正常工作</a:t>
            </a:r>
            <a:r>
              <a:rPr lang="zh-CN" altLang="en-US" dirty="0"/>
              <a:t>的代码。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代码中的静态变量涉及重入性问题，局部变量是可重入的。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errno被多个线程共享，该变量很容易被不同线程修改，从而引起错误。</a:t>
            </a:r>
          </a:p>
        </p:txBody>
      </p:sp>
    </p:spTree>
    <p:extLst>
      <p:ext uri="{BB962C8B-B14F-4D97-AF65-F5344CB8AC3E}">
        <p14:creationId xmlns:p14="http://schemas.microsoft.com/office/powerpoint/2010/main" val="90753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8.5 </a:t>
            </a:r>
            <a:r>
              <a:rPr lang="zh-CN" altLang="en-US" sz="3200" b="1" dirty="0" smtClean="0"/>
              <a:t>多线程实例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271954" y="10879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实现线程的函数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创建新线程：pthread_creat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合并线程：pthread_join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终止线程：pthread_exit</a:t>
            </a:r>
          </a:p>
        </p:txBody>
      </p:sp>
      <p:sp>
        <p:nvSpPr>
          <p:cNvPr id="6" name="矩形 5"/>
          <p:cNvSpPr/>
          <p:nvPr/>
        </p:nvSpPr>
        <p:spPr>
          <a:xfrm>
            <a:off x="704850" y="2580269"/>
            <a:ext cx="78061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创建新线程</a:t>
            </a:r>
          </a:p>
          <a:p>
            <a:r>
              <a:rPr lang="zh-CN" altLang="en-US" dirty="0"/>
              <a:t>#include &lt;pthread.h&gt;</a:t>
            </a:r>
          </a:p>
          <a:p>
            <a:r>
              <a:rPr lang="zh-CN" altLang="en-US" dirty="0"/>
              <a:t>int pthread_create(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pthread</a:t>
            </a:r>
            <a:r>
              <a:rPr lang="zh-CN" altLang="en-US" dirty="0"/>
              <a:t>_t* thread, </a:t>
            </a:r>
            <a:r>
              <a:rPr lang="zh-CN" altLang="en-US" dirty="0" smtClean="0"/>
              <a:t>   </a:t>
            </a:r>
            <a:r>
              <a:rPr lang="zh-CN" altLang="en-US" dirty="0"/>
              <a:t>//指向线程标识符的指针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pthread</a:t>
            </a:r>
            <a:r>
              <a:rPr lang="zh-CN" altLang="en-US" dirty="0"/>
              <a:t>_attr* attr, </a:t>
            </a:r>
            <a:r>
              <a:rPr lang="zh-CN" altLang="en-US" dirty="0" smtClean="0"/>
              <a:t>    //</a:t>
            </a:r>
            <a:r>
              <a:rPr lang="zh-CN" altLang="en-US" dirty="0"/>
              <a:t>设置线程属性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void </a:t>
            </a:r>
            <a:r>
              <a:rPr lang="zh-CN" altLang="en-US" dirty="0"/>
              <a:t>*(*func)(void</a:t>
            </a:r>
            <a:r>
              <a:rPr lang="zh-CN" altLang="en-US" dirty="0" smtClean="0"/>
              <a:t>*),  </a:t>
            </a:r>
            <a:r>
              <a:rPr lang="zh-CN" altLang="en-US" dirty="0"/>
              <a:t>//新线程将启动的函数的地址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void</a:t>
            </a:r>
            <a:r>
              <a:rPr lang="zh-CN" altLang="en-US" dirty="0"/>
              <a:t>* arg </a:t>
            </a:r>
            <a:r>
              <a:rPr lang="zh-CN" altLang="en-US" dirty="0" smtClean="0"/>
              <a:t>                     //</a:t>
            </a:r>
            <a:r>
              <a:rPr lang="zh-CN" altLang="en-US" dirty="0"/>
              <a:t>新线程将启动的函数的参数</a:t>
            </a:r>
          </a:p>
          <a:p>
            <a:r>
              <a:rPr lang="zh-CN" altLang="en-US" dirty="0"/>
              <a:t>）</a:t>
            </a:r>
          </a:p>
          <a:p>
            <a:r>
              <a:rPr lang="zh-CN" altLang="en-US" dirty="0"/>
              <a:t>函数执行成功返回0，失败返回错误码。执行成功后，</a:t>
            </a:r>
          </a:p>
          <a:p>
            <a:r>
              <a:rPr lang="zh-CN" altLang="en-US" dirty="0"/>
              <a:t>新线程将从设定的函数处开始执行，原线程则继续执行。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403504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8.5 </a:t>
            </a:r>
            <a:r>
              <a:rPr lang="zh-CN" altLang="en-US" sz="3200" b="1" dirty="0" smtClean="0"/>
              <a:t>多线程实例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867508" y="1074729"/>
            <a:ext cx="10791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退出线程</a:t>
            </a:r>
          </a:p>
          <a:p>
            <a:r>
              <a:rPr lang="zh-CN" altLang="en-US" dirty="0"/>
              <a:t>#include &lt;pthread.h&gt;</a:t>
            </a:r>
          </a:p>
          <a:p>
            <a:r>
              <a:rPr lang="zh-CN" altLang="en-US" dirty="0"/>
              <a:t>void pthread_exit(void* ret</a:t>
            </a:r>
            <a:r>
              <a:rPr lang="zh-CN" altLang="en-US" dirty="0" smtClean="0"/>
              <a:t>)</a:t>
            </a:r>
            <a:endParaRPr lang="zh-CN" altLang="en-US" dirty="0"/>
          </a:p>
          <a:p>
            <a:r>
              <a:rPr lang="zh-CN" altLang="en-US" dirty="0"/>
              <a:t>终止调用此函数的线程，并返回一个指向某对象的指针（ret）。注意，</a:t>
            </a:r>
            <a:r>
              <a:rPr lang="zh-CN" altLang="en-US" dirty="0" smtClean="0"/>
              <a:t>不能</a:t>
            </a:r>
            <a:r>
              <a:rPr lang="zh-CN" altLang="en-US" dirty="0"/>
              <a:t>返回指向局部变量的指针。</a:t>
            </a:r>
          </a:p>
        </p:txBody>
      </p:sp>
      <p:sp>
        <p:nvSpPr>
          <p:cNvPr id="4" name="矩形 3"/>
          <p:cNvSpPr/>
          <p:nvPr/>
        </p:nvSpPr>
        <p:spPr>
          <a:xfrm>
            <a:off x="867507" y="2553809"/>
            <a:ext cx="103690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合并线程</a:t>
            </a:r>
          </a:p>
          <a:p>
            <a:r>
              <a:rPr lang="zh-CN" altLang="en-US" dirty="0"/>
              <a:t>#include &lt;pthread.h&gt;</a:t>
            </a:r>
          </a:p>
          <a:p>
            <a:r>
              <a:rPr lang="zh-CN" altLang="en-US" dirty="0"/>
              <a:t>int pthread_join(pthread_t* thread, void **ret)</a:t>
            </a:r>
            <a:r>
              <a:rPr lang="zh-CN" altLang="en-US" dirty="0" smtClean="0"/>
              <a:t>;</a:t>
            </a:r>
            <a:endParaRPr lang="zh-CN" altLang="en-US" dirty="0"/>
          </a:p>
          <a:p>
            <a:r>
              <a:rPr lang="zh-CN" altLang="en-US" dirty="0" smtClean="0"/>
              <a:t>等价于进程中用于收集子进程的wait()函数，thread是要等待的线程（即通过pthread_creat函数返回的线程标识符），ret是一个二级指针，它指向一个指针，后者指向线程的返回</a:t>
            </a:r>
            <a:r>
              <a:rPr lang="zh-CN" altLang="en-US" dirty="0"/>
              <a:t>值</a:t>
            </a:r>
            <a:r>
              <a:rPr lang="zh-CN" altLang="en-US" dirty="0" smtClean="0"/>
              <a:t>（即pthread</a:t>
            </a:r>
            <a:r>
              <a:rPr lang="zh-CN" altLang="en-US" dirty="0"/>
              <a:t>_exit(void* ret</a:t>
            </a:r>
            <a:r>
              <a:rPr lang="zh-CN" altLang="en-US" dirty="0" smtClean="0"/>
              <a:t>)函数的返回值，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执行成功时返回0，失败时返回错误码。</a:t>
            </a:r>
          </a:p>
        </p:txBody>
      </p:sp>
    </p:spTree>
    <p:extLst>
      <p:ext uri="{BB962C8B-B14F-4D97-AF65-F5344CB8AC3E}">
        <p14:creationId xmlns:p14="http://schemas.microsoft.com/office/powerpoint/2010/main" val="130862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8.5 </a:t>
            </a:r>
            <a:r>
              <a:rPr lang="zh-CN" altLang="en-US" sz="3200" b="1" dirty="0" smtClean="0"/>
              <a:t>多线程实例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481379" y="79597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#include &lt;unistd.h&gt;</a:t>
            </a:r>
          </a:p>
          <a:p>
            <a:r>
              <a:rPr lang="zh-CN" altLang="en-US" dirty="0"/>
              <a:t>#include &lt;stdlib.h&gt;</a:t>
            </a:r>
          </a:p>
          <a:p>
            <a:r>
              <a:rPr lang="zh-CN" altLang="en-US" dirty="0"/>
              <a:t>#include &lt;string.h&gt;</a:t>
            </a:r>
          </a:p>
          <a:p>
            <a:r>
              <a:rPr lang="zh-CN" altLang="en-US" dirty="0"/>
              <a:t>#include &lt;pthread.h&gt;</a:t>
            </a:r>
          </a:p>
          <a:p>
            <a:r>
              <a:rPr lang="zh-CN" altLang="en-US" dirty="0"/>
              <a:t>void *thread_function(void *arg);</a:t>
            </a:r>
          </a:p>
          <a:p>
            <a:r>
              <a:rPr lang="zh-CN" altLang="en-US" dirty="0"/>
              <a:t>char message[] = "Hello World";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int </a:t>
            </a:r>
            <a:r>
              <a:rPr lang="zh-CN" altLang="en-US" dirty="0"/>
              <a:t>res;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pthread</a:t>
            </a:r>
            <a:r>
              <a:rPr lang="zh-CN" altLang="en-US" dirty="0"/>
              <a:t>_t a_thread;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void </a:t>
            </a:r>
            <a:r>
              <a:rPr lang="zh-CN" altLang="en-US" dirty="0"/>
              <a:t>*thread_result;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res </a:t>
            </a:r>
            <a:r>
              <a:rPr lang="zh-CN" altLang="en-US" dirty="0"/>
              <a:t>= pthread_create(&amp;a_thread, NULL,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thread</a:t>
            </a:r>
            <a:r>
              <a:rPr lang="zh-CN" altLang="en-US" dirty="0"/>
              <a:t>_function, (void *)message);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if </a:t>
            </a:r>
            <a:r>
              <a:rPr lang="zh-CN" altLang="en-US" dirty="0"/>
              <a:t>(res != 0)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perror</a:t>
            </a:r>
            <a:r>
              <a:rPr lang="zh-CN" altLang="en-US" dirty="0"/>
              <a:t>("Thread creation failed");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exit</a:t>
            </a:r>
            <a:r>
              <a:rPr lang="zh-CN" altLang="en-US" dirty="0"/>
              <a:t>(EXIT_FAILURE);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}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printf</a:t>
            </a:r>
            <a:r>
              <a:rPr lang="zh-CN" altLang="en-US" dirty="0"/>
              <a:t>("Waiting for thread to finish...\n");</a:t>
            </a:r>
          </a:p>
        </p:txBody>
      </p:sp>
      <p:sp>
        <p:nvSpPr>
          <p:cNvPr id="6" name="矩形 5"/>
          <p:cNvSpPr/>
          <p:nvPr/>
        </p:nvSpPr>
        <p:spPr>
          <a:xfrm>
            <a:off x="6125307" y="3433670"/>
            <a:ext cx="5281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void *thread_function(void *arg)</a:t>
            </a:r>
          </a:p>
          <a:p>
            <a:r>
              <a:rPr lang="zh-CN" altLang="en-US" dirty="0"/>
              <a:t>{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printf</a:t>
            </a:r>
            <a:r>
              <a:rPr lang="zh-CN" altLang="en-US" dirty="0"/>
              <a:t>("thread_function is running.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Argument </a:t>
            </a:r>
            <a:r>
              <a:rPr lang="zh-CN" altLang="en-US" dirty="0"/>
              <a:t>was %s\n", (char *)arg);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sleep</a:t>
            </a:r>
            <a:r>
              <a:rPr lang="zh-CN" altLang="en-US" dirty="0"/>
              <a:t>(3);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strcpy</a:t>
            </a:r>
            <a:r>
              <a:rPr lang="zh-CN" altLang="en-US" dirty="0"/>
              <a:t>(message, "Bye!");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pthread</a:t>
            </a:r>
            <a:r>
              <a:rPr lang="zh-CN" altLang="en-US" dirty="0"/>
              <a:t>_exit("Thank you for the CPU time");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114191" y="278961"/>
            <a:ext cx="73034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res </a:t>
            </a:r>
            <a:r>
              <a:rPr lang="zh-CN" altLang="en-US" dirty="0"/>
              <a:t>= pthread_join(a_thread, &amp;thread_result);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if </a:t>
            </a:r>
            <a:r>
              <a:rPr lang="zh-CN" altLang="en-US" dirty="0"/>
              <a:t>(res != 0)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perror</a:t>
            </a:r>
            <a:r>
              <a:rPr lang="zh-CN" altLang="en-US" dirty="0"/>
              <a:t>("Thread join failed");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exit</a:t>
            </a:r>
            <a:r>
              <a:rPr lang="zh-CN" altLang="en-US" dirty="0"/>
              <a:t>(EXIT_FAILURE);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}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printf</a:t>
            </a:r>
            <a:r>
              <a:rPr lang="zh-CN" altLang="en-US" dirty="0"/>
              <a:t>("Thread joined, it returned %s\n", (char *)thread_result);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printf</a:t>
            </a:r>
            <a:r>
              <a:rPr lang="zh-CN" altLang="en-US" dirty="0"/>
              <a:t>("Message is now %s\n", message);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exit</a:t>
            </a:r>
            <a:r>
              <a:rPr lang="zh-CN" altLang="en-US" dirty="0"/>
              <a:t>(EXIT_SUCCESS);</a:t>
            </a:r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8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2208" y="1002511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8.5 </a:t>
            </a:r>
            <a:r>
              <a:rPr lang="zh-CN" altLang="en-US" sz="3200" b="1" dirty="0" smtClean="0"/>
              <a:t>多线程实例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687266" y="2219908"/>
            <a:ext cx="10426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进一步讨论pthread_join()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pthread_join的功能是等待某线程结束，并收集其返回值。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在主线程中调用pthread_exit，进程将等待所有线程结束后才终止。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初始线程结束后（从main函数返回），整个进程即结束，导致进程内</a:t>
            </a:r>
            <a:r>
              <a:rPr lang="zh-CN" altLang="en-US" dirty="0" smtClean="0"/>
              <a:t>所有线程</a:t>
            </a:r>
            <a:r>
              <a:rPr lang="zh-CN" altLang="en-US" dirty="0"/>
              <a:t>全部终止。</a:t>
            </a:r>
          </a:p>
        </p:txBody>
      </p:sp>
    </p:spTree>
    <p:extLst>
      <p:ext uri="{BB962C8B-B14F-4D97-AF65-F5344CB8AC3E}">
        <p14:creationId xmlns:p14="http://schemas.microsoft.com/office/powerpoint/2010/main" val="185857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85" y="397209"/>
            <a:ext cx="3338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8.6 </a:t>
            </a:r>
            <a:r>
              <a:rPr lang="zh-CN" altLang="en-US" sz="3200" b="1" dirty="0" smtClean="0"/>
              <a:t>线程同步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792773" y="1164831"/>
            <a:ext cx="4535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下面的例子验证了两个线程是并发执行</a:t>
            </a:r>
            <a:r>
              <a:rPr lang="zh-CN" altLang="en-US" dirty="0" smtClean="0"/>
              <a:t>的：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92262" y="21884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#include &lt;unistd.h&gt;</a:t>
            </a:r>
          </a:p>
          <a:p>
            <a:r>
              <a:rPr lang="zh-CN" altLang="en-US" dirty="0"/>
              <a:t>#include &lt;stdlib.h&gt;</a:t>
            </a:r>
          </a:p>
          <a:p>
            <a:r>
              <a:rPr lang="zh-CN" altLang="en-US" dirty="0"/>
              <a:t>#include &lt;pthread.h&gt;</a:t>
            </a:r>
          </a:p>
          <a:p>
            <a:r>
              <a:rPr lang="zh-CN" altLang="en-US" dirty="0"/>
              <a:t>int run_now = 1;</a:t>
            </a:r>
          </a:p>
          <a:p>
            <a:r>
              <a:rPr lang="zh-CN" altLang="en-US" dirty="0"/>
              <a:t>char message[] = "Hello World";</a:t>
            </a:r>
          </a:p>
          <a:p>
            <a:r>
              <a:rPr lang="zh-CN" altLang="en-US" dirty="0"/>
              <a:t>void *thread_function(void *arg)</a:t>
            </a:r>
          </a:p>
          <a:p>
            <a:r>
              <a:rPr lang="zh-CN" altLang="en-US" dirty="0"/>
              <a:t>{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int </a:t>
            </a:r>
            <a:r>
              <a:rPr lang="zh-CN" altLang="en-US" dirty="0"/>
              <a:t>print_count2 = 0;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while</a:t>
            </a:r>
            <a:r>
              <a:rPr lang="zh-CN" altLang="en-US" dirty="0"/>
              <a:t>(print_count2++ &lt; 20)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if </a:t>
            </a:r>
            <a:r>
              <a:rPr lang="zh-CN" altLang="en-US" dirty="0"/>
              <a:t>(run_now == 2)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printf</a:t>
            </a:r>
            <a:r>
              <a:rPr lang="zh-CN" altLang="en-US" dirty="0"/>
              <a:t>("2\n");</a:t>
            </a:r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run</a:t>
            </a:r>
            <a:r>
              <a:rPr lang="zh-CN" altLang="en-US" dirty="0"/>
              <a:t>_now = 1;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} else {</a:t>
            </a:r>
            <a:endParaRPr lang="zh-CN" altLang="en-US" dirty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sleep</a:t>
            </a:r>
            <a:r>
              <a:rPr lang="zh-CN" altLang="en-US" dirty="0"/>
              <a:t>(1);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}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}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sleep</a:t>
            </a:r>
            <a:r>
              <a:rPr lang="zh-CN" altLang="en-US" dirty="0"/>
              <a:t>(3);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2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2020" y="69481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取得进程号</a:t>
            </a:r>
          </a:p>
          <a:p>
            <a:r>
              <a:rPr lang="zh-CN" altLang="en-US" dirty="0" smtClean="0"/>
              <a:t>#include &lt;stdio.h&gt;</a:t>
            </a:r>
          </a:p>
          <a:p>
            <a:r>
              <a:rPr lang="zh-CN" altLang="en-US" dirty="0" smtClean="0"/>
              <a:t>#include &lt;unistd.h&gt;</a:t>
            </a:r>
          </a:p>
          <a:p>
            <a:r>
              <a:rPr lang="zh-CN" altLang="en-US" dirty="0" smtClean="0"/>
              <a:t>#include &lt;stdlib.h&gt;</a:t>
            </a:r>
          </a:p>
          <a:p>
            <a:r>
              <a:rPr lang="zh-CN" altLang="en-US" dirty="0" smtClean="0"/>
              <a:t>int main(void)</a:t>
            </a:r>
          </a:p>
          <a:p>
            <a:r>
              <a:rPr lang="zh-CN" altLang="en-US" dirty="0" smtClean="0"/>
              <a:t>{</a:t>
            </a:r>
          </a:p>
          <a:p>
            <a:r>
              <a:rPr lang="zh-CN" altLang="en-US" dirty="0" smtClean="0"/>
              <a:t>printf("PID = %d\n", getpid());</a:t>
            </a:r>
          </a:p>
          <a:p>
            <a:r>
              <a:rPr lang="zh-CN" altLang="en-US" dirty="0" smtClean="0"/>
              <a:t>printf("PPID = %d\n", getppid());</a:t>
            </a:r>
          </a:p>
          <a:p>
            <a:r>
              <a:rPr lang="zh-CN" altLang="en-US" dirty="0" smtClean="0"/>
              <a:t>exit(EXIT_SUCCESS);</a:t>
            </a:r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2020" y="3803779"/>
            <a:ext cx="10599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fork系统调用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fork系统调用可以产生一个新进程。</a:t>
            </a:r>
          </a:p>
          <a:p>
            <a:r>
              <a:rPr lang="zh-CN" altLang="en-US" dirty="0" smtClean="0"/>
              <a:t>                #include&lt;unistd.h&gt;</a:t>
            </a:r>
          </a:p>
          <a:p>
            <a:r>
              <a:rPr lang="zh-CN" altLang="en-US" dirty="0" smtClean="0"/>
              <a:t>                pid_t fork( void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如果fork执行成功，就向父进程返回子进程的PID，并向子进程返回0。这意味着即使只调用一次fork，也会返回两次！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fork创建的子进程是父进程的副本，二者的UID、GID、环境、资源、打开的文件、共享的内存段等完全相同。但是PID和PPID不同。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5300" y="211203"/>
            <a:ext cx="1790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8.1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0304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85" y="397209"/>
            <a:ext cx="3338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8.6 </a:t>
            </a:r>
            <a:r>
              <a:rPr lang="zh-CN" altLang="en-US" sz="3200" b="1" dirty="0" smtClean="0"/>
              <a:t>线程同步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608384" y="25010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int res;</a:t>
            </a:r>
          </a:p>
          <a:p>
            <a:r>
              <a:rPr lang="zh-CN" altLang="en-US" dirty="0"/>
              <a:t>pthread_t a_thread;</a:t>
            </a:r>
          </a:p>
          <a:p>
            <a:r>
              <a:rPr lang="zh-CN" altLang="en-US" dirty="0"/>
              <a:t>void *thread_result;</a:t>
            </a:r>
          </a:p>
          <a:p>
            <a:r>
              <a:rPr lang="zh-CN" altLang="en-US" dirty="0"/>
              <a:t>int print_count1 = 0;</a:t>
            </a:r>
          </a:p>
          <a:p>
            <a:r>
              <a:rPr lang="zh-CN" altLang="en-US" dirty="0"/>
              <a:t>res = pthread_create(&amp;a_thread, NULL, thread_function,</a:t>
            </a:r>
          </a:p>
          <a:p>
            <a:r>
              <a:rPr lang="zh-CN" altLang="en-US" dirty="0"/>
              <a:t>(void *)message);</a:t>
            </a:r>
          </a:p>
          <a:p>
            <a:r>
              <a:rPr lang="zh-CN" altLang="en-US" dirty="0"/>
              <a:t>if (res != 0)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perror("Thread creation failed");</a:t>
            </a:r>
          </a:p>
          <a:p>
            <a:r>
              <a:rPr lang="zh-CN" altLang="en-US" dirty="0"/>
              <a:t>exit(EXIT_FAILURE);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while(print_count1++ &lt; 20)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if (run_now == 1)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printf("1\n");</a:t>
            </a:r>
          </a:p>
          <a:p>
            <a:r>
              <a:rPr lang="zh-CN" altLang="en-US" dirty="0"/>
              <a:t>run_now = 2;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else</a:t>
            </a:r>
          </a:p>
          <a:p>
            <a:r>
              <a:rPr lang="zh-CN" altLang="en-US" dirty="0"/>
              <a:t>sleep(1);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371493" y="366837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printf("\nWaiting for thread to finish...\n");</a:t>
            </a:r>
          </a:p>
          <a:p>
            <a:r>
              <a:rPr lang="zh-CN" altLang="en-US" dirty="0"/>
              <a:t>res=pthread_join(a_thread,&amp;thread_result);</a:t>
            </a:r>
          </a:p>
          <a:p>
            <a:r>
              <a:rPr lang="zh-CN" altLang="en-US" dirty="0"/>
              <a:t>if (res != 0)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perror("Thread join failed");</a:t>
            </a:r>
          </a:p>
          <a:p>
            <a:r>
              <a:rPr lang="zh-CN" altLang="en-US" dirty="0"/>
              <a:t>exit(EXIT_FAILURE);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printf("Thread joined\n");</a:t>
            </a:r>
          </a:p>
          <a:p>
            <a:r>
              <a:rPr lang="zh-CN" altLang="en-US" dirty="0"/>
              <a:t>exit(EXIT_SUCCESS);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575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85" y="397209"/>
            <a:ext cx="3338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8.6 </a:t>
            </a:r>
            <a:r>
              <a:rPr lang="zh-CN" altLang="en-US" sz="3200" b="1" dirty="0" smtClean="0"/>
              <a:t>线程同步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74431" y="11594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讨论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由实验可知，两线程可以并发执行。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两个线程都使用查询方式执行，效率较低。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可以考虑使用信号量和互斥量的通信方式。</a:t>
            </a:r>
          </a:p>
        </p:txBody>
      </p:sp>
      <p:sp>
        <p:nvSpPr>
          <p:cNvPr id="2" name="矩形 1"/>
          <p:cNvSpPr/>
          <p:nvPr/>
        </p:nvSpPr>
        <p:spPr>
          <a:xfrm>
            <a:off x="433754" y="253722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用信号量同步线程</a:t>
            </a:r>
          </a:p>
          <a:p>
            <a:r>
              <a:rPr lang="zh-CN" altLang="en-US" dirty="0" smtClean="0"/>
              <a:t>用于线程同步，有四个处理函数：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#include &lt;semaphore.h&gt;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//初始化信号量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int sem_init(sem_t *sem, int pshared, unsigned int val);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//信号量减1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int sem_wait(sem_t *sem);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//信号量加1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int sem_post(sem_t *sem);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//销毁信号量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int sem_destory(sem_t *sem)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r>
              <a:rPr lang="zh-CN" altLang="en-US" dirty="0" smtClean="0"/>
              <a:t>pshared：信号量类型，如为0，则为当前进程独享的信号量。</a:t>
            </a:r>
          </a:p>
          <a:p>
            <a:r>
              <a:rPr lang="zh-CN" altLang="en-US" dirty="0" smtClean="0"/>
              <a:t>val：信号量的初始值。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3570" y="39720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#include &lt;unistd.h&gt;</a:t>
            </a:r>
          </a:p>
          <a:p>
            <a:r>
              <a:rPr lang="zh-CN" altLang="en-US" dirty="0"/>
              <a:t>#include &lt;stdlib.h&gt;</a:t>
            </a:r>
          </a:p>
          <a:p>
            <a:r>
              <a:rPr lang="zh-CN" altLang="en-US" dirty="0"/>
              <a:t>#include &lt;pthread.h&gt;</a:t>
            </a:r>
          </a:p>
          <a:p>
            <a:r>
              <a:rPr lang="zh-CN" altLang="en-US" dirty="0"/>
              <a:t>#include &lt;semaphore.h&gt;</a:t>
            </a:r>
          </a:p>
          <a:p>
            <a:r>
              <a:rPr lang="zh-CN" altLang="en-US" dirty="0"/>
              <a:t>sem_t bin_sem;</a:t>
            </a:r>
          </a:p>
          <a:p>
            <a:r>
              <a:rPr lang="zh-CN" altLang="en-US" dirty="0"/>
              <a:t>#define WORK_SIZE 1024</a:t>
            </a:r>
          </a:p>
          <a:p>
            <a:r>
              <a:rPr lang="zh-CN" altLang="en-US" dirty="0"/>
              <a:t>char work_area[WORK_SIZE];</a:t>
            </a:r>
          </a:p>
          <a:p>
            <a:r>
              <a:rPr lang="zh-CN" altLang="en-US" dirty="0"/>
              <a:t>void *thread_function(void *arg)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sem_wait(&amp;bin_sem);</a:t>
            </a:r>
          </a:p>
          <a:p>
            <a:r>
              <a:rPr lang="zh-CN" altLang="en-US" dirty="0"/>
              <a:t>while(strncmp("end", work_area, 3) != 0)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printf("You input %d characters\n", strlen(work_area) -1);</a:t>
            </a:r>
          </a:p>
          <a:p>
            <a:r>
              <a:rPr lang="zh-CN" altLang="en-US" dirty="0"/>
              <a:t>sem_wait(&amp;bin_sem);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pthread_exit(NULL);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55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6436" y="104821"/>
            <a:ext cx="3338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smtClean="0"/>
              <a:t>8.6 </a:t>
            </a:r>
            <a:r>
              <a:rPr lang="zh-CN" altLang="en-US" sz="3200" b="1" smtClean="0"/>
              <a:t>线程同步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867509" y="397209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int res;</a:t>
            </a:r>
          </a:p>
          <a:p>
            <a:r>
              <a:rPr lang="zh-CN" altLang="en-US" dirty="0"/>
              <a:t>pthread_t a_thread;</a:t>
            </a:r>
          </a:p>
          <a:p>
            <a:r>
              <a:rPr lang="zh-CN" altLang="en-US" dirty="0"/>
              <a:t>void *thread_result;</a:t>
            </a:r>
          </a:p>
          <a:p>
            <a:r>
              <a:rPr lang="zh-CN" altLang="en-US" dirty="0"/>
              <a:t>res = sem_init(&amp;bin_sem, 0, 0);</a:t>
            </a:r>
          </a:p>
          <a:p>
            <a:r>
              <a:rPr lang="zh-CN" altLang="en-US" dirty="0"/>
              <a:t>if (res != 0)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perror("Semaphore initialization failed");</a:t>
            </a:r>
          </a:p>
          <a:p>
            <a:r>
              <a:rPr lang="zh-CN" altLang="en-US" dirty="0"/>
              <a:t>exit(EXIT_FAILURE);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res = pthread_create(&amp;a_thread, NULL, thread_function, NULL);</a:t>
            </a:r>
          </a:p>
          <a:p>
            <a:r>
              <a:rPr lang="zh-CN" altLang="en-US" dirty="0"/>
              <a:t>if (res != 0)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perror("Thread creation failed");</a:t>
            </a:r>
          </a:p>
          <a:p>
            <a:r>
              <a:rPr lang="zh-CN" altLang="en-US" dirty="0"/>
              <a:t>exit(EXIT_FAILURE);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printf("Input some text. Enter 'end' to finish\n");</a:t>
            </a:r>
          </a:p>
          <a:p>
            <a:r>
              <a:rPr lang="zh-CN" altLang="en-US" dirty="0"/>
              <a:t>while(strncmp("end", work_area, 3) != 0)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fgets(work_area, WORK_SIZE, stdin);</a:t>
            </a:r>
          </a:p>
          <a:p>
            <a:r>
              <a:rPr lang="zh-CN" altLang="en-US" dirty="0"/>
              <a:t>sem_post(&amp;bin_sem);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808785" y="26768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printf("\nWaiting for thread to finish...\n");</a:t>
            </a:r>
          </a:p>
          <a:p>
            <a:r>
              <a:rPr lang="zh-CN" altLang="en-US" dirty="0"/>
              <a:t>res = pthread_join(a_thread, &amp;thread_result);</a:t>
            </a:r>
          </a:p>
          <a:p>
            <a:r>
              <a:rPr lang="zh-CN" altLang="en-US" dirty="0"/>
              <a:t>if (res != 0)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perror("Thread join failed");</a:t>
            </a:r>
          </a:p>
          <a:p>
            <a:r>
              <a:rPr lang="zh-CN" altLang="en-US" dirty="0"/>
              <a:t>exit(EXIT_FAILURE);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printf("Thread joined\n");</a:t>
            </a:r>
          </a:p>
          <a:p>
            <a:r>
              <a:rPr lang="zh-CN" altLang="en-US" dirty="0"/>
              <a:t>sem_destroy(&amp;bin_sem);</a:t>
            </a:r>
          </a:p>
          <a:p>
            <a:r>
              <a:rPr lang="zh-CN" altLang="en-US" dirty="0"/>
              <a:t>exit(EXIT_SUCCESS);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808785" y="39795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讨论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通过信号量，实现了两线程的同步操作。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sem_wait()和sem_post()都以原子方式工作。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信号量的值可以大于1。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当两个线程同时阻塞于sem_wait，如果有第三个线程执行了post操作，</a:t>
            </a:r>
            <a:r>
              <a:rPr lang="zh-CN" altLang="en-US" dirty="0" smtClean="0"/>
              <a:t>那么</a:t>
            </a:r>
            <a:r>
              <a:rPr lang="zh-CN" altLang="en-US" dirty="0"/>
              <a:t>前两个线程有一个会执行，另一个仍等待，且信号量的值仍为0。</a:t>
            </a:r>
          </a:p>
        </p:txBody>
      </p:sp>
    </p:spTree>
    <p:extLst>
      <p:ext uri="{BB962C8B-B14F-4D97-AF65-F5344CB8AC3E}">
        <p14:creationId xmlns:p14="http://schemas.microsoft.com/office/powerpoint/2010/main" val="37971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#include &lt;unistd.h&gt;</a:t>
            </a:r>
          </a:p>
          <a:p>
            <a:r>
              <a:rPr lang="zh-CN" altLang="en-US" dirty="0" smtClean="0"/>
              <a:t>#include &lt;sys/types.h&gt;</a:t>
            </a:r>
          </a:p>
          <a:p>
            <a:r>
              <a:rPr lang="zh-CN" altLang="en-US" dirty="0" smtClean="0"/>
              <a:t>#include &lt;stdio.h&gt;</a:t>
            </a:r>
          </a:p>
          <a:p>
            <a:r>
              <a:rPr lang="zh-CN" altLang="en-US" dirty="0" smtClean="0"/>
              <a:t>#include &lt;stdlib.h&gt;</a:t>
            </a:r>
          </a:p>
          <a:p>
            <a:r>
              <a:rPr lang="zh-CN" altLang="en-US" dirty="0" smtClean="0"/>
              <a:t>int main(void)</a:t>
            </a:r>
          </a:p>
          <a:p>
            <a:r>
              <a:rPr lang="zh-CN" altLang="en-US" dirty="0" smtClean="0"/>
              <a:t>{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pid_t child;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if((child = fork()) == -1) {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perror("fork");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exit(EXIT_FAILURE);</a:t>
            </a:r>
          </a:p>
          <a:p>
            <a:r>
              <a:rPr lang="zh-CN" altLang="en-US" dirty="0" smtClean="0"/>
              <a:t> } else if(child == 0) {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puts("in child");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printf("\tchild pid = %d\n", getpid());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printf("\tchild ppid = %d\n", getppid());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exit(EXIT_SUCCESS);</a:t>
            </a:r>
          </a:p>
          <a:p>
            <a:r>
              <a:rPr lang="zh-CN" altLang="en-US" dirty="0" smtClean="0"/>
              <a:t>} else {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puts("in parent");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printf("\tparent pid = %d\n", getpid());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printf("\tparent ppid = %d\n", getppid());</a:t>
            </a:r>
          </a:p>
          <a:p>
            <a:r>
              <a:rPr lang="zh-CN" altLang="en-US" dirty="0" smtClean="0"/>
              <a:t>}</a:t>
            </a:r>
          </a:p>
          <a:p>
            <a:r>
              <a:rPr lang="zh-CN" altLang="en-US" dirty="0" smtClean="0"/>
              <a:t>exit(EXIT_SUCCESS);</a:t>
            </a:r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5300" y="211203"/>
            <a:ext cx="1790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8.1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223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0650" y="1152019"/>
            <a:ext cx="913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程序执行结果表明，不能预计父进程是在子进程之前还是之后运行，程序的执行是无序的（异步的），因此，不应该在子进程中执行依赖于父进程的代码，反之亦然，因为二者异步执行。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父进程由bash启动。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父进程由bash启动。父进程先执行结束，则子进程将系统守护进程systemd作为自己的父进程。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5300" y="211203"/>
            <a:ext cx="1790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8.1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828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4940" y="974497"/>
            <a:ext cx="8679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进程的操作</a:t>
            </a:r>
          </a:p>
          <a:p>
            <a:r>
              <a:rPr lang="zh-CN" altLang="en-US" dirty="0" smtClean="0"/>
              <a:t>传统Uinx模型中有两个创建和修改进程的操作。</a:t>
            </a:r>
          </a:p>
          <a:p>
            <a:r>
              <a:rPr lang="zh-CN" altLang="en-US" dirty="0" smtClean="0"/>
              <a:t> fork：用来创建一个新的进程，此进程几乎是当前进程的一个完全拷贝</a:t>
            </a:r>
          </a:p>
          <a:p>
            <a:r>
              <a:rPr lang="zh-CN" altLang="en-US" dirty="0" smtClean="0"/>
              <a:t> exec：可以在进程中用另外的程序来替换掉当前进程运行的程序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8.2 </a:t>
            </a:r>
            <a:r>
              <a:rPr lang="zh-CN" altLang="en-US" sz="3200" b="1" dirty="0" smtClean="0"/>
              <a:t>在进程中启动程序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1424940" y="2726889"/>
            <a:ext cx="76238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exec函数实际是包含了六个函数的函数族</a:t>
            </a:r>
          </a:p>
          <a:p>
            <a:r>
              <a:rPr lang="zh-CN" altLang="en-US" dirty="0"/>
              <a:t>#include&lt;unistd.h&gt;</a:t>
            </a:r>
          </a:p>
          <a:p>
            <a:r>
              <a:rPr lang="zh-CN" altLang="en-US" dirty="0"/>
              <a:t>int execl(const char* path, const char* arg, …);</a:t>
            </a:r>
          </a:p>
          <a:p>
            <a:r>
              <a:rPr lang="zh-CN" altLang="en-US" dirty="0"/>
              <a:t>int execlp(const char* file, const char* arg, …);</a:t>
            </a:r>
          </a:p>
          <a:p>
            <a:r>
              <a:rPr lang="zh-CN" altLang="en-US" dirty="0"/>
              <a:t>int execle(const char* path, const char* arg, char* const envp[]);</a:t>
            </a:r>
          </a:p>
          <a:p>
            <a:r>
              <a:rPr lang="zh-CN" altLang="en-US" dirty="0"/>
              <a:t>int execv(const char* path, char* const argv[]);</a:t>
            </a:r>
          </a:p>
          <a:p>
            <a:r>
              <a:rPr lang="zh-CN" altLang="en-US" dirty="0"/>
              <a:t>int execvp(const char* file, char* const argv[]);</a:t>
            </a:r>
          </a:p>
          <a:p>
            <a:r>
              <a:rPr lang="zh-CN" altLang="en-US" dirty="0"/>
              <a:t>int execve(const char* path, char* const argv[], char* const envp[]);</a:t>
            </a:r>
          </a:p>
        </p:txBody>
      </p:sp>
    </p:spTree>
    <p:extLst>
      <p:ext uri="{BB962C8B-B14F-4D97-AF65-F5344CB8AC3E}">
        <p14:creationId xmlns:p14="http://schemas.microsoft.com/office/powerpoint/2010/main" val="70053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8.2 </a:t>
            </a:r>
            <a:r>
              <a:rPr lang="zh-CN" altLang="en-US" sz="3200" b="1" dirty="0" smtClean="0"/>
              <a:t>在进程中启动程序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819150" y="1454826"/>
            <a:ext cx="8801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execve函数</a:t>
            </a:r>
          </a:p>
          <a:p>
            <a:r>
              <a:rPr lang="zh-CN" altLang="en-US" dirty="0"/>
              <a:t> path：可执行文件路径</a:t>
            </a:r>
          </a:p>
          <a:p>
            <a:r>
              <a:rPr lang="zh-CN" altLang="en-US" dirty="0"/>
              <a:t> argv[]：完整的参数列表，包含argv[0]，必须以NULL结束</a:t>
            </a:r>
          </a:p>
          <a:p>
            <a:r>
              <a:rPr lang="zh-CN" altLang="en-US" dirty="0"/>
              <a:t> envp[]：环境变量，可省略</a:t>
            </a:r>
          </a:p>
          <a:p>
            <a:r>
              <a:rPr lang="zh-CN" altLang="en-US" dirty="0"/>
              <a:t>#include&lt;unistd.h&gt;</a:t>
            </a:r>
          </a:p>
          <a:p>
            <a:r>
              <a:rPr lang="zh-CN" altLang="en-US" dirty="0"/>
              <a:t>int execve(const char* path, char* const argv[] , char* const envp[]);</a:t>
            </a:r>
          </a:p>
        </p:txBody>
      </p:sp>
      <p:sp>
        <p:nvSpPr>
          <p:cNvPr id="6" name="矩形 5"/>
          <p:cNvSpPr/>
          <p:nvPr/>
        </p:nvSpPr>
        <p:spPr>
          <a:xfrm>
            <a:off x="7600950" y="879204"/>
            <a:ext cx="41719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execve函数举例</a:t>
            </a:r>
          </a:p>
          <a:p>
            <a:r>
              <a:rPr lang="zh-CN" altLang="en-US" dirty="0"/>
              <a:t>#include &lt;unistd.h&gt;</a:t>
            </a:r>
          </a:p>
          <a:p>
            <a:r>
              <a:rPr lang="zh-CN" altLang="en-US" dirty="0"/>
              <a:t>#include &lt;stdlib.h&gt;</a:t>
            </a:r>
          </a:p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int main(void)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 smtClean="0"/>
              <a:t>    char </a:t>
            </a:r>
            <a:r>
              <a:rPr lang="zh-CN" altLang="en-US" dirty="0"/>
              <a:t>*argv[] = {"/bin/ls", NULL};</a:t>
            </a:r>
          </a:p>
          <a:p>
            <a:r>
              <a:rPr lang="zh-CN" altLang="en-US" dirty="0" smtClean="0"/>
              <a:t>   if</a:t>
            </a:r>
            <a:r>
              <a:rPr lang="zh-CN" altLang="en-US" dirty="0"/>
              <a:t>(execve("/bin/ls", argv, NULL) == -1)</a:t>
            </a:r>
          </a:p>
          <a:p>
            <a:r>
              <a:rPr lang="zh-CN" altLang="en-US" dirty="0" smtClean="0"/>
              <a:t>   {</a:t>
            </a:r>
            <a:endParaRPr lang="zh-CN" altLang="en-US" dirty="0"/>
          </a:p>
          <a:p>
            <a:r>
              <a:rPr lang="zh-CN" altLang="en-US" dirty="0" smtClean="0"/>
              <a:t>        perror</a:t>
            </a:r>
            <a:r>
              <a:rPr lang="zh-CN" altLang="en-US" dirty="0"/>
              <a:t>("execve");</a:t>
            </a:r>
          </a:p>
          <a:p>
            <a:r>
              <a:rPr lang="zh-CN" altLang="en-US" dirty="0" smtClean="0"/>
              <a:t>        exit</a:t>
            </a:r>
            <a:r>
              <a:rPr lang="zh-CN" altLang="en-US" dirty="0"/>
              <a:t>(EXIT_FAILURE);</a:t>
            </a:r>
          </a:p>
          <a:p>
            <a:r>
              <a:rPr lang="zh-CN" altLang="en-US" dirty="0" smtClean="0"/>
              <a:t>    }</a:t>
            </a:r>
            <a:endParaRPr lang="zh-CN" altLang="en-US" dirty="0"/>
          </a:p>
          <a:p>
            <a:r>
              <a:rPr lang="zh-CN" altLang="en-US" dirty="0" smtClean="0"/>
              <a:t>    puts</a:t>
            </a:r>
            <a:r>
              <a:rPr lang="zh-CN" altLang="en-US" dirty="0"/>
              <a:t>("shouldn't get here");</a:t>
            </a:r>
          </a:p>
          <a:p>
            <a:r>
              <a:rPr lang="zh-CN" altLang="en-US" dirty="0" smtClean="0"/>
              <a:t>    exit</a:t>
            </a:r>
            <a:r>
              <a:rPr lang="zh-CN" altLang="en-US" dirty="0"/>
              <a:t>(EXIT_SUCCESS);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36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8.2 </a:t>
            </a:r>
            <a:r>
              <a:rPr lang="zh-CN" altLang="en-US" sz="3200" b="1" dirty="0" smtClean="0"/>
              <a:t>在进程中启动程序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1009650" y="1074688"/>
            <a:ext cx="10001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结论</a:t>
            </a:r>
          </a:p>
          <a:p>
            <a:r>
              <a:rPr lang="zh-CN" altLang="en-US" dirty="0"/>
              <a:t>“shouldn‘t get here”根本没有执行。这是因为执行到execve函数时，</a:t>
            </a:r>
            <a:r>
              <a:rPr lang="zh-CN" altLang="en-US" dirty="0" smtClean="0"/>
              <a:t>进程</a:t>
            </a:r>
            <a:r>
              <a:rPr lang="zh-CN" altLang="en-US" dirty="0"/>
              <a:t>的代码部分已经用新程序替换了，不会留下调用进程的任何痕迹。</a:t>
            </a:r>
            <a:r>
              <a:rPr lang="zh-CN" altLang="en-US" dirty="0" smtClean="0"/>
              <a:t>也就是说</a:t>
            </a:r>
            <a:r>
              <a:rPr lang="zh-CN" altLang="en-US" dirty="0"/>
              <a:t>，exec函数族一旦执行成功，就不会返回它的调用者（失败返回-1，并</a:t>
            </a:r>
            <a:r>
              <a:rPr lang="zh-CN" altLang="en-US" dirty="0" smtClean="0"/>
              <a:t>设置</a:t>
            </a:r>
            <a:r>
              <a:rPr lang="zh-CN" altLang="en-US" dirty="0"/>
              <a:t>errno）。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876300" y="3286036"/>
            <a:ext cx="9848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利用fork建立一个子进程，在此子进程中执行显示当前目录下所有文件的</a:t>
            </a:r>
            <a:r>
              <a:rPr lang="zh-CN" altLang="en-US" dirty="0" smtClean="0"/>
              <a:t>命令</a:t>
            </a:r>
            <a:r>
              <a:rPr lang="zh-CN" altLang="en-US" dirty="0"/>
              <a:t>，同时父进程中显示父进程的PID号。</a:t>
            </a:r>
          </a:p>
        </p:txBody>
      </p:sp>
    </p:spTree>
    <p:extLst>
      <p:ext uri="{BB962C8B-B14F-4D97-AF65-F5344CB8AC3E}">
        <p14:creationId xmlns:p14="http://schemas.microsoft.com/office/powerpoint/2010/main" val="54853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8.2 </a:t>
            </a:r>
            <a:r>
              <a:rPr lang="zh-CN" altLang="en-US" sz="3200" b="1" dirty="0" smtClean="0"/>
              <a:t>在进程中启动程序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5105400" y="692960"/>
            <a:ext cx="487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else </a:t>
            </a:r>
            <a:r>
              <a:rPr lang="zh-CN" altLang="en-US" dirty="0"/>
              <a:t>if(child == 0) {</a:t>
            </a:r>
          </a:p>
          <a:p>
            <a:r>
              <a:rPr lang="zh-CN" altLang="en-US" dirty="0" smtClean="0"/>
              <a:t>    puts</a:t>
            </a:r>
            <a:r>
              <a:rPr lang="zh-CN" altLang="en-US" dirty="0"/>
              <a:t>("in child");</a:t>
            </a:r>
          </a:p>
          <a:p>
            <a:r>
              <a:rPr lang="zh-CN" altLang="en-US" dirty="0" smtClean="0"/>
              <a:t>    char </a:t>
            </a:r>
            <a:r>
              <a:rPr lang="zh-CN" altLang="en-US" dirty="0"/>
              <a:t>*argv[] = {“ls -l", NULL};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if</a:t>
            </a:r>
            <a:r>
              <a:rPr lang="zh-CN" altLang="en-US" dirty="0"/>
              <a:t>(execve("/bin/ls", argv, NULL) == -1) {</a:t>
            </a:r>
          </a:p>
          <a:p>
            <a:r>
              <a:rPr lang="zh-CN" altLang="en-US" dirty="0" smtClean="0"/>
              <a:t>         perror</a:t>
            </a:r>
            <a:r>
              <a:rPr lang="zh-CN" altLang="en-US" dirty="0"/>
              <a:t>("execve");</a:t>
            </a:r>
          </a:p>
          <a:p>
            <a:r>
              <a:rPr lang="zh-CN" altLang="en-US" dirty="0" smtClean="0"/>
              <a:t>         exit</a:t>
            </a:r>
            <a:r>
              <a:rPr lang="zh-CN" altLang="en-US" dirty="0"/>
              <a:t>(EXIT_FAILURE);</a:t>
            </a:r>
          </a:p>
          <a:p>
            <a:r>
              <a:rPr lang="zh-CN" altLang="en-US" dirty="0" smtClean="0"/>
              <a:t>     }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exit</a:t>
            </a:r>
            <a:r>
              <a:rPr lang="zh-CN" altLang="en-US" dirty="0"/>
              <a:t>(EXIT_SUCCESS);</a:t>
            </a:r>
          </a:p>
          <a:p>
            <a:r>
              <a:rPr lang="zh-CN" altLang="en-US" dirty="0" smtClean="0"/>
              <a:t>} else </a:t>
            </a:r>
            <a:r>
              <a:rPr lang="zh-CN" altLang="en-US" dirty="0"/>
              <a:t>{</a:t>
            </a:r>
          </a:p>
          <a:p>
            <a:r>
              <a:rPr lang="zh-CN" altLang="en-US" dirty="0" smtClean="0"/>
              <a:t>     waitpid</a:t>
            </a:r>
            <a:r>
              <a:rPr lang="zh-CN" altLang="en-US" dirty="0"/>
              <a:t>(child, &amp;status, 0);</a:t>
            </a:r>
          </a:p>
          <a:p>
            <a:r>
              <a:rPr lang="zh-CN" altLang="en-US" dirty="0" smtClean="0"/>
              <a:t>     puts</a:t>
            </a:r>
            <a:r>
              <a:rPr lang="zh-CN" altLang="en-US" dirty="0"/>
              <a:t>("\nin parent");</a:t>
            </a:r>
          </a:p>
          <a:p>
            <a:r>
              <a:rPr lang="zh-CN" altLang="en-US" dirty="0" smtClean="0"/>
              <a:t>     printf</a:t>
            </a:r>
            <a:r>
              <a:rPr lang="zh-CN" altLang="en-US" dirty="0"/>
              <a:t>("\tparent pid = %d\n", getpid());</a:t>
            </a:r>
          </a:p>
          <a:p>
            <a:r>
              <a:rPr lang="zh-CN" altLang="en-US" dirty="0" smtClean="0"/>
              <a:t>     printf</a:t>
            </a:r>
            <a:r>
              <a:rPr lang="zh-CN" altLang="en-US" dirty="0"/>
              <a:t>("\tparent ppid = %d\n", getppid()); }</a:t>
            </a:r>
          </a:p>
          <a:p>
            <a:r>
              <a:rPr lang="zh-CN" altLang="en-US" smtClean="0"/>
              <a:t>     exit</a:t>
            </a:r>
            <a:r>
              <a:rPr lang="zh-CN" altLang="en-US" dirty="0"/>
              <a:t>(EXIT_SUCCESS);</a:t>
            </a:r>
          </a:p>
          <a:p>
            <a:r>
              <a:rPr lang="zh-CN" altLang="en-US" dirty="0"/>
              <a:t>} </a:t>
            </a:r>
          </a:p>
        </p:txBody>
      </p:sp>
      <p:sp>
        <p:nvSpPr>
          <p:cNvPr id="6" name="矩形 5"/>
          <p:cNvSpPr/>
          <p:nvPr/>
        </p:nvSpPr>
        <p:spPr>
          <a:xfrm>
            <a:off x="952500" y="136383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#include &lt;unistd.h&gt;</a:t>
            </a:r>
          </a:p>
          <a:p>
            <a:r>
              <a:rPr lang="zh-CN" altLang="en-US" dirty="0"/>
              <a:t>#include &lt;sys/types.h&gt;</a:t>
            </a:r>
          </a:p>
          <a:p>
            <a:r>
              <a:rPr lang="zh-CN" altLang="en-US" dirty="0"/>
              <a:t>#include &lt;sys/wait.h&gt;</a:t>
            </a:r>
          </a:p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#include &lt;stdlib.h&gt;</a:t>
            </a:r>
          </a:p>
          <a:p>
            <a:r>
              <a:rPr lang="zh-CN" altLang="en-US" dirty="0"/>
              <a:t>int main(void){</a:t>
            </a:r>
          </a:p>
          <a:p>
            <a:r>
              <a:rPr lang="zh-CN" altLang="en-US" dirty="0" smtClean="0"/>
              <a:t>     pid</a:t>
            </a:r>
            <a:r>
              <a:rPr lang="zh-CN" altLang="en-US" dirty="0"/>
              <a:t>_t child; int status;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if</a:t>
            </a:r>
            <a:r>
              <a:rPr lang="zh-CN" altLang="en-US" dirty="0"/>
              <a:t>((child = fork()) == -1) {</a:t>
            </a:r>
          </a:p>
          <a:p>
            <a:r>
              <a:rPr lang="zh-CN" altLang="en-US" dirty="0" smtClean="0"/>
              <a:t>     perror</a:t>
            </a:r>
            <a:r>
              <a:rPr lang="zh-CN" altLang="en-US" dirty="0"/>
              <a:t>("fork");</a:t>
            </a:r>
          </a:p>
          <a:p>
            <a:r>
              <a:rPr lang="zh-CN" altLang="en-US" dirty="0" smtClean="0"/>
              <a:t>     exit</a:t>
            </a:r>
            <a:r>
              <a:rPr lang="zh-CN" altLang="en-US" dirty="0"/>
              <a:t>(EXIT_FAILURE);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46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211203"/>
            <a:ext cx="630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8.3 </a:t>
            </a:r>
            <a:r>
              <a:rPr lang="zh-CN" altLang="en-US" sz="3200" b="1" dirty="0" smtClean="0"/>
              <a:t>等待进程结束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1104899" y="11719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wait函数族最重要的两个函数是wait和waitpid函数</a:t>
            </a:r>
          </a:p>
          <a:p>
            <a:r>
              <a:rPr lang="zh-CN" altLang="en-US" dirty="0"/>
              <a:t>#include&lt;sys/types.h&gt;</a:t>
            </a:r>
          </a:p>
          <a:p>
            <a:r>
              <a:rPr lang="zh-CN" altLang="en-US" dirty="0"/>
              <a:t>#include&lt;sys/wait.h&gt;</a:t>
            </a:r>
          </a:p>
          <a:p>
            <a:r>
              <a:rPr lang="zh-CN" altLang="en-US" dirty="0"/>
              <a:t>pid_t wait (int * status);</a:t>
            </a:r>
          </a:p>
          <a:p>
            <a:r>
              <a:rPr lang="zh-CN" altLang="en-US" dirty="0"/>
              <a:t>pid_t waitpid(pid_t pid, int* status, int options);</a:t>
            </a:r>
          </a:p>
        </p:txBody>
      </p:sp>
      <p:sp>
        <p:nvSpPr>
          <p:cNvPr id="4" name="矩形 3"/>
          <p:cNvSpPr/>
          <p:nvPr/>
        </p:nvSpPr>
        <p:spPr>
          <a:xfrm>
            <a:off x="1104899" y="3306554"/>
            <a:ext cx="103602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waitpid函数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waitpid()会暂时停止目前进程的执行，直到有信号来到或子进程结束，并</a:t>
            </a:r>
            <a:r>
              <a:rPr lang="zh-CN" altLang="en-US" dirty="0" smtClean="0"/>
              <a:t>收集</a:t>
            </a:r>
            <a:r>
              <a:rPr lang="zh-CN" altLang="en-US" dirty="0"/>
              <a:t>子进程的资源。如果在调用waitpid时子进程已经结束，则waitpid会</a:t>
            </a:r>
            <a:r>
              <a:rPr lang="zh-CN" altLang="en-US" dirty="0" smtClean="0"/>
              <a:t>立即返回</a:t>
            </a:r>
            <a:r>
              <a:rPr lang="zh-CN" altLang="en-US" dirty="0"/>
              <a:t>子进程结束状态值。子进程的结束状态值由参数status返回，而子</a:t>
            </a:r>
            <a:r>
              <a:rPr lang="zh-CN" altLang="en-US" dirty="0" smtClean="0"/>
              <a:t>进程的</a:t>
            </a:r>
            <a:r>
              <a:rPr lang="zh-CN" altLang="en-US" dirty="0"/>
              <a:t>进程号也会一并返回。如果执行成功则返回子进程号（PID），如果有</a:t>
            </a:r>
            <a:r>
              <a:rPr lang="zh-CN" altLang="en-US" dirty="0" smtClean="0"/>
              <a:t>错误</a:t>
            </a:r>
            <a:r>
              <a:rPr lang="zh-CN" altLang="en-US" dirty="0"/>
              <a:t>发生则返回-1。失败原因存于errno中。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pid_t waitpid(pid_t pid, int* status, int options);</a:t>
            </a:r>
          </a:p>
        </p:txBody>
      </p:sp>
    </p:spTree>
    <p:extLst>
      <p:ext uri="{BB962C8B-B14F-4D97-AF65-F5344CB8AC3E}">
        <p14:creationId xmlns:p14="http://schemas.microsoft.com/office/powerpoint/2010/main" val="259379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3200</Words>
  <Application>Microsoft Office PowerPoint</Application>
  <PresentationFormat>宽屏</PresentationFormat>
  <Paragraphs>406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Calibri</vt:lpstr>
      <vt:lpstr>宋体</vt:lpstr>
      <vt:lpstr>Arial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20</cp:revision>
  <dcterms:created xsi:type="dcterms:W3CDTF">2020-10-07T13:05:01Z</dcterms:created>
  <dcterms:modified xsi:type="dcterms:W3CDTF">2020-10-12T14:38:16Z</dcterms:modified>
</cp:coreProperties>
</file>