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1" r:id="rId1"/>
  </p:sldMasterIdLst>
  <p:notesMasterIdLst>
    <p:notesMasterId r:id="rId14"/>
  </p:notesMasterIdLst>
  <p:sldIdLst>
    <p:sldId id="256" r:id="rId2"/>
    <p:sldId id="372" r:id="rId3"/>
    <p:sldId id="373" r:id="rId4"/>
    <p:sldId id="375" r:id="rId5"/>
    <p:sldId id="376" r:id="rId6"/>
    <p:sldId id="378" r:id="rId7"/>
    <p:sldId id="377" r:id="rId8"/>
    <p:sldId id="380" r:id="rId9"/>
    <p:sldId id="381" r:id="rId10"/>
    <p:sldId id="382" r:id="rId11"/>
    <p:sldId id="379" r:id="rId12"/>
    <p:sldId id="342" r:id="rId1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2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45" autoAdjust="0"/>
  </p:normalViewPr>
  <p:slideViewPr>
    <p:cSldViewPr>
      <p:cViewPr>
        <p:scale>
          <a:sx n="50" d="100"/>
          <a:sy n="50" d="100"/>
        </p:scale>
        <p:origin x="-1956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6"/>
    </p:cViewPr>
  </p:sorterViewPr>
  <p:notesViewPr>
    <p:cSldViewPr>
      <p:cViewPr>
        <p:scale>
          <a:sx n="66" d="100"/>
          <a:sy n="66" d="100"/>
        </p:scale>
        <p:origin x="-159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1200" b="0">
                <a:ea typeface="隶书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b="0">
                <a:ea typeface="隶书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9363"/>
            <a:ext cx="297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sz="1200" b="0">
                <a:ea typeface="隶书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69363"/>
            <a:ext cx="297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b="0">
                <a:ea typeface="隶书" pitchFamily="49" charset="-122"/>
              </a:defRPr>
            </a:lvl1pPr>
          </a:lstStyle>
          <a:p>
            <a:fld id="{4DC09735-BF7B-45C7-9F9E-057D422244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819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E009F5-65AF-4297-B9AF-6EECF2AE2C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274638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GCR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：广义共轭残量法</a:t>
            </a: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73555-AB4E-4888-8C84-B7E4F825EA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36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GCR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：广义共轭残量法</a:t>
            </a: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73555-AB4E-4888-8C84-B7E4F825EA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36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1200" dirty="0">
              <a:latin typeface="Times New Roman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09735-BF7B-45C7-9F9E-057D4222442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42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GCR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：广义共轭残量法</a:t>
            </a: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73555-AB4E-4888-8C84-B7E4F825EA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3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GCR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：广义共轭残量法</a:t>
            </a: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73555-AB4E-4888-8C84-B7E4F825EA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3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GCR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：广义共轭残量法</a:t>
            </a: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73555-AB4E-4888-8C84-B7E4F825EA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36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为单位矩阵时，每次迭代都多了第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步的求解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zj+1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73555-AB4E-4888-8C84-B7E4F825EA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3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为单位矩阵时，每次迭代都多了第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步的求解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zj+1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73555-AB4E-4888-8C84-B7E4F825EA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36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GCR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：广义共轭残量法</a:t>
            </a: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73555-AB4E-4888-8C84-B7E4F825EA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36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GCR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：广义共轭残量法</a:t>
            </a: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73555-AB4E-4888-8C84-B7E4F825EA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3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GCR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：广义共轭残量法</a:t>
            </a: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73555-AB4E-4888-8C84-B7E4F825EA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3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92AA-0061-4680-87EF-F9F3F4329E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5291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1879854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7770944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42404003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5530061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2018181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3039936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5953034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2545625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200461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4/9/2016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 eaLnBrk="1" latinLnBrk="0" hangingPunct="1"/>
              <a:t>‹#›</a:t>
            </a:fld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6387946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11DF6C85-580E-49AA-8C0F-7282E851D184}" type="datetimeFigureOut">
              <a:rPr lang="en-US" smtClean="0"/>
              <a:pPr eaLnBrk="1" latinLnBrk="0" hangingPunct="1"/>
              <a:t>4/9/2016</a:t>
            </a:fld>
            <a:endParaRPr 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zh-CN" alt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D95434A-1094-4C26-ADA4-1AB6210859AE}" type="slidenum">
              <a:rPr kumimoji="0" lang="en-US" smtClean="0"/>
              <a:pPr algn="ctr" eaLnBrk="1" latinLnBrk="0" hangingPunct="1"/>
              <a:t>‹#›</a:t>
            </a:fld>
            <a:endParaRPr kumimoji="0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57164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81585" y="1194499"/>
            <a:ext cx="832517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线性代数方程组迭代法</a:t>
            </a:r>
            <a:endParaRPr lang="en-US" altLang="zh-CN" sz="4800" dirty="0" smtClean="0"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algn="r"/>
            <a:r>
              <a:rPr lang="zh-CN" altLang="en-US" sz="40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预处理共轭梯度法</a:t>
            </a:r>
            <a:endParaRPr lang="zh-CN" altLang="en-US" sz="2400" b="0" dirty="0">
              <a:ea typeface="楷体_GB2312" pitchFamily="49" charset="-122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837606" y="5288115"/>
            <a:ext cx="152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000" dirty="0">
                <a:solidFill>
                  <a:schemeClr val="tx1">
                    <a:tint val="75000"/>
                  </a:schemeClr>
                </a:solidFill>
                <a:ea typeface="+mn-ea"/>
              </a:rPr>
              <a:t>孟庆彬</a:t>
            </a: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87624" y="2991461"/>
            <a:ext cx="7701136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1817390" y="5733256"/>
            <a:ext cx="2319338" cy="360040"/>
          </a:xfrm>
        </p:spPr>
        <p:txBody>
          <a:bodyPr/>
          <a:lstStyle/>
          <a:p>
            <a:pPr algn="l" eaLnBrk="1" hangingPunct="1">
              <a:defRPr/>
            </a:pPr>
            <a:fld id="{C9EAB34C-5E91-4FF3-8AD8-4A9213AC04C2}" type="datetime4">
              <a:rPr lang="en-US" altLang="zh-CN" sz="2000">
                <a:ea typeface="+mn-ea"/>
              </a:rPr>
              <a:pPr algn="l" eaLnBrk="1" hangingPunct="1">
                <a:defRPr/>
              </a:pPr>
              <a:t>April 9, 2016</a:t>
            </a:fld>
            <a:endParaRPr lang="zh-CN" altLang="en-US" dirty="0">
              <a:ea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8840" y="0"/>
            <a:ext cx="258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</a:rPr>
              <a:t> 预处理方法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0" y="980728"/>
                <a:ext cx="9144000" cy="5328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预处理方法</a:t>
                </a:r>
                <a:endParaRPr lang="en-US" altLang="zh-CN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不完全分解预处理方法：</a:t>
                </a:r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lvl="1" algn="l"/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	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主要有不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完全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LU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分解、不完全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Cholesky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分解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以及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相应的块不完全分解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等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𝐿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𝐿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是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A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的一个近似分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解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lvl="1" algn="l"/>
                <a:r>
                  <a:rPr lang="zh-CN" altLang="en-US" sz="2000" dirty="0" smtClean="0">
                    <a:solidFill>
                      <a:schemeClr val="tx1"/>
                    </a:solidFill>
                    <a:ea typeface="宋体" charset="-122"/>
                  </a:rPr>
                  <a:t>           </a:t>
                </a:r>
                <a14:m>
                  <m:oMath xmlns:m="http://schemas.openxmlformats.org/officeDocument/2006/math"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𝐴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=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𝐿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𝐿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𝑇</m:t>
                        </m:r>
                      </m:sup>
                    </m:sSup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+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𝑅</m:t>
                    </m:r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，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L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是下三角矩阵，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R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称为剩余矩阵，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M=</a:t>
                </a:r>
                <a14:m>
                  <m:oMath xmlns:m="http://schemas.openxmlformats.org/officeDocument/2006/math"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𝐿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𝐿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为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预处理矩阵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。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此方法与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CG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迭代方法相结合，就形成了不完全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Cholesky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分解预处理共轭梯度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法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(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ICCG)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，由于参数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𝜔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可以调整，以达到最好的收敛效果，所以它是目前人们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使用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最多的方法之一，而且从这个方法上改进出的方法也很多</a:t>
                </a:r>
                <a:r>
                  <a:rPr lang="zh-CN" altLang="en-US" b="0" dirty="0"/>
                  <a:t>。</a:t>
                </a:r>
                <a:endParaRPr lang="en-US" altLang="zh-CN" sz="72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328592"/>
              </a:xfrm>
              <a:prstGeom prst="rect">
                <a:avLst/>
              </a:prstGeom>
              <a:blipFill rotWithShape="1">
                <a:blip r:embed="rId4"/>
                <a:stretch>
                  <a:fillRect l="-1467" t="-1945" r="-3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5788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8840" y="0"/>
            <a:ext cx="258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</a:rPr>
              <a:t>高</a:t>
            </a:r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</a:rPr>
              <a:t>效实现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0" y="980728"/>
                <a:ext cx="9144000" cy="54726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PCG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计算量</a:t>
                </a:r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主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要工作量是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𝑀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和向量的乘法，以及一次矩阵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A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和向量的乘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法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A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和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M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是相似的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第一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种高效实现不完全分解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M=A-R</a:t>
                </a:r>
                <a:endParaRPr lang="en-US" altLang="zh-CN" sz="2000" i="1" dirty="0" smtClean="0">
                  <a:solidFill>
                    <a:schemeClr val="tx1"/>
                  </a:solidFill>
                  <a:latin typeface="Cambria Math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𝑀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−1</m:t>
                        </m:r>
                      </m:sup>
                    </m:sSup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𝐴𝑣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𝑀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−1</m:t>
                        </m:r>
                      </m:sup>
                    </m:sSup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(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𝑀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+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𝑅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)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𝑣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=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𝑣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+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𝑀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−1</m:t>
                        </m:r>
                      </m:sup>
                    </m:sSup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𝑅𝑣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R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中的非零元素远远少于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A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。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R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需要显式存储</a:t>
                </a:r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lvl="1" algn="l"/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第二种高效实现分裂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A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是对称的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𝐴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0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−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𝐸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−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rPr>
                          <m:t>E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，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-E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严格下三角，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D0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是对角线矩阵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rPr>
                          <m:t>M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=(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𝐷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−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𝐸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𝐷</m:t>
                            </m:r>
                          </m:e>
                          <m:sup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−1</m:t>
                            </m:r>
                          </m:sup>
                        </m:s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(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𝐷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Times New Roman" charset="0"/>
                                <a:ea typeface="宋体" charset="-122"/>
                              </a:rPr>
                              <m:t>E</m:t>
                            </m:r>
                          </m:e>
                          <m:sup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，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D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不完全等于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D0</a:t>
                </a: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SSOR-PCG</a:t>
                </a:r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endParaRPr lang="en-US" altLang="zh-CN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472608"/>
              </a:xfrm>
              <a:prstGeom prst="rect">
                <a:avLst/>
              </a:prstGeom>
              <a:blipFill rotWithShape="1">
                <a:blip r:embed="rId4"/>
                <a:stretch>
                  <a:fillRect l="-1467" t="-1893" b="-3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63" y="5667523"/>
            <a:ext cx="6657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80950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699792" y="1844824"/>
            <a:ext cx="4343400" cy="2057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7200" dirty="0">
                <a:solidFill>
                  <a:srgbClr val="CC6600"/>
                </a:solidFill>
              </a:rPr>
              <a:t>谢 谢！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6256" y="6637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</a:rPr>
              <a:t> 引入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0" y="980728"/>
            <a:ext cx="91440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kumimoji="1"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线性代数方程组的解法</a:t>
            </a:r>
            <a:endParaRPr kumimoji="1"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直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接法：高斯消去法，分解法</a:t>
            </a: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迭代法：</a:t>
            </a: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marL="1371600" lvl="2" indent="-457200" algn="l">
              <a:buFont typeface="Arial" pitchFamily="34" charset="0"/>
              <a:buChar char="•"/>
            </a:pPr>
            <a:r>
              <a:rPr kumimoji="1" lang="zh-CN" altLang="en-US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古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典迭代法：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Jacobi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Gauss-Seidel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SOR</a:t>
            </a:r>
            <a:r>
              <a:rPr kumimoji="1"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，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SSOR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现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代迭代法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：（投影方法，子空间法）</a:t>
            </a: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  <a:sym typeface="Wingdings" pitchFamily="2" charset="2"/>
            </a:endParaRPr>
          </a:p>
          <a:p>
            <a:pPr marL="1828800" lvl="3" indent="-457200" algn="l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正交化的误差投影型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Krylov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FOM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IOM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DIOM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宋体" charset="-122"/>
              <a:sym typeface="Wingdings" pitchFamily="2" charset="2"/>
            </a:endParaRPr>
          </a:p>
          <a:p>
            <a:pPr marL="1828800" lvl="3" indent="-457200" algn="l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对称情形误差投影型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Krylov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：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Lanczos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CG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PCG</a:t>
            </a:r>
          </a:p>
          <a:p>
            <a:pPr marL="1828800" lvl="3" indent="-457200" algn="l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正交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化的残量投影型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Krylov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GMRES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GCR</a:t>
            </a:r>
          </a:p>
          <a:p>
            <a:pPr marL="1828800" lvl="3" indent="-457200" algn="l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双正交化投影型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Krylov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方法：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BiCG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  <a:sym typeface="Wingdings" pitchFamily="2" charset="2"/>
              </a:rPr>
              <a:t>CGS…..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宋体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309694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8840" y="0"/>
            <a:ext cx="258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</a:rPr>
              <a:t> 引入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0" y="980728"/>
                <a:ext cx="9144000" cy="5328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共轭梯度法（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1950S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）</a:t>
                </a:r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对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于固定的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k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，在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sz="2400">
                            <a:solidFill>
                              <a:schemeClr val="tx1"/>
                            </a:solidFill>
                          </a:rPr>
                          <m:t>R</m:t>
                        </m:r>
                      </m:e>
                      <m:sup>
                        <m:r>
                          <m:rPr>
                            <m:nor/>
                          </m:rPr>
                          <a:rPr lang="zh-CN" altLang="en-US" sz="2400" i="1">
                            <a:solidFill>
                              <a:schemeClr val="tx1"/>
                            </a:solidFill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空间中取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k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个线性无关的量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lvl="2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</m:e>
                        <m:sub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i="1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/>
                        </a:rPr>
                        <m:t>...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charset="0"/>
                </a:endParaRPr>
              </a:p>
              <a:p>
                <a:pPr lvl="2" algn="l"/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满足：</a:t>
                </a:r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lvl="2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𝜑</m:t>
                      </m:r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limLow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min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𝜑</m:t>
                              </m:r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lim>
                          <m:d>
                            <m:dPr>
                              <m:begChr m:val="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𝑠𝑝𝑎𝑛</m:t>
                              </m:r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lvl="2" algn="l"/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当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k=n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一定是方程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Ax=b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的精确解，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CG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的出发点</a:t>
                </a:r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数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值稳定性不好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舍入误差必然存在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条件数较大时收敛慢</a:t>
                </a:r>
                <a:endParaRPr lang="en-US" altLang="zh-CN" sz="24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预处理共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轭梯度法（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1970S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）</a:t>
                </a:r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预处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理系数矩阵</a:t>
                </a:r>
                <a:endParaRPr lang="en-US" altLang="zh-CN" sz="24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328592"/>
              </a:xfrm>
              <a:prstGeom prst="rect">
                <a:avLst/>
              </a:prstGeom>
              <a:blipFill rotWithShape="1">
                <a:blip r:embed="rId4"/>
                <a:stretch>
                  <a:fillRect l="-1467" t="-1945" b="-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88024" y="4574551"/>
                <a:ext cx="4104456" cy="562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/>
                        <m:t>cond</m:t>
                      </m:r>
                      <m:r>
                        <a:rPr lang="zh-CN" altLang="en-US">
                          <a:latin typeface="Cambria Math"/>
                        </a:rPr>
                        <m:t>(</m:t>
                      </m:r>
                      <m:r>
                        <a:rPr lang="zh-CN" altLang="en-US" i="1">
                          <a:latin typeface="Cambria Math"/>
                        </a:rPr>
                        <m:t>𝐴</m:t>
                      </m:r>
                      <m:r>
                        <a:rPr lang="zh-CN" altLang="en-US">
                          <a:latin typeface="Cambria Math"/>
                        </a:rPr>
                        <m:t>)=||</m:t>
                      </m:r>
                      <m:r>
                        <a:rPr lang="zh-CN" altLang="en-US" i="1">
                          <a:latin typeface="Cambria Math"/>
                        </a:rPr>
                        <m:t>𝐴</m:t>
                      </m:r>
                      <m:r>
                        <a:rPr lang="zh-CN" altLang="en-US">
                          <a:latin typeface="Cambria Math"/>
                        </a:rPr>
                        <m:t>||•||</m:t>
                      </m:r>
                      <m:sSup>
                        <m:sSup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zh-CN" altLang="en-US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zh-CN" altLang="en-US">
                          <a:latin typeface="Cambria Math"/>
                        </a:rPr>
                        <m:t>||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574551"/>
                <a:ext cx="4104456" cy="5629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65634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8840" y="0"/>
            <a:ext cx="258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</a:rPr>
              <a:t>知</a:t>
            </a:r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</a:rPr>
              <a:t>识回顾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0" y="980728"/>
            <a:ext cx="91440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CG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算法</a:t>
            </a: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残差向量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搜索步长</a:t>
            </a:r>
            <a:endParaRPr lang="en-US" altLang="zh-CN" sz="240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搜索方向</a:t>
            </a:r>
            <a:endParaRPr lang="en-US" altLang="zh-CN" sz="240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/>
            <a:endParaRPr lang="en-US" altLang="zh-CN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/>
            <a:endParaRPr lang="en-US" altLang="zh-CN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78" y="980728"/>
            <a:ext cx="5184576" cy="354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8" y="4869160"/>
            <a:ext cx="5305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05695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8840" y="0"/>
            <a:ext cx="258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</a:rPr>
              <a:t>  算法原理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0" y="980728"/>
                <a:ext cx="9144000" cy="5328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PCG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算法</a:t>
                </a:r>
                <a:endParaRPr lang="en-US" altLang="zh-CN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矩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阵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A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的对称正定的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矩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阵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M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相似于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A</a:t>
                </a: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 smtClean="0">
                    <a:solidFill>
                      <a:schemeClr val="tx1"/>
                    </a:solidFill>
                    <a:ea typeface="宋体" charset="-122"/>
                  </a:rPr>
                  <a:t>原始残差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 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𝑟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𝑗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=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𝑏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−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𝐴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 smtClean="0">
                    <a:solidFill>
                      <a:schemeClr val="tx1"/>
                    </a:solidFill>
                    <a:ea typeface="宋体" charset="-122"/>
                  </a:rPr>
                  <a:t>预处理残差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𝑧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𝑗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𝑀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𝑟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特殊情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况，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M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为单位矩阵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32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问</a:t>
                </a:r>
                <a:r>
                  <a:rPr lang="zh-CN" altLang="en-US" sz="32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题是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预处</a:t>
                </a:r>
                <a:r>
                  <a:rPr lang="zh-CN" altLang="en-US" sz="32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理矩阵</a:t>
                </a:r>
                <a:r>
                  <a:rPr lang="en-US" altLang="zh-CN" sz="32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M</a:t>
                </a:r>
                <a:r>
                  <a:rPr lang="zh-CN" altLang="en-US" sz="32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应该如何选取呢？</a:t>
                </a:r>
                <a:endParaRPr lang="en-US" altLang="zh-CN" sz="32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M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是对称正定</a:t>
                </a:r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M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与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A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具有相似性</a:t>
                </a:r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rPr>
                          <m:t>Mz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𝑘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𝑟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acc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的特征值比较集中，即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cond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acc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)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≈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1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或尽可能小</a:t>
                </a:r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328592"/>
              </a:xfrm>
              <a:prstGeom prst="rect">
                <a:avLst/>
              </a:prstGeom>
              <a:blipFill rotWithShape="1">
                <a:blip r:embed="rId4"/>
                <a:stretch>
                  <a:fillRect l="-1467" t="-1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370" y="980728"/>
            <a:ext cx="504122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01230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8840" y="0"/>
            <a:ext cx="258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</a:rPr>
              <a:t>  算法原理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0" y="980728"/>
                <a:ext cx="9144000" cy="5328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PCG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算法</a:t>
                </a:r>
                <a:endParaRPr lang="en-US" altLang="zh-CN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取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M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的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LU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分解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rPr>
                          <m:t>LL</m:t>
                        </m:r>
                      </m:e>
                      <m:sup>
                        <m:r>
                          <m:rPr>
                            <m:nor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rPr>
                          <m:t>L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rPr>
                          <m:t>AL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−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rPr>
                          <m:t>L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−1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𝒃</m:t>
                    </m:r>
                  </m:oMath>
                </a14:m>
                <a:endParaRPr lang="en-US" altLang="zh-CN" sz="2000" b="1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zh-CN" altLang="en-US" sz="2000">
                            <a:solidFill>
                              <a:schemeClr val="tx1"/>
                            </a:solidFill>
                            <a:latin typeface="Times New Roman" charset="0"/>
                            <a:ea typeface="宋体" charset="-122"/>
                          </a:rPr>
                          <m:t>L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u</a:t>
                </a:r>
              </a:p>
              <a:p>
                <a:pPr marL="914400" lvl="1" indent="-457200" algn="l">
                  <a:buFont typeface="Arial" pitchFamily="34" charset="0"/>
                  <a:buChar char="•"/>
                </a:pP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acc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𝑗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𝐿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𝑝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𝑢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𝑗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𝐿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acc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𝑗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𝐿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𝑧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𝑗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𝐿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𝑟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acc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𝐴</m:t>
                        </m:r>
                      </m:e>
                    </m:acc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𝐿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−1</m:t>
                        </m:r>
                      </m:sup>
                    </m:sSup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𝐴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𝐿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−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)=(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−</m:t>
                            </m:r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)=(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)=(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d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𝐴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)=(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𝐴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−</m:t>
                            </m:r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−</m:t>
                            </m:r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)=(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−1</m:t>
                            </m:r>
                          </m:sup>
                        </m:s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𝐴</m:t>
                        </m:r>
                        <m:sSup>
                          <m:sSup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−</m:t>
                            </m:r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)=(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𝐴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宋体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328592"/>
              </a:xfrm>
              <a:prstGeom prst="rect">
                <a:avLst/>
              </a:prstGeom>
              <a:blipFill rotWithShape="1">
                <a:blip r:embed="rId4"/>
                <a:stretch>
                  <a:fillRect l="-1467" t="-1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5" y="980728"/>
            <a:ext cx="543609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66267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8840" y="0"/>
            <a:ext cx="258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</a:rPr>
              <a:t> 预处理方法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0" y="980728"/>
            <a:ext cx="91440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预处理</a:t>
            </a:r>
            <a:r>
              <a:rPr lang="zh-CN" altLang="en-US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方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法</a:t>
            </a:r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取预优矩阵（预处理矩阵）为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的一个小带宽部分（如三对角或对角线部分）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     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矩阵分裂，尤其是线性稳定迭代中的矩阵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的分裂构造预处理矩阵</a:t>
            </a:r>
            <a:endParaRPr lang="en-US" altLang="zh-CN" sz="200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通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过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的各种近似分解得到预处理矩阵（如不完全分解）</a:t>
            </a:r>
            <a:endParaRPr lang="en-US" altLang="zh-CN" sz="200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通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过矩阵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的多项式构造预处理矩阵</a:t>
            </a:r>
            <a:endParaRPr lang="en-US" altLang="zh-CN" sz="2000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子结构，区域分裂，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EBE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charset="0"/>
                <a:ea typeface="宋体" charset="-122"/>
              </a:rPr>
              <a:t>预处理途径等等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/>
            <a:endParaRPr lang="en-US" altLang="zh-CN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45013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8840" y="0"/>
            <a:ext cx="258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</a:rPr>
              <a:t> 预处理方法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0" y="980728"/>
                <a:ext cx="9144000" cy="5328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预处理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方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法</a:t>
                </a:r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对角预处理法：</a:t>
                </a:r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	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若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A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是严格对角占优的矩阵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，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则可以选择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d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𝑀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=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𝑑𝑖𝑎𝑔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11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22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,...,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𝑛𝑛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为预处理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矩阵；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	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若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A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是分块对角阵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，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则可以选择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d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𝑀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=(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11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22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,...,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1"/>
                                </a:solidFill>
                                <a:latin typeface="Cambria Math"/>
                                <a:ea typeface="宋体" charset="-122"/>
                              </a:rPr>
                              <m:t>𝑛𝑛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为预处理矩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阵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	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但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是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这样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简单的选择，往往不能带来很好的加速收敛效果。</a:t>
                </a:r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endParaRPr lang="en-US" altLang="zh-CN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328592"/>
              </a:xfrm>
              <a:prstGeom prst="rect">
                <a:avLst/>
              </a:prstGeom>
              <a:blipFill rotWithShape="1">
                <a:blip r:embed="rId4"/>
                <a:stretch>
                  <a:fillRect l="-1467" t="-1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79843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98840" y="0"/>
            <a:ext cx="258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zh-CN" altLang="en-US" sz="3200" dirty="0" smtClean="0">
                <a:solidFill>
                  <a:schemeClr val="bg1">
                    <a:lumMod val="85000"/>
                  </a:schemeClr>
                </a:solidFill>
              </a:rPr>
              <a:t> 预处理方法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0" y="980728"/>
                <a:ext cx="9144000" cy="5328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预处理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方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法</a:t>
                </a:r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分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裂方法：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将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A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分裂为：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A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＝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P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－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Q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；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通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过矩阵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P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，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Q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来构造预处理矩阵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M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，一般取线性稳定迭代法中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相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应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分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裂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如：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Jacobi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分裂（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P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＝</a:t>
                </a:r>
                <a:r>
                  <a:rPr lang="en-US" altLang="zh-CN" sz="2000" dirty="0" err="1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diag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(A)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）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Gauss-Seidel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分裂（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 P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＝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diag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(A)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–L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，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L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是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A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的严格下三角）</a:t>
                </a:r>
                <a:endParaRPr lang="en-US" altLang="zh-CN" sz="2000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marL="914400" lvl="1" indent="-457200" algn="l">
                  <a:buFont typeface="Arial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SSOR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分裂：</a:t>
                </a:r>
                <a14:m>
                  <m:oMath xmlns:m="http://schemas.openxmlformats.org/officeDocument/2006/math"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𝐴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=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𝐷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−</m:t>
                    </m:r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𝐶</m:t>
                    </m:r>
                    <m:sPre>
                      <m:sPre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PrePr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𝐿</m:t>
                        </m:r>
                      </m:sub>
                      <m:sup/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−</m:t>
                        </m:r>
                      </m:e>
                    </m:sPre>
                    <m:sSubSup>
                      <m:sSubSup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</m:ctrlPr>
                      </m:sSubSupPr>
                      <m:e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𝐿</m:t>
                        </m:r>
                      </m:sub>
                      <m:sup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zh-CN" altLang="en-US" sz="20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charset="0"/>
                    <a:ea typeface="宋体" charset="-122"/>
                  </a:rPr>
                  <a:t>为严格下三角</a:t>
                </a:r>
                <a:endParaRPr lang="en-US" altLang="zh-CN" sz="2000" dirty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  <a:p>
                <a:pPr algn="l"/>
                <a:endParaRPr lang="en-US" altLang="zh-CN" dirty="0" smtClean="0">
                  <a:solidFill>
                    <a:schemeClr val="tx1"/>
                  </a:solidFill>
                  <a:latin typeface="Times New Roman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328592"/>
              </a:xfrm>
              <a:prstGeom prst="rect">
                <a:avLst/>
              </a:prstGeom>
              <a:blipFill rotWithShape="1">
                <a:blip r:embed="rId4"/>
                <a:stretch>
                  <a:fillRect l="-1467" t="-1945" r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10410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3498</TotalTime>
  <Words>1293</Words>
  <Application>Microsoft Office PowerPoint</Application>
  <PresentationFormat>全屏显示(4:3)</PresentationFormat>
  <Paragraphs>138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LAOMENG</Manager>
  <Company>Meng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性能评价</dc:title>
  <dc:subject>LAOMENG</dc:subject>
  <dc:creator>LAOMENG</dc:creator>
  <cp:lastModifiedBy>MENG</cp:lastModifiedBy>
  <cp:revision>117</cp:revision>
  <dcterms:created xsi:type="dcterms:W3CDTF">2000-06-07T02:11:28Z</dcterms:created>
  <dcterms:modified xsi:type="dcterms:W3CDTF">2016-04-09T08:19:23Z</dcterms:modified>
</cp:coreProperties>
</file>