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3" r:id="rId3"/>
    <p:sldId id="286" r:id="rId4"/>
    <p:sldId id="265" r:id="rId5"/>
    <p:sldId id="264" r:id="rId6"/>
    <p:sldId id="261" r:id="rId7"/>
    <p:sldId id="284" r:id="rId8"/>
    <p:sldId id="285" r:id="rId9"/>
    <p:sldId id="279" r:id="rId10"/>
    <p:sldId id="278" r:id="rId11"/>
    <p:sldId id="290" r:id="rId12"/>
    <p:sldId id="289" r:id="rId13"/>
    <p:sldId id="259" r:id="rId14"/>
  </p:sldIdLst>
  <p:sldSz cx="20104100" cy="11309350"/>
  <p:notesSz cx="20104100" cy="1130935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EBC583"/>
    <a:srgbClr val="D5B276"/>
    <a:srgbClr val="C1A0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06" autoAdjust="0"/>
  </p:normalViewPr>
  <p:slideViewPr>
    <p:cSldViewPr>
      <p:cViewPr varScale="1">
        <p:scale>
          <a:sx n="38" d="100"/>
          <a:sy n="38" d="100"/>
        </p:scale>
        <p:origin x="807"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50" b="1" i="0">
                <a:solidFill>
                  <a:srgbClr val="3E4E5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9350" b="1" i="0">
                <a:solidFill>
                  <a:srgbClr val="3E4E54"/>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65" y="0"/>
            <a:ext cx="2865755" cy="2256790"/>
          </a:xfrm>
          <a:custGeom>
            <a:avLst/>
            <a:gdLst/>
            <a:ahLst/>
            <a:cxnLst/>
            <a:rect l="l" t="t" r="r" b="b"/>
            <a:pathLst>
              <a:path w="2865755" h="2256790">
                <a:moveTo>
                  <a:pt x="2865755" y="0"/>
                </a:moveTo>
                <a:lnTo>
                  <a:pt x="0" y="0"/>
                </a:lnTo>
                <a:lnTo>
                  <a:pt x="0" y="2256412"/>
                </a:lnTo>
                <a:lnTo>
                  <a:pt x="2865755" y="0"/>
                </a:lnTo>
                <a:close/>
              </a:path>
            </a:pathLst>
          </a:custGeom>
          <a:solidFill>
            <a:srgbClr val="C59D31"/>
          </a:solidFill>
        </p:spPr>
        <p:txBody>
          <a:bodyPr wrap="square" lIns="0" tIns="0" rIns="0" bIns="0" rtlCol="0"/>
          <a:lstStyle/>
          <a:p>
            <a:endParaRPr/>
          </a:p>
        </p:txBody>
      </p:sp>
      <p:sp>
        <p:nvSpPr>
          <p:cNvPr id="17" name="bg object 17"/>
          <p:cNvSpPr/>
          <p:nvPr/>
        </p:nvSpPr>
        <p:spPr>
          <a:xfrm>
            <a:off x="0" y="10671319"/>
            <a:ext cx="4548505" cy="628650"/>
          </a:xfrm>
          <a:custGeom>
            <a:avLst/>
            <a:gdLst/>
            <a:ahLst/>
            <a:cxnLst/>
            <a:rect l="l" t="t" r="r" b="b"/>
            <a:pathLst>
              <a:path w="4548505" h="628650">
                <a:moveTo>
                  <a:pt x="3749917" y="0"/>
                </a:moveTo>
                <a:lnTo>
                  <a:pt x="0" y="0"/>
                </a:lnTo>
                <a:lnTo>
                  <a:pt x="0" y="628357"/>
                </a:lnTo>
                <a:lnTo>
                  <a:pt x="4548029" y="628357"/>
                </a:lnTo>
                <a:lnTo>
                  <a:pt x="3749917" y="0"/>
                </a:lnTo>
                <a:close/>
              </a:path>
            </a:pathLst>
          </a:custGeom>
          <a:solidFill>
            <a:srgbClr val="3E4E54"/>
          </a:solidFill>
        </p:spPr>
        <p:txBody>
          <a:bodyPr wrap="square" lIns="0" tIns="0" rIns="0" bIns="0" rtlCol="0"/>
          <a:lstStyle/>
          <a:p>
            <a:endParaRPr/>
          </a:p>
        </p:txBody>
      </p:sp>
      <p:sp>
        <p:nvSpPr>
          <p:cNvPr id="18" name="bg object 18"/>
          <p:cNvSpPr/>
          <p:nvPr/>
        </p:nvSpPr>
        <p:spPr>
          <a:xfrm>
            <a:off x="12749940" y="0"/>
            <a:ext cx="7354570" cy="608965"/>
          </a:xfrm>
          <a:custGeom>
            <a:avLst/>
            <a:gdLst/>
            <a:ahLst/>
            <a:cxnLst/>
            <a:rect l="l" t="t" r="r" b="b"/>
            <a:pathLst>
              <a:path w="7354569" h="608965">
                <a:moveTo>
                  <a:pt x="7354153" y="0"/>
                </a:moveTo>
                <a:lnTo>
                  <a:pt x="0" y="0"/>
                </a:lnTo>
                <a:lnTo>
                  <a:pt x="773411" y="608902"/>
                </a:lnTo>
                <a:lnTo>
                  <a:pt x="7354153" y="608902"/>
                </a:lnTo>
                <a:lnTo>
                  <a:pt x="7354153" y="0"/>
                </a:lnTo>
                <a:close/>
              </a:path>
            </a:pathLst>
          </a:custGeom>
          <a:solidFill>
            <a:srgbClr val="3E4E54"/>
          </a:solidFill>
        </p:spPr>
        <p:txBody>
          <a:bodyPr wrap="square" lIns="0" tIns="0" rIns="0" bIns="0" rtlCol="0"/>
          <a:lstStyle/>
          <a:p>
            <a:endParaRPr/>
          </a:p>
        </p:txBody>
      </p:sp>
      <p:sp>
        <p:nvSpPr>
          <p:cNvPr id="19" name="bg object 19"/>
          <p:cNvSpPr/>
          <p:nvPr/>
        </p:nvSpPr>
        <p:spPr>
          <a:xfrm>
            <a:off x="2665363" y="6148975"/>
            <a:ext cx="7505065" cy="656590"/>
          </a:xfrm>
          <a:custGeom>
            <a:avLst/>
            <a:gdLst/>
            <a:ahLst/>
            <a:cxnLst/>
            <a:rect l="l" t="t" r="r" b="b"/>
            <a:pathLst>
              <a:path w="7505065" h="656590">
                <a:moveTo>
                  <a:pt x="0" y="656220"/>
                </a:moveTo>
                <a:lnTo>
                  <a:pt x="7504986" y="656220"/>
                </a:lnTo>
                <a:lnTo>
                  <a:pt x="7504986" y="0"/>
                </a:lnTo>
                <a:lnTo>
                  <a:pt x="0" y="0"/>
                </a:lnTo>
                <a:lnTo>
                  <a:pt x="0" y="656220"/>
                </a:lnTo>
                <a:close/>
              </a:path>
            </a:pathLst>
          </a:custGeom>
          <a:solidFill>
            <a:srgbClr val="3E4E5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450" b="1" i="0">
                <a:solidFill>
                  <a:srgbClr val="3E4E54"/>
                </a:solidFill>
                <a:latin typeface="Tahoma"/>
                <a:cs typeface="Tahoma"/>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100" cy="11307446"/>
          </a:xfrm>
          <a:prstGeom prst="rect">
            <a:avLst/>
          </a:prstGeom>
        </p:spPr>
      </p:pic>
      <p:sp>
        <p:nvSpPr>
          <p:cNvPr id="17" name="bg object 17"/>
          <p:cNvSpPr/>
          <p:nvPr/>
        </p:nvSpPr>
        <p:spPr>
          <a:xfrm>
            <a:off x="0" y="8010153"/>
            <a:ext cx="20104100" cy="3297554"/>
          </a:xfrm>
          <a:custGeom>
            <a:avLst/>
            <a:gdLst/>
            <a:ahLst/>
            <a:cxnLst/>
            <a:rect l="l" t="t" r="r" b="b"/>
            <a:pathLst>
              <a:path w="20104100" h="3297554">
                <a:moveTo>
                  <a:pt x="20104099" y="0"/>
                </a:moveTo>
                <a:lnTo>
                  <a:pt x="0" y="0"/>
                </a:lnTo>
                <a:lnTo>
                  <a:pt x="0" y="3297292"/>
                </a:lnTo>
                <a:lnTo>
                  <a:pt x="20104099" y="3297292"/>
                </a:lnTo>
                <a:lnTo>
                  <a:pt x="20104099" y="0"/>
                </a:lnTo>
                <a:close/>
              </a:path>
            </a:pathLst>
          </a:custGeom>
          <a:solidFill>
            <a:srgbClr val="FFFFFF"/>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8848274" y="0"/>
            <a:ext cx="11255824" cy="9869898"/>
          </a:xfrm>
          <a:prstGeom prst="rect">
            <a:avLst/>
          </a:prstGeom>
        </p:spPr>
      </p:pic>
      <p:sp>
        <p:nvSpPr>
          <p:cNvPr id="19" name="bg object 19"/>
          <p:cNvSpPr/>
          <p:nvPr/>
        </p:nvSpPr>
        <p:spPr>
          <a:xfrm>
            <a:off x="12745504" y="2069001"/>
            <a:ext cx="6936740" cy="7800975"/>
          </a:xfrm>
          <a:custGeom>
            <a:avLst/>
            <a:gdLst/>
            <a:ahLst/>
            <a:cxnLst/>
            <a:rect l="l" t="t" r="r" b="b"/>
            <a:pathLst>
              <a:path w="6936740" h="7800975">
                <a:moveTo>
                  <a:pt x="2513177" y="7800911"/>
                </a:moveTo>
                <a:lnTo>
                  <a:pt x="180949" y="3796919"/>
                </a:lnTo>
                <a:lnTo>
                  <a:pt x="0" y="4107548"/>
                </a:lnTo>
                <a:lnTo>
                  <a:pt x="2151291" y="7800911"/>
                </a:lnTo>
                <a:lnTo>
                  <a:pt x="2513177" y="7800911"/>
                </a:lnTo>
                <a:close/>
              </a:path>
              <a:path w="6936740" h="7800975">
                <a:moveTo>
                  <a:pt x="3397821" y="7800911"/>
                </a:moveTo>
                <a:lnTo>
                  <a:pt x="623265" y="3037535"/>
                </a:lnTo>
                <a:lnTo>
                  <a:pt x="442315" y="3348164"/>
                </a:lnTo>
                <a:lnTo>
                  <a:pt x="3035922" y="7800911"/>
                </a:lnTo>
                <a:lnTo>
                  <a:pt x="3397821" y="7800911"/>
                </a:lnTo>
                <a:close/>
              </a:path>
              <a:path w="6936740" h="7800975">
                <a:moveTo>
                  <a:pt x="4282465" y="7800911"/>
                </a:moveTo>
                <a:lnTo>
                  <a:pt x="1065593" y="2278138"/>
                </a:lnTo>
                <a:lnTo>
                  <a:pt x="884643" y="2588768"/>
                </a:lnTo>
                <a:lnTo>
                  <a:pt x="3920566" y="7800911"/>
                </a:lnTo>
                <a:lnTo>
                  <a:pt x="4282465" y="7800911"/>
                </a:lnTo>
                <a:close/>
              </a:path>
              <a:path w="6936740" h="7800975">
                <a:moveTo>
                  <a:pt x="5167096" y="7800911"/>
                </a:moveTo>
                <a:lnTo>
                  <a:pt x="1507909" y="1518767"/>
                </a:lnTo>
                <a:lnTo>
                  <a:pt x="1326959" y="1829396"/>
                </a:lnTo>
                <a:lnTo>
                  <a:pt x="4805197" y="7800911"/>
                </a:lnTo>
                <a:lnTo>
                  <a:pt x="5167096" y="7800911"/>
                </a:lnTo>
                <a:close/>
              </a:path>
              <a:path w="6936740" h="7800975">
                <a:moveTo>
                  <a:pt x="6051740" y="7800911"/>
                </a:moveTo>
                <a:lnTo>
                  <a:pt x="1950224" y="759383"/>
                </a:lnTo>
                <a:lnTo>
                  <a:pt x="1769275" y="1070013"/>
                </a:lnTo>
                <a:lnTo>
                  <a:pt x="5689841" y="7800911"/>
                </a:lnTo>
                <a:lnTo>
                  <a:pt x="6051740" y="7800911"/>
                </a:lnTo>
                <a:close/>
              </a:path>
              <a:path w="6936740" h="7800975">
                <a:moveTo>
                  <a:pt x="6936372" y="7800911"/>
                </a:moveTo>
                <a:lnTo>
                  <a:pt x="2392540" y="0"/>
                </a:lnTo>
                <a:lnTo>
                  <a:pt x="2211603" y="310629"/>
                </a:lnTo>
                <a:lnTo>
                  <a:pt x="6574485" y="7800911"/>
                </a:lnTo>
                <a:lnTo>
                  <a:pt x="6936372" y="7800911"/>
                </a:lnTo>
                <a:close/>
              </a:path>
            </a:pathLst>
          </a:custGeom>
          <a:solidFill>
            <a:srgbClr val="3E4E54">
              <a:alpha val="50000"/>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7450" b="1" i="0">
                <a:solidFill>
                  <a:srgbClr val="3E4E54"/>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036200" y="609487"/>
            <a:ext cx="5074919" cy="1162685"/>
          </a:xfrm>
          <a:prstGeom prst="rect">
            <a:avLst/>
          </a:prstGeom>
        </p:spPr>
        <p:txBody>
          <a:bodyPr wrap="square" lIns="0" tIns="0" rIns="0" bIns="0">
            <a:spAutoFit/>
          </a:bodyPr>
          <a:lstStyle>
            <a:lvl1pPr>
              <a:defRPr sz="7450" b="1" i="0">
                <a:solidFill>
                  <a:srgbClr val="3E4E54"/>
                </a:solidFill>
                <a:latin typeface="Tahoma"/>
                <a:cs typeface="Tahoma"/>
              </a:defRPr>
            </a:lvl1pPr>
          </a:lstStyle>
          <a:p>
            <a:endParaRPr/>
          </a:p>
        </p:txBody>
      </p:sp>
      <p:sp>
        <p:nvSpPr>
          <p:cNvPr id="3" name="Holder 3"/>
          <p:cNvSpPr>
            <a:spLocks noGrp="1"/>
          </p:cNvSpPr>
          <p:nvPr>
            <p:ph type="body" idx="1"/>
          </p:nvPr>
        </p:nvSpPr>
        <p:spPr>
          <a:xfrm>
            <a:off x="3444590" y="4016692"/>
            <a:ext cx="13214919" cy="2565400"/>
          </a:xfrm>
          <a:prstGeom prst="rect">
            <a:avLst/>
          </a:prstGeom>
        </p:spPr>
        <p:txBody>
          <a:bodyPr wrap="square" lIns="0" tIns="0" rIns="0" bIns="0">
            <a:spAutoFit/>
          </a:bodyPr>
          <a:lstStyle>
            <a:lvl1pPr>
              <a:defRPr sz="9350" b="1" i="0">
                <a:solidFill>
                  <a:srgbClr val="3E4E54"/>
                </a:solidFill>
                <a:latin typeface="Tahoma"/>
                <a:cs typeface="Tahoma"/>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5/11/2025</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jp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3 Título">
            <a:extLst>
              <a:ext uri="{FF2B5EF4-FFF2-40B4-BE49-F238E27FC236}">
                <a16:creationId xmlns:a16="http://schemas.microsoft.com/office/drawing/2014/main" id="{1D6F5DF1-2897-47FE-AB00-4C8ABD673360}"/>
              </a:ext>
            </a:extLst>
          </p:cNvPr>
          <p:cNvSpPr txBox="1">
            <a:spLocks/>
          </p:cNvSpPr>
          <p:nvPr/>
        </p:nvSpPr>
        <p:spPr>
          <a:xfrm>
            <a:off x="6164734" y="6569075"/>
            <a:ext cx="7774631" cy="1193371"/>
          </a:xfrm>
          <a:prstGeom prst="rect">
            <a:avLst/>
          </a:prstGeom>
        </p:spPr>
        <p:txBody>
          <a:bodyPr>
            <a:noAutofit/>
          </a:bodyPr>
          <a:lstStyle>
            <a:lvl1pPr>
              <a:defRPr>
                <a:latin typeface="+mj-lt"/>
                <a:ea typeface="+mj-ea"/>
                <a:cs typeface="+mj-cs"/>
              </a:defRPr>
            </a:lvl1pPr>
          </a:lstStyle>
          <a:p>
            <a:pPr algn="ctr"/>
            <a:r>
              <a:rPr lang="es-CO" sz="6000" dirty="0">
                <a:solidFill>
                  <a:schemeClr val="bg1"/>
                </a:solidFill>
                <a:latin typeface="Helvetica Black"/>
              </a:rPr>
              <a:t>SmartGlass</a:t>
            </a:r>
            <a:r>
              <a:rPr lang="es-ES" sz="6000" b="1" kern="0" dirty="0">
                <a:solidFill>
                  <a:schemeClr val="bg1"/>
                </a:solidFill>
                <a:latin typeface="Helvetica Black" pitchFamily="2" charset="0"/>
              </a:rPr>
              <a:t> </a:t>
            </a:r>
            <a:endParaRPr lang="es-CO" sz="6000" b="1" kern="0" dirty="0">
              <a:solidFill>
                <a:schemeClr val="bg1"/>
              </a:solidFill>
              <a:latin typeface="Helvetica Black" pitchFamily="2" charset="0"/>
            </a:endParaRPr>
          </a:p>
        </p:txBody>
      </p:sp>
      <p:sp>
        <p:nvSpPr>
          <p:cNvPr id="7" name="4 Subtítulo">
            <a:extLst>
              <a:ext uri="{FF2B5EF4-FFF2-40B4-BE49-F238E27FC236}">
                <a16:creationId xmlns:a16="http://schemas.microsoft.com/office/drawing/2014/main" id="{A478971A-B058-43E7-9E2C-5C69D48686A0}"/>
              </a:ext>
            </a:extLst>
          </p:cNvPr>
          <p:cNvSpPr txBox="1">
            <a:spLocks/>
          </p:cNvSpPr>
          <p:nvPr/>
        </p:nvSpPr>
        <p:spPr>
          <a:xfrm>
            <a:off x="4260850" y="7762446"/>
            <a:ext cx="11582400" cy="2819400"/>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lnSpc>
                <a:spcPct val="150000"/>
              </a:lnSpc>
            </a:pPr>
            <a:r>
              <a:rPr lang="es-ES" sz="2800" b="1" kern="0" dirty="0">
                <a:solidFill>
                  <a:schemeClr val="bg1"/>
                </a:solidFill>
                <a:latin typeface="Helvetica" pitchFamily="2" charset="0"/>
              </a:rPr>
              <a:t>Luis Amaya</a:t>
            </a:r>
          </a:p>
          <a:p>
            <a:pPr algn="ctr">
              <a:lnSpc>
                <a:spcPct val="150000"/>
              </a:lnSpc>
            </a:pPr>
            <a:r>
              <a:rPr lang="es-ES" sz="2800" b="1" kern="0" dirty="0">
                <a:solidFill>
                  <a:schemeClr val="bg1"/>
                </a:solidFill>
                <a:latin typeface="Helvetica" pitchFamily="2" charset="0"/>
              </a:rPr>
              <a:t>Miguel Martínez </a:t>
            </a:r>
          </a:p>
          <a:p>
            <a:pPr algn="ctr">
              <a:lnSpc>
                <a:spcPct val="150000"/>
              </a:lnSpc>
            </a:pPr>
            <a:r>
              <a:rPr lang="es-ES" sz="2800" b="1" kern="0" dirty="0">
                <a:solidFill>
                  <a:schemeClr val="bg1"/>
                </a:solidFill>
                <a:latin typeface="Helvetica" pitchFamily="2" charset="0"/>
              </a:rPr>
              <a:t>Javier Berrio </a:t>
            </a:r>
          </a:p>
          <a:p>
            <a:pPr algn="ctr">
              <a:lnSpc>
                <a:spcPct val="150000"/>
              </a:lnSpc>
            </a:pPr>
            <a:r>
              <a:rPr lang="es-ES" sz="2800" b="1" kern="0" dirty="0">
                <a:solidFill>
                  <a:schemeClr val="bg1"/>
                </a:solidFill>
                <a:latin typeface="Helvetica" pitchFamily="2" charset="0"/>
              </a:rPr>
              <a:t>Argenis Caro </a:t>
            </a:r>
            <a:endParaRPr lang="es-CO" sz="2800" b="1" kern="0" dirty="0">
              <a:solidFill>
                <a:schemeClr val="bg1"/>
              </a:solidFill>
              <a:latin typeface="Helvetica" pitchFamily="2" charset="0"/>
            </a:endParaRPr>
          </a:p>
        </p:txBody>
      </p:sp>
    </p:spTree>
    <p:extLst>
      <p:ext uri="{BB962C8B-B14F-4D97-AF65-F5344CB8AC3E}">
        <p14:creationId xmlns:p14="http://schemas.microsoft.com/office/powerpoint/2010/main" val="3263802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28E0E1EB-73DD-C27E-17B4-8ECF0A9F7577}"/>
            </a:ext>
          </a:extLst>
        </p:cNvPr>
        <p:cNvGrpSpPr/>
        <p:nvPr/>
      </p:nvGrpSpPr>
      <p:grpSpPr>
        <a:xfrm>
          <a:off x="0" y="0"/>
          <a:ext cx="0" cy="0"/>
          <a:chOff x="0" y="0"/>
          <a:chExt cx="0" cy="0"/>
        </a:xfrm>
      </p:grpSpPr>
      <p:sp>
        <p:nvSpPr>
          <p:cNvPr id="5" name="3 Título">
            <a:extLst>
              <a:ext uri="{FF2B5EF4-FFF2-40B4-BE49-F238E27FC236}">
                <a16:creationId xmlns:a16="http://schemas.microsoft.com/office/drawing/2014/main" id="{E531E26F-07FC-1441-4088-2EB963E7D05D}"/>
              </a:ext>
            </a:extLst>
          </p:cNvPr>
          <p:cNvSpPr txBox="1">
            <a:spLocks/>
          </p:cNvSpPr>
          <p:nvPr/>
        </p:nvSpPr>
        <p:spPr>
          <a:xfrm>
            <a:off x="6013450" y="1082675"/>
            <a:ext cx="7774631" cy="1193371"/>
          </a:xfrm>
          <a:prstGeom prst="rect">
            <a:avLst/>
          </a:prstGeom>
        </p:spPr>
        <p:txBody>
          <a:bodyPr>
            <a:noAutofit/>
          </a:bodyPr>
          <a:lstStyle>
            <a:lvl1pPr>
              <a:defRPr>
                <a:latin typeface="+mj-lt"/>
                <a:ea typeface="+mj-ea"/>
                <a:cs typeface="+mj-cs"/>
              </a:defRPr>
            </a:lvl1pPr>
          </a:lstStyle>
          <a:p>
            <a:pPr algn="ctr"/>
            <a:r>
              <a:rPr lang="es-ES" sz="6000" b="1" kern="0" dirty="0">
                <a:solidFill>
                  <a:schemeClr val="bg1"/>
                </a:solidFill>
                <a:latin typeface="Helvetica Black" pitchFamily="2" charset="0"/>
              </a:rPr>
              <a:t>Conclusiones  </a:t>
            </a:r>
            <a:r>
              <a:rPr lang="es-ES" sz="6000" b="1" kern="0" dirty="0">
                <a:latin typeface="Helvetica Black" pitchFamily="2" charset="0"/>
              </a:rPr>
              <a:t> </a:t>
            </a:r>
            <a:endParaRPr lang="es-CO" sz="6000" b="1" kern="0" dirty="0">
              <a:latin typeface="Helvetica Black" pitchFamily="2" charset="0"/>
            </a:endParaRPr>
          </a:p>
        </p:txBody>
      </p:sp>
      <p:sp>
        <p:nvSpPr>
          <p:cNvPr id="6" name="4 Subtítulo">
            <a:extLst>
              <a:ext uri="{FF2B5EF4-FFF2-40B4-BE49-F238E27FC236}">
                <a16:creationId xmlns:a16="http://schemas.microsoft.com/office/drawing/2014/main" id="{AD07C721-7740-DE3C-CCC9-F1CF45F2F7A7}"/>
              </a:ext>
            </a:extLst>
          </p:cNvPr>
          <p:cNvSpPr txBox="1">
            <a:spLocks/>
          </p:cNvSpPr>
          <p:nvPr/>
        </p:nvSpPr>
        <p:spPr>
          <a:xfrm>
            <a:off x="755651" y="2305662"/>
            <a:ext cx="15087600" cy="4492013"/>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El proyecto de control, emisión de gases de CO2 y producción de vidrio, cuyo objetivo central fue mejorar la gestión de los materiales en el inventario, optimizar la producción y reducir las emisiones de CO2, ha dado como resultado avances significativos en la eficiencia y sostenibilidad de la operación. La implementación de un sistema integral de control permitió obtener un manejo más preciso de los recursos a lo largo de la cadena de producción, asegurando una planificación eficiente y un mejor aprovechamiento de las materias primas.</a:t>
            </a:r>
            <a:endParaRPr lang="es-419"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s-CO" sz="4000" b="1" kern="0" dirty="0">
              <a:solidFill>
                <a:schemeClr val="bg1"/>
              </a:solidFill>
              <a:latin typeface="Helvetica" pitchFamily="2" charset="0"/>
            </a:endParaRPr>
          </a:p>
        </p:txBody>
      </p:sp>
      <p:sp>
        <p:nvSpPr>
          <p:cNvPr id="3" name="CuadroTexto 2">
            <a:extLst>
              <a:ext uri="{FF2B5EF4-FFF2-40B4-BE49-F238E27FC236}">
                <a16:creationId xmlns:a16="http://schemas.microsoft.com/office/drawing/2014/main" id="{37C30B84-71F0-A1E9-7412-8A1974BE2D9A}"/>
              </a:ext>
            </a:extLst>
          </p:cNvPr>
          <p:cNvSpPr txBox="1"/>
          <p:nvPr/>
        </p:nvSpPr>
        <p:spPr>
          <a:xfrm>
            <a:off x="736601" y="4892675"/>
            <a:ext cx="14706600" cy="3057568"/>
          </a:xfrm>
          <a:prstGeom prst="rect">
            <a:avLst/>
          </a:prstGeom>
          <a:noFill/>
        </p:spPr>
        <p:txBody>
          <a:bodyPr wrap="square">
            <a:spAutoFit/>
          </a:bodyPr>
          <a:lstStyle/>
          <a:p>
            <a:pPr indent="457200">
              <a:lnSpc>
                <a:spcPct val="200000"/>
              </a:lnSpc>
              <a:spcAft>
                <a:spcPts val="800"/>
              </a:spcAft>
            </a:pPr>
            <a:r>
              <a:rPr lang="es-E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Unos de los logros más importantes fue la optimización del inventario. Al contar con un sistema de monitoreo en                                                                                                                                         </a:t>
            </a:r>
            <a:r>
              <a:rPr lang="es-E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es-E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tiempo real, se logró evitar tanto el exceso como la escasez de materiales clave, lo cual no solo redujo los costos asociados al almacenamiento y </a:t>
            </a:r>
            <a:r>
              <a:rPr lang="es-E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desperdicio</a:t>
            </a:r>
            <a:r>
              <a:rPr lang="es-ES" sz="24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sino que también garantizó la continuidad de la producción sin interrupciones. </a:t>
            </a:r>
            <a:endParaRPr lang="es-419"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934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EEDB1CED-90E9-351E-B6DB-7863E39BA1A8}"/>
            </a:ext>
          </a:extLst>
        </p:cNvPr>
        <p:cNvGrpSpPr/>
        <p:nvPr/>
      </p:nvGrpSpPr>
      <p:grpSpPr>
        <a:xfrm>
          <a:off x="0" y="0"/>
          <a:ext cx="0" cy="0"/>
          <a:chOff x="0" y="0"/>
          <a:chExt cx="0" cy="0"/>
        </a:xfrm>
      </p:grpSpPr>
      <p:sp>
        <p:nvSpPr>
          <p:cNvPr id="5" name="3 Título">
            <a:extLst>
              <a:ext uri="{FF2B5EF4-FFF2-40B4-BE49-F238E27FC236}">
                <a16:creationId xmlns:a16="http://schemas.microsoft.com/office/drawing/2014/main" id="{AE3DD6BD-C6CD-955D-BED7-25577435E575}"/>
              </a:ext>
            </a:extLst>
          </p:cNvPr>
          <p:cNvSpPr txBox="1">
            <a:spLocks/>
          </p:cNvSpPr>
          <p:nvPr/>
        </p:nvSpPr>
        <p:spPr>
          <a:xfrm>
            <a:off x="8975725" y="1559569"/>
            <a:ext cx="7774631" cy="1193371"/>
          </a:xfrm>
          <a:prstGeom prst="rect">
            <a:avLst/>
          </a:prstGeom>
        </p:spPr>
        <p:txBody>
          <a:bodyPr>
            <a:noAutofit/>
          </a:bodyPr>
          <a:lstStyle>
            <a:lvl1pPr>
              <a:defRPr>
                <a:latin typeface="+mj-lt"/>
                <a:ea typeface="+mj-ea"/>
                <a:cs typeface="+mj-cs"/>
              </a:defRPr>
            </a:lvl1pPr>
          </a:lstStyle>
          <a:p>
            <a:pPr algn="ctr"/>
            <a:r>
              <a:rPr lang="es-ES" sz="4800" b="1" kern="0" dirty="0" err="1">
                <a:solidFill>
                  <a:schemeClr val="bg1"/>
                </a:solidFill>
                <a:latin typeface="Helvetica Black" pitchFamily="2" charset="0"/>
              </a:rPr>
              <a:t>graficos</a:t>
            </a:r>
            <a:r>
              <a:rPr lang="es-ES" sz="4800" b="1" kern="0" dirty="0">
                <a:solidFill>
                  <a:schemeClr val="bg1"/>
                </a:solidFill>
                <a:latin typeface="Helvetica Black" pitchFamily="2" charset="0"/>
              </a:rPr>
              <a:t>   </a:t>
            </a:r>
            <a:endParaRPr lang="es-CO" sz="4800" b="1" kern="0" dirty="0">
              <a:solidFill>
                <a:schemeClr val="bg1"/>
              </a:solidFill>
              <a:latin typeface="Helvetica Black" pitchFamily="2" charset="0"/>
            </a:endParaRPr>
          </a:p>
        </p:txBody>
      </p:sp>
      <p:sp>
        <p:nvSpPr>
          <p:cNvPr id="7" name="4 Subtítulo">
            <a:extLst>
              <a:ext uri="{FF2B5EF4-FFF2-40B4-BE49-F238E27FC236}">
                <a16:creationId xmlns:a16="http://schemas.microsoft.com/office/drawing/2014/main" id="{53DBD0B4-5E42-BE41-77B2-D6FC6CFCB189}"/>
              </a:ext>
            </a:extLst>
          </p:cNvPr>
          <p:cNvSpPr txBox="1">
            <a:spLocks/>
          </p:cNvSpPr>
          <p:nvPr/>
        </p:nvSpPr>
        <p:spPr>
          <a:xfrm>
            <a:off x="10890250" y="8169275"/>
            <a:ext cx="7776864" cy="119337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s-ES" sz="4000" b="1" kern="0" dirty="0">
              <a:solidFill>
                <a:schemeClr val="tx2">
                  <a:lumMod val="60000"/>
                  <a:lumOff val="40000"/>
                </a:schemeClr>
              </a:solidFill>
              <a:latin typeface="Helvetica" pitchFamily="2" charset="0"/>
            </a:endParaRPr>
          </a:p>
          <a:p>
            <a:endParaRPr lang="es-CO" sz="4000" b="1" kern="0" dirty="0">
              <a:solidFill>
                <a:schemeClr val="tx2">
                  <a:lumMod val="60000"/>
                  <a:lumOff val="40000"/>
                </a:schemeClr>
              </a:solidFill>
              <a:latin typeface="Helvetica" pitchFamily="2" charset="0"/>
            </a:endParaRPr>
          </a:p>
        </p:txBody>
      </p:sp>
      <p:pic>
        <p:nvPicPr>
          <p:cNvPr id="2" name="Imagen 1">
            <a:extLst>
              <a:ext uri="{FF2B5EF4-FFF2-40B4-BE49-F238E27FC236}">
                <a16:creationId xmlns:a16="http://schemas.microsoft.com/office/drawing/2014/main" id="{E6E15BF9-7DA8-DFCE-4FF6-0E4E06A3271B}"/>
              </a:ext>
            </a:extLst>
          </p:cNvPr>
          <p:cNvPicPr>
            <a:picLocks noChangeAspect="1"/>
          </p:cNvPicPr>
          <p:nvPr/>
        </p:nvPicPr>
        <p:blipFill>
          <a:blip r:embed="rId3"/>
          <a:stretch>
            <a:fillRect/>
          </a:stretch>
        </p:blipFill>
        <p:spPr>
          <a:xfrm>
            <a:off x="151725" y="2527408"/>
            <a:ext cx="9583743" cy="5462489"/>
          </a:xfrm>
          <a:prstGeom prst="rect">
            <a:avLst/>
          </a:prstGeom>
        </p:spPr>
      </p:pic>
      <p:pic>
        <p:nvPicPr>
          <p:cNvPr id="3" name="Imagen 2">
            <a:extLst>
              <a:ext uri="{FF2B5EF4-FFF2-40B4-BE49-F238E27FC236}">
                <a16:creationId xmlns:a16="http://schemas.microsoft.com/office/drawing/2014/main" id="{83E2F7F4-B8E8-60E7-CEDC-B0FFE5D1EEB2}"/>
              </a:ext>
            </a:extLst>
          </p:cNvPr>
          <p:cNvPicPr>
            <a:picLocks noChangeAspect="1"/>
          </p:cNvPicPr>
          <p:nvPr/>
        </p:nvPicPr>
        <p:blipFill>
          <a:blip r:embed="rId4"/>
          <a:stretch>
            <a:fillRect/>
          </a:stretch>
        </p:blipFill>
        <p:spPr>
          <a:xfrm>
            <a:off x="10204450" y="2517883"/>
            <a:ext cx="9589839" cy="5462489"/>
          </a:xfrm>
          <a:prstGeom prst="rect">
            <a:avLst/>
          </a:prstGeom>
        </p:spPr>
      </p:pic>
      <p:pic>
        <p:nvPicPr>
          <p:cNvPr id="10" name="Imagen 9">
            <a:extLst>
              <a:ext uri="{FF2B5EF4-FFF2-40B4-BE49-F238E27FC236}">
                <a16:creationId xmlns:a16="http://schemas.microsoft.com/office/drawing/2014/main" id="{10D3C2A4-85A1-A887-2DB8-3461F7139474}"/>
              </a:ext>
            </a:extLst>
          </p:cNvPr>
          <p:cNvPicPr>
            <a:picLocks noChangeAspect="1"/>
          </p:cNvPicPr>
          <p:nvPr/>
        </p:nvPicPr>
        <p:blipFill>
          <a:blip r:embed="rId5"/>
          <a:stretch>
            <a:fillRect/>
          </a:stretch>
        </p:blipFill>
        <p:spPr>
          <a:xfrm>
            <a:off x="2432050" y="8285210"/>
            <a:ext cx="6401355" cy="701101"/>
          </a:xfrm>
          <a:prstGeom prst="rect">
            <a:avLst/>
          </a:prstGeom>
        </p:spPr>
      </p:pic>
      <p:pic>
        <p:nvPicPr>
          <p:cNvPr id="11" name="Imagen 10">
            <a:extLst>
              <a:ext uri="{FF2B5EF4-FFF2-40B4-BE49-F238E27FC236}">
                <a16:creationId xmlns:a16="http://schemas.microsoft.com/office/drawing/2014/main" id="{CA2B81C4-811B-52FC-E23C-C68F82F36DEF}"/>
              </a:ext>
            </a:extLst>
          </p:cNvPr>
          <p:cNvPicPr>
            <a:picLocks noChangeAspect="1"/>
          </p:cNvPicPr>
          <p:nvPr/>
        </p:nvPicPr>
        <p:blipFill>
          <a:blip r:embed="rId6"/>
          <a:stretch>
            <a:fillRect/>
          </a:stretch>
        </p:blipFill>
        <p:spPr>
          <a:xfrm>
            <a:off x="11423108" y="8285210"/>
            <a:ext cx="6248942" cy="701101"/>
          </a:xfrm>
          <a:prstGeom prst="rect">
            <a:avLst/>
          </a:prstGeom>
        </p:spPr>
      </p:pic>
    </p:spTree>
    <p:extLst>
      <p:ext uri="{BB962C8B-B14F-4D97-AF65-F5344CB8AC3E}">
        <p14:creationId xmlns:p14="http://schemas.microsoft.com/office/powerpoint/2010/main" val="149099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C8490A6B-E2E1-0805-7F8C-5FE350BD6B3D}"/>
            </a:ext>
          </a:extLst>
        </p:cNvPr>
        <p:cNvGrpSpPr/>
        <p:nvPr/>
      </p:nvGrpSpPr>
      <p:grpSpPr>
        <a:xfrm>
          <a:off x="0" y="0"/>
          <a:ext cx="0" cy="0"/>
          <a:chOff x="0" y="0"/>
          <a:chExt cx="0" cy="0"/>
        </a:xfrm>
      </p:grpSpPr>
      <p:sp>
        <p:nvSpPr>
          <p:cNvPr id="5" name="3 Título">
            <a:extLst>
              <a:ext uri="{FF2B5EF4-FFF2-40B4-BE49-F238E27FC236}">
                <a16:creationId xmlns:a16="http://schemas.microsoft.com/office/drawing/2014/main" id="{53AE9856-CABA-A1E5-B30E-20477B977DD8}"/>
              </a:ext>
            </a:extLst>
          </p:cNvPr>
          <p:cNvSpPr txBox="1">
            <a:spLocks/>
          </p:cNvSpPr>
          <p:nvPr/>
        </p:nvSpPr>
        <p:spPr>
          <a:xfrm>
            <a:off x="8975725" y="1559569"/>
            <a:ext cx="7774631" cy="1193371"/>
          </a:xfrm>
          <a:prstGeom prst="rect">
            <a:avLst/>
          </a:prstGeom>
        </p:spPr>
        <p:txBody>
          <a:bodyPr>
            <a:noAutofit/>
          </a:bodyPr>
          <a:lstStyle>
            <a:lvl1pPr>
              <a:defRPr>
                <a:latin typeface="+mj-lt"/>
                <a:ea typeface="+mj-ea"/>
                <a:cs typeface="+mj-cs"/>
              </a:defRPr>
            </a:lvl1pPr>
          </a:lstStyle>
          <a:p>
            <a:pPr algn="ctr"/>
            <a:r>
              <a:rPr lang="es-ES" sz="4800" b="1" kern="0" dirty="0" err="1">
                <a:solidFill>
                  <a:schemeClr val="bg1"/>
                </a:solidFill>
                <a:latin typeface="Helvetica Black" pitchFamily="2" charset="0"/>
              </a:rPr>
              <a:t>Graficos</a:t>
            </a:r>
            <a:r>
              <a:rPr lang="es-ES" sz="4800" b="1" kern="0" dirty="0">
                <a:solidFill>
                  <a:schemeClr val="bg1"/>
                </a:solidFill>
                <a:latin typeface="Helvetica Black" pitchFamily="2" charset="0"/>
              </a:rPr>
              <a:t> #2  </a:t>
            </a:r>
            <a:endParaRPr lang="es-CO" sz="4800" b="1" kern="0" dirty="0">
              <a:solidFill>
                <a:schemeClr val="bg1"/>
              </a:solidFill>
              <a:latin typeface="Helvetica Black" pitchFamily="2" charset="0"/>
            </a:endParaRPr>
          </a:p>
        </p:txBody>
      </p:sp>
      <p:sp>
        <p:nvSpPr>
          <p:cNvPr id="7" name="4 Subtítulo">
            <a:extLst>
              <a:ext uri="{FF2B5EF4-FFF2-40B4-BE49-F238E27FC236}">
                <a16:creationId xmlns:a16="http://schemas.microsoft.com/office/drawing/2014/main" id="{F3D1DEBF-E920-69D1-15F6-0FDF2E774476}"/>
              </a:ext>
            </a:extLst>
          </p:cNvPr>
          <p:cNvSpPr txBox="1">
            <a:spLocks/>
          </p:cNvSpPr>
          <p:nvPr/>
        </p:nvSpPr>
        <p:spPr>
          <a:xfrm>
            <a:off x="10890250" y="8169275"/>
            <a:ext cx="7776864" cy="119337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s-ES" sz="4000" b="1" kern="0" dirty="0">
              <a:solidFill>
                <a:schemeClr val="tx2">
                  <a:lumMod val="60000"/>
                  <a:lumOff val="40000"/>
                </a:schemeClr>
              </a:solidFill>
              <a:latin typeface="Helvetica" pitchFamily="2" charset="0"/>
            </a:endParaRPr>
          </a:p>
          <a:p>
            <a:endParaRPr lang="es-CO" sz="4000" b="1" kern="0" dirty="0">
              <a:solidFill>
                <a:schemeClr val="tx2">
                  <a:lumMod val="60000"/>
                  <a:lumOff val="40000"/>
                </a:schemeClr>
              </a:solidFill>
              <a:latin typeface="Helvetica" pitchFamily="2" charset="0"/>
            </a:endParaRPr>
          </a:p>
        </p:txBody>
      </p:sp>
      <p:pic>
        <p:nvPicPr>
          <p:cNvPr id="2" name="Imagen 1">
            <a:extLst>
              <a:ext uri="{FF2B5EF4-FFF2-40B4-BE49-F238E27FC236}">
                <a16:creationId xmlns:a16="http://schemas.microsoft.com/office/drawing/2014/main" id="{60B91CED-2105-A6A1-D004-4A7BBE8D6D73}"/>
              </a:ext>
            </a:extLst>
          </p:cNvPr>
          <p:cNvPicPr>
            <a:picLocks noChangeAspect="1"/>
          </p:cNvPicPr>
          <p:nvPr/>
        </p:nvPicPr>
        <p:blipFill>
          <a:blip r:embed="rId3"/>
          <a:stretch>
            <a:fillRect/>
          </a:stretch>
        </p:blipFill>
        <p:spPr>
          <a:xfrm>
            <a:off x="3404544" y="2524030"/>
            <a:ext cx="11618614" cy="5874155"/>
          </a:xfrm>
          <a:prstGeom prst="rect">
            <a:avLst/>
          </a:prstGeom>
        </p:spPr>
      </p:pic>
      <p:pic>
        <p:nvPicPr>
          <p:cNvPr id="3" name="Imagen 2">
            <a:extLst>
              <a:ext uri="{FF2B5EF4-FFF2-40B4-BE49-F238E27FC236}">
                <a16:creationId xmlns:a16="http://schemas.microsoft.com/office/drawing/2014/main" id="{49464470-133D-C41D-A9FC-95872CE95B24}"/>
              </a:ext>
            </a:extLst>
          </p:cNvPr>
          <p:cNvPicPr>
            <a:picLocks noChangeAspect="1"/>
          </p:cNvPicPr>
          <p:nvPr/>
        </p:nvPicPr>
        <p:blipFill>
          <a:blip r:embed="rId4"/>
          <a:stretch>
            <a:fillRect/>
          </a:stretch>
        </p:blipFill>
        <p:spPr>
          <a:xfrm>
            <a:off x="5251450" y="8826152"/>
            <a:ext cx="8205927" cy="536494"/>
          </a:xfrm>
          <a:prstGeom prst="rect">
            <a:avLst/>
          </a:prstGeom>
        </p:spPr>
      </p:pic>
    </p:spTree>
    <p:extLst>
      <p:ext uri="{BB962C8B-B14F-4D97-AF65-F5344CB8AC3E}">
        <p14:creationId xmlns:p14="http://schemas.microsoft.com/office/powerpoint/2010/main" val="1395978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Título">
            <a:extLst>
              <a:ext uri="{FF2B5EF4-FFF2-40B4-BE49-F238E27FC236}">
                <a16:creationId xmlns:a16="http://schemas.microsoft.com/office/drawing/2014/main" id="{530BFB98-CDEF-4E1B-B7CD-59083F3C5956}"/>
              </a:ext>
            </a:extLst>
          </p:cNvPr>
          <p:cNvSpPr txBox="1">
            <a:spLocks/>
          </p:cNvSpPr>
          <p:nvPr/>
        </p:nvSpPr>
        <p:spPr>
          <a:xfrm>
            <a:off x="6164734" y="4359275"/>
            <a:ext cx="7774631" cy="2085277"/>
          </a:xfrm>
          <a:prstGeom prst="rect">
            <a:avLst/>
          </a:prstGeom>
          <a:effectLst>
            <a:outerShdw blurRad="50800" dist="38100" dir="2700000" algn="tl" rotWithShape="0">
              <a:prstClr val="black">
                <a:alpha val="40000"/>
              </a:prstClr>
            </a:outerShdw>
          </a:effectLst>
        </p:spPr>
        <p:txBody>
          <a:bodyPr>
            <a:noAutofit/>
          </a:bodyPr>
          <a:lstStyle>
            <a:lvl1pPr>
              <a:defRPr>
                <a:latin typeface="+mj-lt"/>
                <a:ea typeface="+mj-ea"/>
                <a:cs typeface="+mj-cs"/>
              </a:defRPr>
            </a:lvl1pPr>
          </a:lstStyle>
          <a:p>
            <a:pPr algn="ctr"/>
            <a:r>
              <a:rPr lang="es-ES" sz="12000" b="1" kern="0" dirty="0">
                <a:solidFill>
                  <a:schemeClr val="bg1"/>
                </a:solidFill>
                <a:latin typeface="Helvetica Black" pitchFamily="2" charset="0"/>
              </a:rPr>
              <a:t>¡Gracias!</a:t>
            </a:r>
            <a:endParaRPr lang="es-CO" sz="12000" b="1" kern="0" dirty="0">
              <a:solidFill>
                <a:schemeClr val="bg1"/>
              </a:solidFill>
              <a:latin typeface="Helvetica Black" pitchFamily="2" charset="0"/>
            </a:endParaRPr>
          </a:p>
        </p:txBody>
      </p:sp>
    </p:spTree>
    <p:extLst>
      <p:ext uri="{BB962C8B-B14F-4D97-AF65-F5344CB8AC3E}">
        <p14:creationId xmlns:p14="http://schemas.microsoft.com/office/powerpoint/2010/main" val="1180818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0BE61EC-532D-4CDE-B0D3-B3E77DECCE93}"/>
              </a:ext>
            </a:extLst>
          </p:cNvPr>
          <p:cNvSpPr txBox="1">
            <a:spLocks/>
          </p:cNvSpPr>
          <p:nvPr/>
        </p:nvSpPr>
        <p:spPr>
          <a:xfrm>
            <a:off x="2089150" y="3521075"/>
            <a:ext cx="15925800" cy="5867400"/>
          </a:xfrm>
          <a:prstGeom prst="rect">
            <a:avLst/>
          </a:prstGeom>
        </p:spPr>
        <p:txBody>
          <a:bodyPr>
            <a:noAutofit/>
          </a:bodyPr>
          <a:lstStyle>
            <a:lvl1pPr>
              <a:defRPr>
                <a:latin typeface="+mj-lt"/>
                <a:ea typeface="+mj-ea"/>
                <a:cs typeface="+mj-cs"/>
              </a:defRPr>
            </a:lvl1pPr>
          </a:lstStyle>
          <a:p>
            <a:pPr algn="ctr"/>
            <a:r>
              <a:rPr lang="es-ES" sz="6000" b="1" kern="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Desarrollo de Software en Java para la gestión de problemas con la producción, Venta y control de emisiones de CO2 del Vidrio</a:t>
            </a:r>
            <a:endParaRPr lang="es-419" sz="6000" b="1" kern="0" dirty="0">
              <a:solidFill>
                <a:schemeClr val="tx2">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s-CO" sz="6000" b="1" kern="0" dirty="0">
              <a:solidFill>
                <a:schemeClr val="tx2">
                  <a:lumMod val="60000"/>
                  <a:lumOff val="40000"/>
                </a:schemeClr>
              </a:solidFill>
              <a:latin typeface="Helvetica Black" pitchFamily="2" charset="0"/>
            </a:endParaRPr>
          </a:p>
        </p:txBody>
      </p:sp>
      <p:sp>
        <p:nvSpPr>
          <p:cNvPr id="6" name="4 Subtítulo">
            <a:extLst>
              <a:ext uri="{FF2B5EF4-FFF2-40B4-BE49-F238E27FC236}">
                <a16:creationId xmlns:a16="http://schemas.microsoft.com/office/drawing/2014/main" id="{215840B0-674A-426C-B7A9-8548F050A428}"/>
              </a:ext>
            </a:extLst>
          </p:cNvPr>
          <p:cNvSpPr txBox="1">
            <a:spLocks/>
          </p:cNvSpPr>
          <p:nvPr/>
        </p:nvSpPr>
        <p:spPr>
          <a:xfrm>
            <a:off x="755650" y="2530475"/>
            <a:ext cx="9525000" cy="35814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endParaRPr lang="es-CO" sz="4400" b="1" kern="0" dirty="0">
              <a:solidFill>
                <a:schemeClr val="tx1">
                  <a:lumMod val="50000"/>
                  <a:lumOff val="50000"/>
                </a:schemeClr>
              </a:solidFill>
              <a:latin typeface="Helvetica" pitchFamily="2" charset="0"/>
            </a:endParaRPr>
          </a:p>
        </p:txBody>
      </p:sp>
    </p:spTree>
    <p:extLst>
      <p:ext uri="{BB962C8B-B14F-4D97-AF65-F5344CB8AC3E}">
        <p14:creationId xmlns:p14="http://schemas.microsoft.com/office/powerpoint/2010/main" val="181998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0BE61EC-532D-4CDE-B0D3-B3E77DECCE93}"/>
              </a:ext>
            </a:extLst>
          </p:cNvPr>
          <p:cNvSpPr txBox="1">
            <a:spLocks/>
          </p:cNvSpPr>
          <p:nvPr/>
        </p:nvSpPr>
        <p:spPr>
          <a:xfrm>
            <a:off x="7518400" y="244475"/>
            <a:ext cx="5067300" cy="990600"/>
          </a:xfrm>
          <a:prstGeom prst="rect">
            <a:avLst/>
          </a:prstGeom>
        </p:spPr>
        <p:txBody>
          <a:bodyPr>
            <a:noAutofit/>
          </a:bodyPr>
          <a:lstStyle>
            <a:lvl1pPr>
              <a:defRPr>
                <a:latin typeface="+mj-lt"/>
                <a:ea typeface="+mj-ea"/>
                <a:cs typeface="+mj-cs"/>
              </a:defRPr>
            </a:lvl1pPr>
          </a:lstStyle>
          <a:p>
            <a:pPr algn="ctr"/>
            <a:r>
              <a:rPr lang="es-ES" sz="6000" b="1" kern="0" dirty="0">
                <a:solidFill>
                  <a:schemeClr val="accent1">
                    <a:lumMod val="75000"/>
                  </a:schemeClr>
                </a:solidFill>
                <a:latin typeface="Helvetica Black" pitchFamily="2" charset="0"/>
              </a:rPr>
              <a:t>Introducción</a:t>
            </a:r>
            <a:endParaRPr lang="es-CO" sz="6000" b="1" kern="0" dirty="0">
              <a:solidFill>
                <a:schemeClr val="accent1">
                  <a:lumMod val="75000"/>
                </a:schemeClr>
              </a:solidFill>
              <a:latin typeface="Helvetica Black" pitchFamily="2" charset="0"/>
            </a:endParaRPr>
          </a:p>
        </p:txBody>
      </p:sp>
      <p:sp>
        <p:nvSpPr>
          <p:cNvPr id="6" name="4 Subtítulo">
            <a:extLst>
              <a:ext uri="{FF2B5EF4-FFF2-40B4-BE49-F238E27FC236}">
                <a16:creationId xmlns:a16="http://schemas.microsoft.com/office/drawing/2014/main" id="{215840B0-674A-426C-B7A9-8548F050A428}"/>
              </a:ext>
            </a:extLst>
          </p:cNvPr>
          <p:cNvSpPr txBox="1">
            <a:spLocks/>
          </p:cNvSpPr>
          <p:nvPr/>
        </p:nvSpPr>
        <p:spPr>
          <a:xfrm>
            <a:off x="679450" y="2530475"/>
            <a:ext cx="9525000" cy="35814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endParaRPr lang="es-CO" sz="4400" b="1" kern="0" dirty="0">
              <a:solidFill>
                <a:schemeClr val="tx1">
                  <a:lumMod val="50000"/>
                  <a:lumOff val="50000"/>
                </a:schemeClr>
              </a:solidFill>
              <a:latin typeface="Helvetica" pitchFamily="2" charset="0"/>
            </a:endParaRPr>
          </a:p>
        </p:txBody>
      </p:sp>
      <p:sp>
        <p:nvSpPr>
          <p:cNvPr id="7" name="CuadroTexto 6">
            <a:extLst>
              <a:ext uri="{FF2B5EF4-FFF2-40B4-BE49-F238E27FC236}">
                <a16:creationId xmlns:a16="http://schemas.microsoft.com/office/drawing/2014/main" id="{D28D9CCE-1FC3-48AB-3529-8BA21084CE99}"/>
              </a:ext>
            </a:extLst>
          </p:cNvPr>
          <p:cNvSpPr txBox="1"/>
          <p:nvPr/>
        </p:nvSpPr>
        <p:spPr>
          <a:xfrm>
            <a:off x="1898650" y="2482849"/>
            <a:ext cx="14401800" cy="3170099"/>
          </a:xfrm>
          <a:prstGeom prst="rect">
            <a:avLst/>
          </a:prstGeom>
          <a:noFill/>
        </p:spPr>
        <p:txBody>
          <a:bodyPr wrap="square">
            <a:spAutoFit/>
          </a:bodyPr>
          <a:lstStyle/>
          <a:p>
            <a:r>
              <a:rPr lang="es-419" sz="4000" b="1" dirty="0">
                <a:solidFill>
                  <a:schemeClr val="tx2"/>
                </a:solidFill>
              </a:rPr>
              <a:t>La industria del vidrio enfrenta retos clave, como la reducción de emisiones de CO2 y la optimización de procesos productivos y comerciales. Este proyecto propone el desarrollo de un software en Java que gestiona de forma integral la producción, las emisiones y las ventas, promoviendo la eficiencia operativa</a:t>
            </a:r>
          </a:p>
        </p:txBody>
      </p:sp>
    </p:spTree>
    <p:extLst>
      <p:ext uri="{BB962C8B-B14F-4D97-AF65-F5344CB8AC3E}">
        <p14:creationId xmlns:p14="http://schemas.microsoft.com/office/powerpoint/2010/main" val="292155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57920351-21A8-4778-8323-D71DD962AAC7}"/>
              </a:ext>
            </a:extLst>
          </p:cNvPr>
          <p:cNvSpPr txBox="1">
            <a:spLocks/>
          </p:cNvSpPr>
          <p:nvPr/>
        </p:nvSpPr>
        <p:spPr>
          <a:xfrm>
            <a:off x="8975725" y="1559569"/>
            <a:ext cx="7774631" cy="1193371"/>
          </a:xfrm>
          <a:prstGeom prst="rect">
            <a:avLst/>
          </a:prstGeom>
        </p:spPr>
        <p:txBody>
          <a:bodyPr>
            <a:noAutofit/>
          </a:bodyPr>
          <a:lstStyle>
            <a:lvl1pPr>
              <a:defRPr>
                <a:latin typeface="+mj-lt"/>
                <a:ea typeface="+mj-ea"/>
                <a:cs typeface="+mj-cs"/>
              </a:defRPr>
            </a:lvl1pPr>
          </a:lstStyle>
          <a:p>
            <a:pPr algn="ctr"/>
            <a:r>
              <a:rPr lang="es-ES" sz="4800" b="1" kern="0" dirty="0">
                <a:solidFill>
                  <a:schemeClr val="bg1"/>
                </a:solidFill>
                <a:latin typeface="Helvetica Black" pitchFamily="2" charset="0"/>
              </a:rPr>
              <a:t>Descripción del problema </a:t>
            </a:r>
            <a:endParaRPr lang="es-CO" sz="4800" b="1" kern="0" dirty="0">
              <a:solidFill>
                <a:schemeClr val="bg1"/>
              </a:solidFill>
              <a:latin typeface="Helvetica Black" pitchFamily="2" charset="0"/>
            </a:endParaRPr>
          </a:p>
        </p:txBody>
      </p:sp>
      <p:sp>
        <p:nvSpPr>
          <p:cNvPr id="6" name="4 Subtítulo">
            <a:extLst>
              <a:ext uri="{FF2B5EF4-FFF2-40B4-BE49-F238E27FC236}">
                <a16:creationId xmlns:a16="http://schemas.microsoft.com/office/drawing/2014/main" id="{630A47D3-A350-4A2C-906F-18DF70C8F1CE}"/>
              </a:ext>
            </a:extLst>
          </p:cNvPr>
          <p:cNvSpPr txBox="1">
            <a:spLocks/>
          </p:cNvSpPr>
          <p:nvPr/>
        </p:nvSpPr>
        <p:spPr>
          <a:xfrm>
            <a:off x="908050" y="3559175"/>
            <a:ext cx="16135351" cy="41910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4000" b="1" kern="0" dirty="0">
                <a:solidFill>
                  <a:schemeClr val="bg1"/>
                </a:solidFill>
                <a:latin typeface="Helvetica" pitchFamily="2" charset="0"/>
              </a:rPr>
              <a:t>El problema además de causar perdidas, genera mucha liberación de CO2 y no sabemos cuanto se libera, ya que muchas empresas necesitan un programa u aplicativo para resolverlo y llevar un orden de los materiales en la producción del vidrio.</a:t>
            </a:r>
            <a:endParaRPr lang="es-CO" sz="4000" b="1" kern="0" dirty="0">
              <a:solidFill>
                <a:schemeClr val="bg1"/>
              </a:solidFill>
              <a:latin typeface="Helvetica" pitchFamily="2" charset="0"/>
            </a:endParaRPr>
          </a:p>
        </p:txBody>
      </p:sp>
      <p:sp>
        <p:nvSpPr>
          <p:cNvPr id="7" name="4 Subtítulo">
            <a:extLst>
              <a:ext uri="{FF2B5EF4-FFF2-40B4-BE49-F238E27FC236}">
                <a16:creationId xmlns:a16="http://schemas.microsoft.com/office/drawing/2014/main" id="{C06E56E9-940A-4FF2-90F3-2632014B5C6E}"/>
              </a:ext>
            </a:extLst>
          </p:cNvPr>
          <p:cNvSpPr txBox="1">
            <a:spLocks/>
          </p:cNvSpPr>
          <p:nvPr/>
        </p:nvSpPr>
        <p:spPr>
          <a:xfrm>
            <a:off x="10890250" y="8169275"/>
            <a:ext cx="7776864" cy="119337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s-ES" sz="4000" b="1" kern="0" dirty="0">
              <a:solidFill>
                <a:schemeClr val="tx2">
                  <a:lumMod val="60000"/>
                  <a:lumOff val="40000"/>
                </a:schemeClr>
              </a:solidFill>
              <a:latin typeface="Helvetica" pitchFamily="2" charset="0"/>
            </a:endParaRPr>
          </a:p>
          <a:p>
            <a:endParaRPr lang="es-CO" sz="4000" b="1" kern="0" dirty="0">
              <a:solidFill>
                <a:schemeClr val="tx2">
                  <a:lumMod val="60000"/>
                  <a:lumOff val="40000"/>
                </a:schemeClr>
              </a:solidFill>
              <a:latin typeface="Helvetica" pitchFamily="2" charset="0"/>
            </a:endParaRPr>
          </a:p>
        </p:txBody>
      </p:sp>
    </p:spTree>
    <p:extLst>
      <p:ext uri="{BB962C8B-B14F-4D97-AF65-F5344CB8AC3E}">
        <p14:creationId xmlns:p14="http://schemas.microsoft.com/office/powerpoint/2010/main" val="416523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4DD182D4-B5A5-48CC-A660-A38CE113A1EA}"/>
              </a:ext>
            </a:extLst>
          </p:cNvPr>
          <p:cNvSpPr txBox="1">
            <a:spLocks/>
          </p:cNvSpPr>
          <p:nvPr/>
        </p:nvSpPr>
        <p:spPr>
          <a:xfrm>
            <a:off x="8375650" y="1572213"/>
            <a:ext cx="8686800" cy="849723"/>
          </a:xfrm>
          <a:prstGeom prst="rect">
            <a:avLst/>
          </a:prstGeom>
        </p:spPr>
        <p:txBody>
          <a:bodyPr>
            <a:noAutofit/>
          </a:bodyPr>
          <a:lstStyle>
            <a:lvl1pPr>
              <a:defRPr>
                <a:latin typeface="+mj-lt"/>
                <a:ea typeface="+mj-ea"/>
                <a:cs typeface="+mj-cs"/>
              </a:defRPr>
            </a:lvl1pPr>
          </a:lstStyle>
          <a:p>
            <a:pPr algn="l"/>
            <a:r>
              <a:rPr lang="es-ES" sz="6000" b="1" kern="0" dirty="0">
                <a:solidFill>
                  <a:schemeClr val="accent1">
                    <a:lumMod val="75000"/>
                  </a:schemeClr>
                </a:solidFill>
                <a:latin typeface="Helvetica Black" pitchFamily="2" charset="0"/>
              </a:rPr>
              <a:t>Árbol del problema </a:t>
            </a:r>
            <a:endParaRPr lang="es-CO" sz="6000" b="1" kern="0" dirty="0">
              <a:solidFill>
                <a:schemeClr val="accent1">
                  <a:lumMod val="75000"/>
                </a:schemeClr>
              </a:solidFill>
              <a:latin typeface="Helvetica Black" pitchFamily="2" charset="0"/>
            </a:endParaRPr>
          </a:p>
        </p:txBody>
      </p:sp>
      <p:pic>
        <p:nvPicPr>
          <p:cNvPr id="2" name="Imagen 1">
            <a:extLst>
              <a:ext uri="{FF2B5EF4-FFF2-40B4-BE49-F238E27FC236}">
                <a16:creationId xmlns:a16="http://schemas.microsoft.com/office/drawing/2014/main" id="{7B81366A-B2E3-E583-1575-0377E44A26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69" y="1546"/>
            <a:ext cx="20130569" cy="11307804"/>
          </a:xfrm>
          <a:prstGeom prst="rect">
            <a:avLst/>
          </a:prstGeom>
          <a:noFill/>
        </p:spPr>
      </p:pic>
    </p:spTree>
    <p:extLst>
      <p:ext uri="{BB962C8B-B14F-4D97-AF65-F5344CB8AC3E}">
        <p14:creationId xmlns:p14="http://schemas.microsoft.com/office/powerpoint/2010/main" val="224256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9C8169BA-3C43-43DF-8B8D-74E780A13FF9}"/>
              </a:ext>
            </a:extLst>
          </p:cNvPr>
          <p:cNvSpPr txBox="1">
            <a:spLocks/>
          </p:cNvSpPr>
          <p:nvPr/>
        </p:nvSpPr>
        <p:spPr>
          <a:xfrm>
            <a:off x="6013450" y="1082675"/>
            <a:ext cx="7774631" cy="1193371"/>
          </a:xfrm>
          <a:prstGeom prst="rect">
            <a:avLst/>
          </a:prstGeom>
        </p:spPr>
        <p:txBody>
          <a:bodyPr>
            <a:noAutofit/>
          </a:bodyPr>
          <a:lstStyle>
            <a:lvl1pPr>
              <a:defRPr>
                <a:latin typeface="+mj-lt"/>
                <a:ea typeface="+mj-ea"/>
                <a:cs typeface="+mj-cs"/>
              </a:defRPr>
            </a:lvl1pPr>
          </a:lstStyle>
          <a:p>
            <a:pPr algn="ctr"/>
            <a:r>
              <a:rPr lang="es-ES" sz="6000" b="1" kern="0" dirty="0">
                <a:solidFill>
                  <a:schemeClr val="bg1"/>
                </a:solidFill>
                <a:latin typeface="Helvetica Black" pitchFamily="2" charset="0"/>
              </a:rPr>
              <a:t>Objetivo general </a:t>
            </a:r>
            <a:endParaRPr lang="es-CO" sz="6000" b="1" kern="0" dirty="0">
              <a:solidFill>
                <a:schemeClr val="bg1"/>
              </a:solidFill>
              <a:latin typeface="Helvetica Black" pitchFamily="2" charset="0"/>
            </a:endParaRPr>
          </a:p>
        </p:txBody>
      </p:sp>
      <p:sp>
        <p:nvSpPr>
          <p:cNvPr id="6" name="4 Subtítulo">
            <a:extLst>
              <a:ext uri="{FF2B5EF4-FFF2-40B4-BE49-F238E27FC236}">
                <a16:creationId xmlns:a16="http://schemas.microsoft.com/office/drawing/2014/main" id="{CFB9993F-0C41-4EF8-B809-9E8D7D62D6DB}"/>
              </a:ext>
            </a:extLst>
          </p:cNvPr>
          <p:cNvSpPr txBox="1">
            <a:spLocks/>
          </p:cNvSpPr>
          <p:nvPr/>
        </p:nvSpPr>
        <p:spPr>
          <a:xfrm>
            <a:off x="1289050" y="2911475"/>
            <a:ext cx="14020800" cy="26670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ES" sz="4000" b="1" kern="0" dirty="0">
                <a:solidFill>
                  <a:schemeClr val="bg1"/>
                </a:solidFill>
                <a:latin typeface="Helvetica" pitchFamily="2" charset="0"/>
              </a:rPr>
              <a:t>Desarrollar un aplicativo en java para una solución que busque cumplir con los problemas de producción y control de CO2 del vidrio en la empresa ALUMIGLASS CARIBE. </a:t>
            </a:r>
            <a:endParaRPr lang="es-CO" sz="4000" b="1" kern="0" dirty="0">
              <a:solidFill>
                <a:schemeClr val="bg1"/>
              </a:solidFill>
              <a:latin typeface="Helvetica" pitchFamily="2" charset="0"/>
            </a:endParaRPr>
          </a:p>
        </p:txBody>
      </p:sp>
      <p:grpSp>
        <p:nvGrpSpPr>
          <p:cNvPr id="4" name="Google Shape;92;g202ff09c364_0_43">
            <a:extLst>
              <a:ext uri="{FF2B5EF4-FFF2-40B4-BE49-F238E27FC236}">
                <a16:creationId xmlns:a16="http://schemas.microsoft.com/office/drawing/2014/main" id="{84D13400-3494-46A9-B5D4-6DDD4370C951}"/>
              </a:ext>
            </a:extLst>
          </p:cNvPr>
          <p:cNvGrpSpPr/>
          <p:nvPr/>
        </p:nvGrpSpPr>
        <p:grpSpPr>
          <a:xfrm>
            <a:off x="15288260" y="1539875"/>
            <a:ext cx="3937637" cy="3947688"/>
            <a:chOff x="-1591550" y="3597475"/>
            <a:chExt cx="293825" cy="294575"/>
          </a:xfrm>
          <a:solidFill>
            <a:schemeClr val="bg1"/>
          </a:solidFill>
        </p:grpSpPr>
        <p:sp>
          <p:nvSpPr>
            <p:cNvPr id="7" name="Google Shape;93;g202ff09c364_0_43">
              <a:extLst>
                <a:ext uri="{FF2B5EF4-FFF2-40B4-BE49-F238E27FC236}">
                  <a16:creationId xmlns:a16="http://schemas.microsoft.com/office/drawing/2014/main" id="{B9ADB066-F83C-4989-93C5-535A4F2C913F}"/>
                </a:ext>
              </a:extLst>
            </p:cNvPr>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gr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8" name="Google Shape;94;g202ff09c364_0_43">
              <a:extLst>
                <a:ext uri="{FF2B5EF4-FFF2-40B4-BE49-F238E27FC236}">
                  <a16:creationId xmlns:a16="http://schemas.microsoft.com/office/drawing/2014/main" id="{6E64ACB8-6C8E-47DE-AFE8-54AB12D08613}"/>
                </a:ext>
              </a:extLst>
            </p:cNvPr>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gr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9" name="Google Shape;95;g202ff09c364_0_43">
              <a:extLst>
                <a:ext uri="{FF2B5EF4-FFF2-40B4-BE49-F238E27FC236}">
                  <a16:creationId xmlns:a16="http://schemas.microsoft.com/office/drawing/2014/main" id="{F9B28BDB-88FB-4A36-9BCF-44A712234244}"/>
                </a:ext>
              </a:extLst>
            </p:cNvPr>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grp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51919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70BE61EC-532D-4CDE-B0D3-B3E77DECCE93}"/>
              </a:ext>
            </a:extLst>
          </p:cNvPr>
          <p:cNvSpPr txBox="1">
            <a:spLocks/>
          </p:cNvSpPr>
          <p:nvPr/>
        </p:nvSpPr>
        <p:spPr>
          <a:xfrm>
            <a:off x="2317750" y="2530475"/>
            <a:ext cx="15925800" cy="533400"/>
          </a:xfrm>
          <a:prstGeom prst="rect">
            <a:avLst/>
          </a:prstGeom>
        </p:spPr>
        <p:txBody>
          <a:bodyPr>
            <a:noAutofit/>
          </a:bodyPr>
          <a:lstStyle>
            <a:lvl1pPr>
              <a:defRPr>
                <a:latin typeface="+mj-lt"/>
                <a:ea typeface="+mj-ea"/>
                <a:cs typeface="+mj-cs"/>
              </a:defRPr>
            </a:lvl1pPr>
          </a:lstStyle>
          <a:p>
            <a:pPr algn="ctr"/>
            <a:endParaRPr lang="es-CO" sz="6000" b="1" kern="0" dirty="0">
              <a:solidFill>
                <a:schemeClr val="accent1">
                  <a:lumMod val="75000"/>
                </a:schemeClr>
              </a:solidFill>
              <a:latin typeface="Helvetica Black" pitchFamily="2" charset="0"/>
            </a:endParaRPr>
          </a:p>
        </p:txBody>
      </p:sp>
      <p:sp>
        <p:nvSpPr>
          <p:cNvPr id="6" name="4 Subtítulo">
            <a:extLst>
              <a:ext uri="{FF2B5EF4-FFF2-40B4-BE49-F238E27FC236}">
                <a16:creationId xmlns:a16="http://schemas.microsoft.com/office/drawing/2014/main" id="{215840B0-674A-426C-B7A9-8548F050A428}"/>
              </a:ext>
            </a:extLst>
          </p:cNvPr>
          <p:cNvSpPr txBox="1">
            <a:spLocks/>
          </p:cNvSpPr>
          <p:nvPr/>
        </p:nvSpPr>
        <p:spPr>
          <a:xfrm>
            <a:off x="755650" y="2530475"/>
            <a:ext cx="9525000" cy="35814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endParaRPr lang="es-CO" sz="4400" b="1" kern="0" dirty="0">
              <a:solidFill>
                <a:schemeClr val="tx1">
                  <a:lumMod val="50000"/>
                  <a:lumOff val="50000"/>
                </a:schemeClr>
              </a:solidFill>
              <a:latin typeface="Helvetica" pitchFamily="2" charset="0"/>
            </a:endParaRPr>
          </a:p>
        </p:txBody>
      </p:sp>
      <p:sp>
        <p:nvSpPr>
          <p:cNvPr id="4" name="3 Título">
            <a:extLst>
              <a:ext uri="{FF2B5EF4-FFF2-40B4-BE49-F238E27FC236}">
                <a16:creationId xmlns:a16="http://schemas.microsoft.com/office/drawing/2014/main" id="{A8735DF2-D4EE-46B3-AEF4-596F58BE8616}"/>
              </a:ext>
            </a:extLst>
          </p:cNvPr>
          <p:cNvSpPr txBox="1">
            <a:spLocks/>
          </p:cNvSpPr>
          <p:nvPr/>
        </p:nvSpPr>
        <p:spPr>
          <a:xfrm>
            <a:off x="6013450" y="549275"/>
            <a:ext cx="8077200" cy="849723"/>
          </a:xfrm>
          <a:prstGeom prst="rect">
            <a:avLst/>
          </a:prstGeom>
        </p:spPr>
        <p:txBody>
          <a:bodyPr>
            <a:noAutofit/>
          </a:bodyPr>
          <a:lstStyle>
            <a:lvl1pPr>
              <a:defRPr>
                <a:latin typeface="+mj-lt"/>
                <a:ea typeface="+mj-ea"/>
                <a:cs typeface="+mj-cs"/>
              </a:defRPr>
            </a:lvl1pPr>
          </a:lstStyle>
          <a:p>
            <a:pPr algn="l"/>
            <a:r>
              <a:rPr lang="es-ES" sz="6000" b="1" kern="0" dirty="0">
                <a:solidFill>
                  <a:schemeClr val="accent1">
                    <a:lumMod val="75000"/>
                  </a:schemeClr>
                </a:solidFill>
                <a:latin typeface="Helvetica Black" pitchFamily="2" charset="0"/>
              </a:rPr>
              <a:t>Objetivos específicos </a:t>
            </a:r>
            <a:endParaRPr lang="es-CO" sz="6000" b="1" kern="0" dirty="0">
              <a:solidFill>
                <a:schemeClr val="accent1">
                  <a:lumMod val="75000"/>
                </a:schemeClr>
              </a:solidFill>
              <a:latin typeface="Helvetica Black" pitchFamily="2" charset="0"/>
            </a:endParaRPr>
          </a:p>
        </p:txBody>
      </p:sp>
      <p:sp>
        <p:nvSpPr>
          <p:cNvPr id="8" name="4 Subtítulo">
            <a:extLst>
              <a:ext uri="{FF2B5EF4-FFF2-40B4-BE49-F238E27FC236}">
                <a16:creationId xmlns:a16="http://schemas.microsoft.com/office/drawing/2014/main" id="{1AFA477D-3955-4166-AFED-3099646359BF}"/>
              </a:ext>
            </a:extLst>
          </p:cNvPr>
          <p:cNvSpPr txBox="1">
            <a:spLocks/>
          </p:cNvSpPr>
          <p:nvPr/>
        </p:nvSpPr>
        <p:spPr>
          <a:xfrm>
            <a:off x="734060" y="1844675"/>
            <a:ext cx="15925800" cy="67818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lvl="0" indent="-342900">
              <a:lnSpc>
                <a:spcPct val="200000"/>
              </a:lnSpc>
              <a:buFont typeface="Wingdings" panose="05000000000000000000" pitchFamily="2" charset="2"/>
              <a:buChar char=""/>
            </a:pPr>
            <a:r>
              <a:rPr lang="es-MX"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Analizar los requerimientos funcionales y no funcionales de los problemas actuales en la producción y venta de vidrio, en la empresa ALUMIGLASS CARIBE, para la gestión del aplicativo en java.</a:t>
            </a:r>
            <a:endParaRPr lang="es-419"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s-MX"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Diseñar la arquitectura del software que permita gestionar eficientemente la producción y venta de vidrio, integrando funcionalidades para el monitoreo de materiales y emisiones de CO2 en la empresa ALUMIGLASS CARIBE.</a:t>
            </a:r>
            <a:endParaRPr lang="es-419"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buFont typeface="Wingdings" panose="05000000000000000000" pitchFamily="2" charset="2"/>
              <a:buChar char=""/>
            </a:pPr>
            <a:r>
              <a:rPr lang="es-MX"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Codificar las funcionalidades del aplicativo en Java, asegurando la integración de módulos para la gestión de inventarios, producción, ventas y análisis de impacto ambiental en la empresa ALUMIGLASS CARIBE.</a:t>
            </a:r>
            <a:endParaRPr lang="es-419"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200000"/>
              </a:lnSpc>
              <a:spcAft>
                <a:spcPts val="800"/>
              </a:spcAft>
              <a:buFont typeface="Wingdings" panose="05000000000000000000" pitchFamily="2" charset="2"/>
              <a:buChar char=""/>
            </a:pPr>
            <a:r>
              <a:rPr lang="es-MX"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Verificar (Testear) por medio de pruebas exhaustivas del aplicativo para asegurar que cumple con los requisitos funcionales y técnicos, incluyendo pruebas de rendimiento, seguridad y usabilidad en la empresa ALUMIGLASS CARIBE.</a:t>
            </a:r>
            <a:endParaRPr lang="es-419" sz="2400"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s-MX" sz="2400" dirty="0">
                <a:solidFill>
                  <a:schemeClr val="tx2">
                    <a:lumMod val="60000"/>
                    <a:lumOff val="40000"/>
                  </a:schemeClr>
                </a:solidFill>
                <a:effectLst/>
                <a:latin typeface="Times New Roman" panose="02020603050405020304" pitchFamily="18" charset="0"/>
                <a:ea typeface="Calibri" panose="020F0502020204030204" pitchFamily="34" charset="0"/>
              </a:rPr>
              <a:t>    Implementar un aplicativo en java que permita resolver los problemas actuales en la producción y venta de vidrio, en la empresa torreón de la fortuna y ayuda para el monitoreo de emisiones de CO2 en la empresa ALUMIGLASS CARIBE</a:t>
            </a:r>
            <a:endParaRPr lang="es-CO" sz="2400" b="1" kern="0" dirty="0">
              <a:solidFill>
                <a:schemeClr val="tx2">
                  <a:lumMod val="60000"/>
                  <a:lumOff val="40000"/>
                </a:schemeClr>
              </a:solidFill>
              <a:latin typeface="Helvetica" pitchFamily="2" charset="0"/>
            </a:endParaRPr>
          </a:p>
        </p:txBody>
      </p:sp>
      <p:grpSp>
        <p:nvGrpSpPr>
          <p:cNvPr id="9" name="Google Shape;81;p4">
            <a:extLst>
              <a:ext uri="{FF2B5EF4-FFF2-40B4-BE49-F238E27FC236}">
                <a16:creationId xmlns:a16="http://schemas.microsoft.com/office/drawing/2014/main" id="{C05DF2F6-DD27-4E66-860C-C529B1CE8494}"/>
              </a:ext>
            </a:extLst>
          </p:cNvPr>
          <p:cNvGrpSpPr/>
          <p:nvPr/>
        </p:nvGrpSpPr>
        <p:grpSpPr>
          <a:xfrm rot="5400000">
            <a:off x="14727542" y="4439868"/>
            <a:ext cx="7032016" cy="1352962"/>
            <a:chOff x="731700" y="4245149"/>
            <a:chExt cx="1775986" cy="341700"/>
          </a:xfrm>
        </p:grpSpPr>
        <p:sp>
          <p:nvSpPr>
            <p:cNvPr id="10" name="Google Shape;82;p4">
              <a:extLst>
                <a:ext uri="{FF2B5EF4-FFF2-40B4-BE49-F238E27FC236}">
                  <a16:creationId xmlns:a16="http://schemas.microsoft.com/office/drawing/2014/main" id="{9812BF79-62A4-4D03-8A82-769FEF6F9FC7}"/>
                </a:ext>
              </a:extLst>
            </p:cNvPr>
            <p:cNvSpPr/>
            <p:nvPr/>
          </p:nvSpPr>
          <p:spPr>
            <a:xfrm rot="16200000">
              <a:off x="723300" y="4253549"/>
              <a:ext cx="341700" cy="324900"/>
            </a:xfrm>
            <a:prstGeom prst="star5">
              <a:avLst>
                <a:gd name="adj" fmla="val 19098"/>
                <a:gd name="hf" fmla="val 105146"/>
                <a:gd name="vf" fmla="val 110557"/>
              </a:avLst>
            </a:prstGeom>
            <a:solidFill>
              <a:srgbClr val="36609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 name="Google Shape;83;p4">
              <a:extLst>
                <a:ext uri="{FF2B5EF4-FFF2-40B4-BE49-F238E27FC236}">
                  <a16:creationId xmlns:a16="http://schemas.microsoft.com/office/drawing/2014/main" id="{038B5647-A334-4474-B265-F2FAE6B18486}"/>
                </a:ext>
              </a:extLst>
            </p:cNvPr>
            <p:cNvSpPr/>
            <p:nvPr/>
          </p:nvSpPr>
          <p:spPr>
            <a:xfrm rot="16200000">
              <a:off x="1206995" y="4253549"/>
              <a:ext cx="341700" cy="324900"/>
            </a:xfrm>
            <a:prstGeom prst="star5">
              <a:avLst>
                <a:gd name="adj" fmla="val 19098"/>
                <a:gd name="hf" fmla="val 105146"/>
                <a:gd name="vf" fmla="val 110557"/>
              </a:avLst>
            </a:prstGeom>
            <a:solidFill>
              <a:srgbClr val="36609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2" name="Google Shape;84;p4">
              <a:extLst>
                <a:ext uri="{FF2B5EF4-FFF2-40B4-BE49-F238E27FC236}">
                  <a16:creationId xmlns:a16="http://schemas.microsoft.com/office/drawing/2014/main" id="{4F3D6A94-2E49-42FA-A943-D37D3FE4CFD1}"/>
                </a:ext>
              </a:extLst>
            </p:cNvPr>
            <p:cNvSpPr/>
            <p:nvPr/>
          </p:nvSpPr>
          <p:spPr>
            <a:xfrm rot="16200000">
              <a:off x="1690691" y="4253549"/>
              <a:ext cx="341700" cy="324900"/>
            </a:xfrm>
            <a:prstGeom prst="star5">
              <a:avLst>
                <a:gd name="adj" fmla="val 19098"/>
                <a:gd name="hf" fmla="val 105146"/>
                <a:gd name="vf" fmla="val 110557"/>
              </a:avLst>
            </a:prstGeom>
            <a:solidFill>
              <a:srgbClr val="36609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3" name="Google Shape;85;p4">
              <a:extLst>
                <a:ext uri="{FF2B5EF4-FFF2-40B4-BE49-F238E27FC236}">
                  <a16:creationId xmlns:a16="http://schemas.microsoft.com/office/drawing/2014/main" id="{08B15091-9C40-464E-907F-5557AD6C1887}"/>
                </a:ext>
              </a:extLst>
            </p:cNvPr>
            <p:cNvSpPr/>
            <p:nvPr/>
          </p:nvSpPr>
          <p:spPr>
            <a:xfrm rot="16200000">
              <a:off x="2174386" y="4253549"/>
              <a:ext cx="341700" cy="324900"/>
            </a:xfrm>
            <a:prstGeom prst="star5">
              <a:avLst>
                <a:gd name="adj" fmla="val 19098"/>
                <a:gd name="hf" fmla="val 105146"/>
                <a:gd name="vf" fmla="val 110557"/>
              </a:avLst>
            </a:prstGeom>
            <a:solidFill>
              <a:srgbClr val="366092"/>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8109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3 Título">
            <a:extLst>
              <a:ext uri="{FF2B5EF4-FFF2-40B4-BE49-F238E27FC236}">
                <a16:creationId xmlns:a16="http://schemas.microsoft.com/office/drawing/2014/main" id="{57920351-21A8-4778-8323-D71DD962AAC7}"/>
              </a:ext>
            </a:extLst>
          </p:cNvPr>
          <p:cNvSpPr txBox="1">
            <a:spLocks/>
          </p:cNvSpPr>
          <p:nvPr/>
        </p:nvSpPr>
        <p:spPr>
          <a:xfrm>
            <a:off x="8975725" y="1559569"/>
            <a:ext cx="7774631" cy="1193371"/>
          </a:xfrm>
          <a:prstGeom prst="rect">
            <a:avLst/>
          </a:prstGeom>
        </p:spPr>
        <p:txBody>
          <a:bodyPr>
            <a:noAutofit/>
          </a:bodyPr>
          <a:lstStyle>
            <a:lvl1pPr>
              <a:defRPr>
                <a:latin typeface="+mj-lt"/>
                <a:ea typeface="+mj-ea"/>
                <a:cs typeface="+mj-cs"/>
              </a:defRPr>
            </a:lvl1pPr>
          </a:lstStyle>
          <a:p>
            <a:pPr algn="ctr"/>
            <a:r>
              <a:rPr lang="es-ES" sz="4800" b="1" kern="0" dirty="0">
                <a:solidFill>
                  <a:schemeClr val="bg1"/>
                </a:solidFill>
                <a:latin typeface="Helvetica Black" pitchFamily="2" charset="0"/>
              </a:rPr>
              <a:t>Justificación  </a:t>
            </a:r>
            <a:endParaRPr lang="es-CO" sz="4800" b="1" kern="0" dirty="0">
              <a:solidFill>
                <a:schemeClr val="bg1"/>
              </a:solidFill>
              <a:latin typeface="Helvetica Black" pitchFamily="2" charset="0"/>
            </a:endParaRPr>
          </a:p>
        </p:txBody>
      </p:sp>
      <p:sp>
        <p:nvSpPr>
          <p:cNvPr id="7" name="4 Subtítulo">
            <a:extLst>
              <a:ext uri="{FF2B5EF4-FFF2-40B4-BE49-F238E27FC236}">
                <a16:creationId xmlns:a16="http://schemas.microsoft.com/office/drawing/2014/main" id="{C06E56E9-940A-4FF2-90F3-2632014B5C6E}"/>
              </a:ext>
            </a:extLst>
          </p:cNvPr>
          <p:cNvSpPr txBox="1">
            <a:spLocks/>
          </p:cNvSpPr>
          <p:nvPr/>
        </p:nvSpPr>
        <p:spPr>
          <a:xfrm>
            <a:off x="10890250" y="8169275"/>
            <a:ext cx="7776864" cy="119337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s-ES" sz="4000" b="1" kern="0" dirty="0">
              <a:solidFill>
                <a:schemeClr val="tx2">
                  <a:lumMod val="60000"/>
                  <a:lumOff val="40000"/>
                </a:schemeClr>
              </a:solidFill>
              <a:latin typeface="Helvetica" pitchFamily="2" charset="0"/>
            </a:endParaRPr>
          </a:p>
          <a:p>
            <a:endParaRPr lang="es-CO" sz="4000" b="1" kern="0" dirty="0">
              <a:solidFill>
                <a:schemeClr val="tx2">
                  <a:lumMod val="60000"/>
                  <a:lumOff val="40000"/>
                </a:schemeClr>
              </a:solidFill>
              <a:latin typeface="Helvetica" pitchFamily="2" charset="0"/>
            </a:endParaRPr>
          </a:p>
        </p:txBody>
      </p:sp>
      <p:sp>
        <p:nvSpPr>
          <p:cNvPr id="9" name="CuadroTexto 8">
            <a:extLst>
              <a:ext uri="{FF2B5EF4-FFF2-40B4-BE49-F238E27FC236}">
                <a16:creationId xmlns:a16="http://schemas.microsoft.com/office/drawing/2014/main" id="{548CCA1C-822A-4640-A3D2-327CE89DA776}"/>
              </a:ext>
            </a:extLst>
          </p:cNvPr>
          <p:cNvSpPr txBox="1"/>
          <p:nvPr/>
        </p:nvSpPr>
        <p:spPr>
          <a:xfrm>
            <a:off x="374650" y="2606675"/>
            <a:ext cx="19729450" cy="4955203"/>
          </a:xfrm>
          <a:prstGeom prst="rect">
            <a:avLst/>
          </a:prstGeom>
          <a:noFill/>
        </p:spPr>
        <p:txBody>
          <a:bodyPr wrap="square">
            <a:spAutoFit/>
          </a:bodyPr>
          <a:lstStyle/>
          <a:p>
            <a:pPr indent="180340">
              <a:defRPr/>
            </a:pPr>
            <a:r>
              <a:rPr lang="es-MX"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El proyecto se basa en la necesidad de mejorar la eficiencia en la producción y comercialización del vidrio, un proceso fundamental en estas empresas. La implementación de un aplicativo eficiente para la optimización de recursos tiene un impacto directo en la reducción del desperdicio durante la fabricación, lo que no solo contribuye a la sostenibilidad del proceso, sino que también permite a las empresas reducir costos operativos. Al reducir el desperdicio de material y optimizar el uso de recursos de producción, las empresas logran mejorar su competitividad en el mercado.</a:t>
            </a:r>
            <a:endParaRPr lang="es-419" sz="4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180340" defTabSz="914400" rtl="0" eaLnBrk="1" fontAlgn="auto" latinLnBrk="0" hangingPunct="1">
              <a:lnSpc>
                <a:spcPct val="100000"/>
              </a:lnSpc>
              <a:spcBef>
                <a:spcPts val="0"/>
              </a:spcBef>
              <a:spcAft>
                <a:spcPts val="0"/>
              </a:spcAft>
              <a:buClrTx/>
              <a:buSzTx/>
              <a:buFontTx/>
              <a:buNone/>
              <a:tabLst/>
              <a:defRPr/>
            </a:pPr>
            <a:endParaRPr kumimoji="0" lang="es-ES" sz="3600" b="0" i="0" u="none" strike="noStrike" kern="1200" cap="none" spc="0" normalizeH="0" baseline="0" noProof="0" dirty="0">
              <a:ln>
                <a:noFill/>
              </a:ln>
              <a:solidFill>
                <a:schemeClr val="bg1"/>
              </a:solidFill>
              <a:effectLst/>
              <a:uLnTx/>
              <a:uFillTx/>
              <a:latin typeface="Helvetica" panose="020B0604020202020204" pitchFamily="34" charset="0"/>
              <a:ea typeface="Times New Roman" panose="02020603050405020304" pitchFamily="18" charset="0"/>
              <a:cs typeface="Helvetica" panose="020B0604020202020204" pitchFamily="34" charset="0"/>
            </a:endParaRPr>
          </a:p>
        </p:txBody>
      </p:sp>
    </p:spTree>
    <p:extLst>
      <p:ext uri="{BB962C8B-B14F-4D97-AF65-F5344CB8AC3E}">
        <p14:creationId xmlns:p14="http://schemas.microsoft.com/office/powerpoint/2010/main" val="171382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a:extLst>
            <a:ext uri="{FF2B5EF4-FFF2-40B4-BE49-F238E27FC236}">
              <a16:creationId xmlns:a16="http://schemas.microsoft.com/office/drawing/2014/main" id="{AEF4FB71-828E-40F8-D711-A305774949AE}"/>
            </a:ext>
          </a:extLst>
        </p:cNvPr>
        <p:cNvGrpSpPr/>
        <p:nvPr/>
      </p:nvGrpSpPr>
      <p:grpSpPr>
        <a:xfrm>
          <a:off x="0" y="0"/>
          <a:ext cx="0" cy="0"/>
          <a:chOff x="0" y="0"/>
          <a:chExt cx="0" cy="0"/>
        </a:xfrm>
      </p:grpSpPr>
      <p:sp>
        <p:nvSpPr>
          <p:cNvPr id="5" name="3 Título">
            <a:extLst>
              <a:ext uri="{FF2B5EF4-FFF2-40B4-BE49-F238E27FC236}">
                <a16:creationId xmlns:a16="http://schemas.microsoft.com/office/drawing/2014/main" id="{B4A003FE-781E-9BB2-EF40-544D35106586}"/>
              </a:ext>
            </a:extLst>
          </p:cNvPr>
          <p:cNvSpPr txBox="1">
            <a:spLocks/>
          </p:cNvSpPr>
          <p:nvPr/>
        </p:nvSpPr>
        <p:spPr>
          <a:xfrm>
            <a:off x="8604250" y="753331"/>
            <a:ext cx="9344884" cy="1193372"/>
          </a:xfrm>
          <a:prstGeom prst="rect">
            <a:avLst/>
          </a:prstGeom>
        </p:spPr>
        <p:txBody>
          <a:bodyPr>
            <a:noAutofit/>
          </a:bodyPr>
          <a:lstStyle>
            <a:lvl1pPr>
              <a:defRPr>
                <a:latin typeface="+mj-lt"/>
                <a:ea typeface="+mj-ea"/>
                <a:cs typeface="+mj-cs"/>
              </a:defRPr>
            </a:lvl1pPr>
          </a:lstStyle>
          <a:p>
            <a:pPr algn="ctr"/>
            <a:r>
              <a:rPr lang="es-ES" sz="4800" b="1" kern="0" dirty="0">
                <a:latin typeface="Helvetica Black" pitchFamily="2" charset="0"/>
              </a:rPr>
              <a:t>ODS ( objetivo de desarrollo sostenible )  </a:t>
            </a:r>
            <a:endParaRPr lang="es-CO" sz="4800" b="1" kern="0" dirty="0">
              <a:latin typeface="Helvetica Black" pitchFamily="2" charset="0"/>
            </a:endParaRPr>
          </a:p>
        </p:txBody>
      </p:sp>
      <p:sp>
        <p:nvSpPr>
          <p:cNvPr id="6" name="4 Subtítulo">
            <a:extLst>
              <a:ext uri="{FF2B5EF4-FFF2-40B4-BE49-F238E27FC236}">
                <a16:creationId xmlns:a16="http://schemas.microsoft.com/office/drawing/2014/main" id="{22FE7DDF-8BBD-0FA3-C468-DEA8D8859BF7}"/>
              </a:ext>
            </a:extLst>
          </p:cNvPr>
          <p:cNvSpPr txBox="1">
            <a:spLocks/>
          </p:cNvSpPr>
          <p:nvPr/>
        </p:nvSpPr>
        <p:spPr>
          <a:xfrm>
            <a:off x="755650" y="2729249"/>
            <a:ext cx="16135351" cy="4724400"/>
          </a:xfrm>
          <a:prstGeom prst="rect">
            <a:avLst/>
          </a:prstGeom>
        </p:spPr>
        <p:txBody>
          <a:bodyPr>
            <a:normAutofit fontScale="92500"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s-419" sz="4000" b="1" kern="0" dirty="0">
                <a:solidFill>
                  <a:schemeClr val="bg1"/>
                </a:solidFill>
                <a:latin typeface="Helvetica" pitchFamily="2" charset="0"/>
              </a:rPr>
              <a:t>El ODS 12 fomenta prácticas responsables en las empresas y la sociedad para reducir el desperdicio de recursos naturales, minimizar las emisiones contaminantes (como el CO2)</a:t>
            </a:r>
          </a:p>
          <a:p>
            <a:endParaRPr lang="es-419" sz="4000" b="1" kern="0" dirty="0">
              <a:solidFill>
                <a:schemeClr val="bg1"/>
              </a:solidFill>
              <a:latin typeface="Helvetica" pitchFamily="2" charset="0"/>
            </a:endParaRPr>
          </a:p>
          <a:p>
            <a:r>
              <a:rPr lang="es-419" sz="4000" b="1" kern="0" dirty="0">
                <a:solidFill>
                  <a:schemeClr val="bg1"/>
                </a:solidFill>
                <a:latin typeface="Helvetica" pitchFamily="2" charset="0"/>
              </a:rPr>
              <a:t>El enfoque que tenemos con este proyecto es  implementar un programa o aplicativo para llevar orden de materiales no solo se alinea perfectamente con este objetivo, sino que también podría contribuir directamente a la reducción de emisiones ya un uso más racional de los recursos.</a:t>
            </a:r>
            <a:endParaRPr lang="es-CO" sz="4000" b="1" kern="0" dirty="0">
              <a:solidFill>
                <a:schemeClr val="bg1"/>
              </a:solidFill>
              <a:latin typeface="Helvetica" pitchFamily="2" charset="0"/>
            </a:endParaRPr>
          </a:p>
        </p:txBody>
      </p:sp>
      <p:sp>
        <p:nvSpPr>
          <p:cNvPr id="7" name="4 Subtítulo">
            <a:extLst>
              <a:ext uri="{FF2B5EF4-FFF2-40B4-BE49-F238E27FC236}">
                <a16:creationId xmlns:a16="http://schemas.microsoft.com/office/drawing/2014/main" id="{2FFB06FF-3604-10CB-8A48-2496144D4744}"/>
              </a:ext>
            </a:extLst>
          </p:cNvPr>
          <p:cNvSpPr txBox="1">
            <a:spLocks/>
          </p:cNvSpPr>
          <p:nvPr/>
        </p:nvSpPr>
        <p:spPr>
          <a:xfrm>
            <a:off x="10890250" y="8169275"/>
            <a:ext cx="7776864" cy="1193372"/>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endParaRPr lang="es-ES" sz="4000" b="1" kern="0" dirty="0">
              <a:solidFill>
                <a:schemeClr val="tx2">
                  <a:lumMod val="60000"/>
                  <a:lumOff val="40000"/>
                </a:schemeClr>
              </a:solidFill>
              <a:latin typeface="Helvetica" pitchFamily="2" charset="0"/>
            </a:endParaRPr>
          </a:p>
          <a:p>
            <a:endParaRPr lang="es-CO" sz="4000" b="1" kern="0" dirty="0">
              <a:solidFill>
                <a:schemeClr val="tx2">
                  <a:lumMod val="60000"/>
                  <a:lumOff val="40000"/>
                </a:schemeClr>
              </a:solidFill>
              <a:latin typeface="Helvetica" pitchFamily="2" charset="0"/>
            </a:endParaRPr>
          </a:p>
        </p:txBody>
      </p:sp>
    </p:spTree>
    <p:extLst>
      <p:ext uri="{BB962C8B-B14F-4D97-AF65-F5344CB8AC3E}">
        <p14:creationId xmlns:p14="http://schemas.microsoft.com/office/powerpoint/2010/main" val="50984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2285</TotalTime>
  <Words>685</Words>
  <Application>Microsoft Office PowerPoint</Application>
  <PresentationFormat>Personalizado</PresentationFormat>
  <Paragraphs>31</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Calibri</vt:lpstr>
      <vt:lpstr>Helvetica</vt:lpstr>
      <vt:lpstr>Helvetica Black</vt:lpstr>
      <vt:lpstr>Tahoma</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guajira Alejandro</dc:title>
  <dc:creator>SANCHEZ MONTERO EDGARDO RAFAEL</dc:creator>
  <cp:lastModifiedBy>argenis caro</cp:lastModifiedBy>
  <cp:revision>41</cp:revision>
  <dcterms:created xsi:type="dcterms:W3CDTF">2024-01-22T20:13:59Z</dcterms:created>
  <dcterms:modified xsi:type="dcterms:W3CDTF">2025-05-12T03:43:53Z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2022-06-23T00:00:00Z</vt:filetime>
  </property>
  <property fmtid="{D5CDD505-2E9C-101B-9397-08002B2CF9AE}" pid="3" name="Creator">
    <vt:lpwstr>Adobe Illustrator 26.3 (Windows)</vt:lpwstr>
  </property>
  <property fmtid="{D5CDD505-2E9C-101B-9397-08002B2CF9AE}" pid="4" name="LastSaved">
    <vt:filetime>2024-01-22T00:00:00Z</vt:filetime>
  </property>
</Properties>
</file>