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Helvetica Neue" panose="02000503000000020004" pitchFamily="2" charset="0"/>
      <p:regular r:id="rId11"/>
      <p:bold r:id="rId12"/>
      <p:italic r:id="rId13"/>
      <p:boldItalic r:id="rId14"/>
    </p:embeddedFont>
    <p:embeddedFont>
      <p:font typeface="Helvetica Neue Light" panose="02000403000000020004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11364685" y="6778624"/>
            <a:ext cx="457201" cy="79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2" descr="Google Shape;16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0075" y="6325382"/>
            <a:ext cx="1203325" cy="297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5664200"/>
            <a:ext cx="12192000" cy="11938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6778624"/>
            <a:ext cx="12192000" cy="79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295274" y="365125"/>
            <a:ext cx="11496676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455096" y="6471920"/>
            <a:ext cx="273656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2" descr="Google Shape;16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0075" y="6325382"/>
            <a:ext cx="1203325" cy="29721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11364685" y="6778624"/>
            <a:ext cx="457201" cy="79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5274" y="365125"/>
            <a:ext cx="11496676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95274" y="1349374"/>
            <a:ext cx="11496676" cy="489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455096" y="6472555"/>
            <a:ext cx="273656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364685" y="6778624"/>
            <a:ext cx="457201" cy="79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Google Shape;7;p1" descr="Google Shape;16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075" y="6325382"/>
            <a:ext cx="1203325" cy="2972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95274" y="365125"/>
            <a:ext cx="11496676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3200"/>
              <a:buFont typeface="Roboto"/>
              <a:buNone/>
              <a:defRPr sz="3200" b="1" i="0" u="none" strike="noStrike" cap="none">
                <a:solidFill>
                  <a:srgbClr val="0A1F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3200"/>
              <a:buFont typeface="Roboto"/>
              <a:buNone/>
              <a:defRPr sz="3200" b="1" i="0" u="none" strike="noStrike" cap="none">
                <a:solidFill>
                  <a:srgbClr val="0A1F4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3200"/>
              <a:buFont typeface="Roboto"/>
              <a:buNone/>
              <a:defRPr sz="3200" b="1" i="0" u="none" strike="noStrike" cap="none">
                <a:solidFill>
                  <a:srgbClr val="0A1F4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3200"/>
              <a:buFont typeface="Roboto"/>
              <a:buNone/>
              <a:defRPr sz="3200" b="1" i="0" u="none" strike="noStrike" cap="none">
                <a:solidFill>
                  <a:srgbClr val="0A1F4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3200"/>
              <a:buFont typeface="Roboto"/>
              <a:buNone/>
              <a:defRPr sz="3200" b="1" i="0" u="none" strike="noStrike" cap="none">
                <a:solidFill>
                  <a:srgbClr val="0A1F4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3200"/>
              <a:buFont typeface="Roboto"/>
              <a:buNone/>
              <a:defRPr sz="3200" b="1" i="0" u="none" strike="noStrike" cap="none">
                <a:solidFill>
                  <a:srgbClr val="0A1F4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3200"/>
              <a:buFont typeface="Roboto"/>
              <a:buNone/>
              <a:defRPr sz="3200" b="1" i="0" u="none" strike="noStrike" cap="none">
                <a:solidFill>
                  <a:srgbClr val="0A1F4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3200"/>
              <a:buFont typeface="Roboto"/>
              <a:buNone/>
              <a:defRPr sz="3200" b="1" i="0" u="none" strike="noStrike" cap="none">
                <a:solidFill>
                  <a:srgbClr val="0A1F4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F44"/>
              </a:buClr>
              <a:buSzPts val="3200"/>
              <a:buFont typeface="Roboto"/>
              <a:buNone/>
              <a:defRPr sz="3200" b="1" i="0" u="none" strike="noStrike" cap="none">
                <a:solidFill>
                  <a:srgbClr val="0A1F4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295274" y="1349374"/>
            <a:ext cx="11496676" cy="489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11364685" y="6778624"/>
            <a:ext cx="457201" cy="79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455096" y="6472555"/>
            <a:ext cx="273656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steampowered.com/abou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shadow.gg/#medi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008100" y="394525"/>
            <a:ext cx="64470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Fact Sheet </a:t>
            </a:r>
            <a:endParaRPr dirty="0">
              <a:solidFill>
                <a:srgbClr val="0A1F4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455096" y="6471920"/>
            <a:ext cx="273656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1</a:t>
            </a:fld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1021350" y="1623174"/>
            <a:ext cx="11038570" cy="164834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BASIC 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Founded (year): August 1</a:t>
            </a:r>
            <a:r>
              <a:rPr lang="en-US" b="1" baseline="30000" dirty="0">
                <a:latin typeface="Helvetica Neue"/>
                <a:ea typeface="Helvetica Neue"/>
                <a:cs typeface="Helvetica Neue"/>
                <a:sym typeface="Helvetica Neue"/>
              </a:rPr>
              <a:t>st</a:t>
            </a: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 2016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Founders: Amine Issa, Bogdan </a:t>
            </a:r>
            <a:r>
              <a:rPr lang="en-US" b="1" dirty="0" err="1">
                <a:latin typeface="Helvetica Neue"/>
                <a:ea typeface="Helvetica Neue"/>
                <a:cs typeface="Helvetica Neue"/>
                <a:sym typeface="Helvetica Neue"/>
              </a:rPr>
              <a:t>Suchyk</a:t>
            </a: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 and Nikolay </a:t>
            </a:r>
            <a:r>
              <a:rPr lang="en-US" b="1" dirty="0" err="1">
                <a:latin typeface="Helvetica Neue"/>
                <a:ea typeface="Helvetica Neue"/>
                <a:cs typeface="Helvetica Neue"/>
                <a:sym typeface="Helvetica Neue"/>
              </a:rPr>
              <a:t>Lobanov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Last funding round: In 2021, Series B was the last founding round which raised a total of $13.9M 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Rounds raised: Seed round($2.6m), Series A($11.3m), Series B($13.9m)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Investors: HP Tech Ventures, T1 Esports, General Catalyst Partners, </a:t>
            </a:r>
            <a:r>
              <a:rPr lang="en-US" b="1" dirty="0" err="1">
                <a:latin typeface="Helvetica Neue"/>
                <a:ea typeface="Helvetica Neue"/>
                <a:cs typeface="Helvetica Neue"/>
                <a:sym typeface="Helvetica Neue"/>
              </a:rPr>
              <a:t>Almaz</a:t>
            </a: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 Capital, Deep Space Ventures, GGV Capital, Axiomatic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1995866" y="6259570"/>
            <a:ext cx="9261941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</a:t>
            </a:r>
            <a:r>
              <a:rPr lang="en-US" sz="12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s: </a:t>
            </a:r>
            <a:r>
              <a:rPr lang="en-US" sz="1200" dirty="0"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https://store.steampowered.com/about/</a:t>
            </a:r>
            <a:r>
              <a:rPr lang="en-US" sz="12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US" sz="1200" dirty="0"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https://shadow.gg/#media</a:t>
            </a:r>
            <a:r>
              <a:rPr lang="en-US" sz="12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https://</a:t>
            </a:r>
            <a:r>
              <a:rPr lang="en-US" sz="12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dappradar.com</a:t>
            </a:r>
            <a:r>
              <a:rPr lang="en-US" sz="12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/multichain/games/</a:t>
            </a:r>
            <a:r>
              <a:rPr lang="en-US" sz="12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benji</a:t>
            </a:r>
            <a:r>
              <a:rPr lang="en-US" sz="12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-bananas</a:t>
            </a:r>
            <a:endParaRPr sz="1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7625" y="34063"/>
            <a:ext cx="52387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/>
        </p:nvSpPr>
        <p:spPr>
          <a:xfrm>
            <a:off x="1021350" y="3428999"/>
            <a:ext cx="11038570" cy="206750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TRACTION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Growth Rate: Over 5 million users have utilized the services provided by </a:t>
            </a:r>
            <a:r>
              <a:rPr lang="en-US" b="1" dirty="0" err="1">
                <a:latin typeface="Helvetica Neue"/>
                <a:ea typeface="Helvetica Neue"/>
                <a:cs typeface="Helvetica Neue"/>
                <a:sym typeface="Helvetica Neue"/>
              </a:rPr>
              <a:t>mobalytics</a:t>
            </a: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 from different countries of the world and 53.7% of their users advanced at least one division. There is a 27% chance that </a:t>
            </a:r>
            <a:r>
              <a:rPr lang="en-US" b="1" dirty="0" err="1">
                <a:latin typeface="Helvetica Neue"/>
                <a:ea typeface="Helvetica Neue"/>
                <a:cs typeface="Helvetica Neue"/>
                <a:sym typeface="Helvetica Neue"/>
              </a:rPr>
              <a:t>mobalytics</a:t>
            </a: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 users advance one division in league of legends.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Any other indicators: </a:t>
            </a:r>
            <a:r>
              <a:rPr lang="en-US" b="1" dirty="0" err="1">
                <a:latin typeface="Helvetica Neue"/>
                <a:ea typeface="Helvetica Neue"/>
                <a:cs typeface="Helvetica Neue"/>
                <a:sym typeface="Helvetica Neue"/>
              </a:rPr>
              <a:t>Mobalytics</a:t>
            </a: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 has an application on the google play store, which could on the long run grow their profit when P2E gamers decide to play on their mobile device.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F69A-4497-2B05-BB99-60DE0AF6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920" y="365125"/>
            <a:ext cx="6844030" cy="796925"/>
          </a:xfrm>
        </p:spPr>
        <p:txBody>
          <a:bodyPr/>
          <a:lstStyle/>
          <a:p>
            <a:endParaRPr lang="en-NG" dirty="0"/>
          </a:p>
        </p:txBody>
      </p:sp>
      <p:sp>
        <p:nvSpPr>
          <p:cNvPr id="4" name="Google Shape;34;p4">
            <a:extLst>
              <a:ext uri="{FF2B5EF4-FFF2-40B4-BE49-F238E27FC236}">
                <a16:creationId xmlns:a16="http://schemas.microsoft.com/office/drawing/2014/main" id="{DDBF4DDF-92CC-9437-F4CC-37FDC9D163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PRODUCT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Products offered/product features: Mobile and Desktop applications, In-app Challenges to help gamers improve different skillset.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Game genres covered: League of Legends, </a:t>
            </a:r>
            <a:r>
              <a:rPr lang="en-US" b="1" dirty="0" err="1">
                <a:latin typeface="Helvetica Neue"/>
                <a:ea typeface="Helvetica Neue"/>
                <a:cs typeface="Helvetica Neue"/>
                <a:sym typeface="Helvetica Neue"/>
              </a:rPr>
              <a:t>Valorant</a:t>
            </a: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, Lost Ark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Unique advantage: Analysis of Gamers performance, with proven track record, Smart Highlights Integration for all gamers and extra clips for Plus members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Possible improvements: One-On-One Coaching for players, Partnership game developers such as Ubisoft and Epic Games to help develop Membership Pass NFT’s which would attract gamers to play to earn these rewards. </a:t>
            </a:r>
            <a:r>
              <a:rPr lang="en-US" b="1" dirty="0" err="1">
                <a:latin typeface="Helvetica Neue"/>
                <a:ea typeface="Helvetica Neue"/>
                <a:cs typeface="Helvetica Neue"/>
                <a:sym typeface="Helvetica Neue"/>
              </a:rPr>
              <a:t>Mobalytics</a:t>
            </a: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 haven’t been able to provide a mac application for Smart Highlight analysis. So a rapid application development team with software development skills is needed to provide insights to gamers using a MacOS.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Google Shape;33;p4">
            <a:extLst>
              <a:ext uri="{FF2B5EF4-FFF2-40B4-BE49-F238E27FC236}">
                <a16:creationId xmlns:a16="http://schemas.microsoft.com/office/drawing/2014/main" id="{BD37E82D-11AE-5DAB-E292-0F5D562567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7625" y="34063"/>
            <a:ext cx="5238750" cy="151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9906-75B8-AB0C-8A34-1BABAEF4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Google Shape;36;p4">
            <a:extLst>
              <a:ext uri="{FF2B5EF4-FFF2-40B4-BE49-F238E27FC236}">
                <a16:creationId xmlns:a16="http://schemas.microsoft.com/office/drawing/2014/main" id="{FB54BCF9-3CC4-16A7-5DB8-860732789D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BUSINESS MODEL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Business model (how do they make money?): </a:t>
            </a:r>
            <a:r>
              <a:rPr lang="en-US" dirty="0" err="1">
                <a:latin typeface="Helvetica Neue"/>
                <a:ea typeface="Helvetica Neue"/>
                <a:cs typeface="Helvetica Neue"/>
                <a:sym typeface="Helvetica Neue"/>
              </a:rPr>
              <a:t>Mobalytics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 utilizes the Play-to-earn business model. Although, their primary focus is providing first-class gamer performance analysis.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" indent="0" rtl="0" fontAlgn="base">
              <a:spcBef>
                <a:spcPts val="1200"/>
              </a:spcBef>
              <a:spcAft>
                <a:spcPts val="0"/>
              </a:spcAft>
              <a:buNone/>
            </a:pPr>
            <a:endParaRPr lang="en-US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" indent="0" rtl="0" fontAlgn="base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Plans on ways to increase revenue: 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By getting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Media rights, By developing </a:t>
            </a: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Membership Pass NFT’s </a:t>
            </a:r>
            <a:r>
              <a:rPr lang="en-GB" dirty="0">
                <a:latin typeface="Arial" panose="020B0604020202020204" pitchFamily="34" charset="0"/>
                <a:ea typeface="Helvetica Neue"/>
                <a:cs typeface="Helvetica Neue"/>
                <a:sym typeface="Helvetica Neue"/>
              </a:rPr>
              <a:t>as rewards for completing certain challenge levels. Therefore, gamers could redeem does NFT’s  with in-game purchases in the games </a:t>
            </a:r>
            <a:r>
              <a:rPr lang="en-GB" dirty="0" err="1">
                <a:latin typeface="Arial" panose="020B0604020202020204" pitchFamily="34" charset="0"/>
                <a:ea typeface="Helvetica Neue"/>
                <a:cs typeface="Helvetica Neue"/>
                <a:sym typeface="Helvetica Neue"/>
              </a:rPr>
              <a:t>Mobalytics</a:t>
            </a:r>
            <a:r>
              <a:rPr lang="en-GB" dirty="0">
                <a:latin typeface="Arial" panose="020B0604020202020204" pitchFamily="34" charset="0"/>
                <a:ea typeface="Helvetica Neue"/>
                <a:cs typeface="Helvetica Neue"/>
                <a:sym typeface="Helvetica Neue"/>
              </a:rPr>
              <a:t> currently provides performances analysis with.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Exclusive esports skin in game. By providing coaching services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432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F164-4656-9D95-C2C6-35A1F2AB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Google Shape;37;p4">
            <a:extLst>
              <a:ext uri="{FF2B5EF4-FFF2-40B4-BE49-F238E27FC236}">
                <a16:creationId xmlns:a16="http://schemas.microsoft.com/office/drawing/2014/main" id="{540C8FD7-9E6C-D9BB-7EEA-23E7B5624D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ANY NOTES AND OPEN QUESTIONS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(Any other insights or open questions? These are great to ask in Company Meetings): Are there recent discussion with gamer developers to integrate NFT’s and tokens which could be redeem in in-game purchases thereby rewarding gamers for there subscriptions ?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098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540EE"/>
      </a:accent1>
      <a:accent2>
        <a:srgbClr val="FFAB00"/>
      </a:accent2>
      <a:accent3>
        <a:srgbClr val="5B7FFF"/>
      </a:accent3>
      <a:accent4>
        <a:srgbClr val="38CB89"/>
      </a:accent4>
      <a:accent5>
        <a:srgbClr val="FEB69C"/>
      </a:accent5>
      <a:accent6>
        <a:srgbClr val="DD8D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540EE"/>
      </a:accent1>
      <a:accent2>
        <a:srgbClr val="FFAB00"/>
      </a:accent2>
      <a:accent3>
        <a:srgbClr val="5B7FFF"/>
      </a:accent3>
      <a:accent4>
        <a:srgbClr val="38CB89"/>
      </a:accent4>
      <a:accent5>
        <a:srgbClr val="FEB69C"/>
      </a:accent5>
      <a:accent6>
        <a:srgbClr val="DD8D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459</Words>
  <Application>Microsoft Macintosh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Roboto</vt:lpstr>
      <vt:lpstr>Arial</vt:lpstr>
      <vt:lpstr>Helvetica Neue Light</vt:lpstr>
      <vt:lpstr>Helvetica Neue</vt:lpstr>
      <vt:lpstr>Calibri</vt:lpstr>
      <vt:lpstr>Office Theme</vt:lpstr>
      <vt:lpstr>Fact Sheet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 Sheet </dc:title>
  <cp:lastModifiedBy>Microsoft Office User</cp:lastModifiedBy>
  <cp:revision>3</cp:revision>
  <dcterms:modified xsi:type="dcterms:W3CDTF">2023-01-26T19:18:32Z</dcterms:modified>
</cp:coreProperties>
</file>